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heme/theme2.xml" ContentType="application/vnd.openxmlformats-officedocument.them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1971" r:id="rId2"/>
    <p:sldId id="1926" r:id="rId3"/>
    <p:sldId id="1927" r:id="rId4"/>
    <p:sldId id="1912" r:id="rId5"/>
    <p:sldId id="1929" r:id="rId6"/>
    <p:sldId id="1913" r:id="rId7"/>
    <p:sldId id="1918" r:id="rId8"/>
    <p:sldId id="1945" r:id="rId9"/>
    <p:sldId id="1933" r:id="rId10"/>
    <p:sldId id="1914" r:id="rId11"/>
    <p:sldId id="1919" r:id="rId12"/>
    <p:sldId id="1955" r:id="rId13"/>
    <p:sldId id="1954" r:id="rId14"/>
    <p:sldId id="1921" r:id="rId15"/>
    <p:sldId id="1920" r:id="rId16"/>
    <p:sldId id="1958" r:id="rId17"/>
    <p:sldId id="1960" r:id="rId18"/>
    <p:sldId id="1962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图基础理论" id="{A82313D6-07E5-424C-8E69-F866DCB84363}">
          <p14:sldIdLst>
            <p14:sldId id="1971"/>
            <p14:sldId id="1926"/>
            <p14:sldId id="1927"/>
            <p14:sldId id="1912"/>
            <p14:sldId id="1929"/>
            <p14:sldId id="1913"/>
            <p14:sldId id="1918"/>
            <p14:sldId id="1945"/>
            <p14:sldId id="1933"/>
            <p14:sldId id="1914"/>
          </p14:sldIdLst>
        </p14:section>
        <p14:section name="Prim" id="{5A2C62BB-BFF2-40A3-8664-688B2C441E97}">
          <p14:sldIdLst>
            <p14:sldId id="1919"/>
            <p14:sldId id="1955"/>
            <p14:sldId id="1954"/>
            <p14:sldId id="1921"/>
            <p14:sldId id="1920"/>
          </p14:sldIdLst>
        </p14:section>
        <p14:section name="Kruskal" id="{C5E1E22D-82D0-45E8-B9BE-FCE76B8EA708}">
          <p14:sldIdLst>
            <p14:sldId id="1958"/>
            <p14:sldId id="1960"/>
            <p14:sldId id="19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39">
          <p15:clr>
            <a:srgbClr val="A4A3A4"/>
          </p15:clr>
        </p15:guide>
        <p15:guide id="2" pos="38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5458"/>
    <a:srgbClr val="96B1C7"/>
    <a:srgbClr val="FFFFFF"/>
    <a:srgbClr val="FF0000"/>
    <a:srgbClr val="E41908"/>
    <a:srgbClr val="D9D9D9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94" d="100"/>
          <a:sy n="94" d="100"/>
        </p:scale>
        <p:origin x="64" y="160"/>
      </p:cViewPr>
      <p:guideLst>
        <p:guide orient="horz" pos="2239"/>
        <p:guide pos="384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3.png"/><Relationship Id="rId5" Type="http://schemas.openxmlformats.org/officeDocument/2006/relationships/tags" Target="../tags/tag40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39.xml"/><Relationship Id="rId9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5.xml"/><Relationship Id="rId10" Type="http://schemas.openxmlformats.org/officeDocument/2006/relationships/image" Target="../media/image2.png"/><Relationship Id="rId4" Type="http://schemas.openxmlformats.org/officeDocument/2006/relationships/tags" Target="../tags/tag14.xml"/><Relationship Id="rId9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image" Target="../media/image3.png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2.png"/><Relationship Id="rId5" Type="http://schemas.openxmlformats.org/officeDocument/2006/relationships/tags" Target="../tags/tag2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image" Target="../media/image3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32.xml"/><Relationship Id="rId10" Type="http://schemas.openxmlformats.org/officeDocument/2006/relationships/image" Target="../media/image2.png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9" r:link="rId10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7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10" r:link="rId11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8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10" r:link="rId11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8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28" Type="http://schemas.openxmlformats.org/officeDocument/2006/relationships/tags" Target="../tags/tag10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Relationship Id="rId27" Type="http://schemas.openxmlformats.org/officeDocument/2006/relationships/tags" Target="../tags/tag9.xml"/><Relationship Id="rId30" Type="http://schemas.openxmlformats.org/officeDocument/2006/relationships/hyperlink" Target="https://www.hioier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Title 6"/>
          <p:cNvSpPr txBox="1"/>
          <p:nvPr userDrawn="1">
            <p:custDataLst>
              <p:tags r:id="rId27"/>
            </p:custDataLst>
          </p:nvPr>
        </p:nvSpPr>
        <p:spPr>
          <a:xfrm>
            <a:off x="608399" y="143475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Title 6"/>
          <p:cNvSpPr txBox="1"/>
          <p:nvPr userDrawn="1">
            <p:custDataLst>
              <p:tags r:id="rId2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58C08EA2-4B8E-7D57-1A17-F84257969694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艾茵施坦">
            <a:extLst>
              <a:ext uri="{FF2B5EF4-FFF2-40B4-BE49-F238E27FC236}">
                <a16:creationId xmlns:a16="http://schemas.microsoft.com/office/drawing/2014/main" id="{43B61831-1236-945C-C8CE-F2B919D3EBDE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259DC20B-BE6A-5DA1-CD78-8F4E6136BDE7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矩形">
            <a:extLst>
              <a:ext uri="{FF2B5EF4-FFF2-40B4-BE49-F238E27FC236}">
                <a16:creationId xmlns:a16="http://schemas.microsoft.com/office/drawing/2014/main" id="{87E67315-25DE-8DFE-4057-08DD9BF0B613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5BB98429-FB21-A297-3BFF-3A874B3B68F6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5" name="艾茵施坦">
            <a:extLst>
              <a:ext uri="{FF2B5EF4-FFF2-40B4-BE49-F238E27FC236}">
                <a16:creationId xmlns:a16="http://schemas.microsoft.com/office/drawing/2014/main" id="{B952A178-26BE-82A5-8F6D-3311DE931ABE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4EBF56A-BD2D-4B61-3A0E-B2226172994C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D40108B-4786-5407-06D1-F7893F4735C1}"/>
              </a:ext>
            </a:extLst>
          </p:cNvPr>
          <p:cNvSpPr txBox="1"/>
          <p:nvPr userDrawn="1"/>
        </p:nvSpPr>
        <p:spPr>
          <a:xfrm>
            <a:off x="618156" y="577467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i="1">
                <a:solidFill>
                  <a:schemeClr val="tx1">
                    <a:lumMod val="75000"/>
                    <a:lumOff val="25000"/>
                  </a:schemeClr>
                </a:solidFill>
                <a:hlinkClick r:id="rId30"/>
              </a:rPr>
              <a:t>https://www.hioier.com/</a:t>
            </a:r>
            <a:endParaRPr lang="zh-CN" altLang="en-US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DDCDB7-28F3-6786-BC4B-9271F9D5B9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/>
        </p:blipFill>
        <p:spPr>
          <a:xfrm>
            <a:off x="10094342" y="110703"/>
            <a:ext cx="1887792" cy="775854"/>
          </a:xfrm>
          <a:prstGeom prst="rect">
            <a:avLst/>
          </a:prstGeom>
        </p:spPr>
      </p:pic>
      <p:sp>
        <p:nvSpPr>
          <p:cNvPr id="3" name="矩形">
            <a:extLst>
              <a:ext uri="{FF2B5EF4-FFF2-40B4-BE49-F238E27FC236}">
                <a16:creationId xmlns:a16="http://schemas.microsoft.com/office/drawing/2014/main" id="{70A3943A-00D7-85A4-FF15-14F000EED3B0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7059F778-ADCE-9577-2C9E-83D7FE9546D9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C1C743CB-D516-98F8-FE97-98E5A09AD301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279462D1-8F25-6793-C7B9-8B71EBE8DCF5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B9878B-0079-A925-51FB-927E9E9C8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F90957B-5260-3F96-8DD4-C4E5CA361F06}"/>
              </a:ext>
            </a:extLst>
          </p:cNvPr>
          <p:cNvSpPr/>
          <p:nvPr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C++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8A2E27-3C4A-036C-CD10-11179737ED44}"/>
              </a:ext>
            </a:extLst>
          </p:cNvPr>
          <p:cNvSpPr/>
          <p:nvPr/>
        </p:nvSpPr>
        <p:spPr>
          <a:xfrm>
            <a:off x="5477618" y="2908387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最小生成树</a:t>
            </a:r>
          </a:p>
        </p:txBody>
      </p:sp>
    </p:spTree>
    <p:extLst>
      <p:ext uri="{BB962C8B-B14F-4D97-AF65-F5344CB8AC3E}">
        <p14:creationId xmlns:p14="http://schemas.microsoft.com/office/powerpoint/2010/main" val="3450081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125355" y="288467"/>
            <a:ext cx="2698176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zh-CN">
                <a:sym typeface="+mn-ea"/>
              </a:rPr>
              <a:t>最小生成树</a:t>
            </a:r>
            <a:r>
              <a:rPr lang="zh-CN" altLang="en-US">
                <a:sym typeface="+mn-ea"/>
              </a:rPr>
              <a:t>算法</a:t>
            </a:r>
            <a:endParaRPr lang="zh-CN" altLang="zh-CN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8330" y="1113155"/>
            <a:ext cx="6333490" cy="2084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/>
              <a:t>求最小生成树有两种算法</a:t>
            </a:r>
          </a:p>
          <a:p>
            <a:pPr marL="457200" indent="-4572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3600"/>
              <a:t>普里姆</a:t>
            </a:r>
            <a:r>
              <a:rPr lang="en-US" altLang="zh-CN" sz="3600">
                <a:sym typeface="+mn-ea"/>
              </a:rPr>
              <a:t>(Prim)</a:t>
            </a:r>
            <a:r>
              <a:rPr lang="zh-CN" altLang="en-US" sz="3600"/>
              <a:t>算法</a:t>
            </a:r>
          </a:p>
          <a:p>
            <a:pPr marL="457200" indent="-4572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3600"/>
              <a:t>克鲁斯卡尔</a:t>
            </a:r>
            <a:r>
              <a:rPr lang="en-US" altLang="zh-CN" sz="3600"/>
              <a:t>(Kruskal)</a:t>
            </a:r>
            <a:r>
              <a:rPr lang="zh-CN" altLang="en-US" sz="3600"/>
              <a:t>算法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73153" y="288467"/>
            <a:ext cx="1699504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>
                <a:sym typeface="Arial" panose="020B0604020202020204" pitchFamily="34" charset="0"/>
              </a:rPr>
              <a:t>Prim算法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77850" y="943610"/>
            <a:ext cx="10361295" cy="1272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/>
              <a:t>普里姆</a:t>
            </a:r>
            <a:r>
              <a:rPr lang="en-US" altLang="zh-CN" sz="3200" b="1"/>
              <a:t>(Prim)</a:t>
            </a:r>
            <a:r>
              <a:rPr lang="zh-CN" altLang="en-US" sz="3200" b="1"/>
              <a:t>算法</a:t>
            </a:r>
            <a:r>
              <a:rPr lang="zh-CN" altLang="en-US" sz="3200"/>
              <a:t>，也叫“加点法”，每次迭代选择权值最小的边对应的点，加入到最小生成树中。</a:t>
            </a:r>
            <a:endParaRPr lang="en-US" altLang="zh-CN" sz="3200"/>
          </a:p>
        </p:txBody>
      </p:sp>
      <p:sp>
        <p:nvSpPr>
          <p:cNvPr id="3" name="文本框 2"/>
          <p:cNvSpPr txBox="1"/>
          <p:nvPr/>
        </p:nvSpPr>
        <p:spPr>
          <a:xfrm>
            <a:off x="577850" y="2430569"/>
            <a:ext cx="4445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算法思想：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贪心思想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69278" y="288467"/>
            <a:ext cx="1699504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>
                <a:sym typeface="Arial" panose="020B0604020202020204" pitchFamily="34" charset="0"/>
              </a:rPr>
              <a:t>Prim算法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F6BF86-3A5D-54EF-DF4D-05BDA9665A8F}"/>
              </a:ext>
            </a:extLst>
          </p:cNvPr>
          <p:cNvSpPr txBox="1"/>
          <p:nvPr/>
        </p:nvSpPr>
        <p:spPr>
          <a:xfrm>
            <a:off x="608330" y="922655"/>
            <a:ext cx="11136630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3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已选择顶点</a:t>
            </a:r>
            <a:r>
              <a:rPr lang="zh-CN" altLang="en-US" sz="3600">
                <a:sym typeface="+mn-ea"/>
              </a:rPr>
              <a:t>、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未选择顶点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3600">
                <a:sym typeface="+mn-ea"/>
              </a:rPr>
              <a:t>dis</a:t>
            </a:r>
            <a:r>
              <a:rPr lang="zh-CN" altLang="en-US" sz="3600">
                <a:sym typeface="+mn-ea"/>
              </a:rPr>
              <a:t>数组：</a:t>
            </a:r>
            <a:r>
              <a:rPr lang="en-US" altLang="zh-CN" sz="3600">
                <a:sym typeface="+mn-ea"/>
              </a:rPr>
              <a:t>dis[i]</a:t>
            </a:r>
            <a:r>
              <a:rPr lang="zh-CN" altLang="en-US" sz="3600">
                <a:sym typeface="+mn-ea"/>
              </a:rPr>
              <a:t>表示顶点</a:t>
            </a:r>
            <a:r>
              <a:rPr lang="en-US" altLang="zh-CN" sz="3600">
                <a:sym typeface="+mn-ea"/>
              </a:rPr>
              <a:t>i</a:t>
            </a:r>
            <a:r>
              <a:rPr lang="zh-CN" altLang="en-US" sz="3600">
                <a:sym typeface="+mn-ea"/>
              </a:rPr>
              <a:t>到</a:t>
            </a:r>
            <a:r>
              <a:rPr lang="zh-CN" altLang="en-US" sz="3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已选择顶点</a:t>
            </a:r>
            <a:r>
              <a:rPr lang="zh-CN" altLang="en-US" sz="3600">
                <a:sym typeface="+mn-ea"/>
              </a:rPr>
              <a:t>的最小距离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3600">
                <a:sym typeface="+mn-ea"/>
              </a:rPr>
              <a:t>1. </a:t>
            </a:r>
            <a:r>
              <a:rPr lang="zh-CN" altLang="en-US" sz="3600">
                <a:sym typeface="+mn-ea"/>
              </a:rPr>
              <a:t>将</a:t>
            </a:r>
            <a:r>
              <a:rPr lang="en-US" altLang="zh-CN" sz="3600">
                <a:sym typeface="+mn-ea"/>
              </a:rPr>
              <a:t>dis</a:t>
            </a:r>
            <a:r>
              <a:rPr lang="zh-CN" altLang="en-US" sz="3600">
                <a:sym typeface="+mn-ea"/>
              </a:rPr>
              <a:t>数组初始化为无穷大</a:t>
            </a:r>
            <a:r>
              <a:rPr lang="en-US" altLang="zh-CN" sz="3600">
                <a:sym typeface="+mn-ea"/>
              </a:rPr>
              <a:t>INF</a:t>
            </a:r>
            <a:r>
              <a:rPr lang="zh-CN" altLang="en-US" sz="3600">
                <a:sym typeface="+mn-ea"/>
              </a:rPr>
              <a:t>，</a:t>
            </a:r>
            <a:r>
              <a:rPr lang="zh-CN" altLang="en-US" sz="3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选择</a:t>
            </a:r>
            <a:r>
              <a:rPr lang="zh-CN" altLang="en-US" sz="3600">
                <a:sym typeface="+mn-ea"/>
              </a:rPr>
              <a:t>任意起始点</a:t>
            </a:r>
            <a:r>
              <a:rPr lang="en-US" altLang="zh-CN" sz="3600">
                <a:sym typeface="+mn-ea"/>
              </a:rPr>
              <a:t>s</a:t>
            </a:r>
            <a:r>
              <a:rPr lang="zh-CN" altLang="en-US" sz="3600">
                <a:sym typeface="+mn-ea"/>
              </a:rPr>
              <a:t>，</a:t>
            </a:r>
            <a:r>
              <a:rPr lang="en-US" altLang="zh-CN" sz="3600">
                <a:sym typeface="+mn-ea"/>
              </a:rPr>
              <a:t>dis[s]</a:t>
            </a:r>
            <a:r>
              <a:rPr lang="zh-CN" altLang="en-US" sz="3600">
                <a:sym typeface="+mn-ea"/>
              </a:rPr>
              <a:t>初值为</a:t>
            </a:r>
            <a:r>
              <a:rPr lang="en-US" altLang="zh-CN" sz="3600">
                <a:sym typeface="+mn-ea"/>
              </a:rPr>
              <a:t>0</a:t>
            </a:r>
            <a:r>
              <a:rPr lang="zh-CN" altLang="en-US" sz="3600">
                <a:sym typeface="+mn-ea"/>
              </a:rPr>
              <a:t>，更新</a:t>
            </a:r>
            <a:r>
              <a:rPr lang="en-US" altLang="zh-CN" sz="3600">
                <a:sym typeface="+mn-ea"/>
              </a:rPr>
              <a:t>dis</a:t>
            </a:r>
            <a:r>
              <a:rPr lang="zh-CN" altLang="en-US" sz="3600">
                <a:sym typeface="+mn-ea"/>
              </a:rPr>
              <a:t>数组。</a:t>
            </a:r>
            <a:endParaRPr lang="en-US" altLang="zh-CN" sz="3600"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3600">
                <a:sym typeface="+mn-ea"/>
              </a:rPr>
              <a:t>2. </a:t>
            </a:r>
            <a:r>
              <a:rPr lang="zh-CN" altLang="en-US" sz="3600">
                <a:sym typeface="+mn-ea"/>
              </a:rPr>
              <a:t>求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未选择顶点</a:t>
            </a:r>
            <a:r>
              <a:rPr lang="zh-CN" altLang="en-US" sz="3600">
                <a:sym typeface="+mn-ea"/>
              </a:rPr>
              <a:t>中到距离</a:t>
            </a:r>
            <a:r>
              <a:rPr lang="zh-CN" altLang="en-US" sz="3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已选择顶点</a:t>
            </a:r>
            <a:r>
              <a:rPr lang="zh-CN" altLang="en-US" sz="3600">
                <a:sym typeface="+mn-ea"/>
              </a:rPr>
              <a:t>最短的顶点</a:t>
            </a:r>
            <a:r>
              <a:rPr lang="en-US" altLang="zh-CN" sz="3600">
                <a:sym typeface="+mn-ea"/>
              </a:rPr>
              <a:t>u</a:t>
            </a:r>
            <a:r>
              <a:rPr lang="zh-CN" altLang="en-US" sz="3600">
                <a:sym typeface="+mn-ea"/>
              </a:rPr>
              <a:t>，即</a:t>
            </a:r>
            <a:r>
              <a:rPr lang="en-US" altLang="zh-CN" sz="3600">
                <a:sym typeface="+mn-ea"/>
              </a:rPr>
              <a:t>dis</a:t>
            </a:r>
            <a:r>
              <a:rPr lang="zh-CN" altLang="en-US" sz="3600">
                <a:sym typeface="+mn-ea"/>
              </a:rPr>
              <a:t>数组中最小值的下标。</a:t>
            </a:r>
            <a:r>
              <a:rPr lang="zh-CN" altLang="en-US" sz="3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选择</a:t>
            </a:r>
            <a:r>
              <a:rPr lang="zh-CN" altLang="en-US" sz="3600">
                <a:sym typeface="+mn-ea"/>
              </a:rPr>
              <a:t>顶点</a:t>
            </a:r>
            <a:r>
              <a:rPr lang="en-US" altLang="zh-CN" sz="3600">
                <a:sym typeface="+mn-ea"/>
              </a:rPr>
              <a:t>u</a:t>
            </a:r>
            <a:r>
              <a:rPr lang="zh-CN" altLang="en-US" sz="3600">
                <a:sym typeface="+mn-ea"/>
              </a:rPr>
              <a:t>，更新</a:t>
            </a:r>
            <a:r>
              <a:rPr lang="en-US" altLang="zh-CN" sz="3600">
                <a:sym typeface="+mn-ea"/>
              </a:rPr>
              <a:t>dis</a:t>
            </a:r>
            <a:r>
              <a:rPr lang="zh-CN" altLang="en-US" sz="3600">
                <a:sym typeface="+mn-ea"/>
              </a:rPr>
              <a:t>数组。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3600">
                <a:sym typeface="+mn-ea"/>
              </a:rPr>
              <a:t>3. </a:t>
            </a:r>
            <a:r>
              <a:rPr lang="zh-CN" altLang="en-US" sz="3600">
                <a:sym typeface="+mn-ea"/>
              </a:rPr>
              <a:t>重复步骤</a:t>
            </a:r>
            <a:r>
              <a:rPr lang="en-US" altLang="zh-CN" sz="3600">
                <a:sym typeface="+mn-ea"/>
              </a:rPr>
              <a:t>2</a:t>
            </a:r>
            <a:r>
              <a:rPr lang="zh-CN" altLang="en-US" sz="3600">
                <a:sym typeface="+mn-ea"/>
              </a:rPr>
              <a:t>，直到所有顶点都已被</a:t>
            </a:r>
            <a:r>
              <a:rPr lang="zh-CN" altLang="en-US" sz="3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选择</a:t>
            </a:r>
            <a:r>
              <a:rPr lang="zh-CN" altLang="en-US" sz="3600">
                <a:sym typeface="+mn-ea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49569" y="252942"/>
            <a:ext cx="1699504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>
                <a:sym typeface="Arial" panose="020B0604020202020204" pitchFamily="34" charset="0"/>
              </a:rPr>
              <a:t>Prim算法</a:t>
            </a:r>
            <a:endParaRPr lang="zh-CN" altLang="en-US"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3644" y="898102"/>
            <a:ext cx="803910" cy="8039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79644" y="1069552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未选择顶点</a:t>
            </a:r>
          </a:p>
        </p:txBody>
      </p:sp>
      <p:sp>
        <p:nvSpPr>
          <p:cNvPr id="10" name="椭圆 9"/>
          <p:cNvSpPr/>
          <p:nvPr/>
        </p:nvSpPr>
        <p:spPr>
          <a:xfrm>
            <a:off x="3733589" y="898102"/>
            <a:ext cx="803910" cy="80391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749589" y="1069552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已选择顶点</a:t>
            </a:r>
          </a:p>
        </p:txBody>
      </p:sp>
      <p:sp>
        <p:nvSpPr>
          <p:cNvPr id="12" name="椭圆 11"/>
          <p:cNvSpPr/>
          <p:nvPr/>
        </p:nvSpPr>
        <p:spPr>
          <a:xfrm>
            <a:off x="3692314" y="1892512"/>
            <a:ext cx="1272540" cy="127254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2800"/>
          </a:p>
        </p:txBody>
      </p:sp>
      <p:sp>
        <p:nvSpPr>
          <p:cNvPr id="13" name="椭圆 12"/>
          <p:cNvSpPr/>
          <p:nvPr/>
        </p:nvSpPr>
        <p:spPr>
          <a:xfrm>
            <a:off x="7809654" y="1892512"/>
            <a:ext cx="1272540" cy="127254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2800"/>
          </a:p>
        </p:txBody>
      </p:sp>
      <p:sp>
        <p:nvSpPr>
          <p:cNvPr id="24" name="椭圆 23"/>
          <p:cNvSpPr/>
          <p:nvPr/>
        </p:nvSpPr>
        <p:spPr>
          <a:xfrm>
            <a:off x="3692314" y="5352627"/>
            <a:ext cx="1272540" cy="127254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2800"/>
          </a:p>
        </p:txBody>
      </p:sp>
      <p:sp>
        <p:nvSpPr>
          <p:cNvPr id="25" name="椭圆 24"/>
          <p:cNvSpPr/>
          <p:nvPr/>
        </p:nvSpPr>
        <p:spPr>
          <a:xfrm>
            <a:off x="7809654" y="5362152"/>
            <a:ext cx="1272540" cy="127254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2800"/>
          </a:p>
        </p:txBody>
      </p:sp>
      <p:cxnSp>
        <p:nvCxnSpPr>
          <p:cNvPr id="26" name="直接连接符 25"/>
          <p:cNvCxnSpPr>
            <a:stCxn id="12" idx="4"/>
            <a:endCxn id="24" idx="0"/>
          </p:cNvCxnSpPr>
          <p:nvPr/>
        </p:nvCxnSpPr>
        <p:spPr>
          <a:xfrm>
            <a:off x="4328584" y="3165052"/>
            <a:ext cx="0" cy="2187575"/>
          </a:xfrm>
          <a:prstGeom prst="line">
            <a:avLst/>
          </a:prstGeom>
          <a:ln w="34925"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3" idx="4"/>
            <a:endCxn id="25" idx="0"/>
          </p:cNvCxnSpPr>
          <p:nvPr/>
        </p:nvCxnSpPr>
        <p:spPr>
          <a:xfrm>
            <a:off x="8445924" y="3165052"/>
            <a:ext cx="0" cy="2197100"/>
          </a:xfrm>
          <a:prstGeom prst="line">
            <a:avLst/>
          </a:prstGeom>
          <a:ln w="34925"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2" idx="6"/>
            <a:endCxn id="13" idx="2"/>
          </p:cNvCxnSpPr>
          <p:nvPr/>
        </p:nvCxnSpPr>
        <p:spPr>
          <a:xfrm>
            <a:off x="4964854" y="2528782"/>
            <a:ext cx="2844800" cy="0"/>
          </a:xfrm>
          <a:prstGeom prst="line">
            <a:avLst/>
          </a:prstGeom>
          <a:ln w="34925"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4" idx="6"/>
            <a:endCxn id="25" idx="2"/>
          </p:cNvCxnSpPr>
          <p:nvPr/>
        </p:nvCxnSpPr>
        <p:spPr>
          <a:xfrm>
            <a:off x="4964854" y="5988897"/>
            <a:ext cx="2844800" cy="9525"/>
          </a:xfrm>
          <a:prstGeom prst="line">
            <a:avLst/>
          </a:prstGeom>
          <a:ln w="34925"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4778799" y="2994872"/>
            <a:ext cx="3216910" cy="2559685"/>
          </a:xfrm>
          <a:prstGeom prst="line">
            <a:avLst/>
          </a:prstGeom>
          <a:ln w="34925"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145954" y="2006812"/>
            <a:ext cx="498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3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830109" y="4015317"/>
            <a:ext cx="498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9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8445924" y="3998172"/>
            <a:ext cx="1162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13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138334" y="6086052"/>
            <a:ext cx="498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5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6347249" y="4272492"/>
            <a:ext cx="498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4</a:t>
            </a:r>
          </a:p>
        </p:txBody>
      </p:sp>
      <p:sp>
        <p:nvSpPr>
          <p:cNvPr id="36" name="椭圆 35"/>
          <p:cNvSpPr/>
          <p:nvPr/>
        </p:nvSpPr>
        <p:spPr>
          <a:xfrm>
            <a:off x="777029" y="3624157"/>
            <a:ext cx="1272540" cy="127254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2800"/>
          </a:p>
        </p:txBody>
      </p:sp>
      <p:cxnSp>
        <p:nvCxnSpPr>
          <p:cNvPr id="37" name="直接连接符 36"/>
          <p:cNvCxnSpPr>
            <a:stCxn id="36" idx="7"/>
          </p:cNvCxnSpPr>
          <p:nvPr/>
        </p:nvCxnSpPr>
        <p:spPr>
          <a:xfrm flipV="1">
            <a:off x="1863514" y="2994872"/>
            <a:ext cx="2014855" cy="815340"/>
          </a:xfrm>
          <a:prstGeom prst="line">
            <a:avLst/>
          </a:prstGeom>
          <a:ln w="34925"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863514" y="4726517"/>
            <a:ext cx="2014855" cy="828040"/>
          </a:xfrm>
          <a:prstGeom prst="line">
            <a:avLst/>
          </a:prstGeom>
          <a:ln w="34925"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2527724" y="2858982"/>
            <a:ext cx="498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2415329" y="5259282"/>
            <a:ext cx="929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12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1739689" y="4710642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4778799" y="2796752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4778799" y="6282267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8865659" y="2808182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8902489" y="6285442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3895514" y="2206202"/>
            <a:ext cx="919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INF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3895514" y="5691082"/>
            <a:ext cx="919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INF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8005234" y="5675842"/>
            <a:ext cx="919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INF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8005234" y="2221442"/>
            <a:ext cx="919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INF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208829" y="3936577"/>
            <a:ext cx="436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4125384" y="2213187"/>
            <a:ext cx="436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1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3982509" y="5662507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12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8226214" y="2219537"/>
            <a:ext cx="436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3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4110144" y="5660602"/>
            <a:ext cx="436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9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4100619" y="5691082"/>
            <a:ext cx="436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4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8099214" y="5667587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13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8226214" y="1069552"/>
            <a:ext cx="3829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到已选择顶点的最短距离</a:t>
            </a:r>
          </a:p>
        </p:txBody>
      </p:sp>
      <p:sp>
        <p:nvSpPr>
          <p:cNvPr id="80" name="椭圆 79"/>
          <p:cNvSpPr/>
          <p:nvPr/>
        </p:nvSpPr>
        <p:spPr>
          <a:xfrm>
            <a:off x="7163224" y="898102"/>
            <a:ext cx="803910" cy="8039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0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8226214" y="5691082"/>
            <a:ext cx="436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5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9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40" grpId="0"/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  <p:bldP spid="72" grpId="0"/>
      <p:bldP spid="73" grpId="0"/>
      <p:bldP spid="73" grpId="1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78" grpId="0"/>
      <p:bldP spid="78" grpId="1"/>
      <p:bldP spid="81" grpId="0"/>
      <p:bldP spid="8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70257" y="281693"/>
            <a:ext cx="287610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>
                <a:sym typeface="Arial" panose="020B0604020202020204" pitchFamily="34" charset="0"/>
              </a:rPr>
              <a:t>Prim算法 堆优化</a:t>
            </a:r>
            <a:endParaRPr altLang="zh-CN"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8330" y="927100"/>
            <a:ext cx="10958830" cy="551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已选择顶点</a:t>
            </a:r>
            <a:r>
              <a:rPr lang="zh-CN" altLang="en-US" sz="2800">
                <a:sym typeface="+mn-ea"/>
              </a:rPr>
              <a:t>、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未选择的顶点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indent="-4572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800">
                <a:sym typeface="+mn-ea"/>
              </a:rPr>
              <a:t>优先队列：所有从</a:t>
            </a:r>
            <a:r>
              <a:rPr lang="zh-CN" altLang="en-US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已选择顶点</a:t>
            </a:r>
            <a:r>
              <a:rPr lang="zh-CN" altLang="en-US" sz="2800">
                <a:sym typeface="+mn-ea"/>
              </a:rPr>
              <a:t>到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未选择顶点</a:t>
            </a:r>
            <a:r>
              <a:rPr lang="zh-CN" altLang="en-US" sz="2800">
                <a:sym typeface="+mn-ea"/>
              </a:rPr>
              <a:t>的边（仅记录到达顶点和权值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(w, v)</a:t>
            </a:r>
            <a:r>
              <a:rPr lang="zh-CN" altLang="en-US" sz="2800">
                <a:sym typeface="+mn-ea"/>
              </a:rPr>
              <a:t>）</a:t>
            </a:r>
          </a:p>
          <a:p>
            <a:pPr marL="457200" indent="-4572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sz="2800">
                <a:sym typeface="+mn-ea"/>
              </a:rPr>
              <a:t>dis</a:t>
            </a:r>
            <a:r>
              <a:rPr lang="zh-CN" altLang="en-US" sz="2800">
                <a:sym typeface="+mn-ea"/>
              </a:rPr>
              <a:t>数组：</a:t>
            </a:r>
            <a:r>
              <a:rPr lang="en-US" altLang="zh-CN" sz="2800">
                <a:sym typeface="+mn-ea"/>
              </a:rPr>
              <a:t>dis[i]</a:t>
            </a:r>
            <a:r>
              <a:rPr lang="zh-CN" altLang="en-US" sz="2800">
                <a:sym typeface="+mn-ea"/>
              </a:rPr>
              <a:t>表示顶点</a:t>
            </a:r>
            <a:r>
              <a:rPr lang="en-US" altLang="zh-CN" sz="2800">
                <a:sym typeface="+mn-ea"/>
              </a:rPr>
              <a:t>i</a:t>
            </a:r>
            <a:r>
              <a:rPr lang="zh-CN" altLang="en-US" sz="2800">
                <a:sym typeface="+mn-ea"/>
              </a:rPr>
              <a:t>到</a:t>
            </a:r>
            <a:r>
              <a:rPr lang="zh-CN" altLang="en-US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已选择顶点</a:t>
            </a:r>
            <a:r>
              <a:rPr lang="zh-CN" altLang="en-US" sz="2800">
                <a:sym typeface="+mn-ea"/>
              </a:rPr>
              <a:t>的最小距离</a:t>
            </a:r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lang="en-US" altLang="zh-CN" sz="2800">
                <a:sym typeface="+mn-ea"/>
              </a:rPr>
              <a:t>1. </a:t>
            </a:r>
            <a:r>
              <a:rPr lang="zh-CN" altLang="en-US" sz="2800">
                <a:sym typeface="+mn-ea"/>
              </a:rPr>
              <a:t>假设有一条到顶点</a:t>
            </a:r>
            <a:r>
              <a:rPr lang="en-US" altLang="zh-CN" sz="2800">
                <a:sym typeface="+mn-ea"/>
              </a:rPr>
              <a:t>s</a:t>
            </a:r>
            <a:r>
              <a:rPr lang="zh-CN" altLang="en-US" sz="2800">
                <a:sym typeface="+mn-ea"/>
              </a:rPr>
              <a:t>的权值为</a:t>
            </a:r>
            <a:r>
              <a:rPr lang="en-US" altLang="zh-CN" sz="2800">
                <a:sym typeface="+mn-ea"/>
              </a:rPr>
              <a:t>0</a:t>
            </a:r>
            <a:r>
              <a:rPr lang="zh-CN" altLang="en-US" sz="2800">
                <a:sym typeface="+mn-ea"/>
              </a:rPr>
              <a:t>的边，将其加入优先队列。（</a:t>
            </a:r>
            <a:r>
              <a:rPr lang="en-US" altLang="zh-CN" sz="2800">
                <a:sym typeface="+mn-ea"/>
              </a:rPr>
              <a:t>s</a:t>
            </a:r>
            <a:r>
              <a:rPr lang="zh-CN" altLang="en-US" sz="2800">
                <a:sym typeface="+mn-ea"/>
              </a:rPr>
              <a:t>是任意顶点）</a:t>
            </a:r>
            <a:endParaRPr lang="zh-CN" altLang="en-US" sz="2800"/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lang="en-US" altLang="zh-CN" sz="2800">
                <a:sym typeface="+mn-ea"/>
              </a:rPr>
              <a:t>2. </a:t>
            </a:r>
            <a:r>
              <a:rPr lang="zh-CN" altLang="en-US" sz="2800">
                <a:sym typeface="+mn-ea"/>
              </a:rPr>
              <a:t>在优先队列中选择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权值最小的边</a:t>
            </a:r>
            <a:r>
              <a:rPr lang="en-US" altLang="zh-CN" sz="2800">
                <a:sym typeface="+mn-ea"/>
              </a:rPr>
              <a:t>(w, v)</a:t>
            </a:r>
            <a:r>
              <a:rPr lang="zh-CN" altLang="en-US" sz="2800">
                <a:sym typeface="+mn-ea"/>
              </a:rPr>
              <a:t>并将其移除。</a:t>
            </a:r>
            <a:r>
              <a:rPr lang="zh-CN" altLang="en-US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选择</a:t>
            </a:r>
            <a:r>
              <a:rPr lang="zh-CN" altLang="en-US" sz="2800">
                <a:sym typeface="+mn-ea"/>
              </a:rPr>
              <a:t>顶点</a:t>
            </a:r>
            <a:r>
              <a:rPr lang="en-US" altLang="zh-CN" sz="2800">
                <a:sym typeface="+mn-ea"/>
              </a:rPr>
              <a:t>v</a:t>
            </a:r>
            <a:r>
              <a:rPr lang="zh-CN" altLang="en-US" sz="2800">
                <a:sym typeface="+mn-ea"/>
              </a:rPr>
              <a:t>，更新</a:t>
            </a:r>
            <a:r>
              <a:rPr lang="en-US" altLang="zh-CN" sz="2800">
                <a:sym typeface="+mn-ea"/>
              </a:rPr>
              <a:t>dis</a:t>
            </a:r>
            <a:r>
              <a:rPr lang="zh-CN" altLang="en-US" sz="2800">
                <a:sym typeface="+mn-ea"/>
              </a:rPr>
              <a:t>数组，将所有</a:t>
            </a:r>
            <a:r>
              <a:rPr lang="zh-CN" altLang="en-US" sz="2800" u="sng">
                <a:sym typeface="+mn-ea"/>
              </a:rPr>
              <a:t>从</a:t>
            </a:r>
            <a:r>
              <a:rPr lang="en-US" altLang="zh-CN" sz="2800" u="sng">
                <a:sym typeface="+mn-ea"/>
              </a:rPr>
              <a:t>v</a:t>
            </a:r>
            <a:r>
              <a:rPr lang="zh-CN" altLang="en-US" sz="2800" u="sng">
                <a:sym typeface="+mn-ea"/>
              </a:rPr>
              <a:t>出发距离生成树更近的边</a:t>
            </a:r>
            <a:r>
              <a:rPr lang="zh-CN" altLang="en-US" sz="2800">
                <a:sym typeface="+mn-ea"/>
              </a:rPr>
              <a:t>加入优先队列。</a:t>
            </a:r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lang="en-US" altLang="zh-CN" sz="2800">
                <a:sym typeface="+mn-ea"/>
              </a:rPr>
              <a:t>3. </a:t>
            </a:r>
            <a:r>
              <a:rPr lang="zh-CN" altLang="en-US" sz="2800">
                <a:sym typeface="+mn-ea"/>
              </a:rPr>
              <a:t>重复步骤</a:t>
            </a:r>
            <a:r>
              <a:rPr lang="en-US" altLang="zh-CN" sz="2800">
                <a:sym typeface="+mn-ea"/>
              </a:rPr>
              <a:t>2</a:t>
            </a:r>
            <a:r>
              <a:rPr lang="zh-CN" altLang="en-US" sz="2800">
                <a:sym typeface="+mn-ea"/>
              </a:rPr>
              <a:t>，直到所有顶点都已被</a:t>
            </a:r>
            <a:r>
              <a:rPr lang="zh-CN" altLang="en-US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选择</a:t>
            </a:r>
            <a:r>
              <a:rPr lang="zh-CN" altLang="en-US" sz="2800">
                <a:sym typeface="+mn-ea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57843" y="274320"/>
            <a:ext cx="287610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>
                <a:sym typeface="Arial" panose="020B0604020202020204" pitchFamily="34" charset="0"/>
              </a:rPr>
              <a:t>Prim算法 堆优化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01040" y="3619500"/>
            <a:ext cx="807720" cy="80772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1</a:t>
            </a:r>
          </a:p>
        </p:txBody>
      </p:sp>
      <p:sp>
        <p:nvSpPr>
          <p:cNvPr id="7" name="椭圆 6"/>
          <p:cNvSpPr/>
          <p:nvPr/>
        </p:nvSpPr>
        <p:spPr>
          <a:xfrm>
            <a:off x="2408555" y="2301240"/>
            <a:ext cx="807720" cy="80772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2</a:t>
            </a:r>
          </a:p>
        </p:txBody>
      </p:sp>
      <p:sp>
        <p:nvSpPr>
          <p:cNvPr id="9" name="椭圆 8"/>
          <p:cNvSpPr/>
          <p:nvPr/>
        </p:nvSpPr>
        <p:spPr>
          <a:xfrm>
            <a:off x="2408555" y="4899660"/>
            <a:ext cx="807720" cy="80772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3</a:t>
            </a:r>
          </a:p>
        </p:txBody>
      </p:sp>
      <p:sp>
        <p:nvSpPr>
          <p:cNvPr id="10" name="椭圆 9"/>
          <p:cNvSpPr/>
          <p:nvPr/>
        </p:nvSpPr>
        <p:spPr>
          <a:xfrm>
            <a:off x="4815840" y="2301240"/>
            <a:ext cx="807720" cy="80772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4</a:t>
            </a:r>
          </a:p>
        </p:txBody>
      </p:sp>
      <p:sp>
        <p:nvSpPr>
          <p:cNvPr id="11" name="椭圆 10"/>
          <p:cNvSpPr/>
          <p:nvPr/>
        </p:nvSpPr>
        <p:spPr>
          <a:xfrm>
            <a:off x="4815840" y="4899660"/>
            <a:ext cx="807720" cy="80772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5</a:t>
            </a:r>
          </a:p>
        </p:txBody>
      </p:sp>
      <p:sp>
        <p:nvSpPr>
          <p:cNvPr id="12" name="椭圆 11"/>
          <p:cNvSpPr/>
          <p:nvPr/>
        </p:nvSpPr>
        <p:spPr>
          <a:xfrm>
            <a:off x="6590665" y="3604260"/>
            <a:ext cx="807720" cy="80772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6</a:t>
            </a:r>
          </a:p>
        </p:txBody>
      </p:sp>
      <p:cxnSp>
        <p:nvCxnSpPr>
          <p:cNvPr id="13" name="直接连接符 12"/>
          <p:cNvCxnSpPr>
            <a:stCxn id="5" idx="7"/>
            <a:endCxn id="7" idx="3"/>
          </p:cNvCxnSpPr>
          <p:nvPr/>
        </p:nvCxnSpPr>
        <p:spPr>
          <a:xfrm flipV="1">
            <a:off x="1390650" y="2990850"/>
            <a:ext cx="1136015" cy="74676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5"/>
            <a:endCxn id="9" idx="1"/>
          </p:cNvCxnSpPr>
          <p:nvPr/>
        </p:nvCxnSpPr>
        <p:spPr>
          <a:xfrm>
            <a:off x="1390650" y="4309110"/>
            <a:ext cx="1136015" cy="70866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505450" y="2990850"/>
            <a:ext cx="1193165" cy="72009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3"/>
            <a:endCxn id="11" idx="7"/>
          </p:cNvCxnSpPr>
          <p:nvPr/>
        </p:nvCxnSpPr>
        <p:spPr>
          <a:xfrm flipH="1">
            <a:off x="5505450" y="4293870"/>
            <a:ext cx="1203325" cy="7239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6"/>
            <a:endCxn id="11" idx="2"/>
          </p:cNvCxnSpPr>
          <p:nvPr/>
        </p:nvCxnSpPr>
        <p:spPr>
          <a:xfrm>
            <a:off x="3216275" y="5303520"/>
            <a:ext cx="159956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216275" y="2705100"/>
            <a:ext cx="159956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4"/>
            <a:endCxn id="9" idx="0"/>
          </p:cNvCxnSpPr>
          <p:nvPr/>
        </p:nvCxnSpPr>
        <p:spPr>
          <a:xfrm>
            <a:off x="2812415" y="3108960"/>
            <a:ext cx="0" cy="17907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0" idx="4"/>
          </p:cNvCxnSpPr>
          <p:nvPr/>
        </p:nvCxnSpPr>
        <p:spPr>
          <a:xfrm flipH="1">
            <a:off x="5210175" y="3108960"/>
            <a:ext cx="9525" cy="17900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0" idx="3"/>
            <a:endCxn id="9" idx="7"/>
          </p:cNvCxnSpPr>
          <p:nvPr/>
        </p:nvCxnSpPr>
        <p:spPr>
          <a:xfrm flipH="1">
            <a:off x="3098165" y="2990850"/>
            <a:ext cx="1835785" cy="202692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682115" y="299085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6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618615" y="460311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3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408555" y="369570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5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839845" y="230568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5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692525" y="360426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1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855085" y="531876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4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815840" y="377825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8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130290" y="289179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925820" y="415607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3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9295765" y="1750695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(6, 2)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8748395" y="1640205"/>
            <a:ext cx="2739390" cy="4867275"/>
          </a:xfrm>
          <a:prstGeom prst="round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9287510" y="2254885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(3, 3) 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297332" y="932250"/>
            <a:ext cx="3363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/>
              <a:t>(</a:t>
            </a:r>
            <a:r>
              <a:rPr lang="zh-CN" altLang="en-US" sz="2000"/>
              <a:t>边权值</a:t>
            </a:r>
            <a:r>
              <a:rPr lang="en-US" altLang="zh-CN" sz="2000"/>
              <a:t>w</a:t>
            </a:r>
            <a:r>
              <a:rPr lang="zh-CN" altLang="en-US" sz="2000"/>
              <a:t>，到达顶点</a:t>
            </a:r>
            <a:r>
              <a:rPr lang="en-US" altLang="zh-CN" sz="2000"/>
              <a:t>v,)</a:t>
            </a:r>
          </a:p>
          <a:p>
            <a:pPr algn="ctr"/>
            <a:r>
              <a:rPr lang="zh-CN" altLang="en-US" sz="2000"/>
              <a:t>优先队列</a:t>
            </a:r>
          </a:p>
        </p:txBody>
      </p:sp>
      <p:sp>
        <p:nvSpPr>
          <p:cNvPr id="36" name="椭圆 35"/>
          <p:cNvSpPr/>
          <p:nvPr/>
        </p:nvSpPr>
        <p:spPr>
          <a:xfrm>
            <a:off x="397510" y="1057275"/>
            <a:ext cx="803910" cy="8039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767455" y="1057275"/>
            <a:ext cx="803910" cy="80391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413510" y="1228725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未选择顶点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783455" y="1228725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已选择顶点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9288145" y="2759075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(5, 2)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9288145" y="3263265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(1, 4)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9288145" y="3767455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(4, 5)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9295765" y="4271645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(5, 2)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295765" y="4775835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(8, 5)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9288145" y="5280025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(2, 6)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9288145" y="5784215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(3, 5)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0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1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40"/>
                            </p:stCondLst>
                            <p:childTnLst>
                              <p:par>
                                <p:cTn id="10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6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7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7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116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7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6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7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40"/>
                            </p:stCondLst>
                            <p:childTnLst>
                              <p:par>
                                <p:cTn id="14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2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3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80"/>
                            </p:stCondLst>
                            <p:childTnLst>
                              <p:par>
                                <p:cTn id="14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8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9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7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158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9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8" dur="80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9" dur="80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80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40"/>
                            </p:stCondLst>
                            <p:childTnLst>
                              <p:par>
                                <p:cTn id="18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4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5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480"/>
                            </p:stCondLst>
                            <p:childTnLst>
                              <p:par>
                                <p:cTn id="18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0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1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7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200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1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0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0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0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1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7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230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1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2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7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253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4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5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7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264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5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6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  <p:bldP spid="7" grpId="1" animBg="1"/>
      <p:bldP spid="9" grpId="0" bldLvl="0" animBg="1"/>
      <p:bldP spid="9" grpId="1" animBg="1"/>
      <p:bldP spid="10" grpId="0" bldLvl="0" animBg="1"/>
      <p:bldP spid="10" grpId="1" animBg="1"/>
      <p:bldP spid="11" grpId="0" bldLvl="0" animBg="1"/>
      <p:bldP spid="11" grpId="1" animBg="1"/>
      <p:bldP spid="12" grpId="0" bldLvl="0" animBg="1"/>
      <p:bldP spid="12" grpId="1" animBg="1"/>
      <p:bldP spid="22" grpId="0"/>
      <p:bldP spid="22" grpId="1"/>
      <p:bldP spid="23" grpId="0"/>
      <p:bldP spid="24" grpId="0"/>
      <p:bldP spid="25" grpId="0"/>
      <p:bldP spid="25" grpId="1"/>
      <p:bldP spid="26" grpId="0"/>
      <p:bldP spid="27" grpId="0"/>
      <p:bldP spid="27" grpId="1"/>
      <p:bldP spid="28" grpId="0"/>
      <p:bldP spid="28" grpId="1"/>
      <p:bldP spid="29" grpId="0"/>
      <p:bldP spid="30" grpId="0"/>
      <p:bldP spid="31" grpId="0"/>
      <p:bldP spid="33" grpId="0" bldLvl="0" animBg="1"/>
      <p:bldP spid="34" grpId="0"/>
      <p:bldP spid="34" grpId="1"/>
      <p:bldP spid="34" grpId="2"/>
      <p:bldP spid="35" grpId="0"/>
      <p:bldP spid="40" grpId="0"/>
      <p:bldP spid="40" grpId="1"/>
      <p:bldP spid="40" grpId="2"/>
      <p:bldP spid="41" grpId="0"/>
      <p:bldP spid="41" grpId="1"/>
      <p:bldP spid="41" grpId="2"/>
      <p:bldP spid="42" grpId="0"/>
      <p:bldP spid="42" grpId="1"/>
      <p:bldP spid="42" grpId="2"/>
      <p:bldP spid="43" grpId="0"/>
      <p:bldP spid="44" grpId="0"/>
      <p:bldP spid="45" grpId="0"/>
      <p:bldP spid="45" grpId="1"/>
      <p:bldP spid="45" grpId="2"/>
      <p:bldP spid="46" grpId="0"/>
      <p:bldP spid="46" grpId="1"/>
      <p:bldP spid="46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65376" y="270530"/>
            <a:ext cx="2222082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altLang="zh-CN">
                <a:sym typeface="Arial" panose="020B0604020202020204" pitchFamily="34" charset="0"/>
              </a:rPr>
              <a:t>Kruskal</a:t>
            </a:r>
            <a:r>
              <a:rPr lang="zh-CN" altLang="en-US">
                <a:sym typeface="Arial" panose="020B0604020202020204" pitchFamily="34" charset="0"/>
              </a:rPr>
              <a:t>算法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08330" y="937260"/>
            <a:ext cx="10958830" cy="1272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sz="3200" b="1">
                <a:sym typeface="Arial" panose="020B0604020202020204" pitchFamily="34" charset="0"/>
              </a:rPr>
              <a:t>克鲁斯卡尔</a:t>
            </a:r>
            <a:r>
              <a:rPr lang="en-US" altLang="zh-CN" sz="3200" b="1">
                <a:sym typeface="Arial" panose="020B0604020202020204" pitchFamily="34" charset="0"/>
              </a:rPr>
              <a:t>(Kruskal)</a:t>
            </a:r>
            <a:r>
              <a:rPr lang="zh-CN" sz="3200" b="1">
                <a:sym typeface="Arial" panose="020B0604020202020204" pitchFamily="34" charset="0"/>
              </a:rPr>
              <a:t>算法，也叫</a:t>
            </a:r>
            <a:r>
              <a:rPr lang="en-US" altLang="zh-CN" sz="3200" b="1">
                <a:sym typeface="Arial" panose="020B0604020202020204" pitchFamily="34" charset="0"/>
              </a:rPr>
              <a:t>“</a:t>
            </a:r>
            <a:r>
              <a:rPr lang="zh-CN" sz="3200" b="1">
                <a:sym typeface="Arial" panose="020B0604020202020204" pitchFamily="34" charset="0"/>
              </a:rPr>
              <a:t>加边法</a:t>
            </a:r>
            <a:r>
              <a:rPr lang="en-US" altLang="zh-CN" sz="3200" b="1">
                <a:sym typeface="Arial" panose="020B0604020202020204" pitchFamily="34" charset="0"/>
              </a:rPr>
              <a:t>”</a:t>
            </a:r>
            <a:r>
              <a:rPr lang="zh-CN" altLang="en-US" sz="3200" b="1">
                <a:sym typeface="Arial" panose="020B0604020202020204" pitchFamily="34" charset="0"/>
              </a:rPr>
              <a:t>。</a:t>
            </a:r>
            <a:r>
              <a:rPr lang="zh-CN" altLang="en-US" sz="3200"/>
              <a:t>每次找最小权值的边，如果该边与之前的边不形成回路，则添加该边。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8330" y="2609850"/>
            <a:ext cx="10440670" cy="2748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/>
              <a:t>1. </a:t>
            </a:r>
            <a:r>
              <a:rPr lang="zh-CN" altLang="en-US" sz="3600"/>
              <a:t>将所有边按权值从小到大排列。</a:t>
            </a:r>
          </a:p>
          <a:p>
            <a:pPr>
              <a:lnSpc>
                <a:spcPct val="120000"/>
              </a:lnSpc>
            </a:pPr>
            <a:r>
              <a:rPr lang="en-US" altLang="zh-CN" sz="3600"/>
              <a:t>2. </a:t>
            </a:r>
            <a:r>
              <a:rPr lang="zh-CN" altLang="en-US" sz="3600"/>
              <a:t>遍历每一条边，如果该边加入生成树后不形成环，则将该边加入到生成树中。</a:t>
            </a:r>
          </a:p>
          <a:p>
            <a:pPr>
              <a:lnSpc>
                <a:spcPct val="120000"/>
              </a:lnSpc>
            </a:pPr>
            <a:r>
              <a:rPr lang="en-US" altLang="zh-CN" sz="3600"/>
              <a:t>3. </a:t>
            </a:r>
            <a:r>
              <a:rPr lang="zh-CN" altLang="en-US" sz="3600"/>
              <a:t>重复步骤</a:t>
            </a:r>
            <a:r>
              <a:rPr lang="en-US" altLang="zh-CN" sz="3600"/>
              <a:t>2</a:t>
            </a:r>
            <a:r>
              <a:rPr lang="zh-CN" altLang="en-US" sz="3600"/>
              <a:t>直至所有顶点都被加入到生成树中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8330" y="5645150"/>
            <a:ext cx="4445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算法思想：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贪心思想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105234" y="277505"/>
            <a:ext cx="2222082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altLang="zh-CN">
                <a:sym typeface="Arial" panose="020B0604020202020204" pitchFamily="34" charset="0"/>
              </a:rPr>
              <a:t>Kruskal</a:t>
            </a:r>
            <a:r>
              <a:rPr lang="zh-CN" altLang="en-US">
                <a:sym typeface="Arial" panose="020B0604020202020204" pitchFamily="34" charset="0"/>
              </a:rPr>
              <a:t>算法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01040" y="3619500"/>
            <a:ext cx="807720" cy="80772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1</a:t>
            </a:r>
          </a:p>
        </p:txBody>
      </p:sp>
      <p:sp>
        <p:nvSpPr>
          <p:cNvPr id="7" name="椭圆 6"/>
          <p:cNvSpPr/>
          <p:nvPr/>
        </p:nvSpPr>
        <p:spPr>
          <a:xfrm>
            <a:off x="2408555" y="2301240"/>
            <a:ext cx="807720" cy="80772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2</a:t>
            </a:r>
          </a:p>
        </p:txBody>
      </p:sp>
      <p:sp>
        <p:nvSpPr>
          <p:cNvPr id="9" name="椭圆 8"/>
          <p:cNvSpPr/>
          <p:nvPr/>
        </p:nvSpPr>
        <p:spPr>
          <a:xfrm>
            <a:off x="2408555" y="4899660"/>
            <a:ext cx="807720" cy="80772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3</a:t>
            </a:r>
          </a:p>
        </p:txBody>
      </p:sp>
      <p:sp>
        <p:nvSpPr>
          <p:cNvPr id="10" name="椭圆 9"/>
          <p:cNvSpPr/>
          <p:nvPr/>
        </p:nvSpPr>
        <p:spPr>
          <a:xfrm>
            <a:off x="4815840" y="2301240"/>
            <a:ext cx="807720" cy="80772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4</a:t>
            </a:r>
          </a:p>
        </p:txBody>
      </p:sp>
      <p:sp>
        <p:nvSpPr>
          <p:cNvPr id="11" name="椭圆 10"/>
          <p:cNvSpPr/>
          <p:nvPr/>
        </p:nvSpPr>
        <p:spPr>
          <a:xfrm>
            <a:off x="4815840" y="4899660"/>
            <a:ext cx="807720" cy="80772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5</a:t>
            </a:r>
          </a:p>
        </p:txBody>
      </p:sp>
      <p:sp>
        <p:nvSpPr>
          <p:cNvPr id="12" name="椭圆 11"/>
          <p:cNvSpPr/>
          <p:nvPr/>
        </p:nvSpPr>
        <p:spPr>
          <a:xfrm>
            <a:off x="6590665" y="3604260"/>
            <a:ext cx="807720" cy="80772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6</a:t>
            </a:r>
          </a:p>
        </p:txBody>
      </p:sp>
      <p:cxnSp>
        <p:nvCxnSpPr>
          <p:cNvPr id="13" name="直接连接符 12"/>
          <p:cNvCxnSpPr>
            <a:stCxn id="5" idx="7"/>
            <a:endCxn id="7" idx="3"/>
          </p:cNvCxnSpPr>
          <p:nvPr/>
        </p:nvCxnSpPr>
        <p:spPr>
          <a:xfrm flipV="1">
            <a:off x="1390650" y="2990850"/>
            <a:ext cx="1136015" cy="74676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5"/>
            <a:endCxn id="9" idx="1"/>
          </p:cNvCxnSpPr>
          <p:nvPr/>
        </p:nvCxnSpPr>
        <p:spPr>
          <a:xfrm>
            <a:off x="1390650" y="4309110"/>
            <a:ext cx="1136015" cy="70866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505450" y="2990850"/>
            <a:ext cx="1193165" cy="72009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3"/>
            <a:endCxn id="11" idx="7"/>
          </p:cNvCxnSpPr>
          <p:nvPr/>
        </p:nvCxnSpPr>
        <p:spPr>
          <a:xfrm flipH="1">
            <a:off x="5505450" y="4293870"/>
            <a:ext cx="1203325" cy="72390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6"/>
            <a:endCxn id="11" idx="2"/>
          </p:cNvCxnSpPr>
          <p:nvPr/>
        </p:nvCxnSpPr>
        <p:spPr>
          <a:xfrm>
            <a:off x="3216275" y="5303520"/>
            <a:ext cx="1599565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216275" y="2705100"/>
            <a:ext cx="1599565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4"/>
            <a:endCxn id="9" idx="0"/>
          </p:cNvCxnSpPr>
          <p:nvPr/>
        </p:nvCxnSpPr>
        <p:spPr>
          <a:xfrm>
            <a:off x="2812415" y="3108960"/>
            <a:ext cx="0" cy="179070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0" idx="4"/>
            <a:endCxn id="11" idx="0"/>
          </p:cNvCxnSpPr>
          <p:nvPr/>
        </p:nvCxnSpPr>
        <p:spPr>
          <a:xfrm>
            <a:off x="5219700" y="3108960"/>
            <a:ext cx="0" cy="179070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0" idx="3"/>
            <a:endCxn id="9" idx="7"/>
          </p:cNvCxnSpPr>
          <p:nvPr/>
        </p:nvCxnSpPr>
        <p:spPr>
          <a:xfrm flipH="1">
            <a:off x="3098165" y="2990850"/>
            <a:ext cx="1835785" cy="202692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682115" y="299085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3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618615" y="460311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6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408555" y="369570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5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839845" y="230568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5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692525" y="360426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1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855085" y="531876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4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815840" y="377825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8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130290" y="289179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925820" y="415607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3</a:t>
            </a:r>
          </a:p>
        </p:txBody>
      </p:sp>
      <p:sp>
        <p:nvSpPr>
          <p:cNvPr id="36" name="椭圆 35"/>
          <p:cNvSpPr/>
          <p:nvPr/>
        </p:nvSpPr>
        <p:spPr>
          <a:xfrm>
            <a:off x="397510" y="1057275"/>
            <a:ext cx="803910" cy="8039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767455" y="1057275"/>
            <a:ext cx="803910" cy="80391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413510" y="1228725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未选择顶点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783455" y="1228725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800"/>
              <a:t>已选择</a:t>
            </a:r>
            <a:r>
              <a:rPr lang="zh-CN" altLang="en-US" sz="2800"/>
              <a:t>的顶点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24975" y="894715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(3,4) 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324975" y="1522730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(4,6) 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324975" y="2778760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(5,6) 3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9324975" y="2150745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(1,2) 3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9324975" y="3406775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(3,5) 4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9324975" y="4034790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(2,3) 5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9324975" y="4662805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(2,4) 5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9324975" y="5290820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(1,3) 6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9324975" y="5918835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(4,5) 8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1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2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6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1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6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7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1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2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6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7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1" dur="80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2" dur="80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80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6" dur="80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7" dur="80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80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1" dur="80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2" dur="80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80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4" presetID="27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155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6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7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181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2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9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0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5" presetID="27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216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7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8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27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24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  <p:set>
                                      <p:cBhvr>
                                        <p:cTn id="2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7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256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7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8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6B1C7"/>
                                      </p:to>
                                    </p:animClr>
                                    <p:set>
                                      <p:cBhvr>
                                        <p:cTn id="2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  <p:set>
                                      <p:cBhvr>
                                        <p:cTn id="2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27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276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7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8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7" grpId="0" bldLvl="0" animBg="1"/>
      <p:bldP spid="7" grpId="1" animBg="1"/>
      <p:bldP spid="9" grpId="0" bldLvl="0" animBg="1"/>
      <p:bldP spid="9" grpId="1" animBg="1"/>
      <p:bldP spid="10" grpId="0" bldLvl="0" animBg="1"/>
      <p:bldP spid="10" grpId="1" animBg="1"/>
      <p:bldP spid="11" grpId="0" bldLvl="0" animBg="1"/>
      <p:bldP spid="11" grpId="1" animBg="1"/>
      <p:bldP spid="12" grpId="0" bldLvl="0" animBg="1"/>
      <p:bldP spid="12" grpId="1" animBg="1"/>
      <p:bldP spid="22" grpId="0"/>
      <p:bldP spid="23" grpId="0"/>
      <p:bldP spid="23" grpId="1"/>
      <p:bldP spid="24" grpId="0"/>
      <p:bldP spid="25" grpId="0"/>
      <p:bldP spid="25" grpId="1"/>
      <p:bldP spid="26" grpId="0"/>
      <p:bldP spid="27" grpId="0"/>
      <p:bldP spid="27" grpId="1"/>
      <p:bldP spid="28" grpId="0"/>
      <p:bldP spid="28" grpId="1"/>
      <p:bldP spid="29" grpId="0"/>
      <p:bldP spid="30" grpId="0"/>
      <p:bldP spid="3" grpId="0"/>
      <p:bldP spid="3" grpId="1"/>
      <p:bldP spid="3" grpId="2"/>
      <p:bldP spid="4" grpId="0"/>
      <p:bldP spid="4" grpId="1"/>
      <p:bldP spid="4" grpId="2"/>
      <p:bldP spid="6" grpId="0"/>
      <p:bldP spid="6" grpId="1"/>
      <p:bldP spid="6" grpId="2"/>
      <p:bldP spid="32" grpId="0"/>
      <p:bldP spid="32" grpId="1"/>
      <p:bldP spid="32" grpId="2"/>
      <p:bldP spid="47" grpId="0"/>
      <p:bldP spid="47" grpId="1"/>
      <p:bldP spid="47" grpId="2"/>
      <p:bldP spid="48" grpId="0"/>
      <p:bldP spid="48" grpId="1"/>
      <p:bldP spid="48" grpId="2"/>
      <p:bldP spid="49" grpId="0"/>
      <p:bldP spid="49" grpId="1"/>
      <p:bldP spid="50" grpId="0"/>
      <p:bldP spid="50" grpId="1"/>
      <p:bldP spid="51" grpId="0"/>
      <p:bldP spid="5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81201" y="302013"/>
            <a:ext cx="3775393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>
                <a:sym typeface="Arial" panose="020B0604020202020204" pitchFamily="34" charset="0"/>
              </a:rPr>
              <a:t>求最小生成树算法对比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82358806"/>
              </p:ext>
            </p:extLst>
          </p:nvPr>
        </p:nvGraphicFramePr>
        <p:xfrm>
          <a:off x="608330" y="1548765"/>
          <a:ext cx="10960100" cy="309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9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406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2800"/>
                        <a:t>算法名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2800"/>
                        <a:t>时间复杂度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2800"/>
                        <a:t>空间复杂度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2800"/>
                        <a:t>适用情况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06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2800"/>
                        <a:t>Prim</a:t>
                      </a:r>
                      <a:r>
                        <a:rPr lang="zh-CN" altLang="en-US" sz="2800"/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2800"/>
                        <a:t>O(V</a:t>
                      </a:r>
                      <a:r>
                        <a:rPr lang="en-US" altLang="zh-CN" sz="2800" baseline="30000"/>
                        <a:t>2</a:t>
                      </a:r>
                      <a:r>
                        <a:rPr lang="en-US" altLang="zh-CN" sz="28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2800"/>
                        <a:t>O(V</a:t>
                      </a:r>
                      <a:r>
                        <a:rPr lang="en-US" altLang="zh-CN" sz="2800" baseline="30000"/>
                        <a:t>2</a:t>
                      </a:r>
                      <a:r>
                        <a:rPr lang="en-US" altLang="zh-CN" sz="2800"/>
                        <a:t>)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2800"/>
                        <a:t>稠密图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06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2800" b="0"/>
                        <a:t>Prim</a:t>
                      </a:r>
                      <a:r>
                        <a:rPr lang="zh-CN" altLang="en-US" sz="2800" b="0"/>
                        <a:t>算法 堆优化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2800"/>
                        <a:t>O(ElogV)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O(V+E)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2800"/>
                        <a:t>稀疏图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06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altLang="zh-CN" sz="2800" b="0">
                          <a:sym typeface="Arial" panose="020B0604020202020204" pitchFamily="34" charset="0"/>
                        </a:rPr>
                        <a:t>Kruskal</a:t>
                      </a:r>
                      <a:r>
                        <a:rPr lang="zh-CN" sz="2800" b="0">
                          <a:sym typeface="Arial" panose="020B0604020202020204" pitchFamily="34" charset="0"/>
                        </a:rPr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O(ElogE)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O(V+E)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2800">
                          <a:sym typeface="+mn-ea"/>
                        </a:rPr>
                        <a:t>稀疏图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112365" y="281447"/>
            <a:ext cx="1261884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>
                <a:sym typeface="+mn-ea"/>
              </a:rPr>
              <a:t>带权图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4345" y="1101725"/>
            <a:ext cx="6286500" cy="3634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权</a:t>
            </a:r>
            <a:r>
              <a:rPr lang="zh-CN" altLang="en-US" sz="3200"/>
              <a:t>：图中每条边或弧上具有某种实际意义的数值，表示距离，代价，时间，耗费等。</a:t>
            </a:r>
          </a:p>
          <a:p>
            <a:pPr>
              <a:lnSpc>
                <a:spcPct val="120000"/>
              </a:lnSpc>
            </a:pPr>
            <a:endParaRPr lang="zh-CN" altLang="en-US" sz="3200"/>
          </a:p>
          <a:p>
            <a:pPr>
              <a:lnSpc>
                <a:spcPct val="120000"/>
              </a:lnSpc>
            </a:pP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带权图</a:t>
            </a:r>
            <a:r>
              <a:rPr lang="zh-CN" altLang="en-US" sz="3200"/>
              <a:t>：边或弧上带有权值的图称为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带权图</a:t>
            </a:r>
            <a:r>
              <a:rPr lang="zh-CN" altLang="en-US" sz="3200"/>
              <a:t>或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网</a:t>
            </a:r>
            <a:r>
              <a:rPr lang="zh-CN" altLang="en-US" sz="3200"/>
              <a:t>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583805" y="1608455"/>
            <a:ext cx="4244975" cy="4155440"/>
            <a:chOff x="11943" y="2533"/>
            <a:chExt cx="6685" cy="6544"/>
          </a:xfrm>
        </p:grpSpPr>
        <p:sp>
          <p:nvSpPr>
            <p:cNvPr id="7" name="椭圆 6"/>
            <p:cNvSpPr/>
            <p:nvPr/>
          </p:nvSpPr>
          <p:spPr>
            <a:xfrm>
              <a:off x="14723" y="2533"/>
              <a:ext cx="1405" cy="140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15923" y="7671"/>
              <a:ext cx="1405" cy="140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11943" y="5061"/>
              <a:ext cx="1405" cy="140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11" name="椭圆 10"/>
            <p:cNvSpPr/>
            <p:nvPr/>
          </p:nvSpPr>
          <p:spPr>
            <a:xfrm>
              <a:off x="17224" y="5045"/>
              <a:ext cx="1405" cy="140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12" name="直接连接符 11"/>
            <p:cNvCxnSpPr>
              <a:stCxn id="7" idx="3"/>
              <a:endCxn id="10" idx="7"/>
            </p:cNvCxnSpPr>
            <p:nvPr/>
          </p:nvCxnSpPr>
          <p:spPr>
            <a:xfrm flipH="1">
              <a:off x="13142" y="3733"/>
              <a:ext cx="1787" cy="15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7" idx="4"/>
              <a:endCxn id="9" idx="0"/>
            </p:cNvCxnSpPr>
            <p:nvPr/>
          </p:nvCxnSpPr>
          <p:spPr>
            <a:xfrm>
              <a:off x="15427" y="3939"/>
              <a:ext cx="1199" cy="37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7" idx="5"/>
              <a:endCxn id="11" idx="0"/>
            </p:cNvCxnSpPr>
            <p:nvPr/>
          </p:nvCxnSpPr>
          <p:spPr>
            <a:xfrm>
              <a:off x="15923" y="3733"/>
              <a:ext cx="2004" cy="1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9" idx="0"/>
              <a:endCxn id="7" idx="4"/>
            </p:cNvCxnSpPr>
            <p:nvPr/>
          </p:nvCxnSpPr>
          <p:spPr>
            <a:xfrm flipV="1">
              <a:off x="14051" y="3939"/>
              <a:ext cx="1376" cy="37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13348" y="7671"/>
              <a:ext cx="1405" cy="140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cxnSp>
          <p:nvCxnSpPr>
            <p:cNvPr id="28" name="直接连接符 27"/>
            <p:cNvCxnSpPr>
              <a:stCxn id="11" idx="4"/>
              <a:endCxn id="9" idx="7"/>
            </p:cNvCxnSpPr>
            <p:nvPr/>
          </p:nvCxnSpPr>
          <p:spPr>
            <a:xfrm flipH="1">
              <a:off x="17122" y="6451"/>
              <a:ext cx="804" cy="1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9" idx="1"/>
              <a:endCxn id="10" idx="4"/>
            </p:cNvCxnSpPr>
            <p:nvPr/>
          </p:nvCxnSpPr>
          <p:spPr>
            <a:xfrm flipH="1" flipV="1">
              <a:off x="12645" y="6467"/>
              <a:ext cx="908" cy="1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3537" y="4099"/>
              <a:ext cx="9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6930" y="3939"/>
              <a:ext cx="9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4051" y="5641"/>
              <a:ext cx="9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126" y="5641"/>
              <a:ext cx="9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41" y="7092"/>
              <a:ext cx="9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15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429" y="7091"/>
              <a:ext cx="9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19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115502" y="278468"/>
            <a:ext cx="305724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/>
              <a:t>带权图：邻接矩阵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57505" y="945103"/>
            <a:ext cx="10713720" cy="1364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/>
              <a:t>设二维数组</a:t>
            </a:r>
            <a:r>
              <a:rPr lang="en-US" altLang="zh-CN" sz="3600">
                <a:sym typeface="+mn-ea"/>
              </a:rPr>
              <a:t>g</a:t>
            </a:r>
            <a:r>
              <a:rPr lang="en-US" altLang="zh-CN" sz="3600"/>
              <a:t>, </a:t>
            </a:r>
            <a:r>
              <a:rPr lang="zh-CN" altLang="en-US" sz="3600"/>
              <a:t>若边</a:t>
            </a:r>
            <a:r>
              <a:rPr lang="en-US" altLang="zh-CN" sz="3600"/>
              <a:t>(v</a:t>
            </a:r>
            <a:r>
              <a:rPr lang="en-US" altLang="zh-CN" sz="3600" baseline="-25000"/>
              <a:t>i</a:t>
            </a:r>
            <a:r>
              <a:rPr lang="en-US" altLang="zh-CN" sz="3600"/>
              <a:t>, v</a:t>
            </a:r>
            <a:r>
              <a:rPr lang="en-US" altLang="zh-CN" sz="3600" baseline="-25000"/>
              <a:t>j</a:t>
            </a:r>
            <a:r>
              <a:rPr lang="en-US" altLang="zh-CN" sz="3600"/>
              <a:t>)</a:t>
            </a:r>
            <a:r>
              <a:rPr lang="zh-CN" altLang="en-US" sz="3600"/>
              <a:t>或</a:t>
            </a:r>
            <a:r>
              <a:rPr lang="en-US" altLang="zh-CN" sz="3600"/>
              <a:t>&lt;v</a:t>
            </a:r>
            <a:r>
              <a:rPr lang="en-US" altLang="zh-CN" sz="3600" baseline="-25000"/>
              <a:t>i</a:t>
            </a:r>
            <a:r>
              <a:rPr lang="en-US" altLang="zh-CN" sz="3600"/>
              <a:t>, v</a:t>
            </a:r>
            <a:r>
              <a:rPr lang="en-US" altLang="zh-CN" sz="3600" baseline="-25000"/>
              <a:t>j</a:t>
            </a:r>
            <a:r>
              <a:rPr lang="en-US" altLang="zh-CN" sz="3600"/>
              <a:t>&gt;</a:t>
            </a:r>
            <a:r>
              <a:rPr lang="zh-CN" altLang="en-US" sz="3600"/>
              <a:t>的权值为</a:t>
            </a:r>
            <a:r>
              <a:rPr lang="en-US" altLang="zh-CN" sz="3600"/>
              <a:t>w</a:t>
            </a:r>
            <a:r>
              <a:rPr lang="zh-CN" altLang="en-US" sz="3600"/>
              <a:t>，则</a:t>
            </a:r>
            <a:r>
              <a:rPr lang="en-US" altLang="zh-CN" sz="3600"/>
              <a:t>g[i][j] = w</a:t>
            </a:r>
            <a:r>
              <a:rPr lang="zh-CN" altLang="en-US" sz="3600"/>
              <a:t>，若不存在边，则</a:t>
            </a:r>
            <a:r>
              <a:rPr lang="en-US" altLang="zh-CN" sz="3600">
                <a:sym typeface="+mn-ea"/>
              </a:rPr>
              <a:t>g</a:t>
            </a:r>
            <a:r>
              <a:rPr lang="en-US" altLang="zh-CN" sz="3600"/>
              <a:t>[i][j] = 0</a:t>
            </a:r>
            <a:r>
              <a:rPr lang="zh-CN" altLang="en-US" sz="3600"/>
              <a:t>。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7675880" y="2646045"/>
            <a:ext cx="3638550" cy="3019425"/>
            <a:chOff x="12088" y="4167"/>
            <a:chExt cx="5730" cy="4755"/>
          </a:xfrm>
        </p:grpSpPr>
        <p:sp>
          <p:nvSpPr>
            <p:cNvPr id="25" name="椭圆 24"/>
            <p:cNvSpPr/>
            <p:nvPr/>
          </p:nvSpPr>
          <p:spPr>
            <a:xfrm>
              <a:off x="14279" y="4167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27" name="椭圆 26"/>
            <p:cNvSpPr/>
            <p:nvPr/>
          </p:nvSpPr>
          <p:spPr>
            <a:xfrm>
              <a:off x="12088" y="7574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28" name="椭圆 27"/>
            <p:cNvSpPr/>
            <p:nvPr/>
          </p:nvSpPr>
          <p:spPr>
            <a:xfrm>
              <a:off x="16470" y="7574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29" name="直接连接符 28"/>
            <p:cNvCxnSpPr>
              <a:stCxn id="25" idx="3"/>
              <a:endCxn id="27" idx="7"/>
            </p:cNvCxnSpPr>
            <p:nvPr/>
          </p:nvCxnSpPr>
          <p:spPr>
            <a:xfrm flipH="1">
              <a:off x="13239" y="5318"/>
              <a:ext cx="1237" cy="2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5" idx="5"/>
              <a:endCxn id="28" idx="0"/>
            </p:cNvCxnSpPr>
            <p:nvPr/>
          </p:nvCxnSpPr>
          <p:spPr>
            <a:xfrm>
              <a:off x="15430" y="5318"/>
              <a:ext cx="1714" cy="22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0" name="表格 39"/>
          <p:cNvGraphicFramePr/>
          <p:nvPr>
            <p:custDataLst>
              <p:tags r:id="rId3"/>
            </p:custDataLst>
          </p:nvPr>
        </p:nvGraphicFramePr>
        <p:xfrm>
          <a:off x="1552575" y="3225800"/>
          <a:ext cx="3114675" cy="244030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3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343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 b="0"/>
                        <a:t>0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 b="0"/>
                        <a:t>5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 b="0"/>
                        <a:t>2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43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/>
                        <a:t>5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/>
                        <a:t>0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/>
                        <a:t>0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343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/>
                        <a:t>2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/>
                        <a:t>0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/>
                        <a:t>0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文本框 40"/>
          <p:cNvSpPr txBox="1"/>
          <p:nvPr/>
        </p:nvSpPr>
        <p:spPr>
          <a:xfrm>
            <a:off x="1939290" y="276542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1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2987040" y="276542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3966210" y="276542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3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1190625" y="343789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1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181100" y="421576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1181100" y="500761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406765" y="3863340"/>
            <a:ext cx="592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5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78770" y="3863340"/>
            <a:ext cx="592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112337" y="295295"/>
            <a:ext cx="4134465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zh-CN">
                <a:sym typeface="+mn-ea"/>
              </a:rPr>
              <a:t>带权图的实现：邻接矩阵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8330" y="1008380"/>
            <a:ext cx="11362055" cy="70782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>
                <a:latin typeface="Consolas" panose="020B0609020204030204" charset="0"/>
                <a:cs typeface="Consolas" panose="020B0609020204030204" charset="0"/>
              </a:rPr>
              <a:t>int 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n, 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  <a:sym typeface="+mn-ea"/>
              </a:rPr>
              <a:t>g</a:t>
            </a:r>
            <a:r>
              <a:rPr lang="zh-CN" alt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  <a:sym typeface="+mn-ea"/>
              </a:rPr>
              <a:t>N</a:t>
            </a:r>
            <a:r>
              <a:rPr lang="zh-CN" alt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][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  <a:sym typeface="+mn-ea"/>
              </a:rPr>
              <a:t>N</a:t>
            </a:r>
            <a:r>
              <a:rPr lang="zh-CN" alt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zh-CN" altLang="en-US" sz="3600">
                <a:latin typeface="Consolas" panose="020B0609020204030204" charset="0"/>
                <a:cs typeface="Consolas" panose="020B0609020204030204" charset="0"/>
              </a:rPr>
              <a:t>;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//</a:t>
            </a: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n: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顶点总数 </a:t>
            </a: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g: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保存边</a:t>
            </a:r>
            <a:endParaRPr lang="zh-CN" altLang="en-US" sz="36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8330" y="1953895"/>
            <a:ext cx="7153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g[i][j]</a:t>
            </a:r>
            <a:r>
              <a:rPr lang="zh-CN" altLang="en-US" sz="3600"/>
              <a:t>表示边</a:t>
            </a:r>
            <a:r>
              <a:rPr lang="en-US" altLang="zh-CN" sz="3600"/>
              <a:t>(i</a:t>
            </a:r>
            <a:r>
              <a:rPr lang="zh-CN" altLang="en-US" sz="3600"/>
              <a:t>，</a:t>
            </a:r>
            <a:r>
              <a:rPr lang="en-US" altLang="zh-CN" sz="3600"/>
              <a:t>j)</a:t>
            </a:r>
            <a:r>
              <a:rPr lang="zh-CN" altLang="en-US" sz="3600"/>
              <a:t>或</a:t>
            </a:r>
            <a:r>
              <a:rPr lang="en-US" altLang="zh-CN" sz="3600"/>
              <a:t>&lt;i, j&gt;</a:t>
            </a:r>
            <a:r>
              <a:rPr lang="zh-CN" altLang="en-US" sz="3600"/>
              <a:t>的权值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54050" y="3683635"/>
            <a:ext cx="7051040" cy="60414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>
                <a:latin typeface="Consolas" panose="020B0609020204030204" charset="0"/>
                <a:cs typeface="Consolas" panose="020B0609020204030204" charset="0"/>
                <a:sym typeface="+mn-ea"/>
              </a:rPr>
              <a:t>g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][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b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] = 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  <a:sym typeface="+mn-ea"/>
              </a:rPr>
              <a:t>g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  <a:sym typeface="+mn-ea"/>
              </a:rPr>
              <a:t>b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][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  <a:sym typeface="+mn-ea"/>
              </a:rPr>
              <a:t>a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] 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  <a:sym typeface="+mn-ea"/>
              </a:rPr>
              <a:t>= w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;</a:t>
            </a:r>
            <a:endParaRPr lang="zh-CN" altLang="en-US" sz="32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54050" y="2850515"/>
            <a:ext cx="7810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charset="0"/>
              <a:buChar char="l"/>
            </a:pPr>
            <a:r>
              <a:rPr lang="zh-CN" altLang="zh-CN" sz="3600"/>
              <a:t>无向带权图添加权值为</a:t>
            </a:r>
            <a:r>
              <a:rPr lang="en-US" altLang="zh-CN" sz="3600"/>
              <a:t>w</a:t>
            </a:r>
            <a:r>
              <a:rPr lang="zh-CN" altLang="en-US" sz="3600"/>
              <a:t>的</a:t>
            </a:r>
            <a:r>
              <a:rPr lang="zh-CN" altLang="zh-CN" sz="3600"/>
              <a:t>边</a:t>
            </a:r>
            <a:r>
              <a:rPr lang="en-US" altLang="zh-CN" sz="3600"/>
              <a:t>(a,b)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54050" y="4622165"/>
            <a:ext cx="9845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charset="0"/>
              <a:buChar char="l"/>
            </a:pPr>
            <a:r>
              <a:rPr lang="zh-CN" altLang="zh-CN" sz="3600"/>
              <a:t>有向带权图添加权值为</a:t>
            </a:r>
            <a:r>
              <a:rPr lang="en-US" altLang="zh-CN" sz="3600"/>
              <a:t>w</a:t>
            </a:r>
            <a:r>
              <a:rPr lang="zh-CN" altLang="en-US" sz="3600"/>
              <a:t>的</a:t>
            </a:r>
            <a:r>
              <a:rPr lang="zh-CN" altLang="zh-CN" sz="3600"/>
              <a:t>弧</a:t>
            </a:r>
            <a:r>
              <a:rPr lang="en-US" altLang="zh-CN" sz="3600"/>
              <a:t>&lt;a,b&gt;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54050" y="5584190"/>
            <a:ext cx="3884930" cy="58356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latin typeface="Consolas" panose="020B0609020204030204" charset="0"/>
                <a:cs typeface="Consolas" panose="020B0609020204030204" charset="0"/>
                <a:sym typeface="+mn-ea"/>
              </a:rPr>
              <a:t>g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][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b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] = 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w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;</a:t>
            </a:r>
            <a:endParaRPr lang="zh-CN" altLang="en-US" sz="32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allAtOnce" bldLvl="0" animBg="1"/>
      <p:bldP spid="13" grpId="0"/>
      <p:bldP spid="23" grpId="0" bldLvl="0" animBg="1"/>
      <p:bldP spid="24" grpId="0"/>
      <p:bldP spid="25" grpId="0"/>
      <p:bldP spid="2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52677" y="274975"/>
            <a:ext cx="4493538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zh-CN">
                <a:sym typeface="+mn-ea"/>
              </a:rPr>
              <a:t>带权图的存储结构：邻接表</a:t>
            </a:r>
            <a:endParaRPr lang="zh-CN" altLang="en-US"/>
          </a:p>
        </p:txBody>
      </p:sp>
      <p:grpSp>
        <p:nvGrpSpPr>
          <p:cNvPr id="78" name="组合 77"/>
          <p:cNvGrpSpPr/>
          <p:nvPr/>
        </p:nvGrpSpPr>
        <p:grpSpPr>
          <a:xfrm>
            <a:off x="7382510" y="1514475"/>
            <a:ext cx="4284345" cy="4400550"/>
            <a:chOff x="11626" y="2385"/>
            <a:chExt cx="6747" cy="6930"/>
          </a:xfrm>
        </p:grpSpPr>
        <p:sp>
          <p:nvSpPr>
            <p:cNvPr id="14" name="椭圆 13"/>
            <p:cNvSpPr/>
            <p:nvPr/>
          </p:nvSpPr>
          <p:spPr>
            <a:xfrm>
              <a:off x="14264" y="2385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11626" y="5080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16955" y="5063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18" name="直接连接符 17"/>
            <p:cNvCxnSpPr>
              <a:stCxn id="14" idx="3"/>
              <a:endCxn id="16" idx="7"/>
            </p:cNvCxnSpPr>
            <p:nvPr/>
          </p:nvCxnSpPr>
          <p:spPr>
            <a:xfrm flipH="1">
              <a:off x="12836" y="3595"/>
              <a:ext cx="1636" cy="1693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4" idx="5"/>
              <a:endCxn id="17" idx="1"/>
            </p:cNvCxnSpPr>
            <p:nvPr/>
          </p:nvCxnSpPr>
          <p:spPr>
            <a:xfrm>
              <a:off x="15474" y="3595"/>
              <a:ext cx="1689" cy="167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22" idx="7"/>
              <a:endCxn id="17" idx="3"/>
            </p:cNvCxnSpPr>
            <p:nvPr/>
          </p:nvCxnSpPr>
          <p:spPr>
            <a:xfrm flipV="1">
              <a:off x="15434" y="6273"/>
              <a:ext cx="1729" cy="1832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4224" y="7897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cxnSp>
          <p:nvCxnSpPr>
            <p:cNvPr id="23" name="直接连接符 22"/>
            <p:cNvCxnSpPr>
              <a:stCxn id="17" idx="2"/>
              <a:endCxn id="16" idx="6"/>
            </p:cNvCxnSpPr>
            <p:nvPr/>
          </p:nvCxnSpPr>
          <p:spPr>
            <a:xfrm flipH="1">
              <a:off x="13044" y="5772"/>
              <a:ext cx="3911" cy="17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>
              <a:stCxn id="17" idx="0"/>
              <a:endCxn id="14" idx="6"/>
            </p:cNvCxnSpPr>
            <p:nvPr/>
          </p:nvCxnSpPr>
          <p:spPr>
            <a:xfrm flipH="1" flipV="1">
              <a:off x="15682" y="3094"/>
              <a:ext cx="1982" cy="1969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stCxn id="16" idx="5"/>
              <a:endCxn id="22" idx="1"/>
            </p:cNvCxnSpPr>
            <p:nvPr/>
          </p:nvCxnSpPr>
          <p:spPr>
            <a:xfrm>
              <a:off x="12836" y="6290"/>
              <a:ext cx="1596" cy="181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13243" y="3852"/>
              <a:ext cx="24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220" y="7172"/>
              <a:ext cx="24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4787" y="5037"/>
              <a:ext cx="24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solidFill>
                    <a:schemeClr val="accent1"/>
                  </a:solidFill>
                </a:rPr>
                <a:t>3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198" y="7232"/>
              <a:ext cx="24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solidFill>
                    <a:schemeClr val="accent1"/>
                  </a:solidFill>
                </a:rPr>
                <a:t>4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5778" y="4167"/>
              <a:ext cx="24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6714" y="3544"/>
              <a:ext cx="24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solidFill>
                    <a:schemeClr val="accent1"/>
                  </a:solidFill>
                </a:rPr>
                <a:t>5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091555" y="5498465"/>
            <a:ext cx="2178685" cy="1067435"/>
            <a:chOff x="12767" y="397"/>
            <a:chExt cx="3431" cy="1681"/>
          </a:xfrm>
        </p:grpSpPr>
        <p:sp>
          <p:nvSpPr>
            <p:cNvPr id="38" name="矩形 37"/>
            <p:cNvSpPr/>
            <p:nvPr/>
          </p:nvSpPr>
          <p:spPr>
            <a:xfrm>
              <a:off x="12767" y="400"/>
              <a:ext cx="2872" cy="167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/>
                <a:t>目标顶点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15642" y="397"/>
              <a:ext cx="557" cy="168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4512" y="1498"/>
              <a:ext cx="11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>
                  <a:solidFill>
                    <a:schemeClr val="accent1"/>
                  </a:solidFill>
                </a:rPr>
                <a:t>权值</a:t>
              </a: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08330" y="1442720"/>
            <a:ext cx="5937885" cy="4127500"/>
            <a:chOff x="785" y="3332"/>
            <a:chExt cx="9351" cy="6500"/>
          </a:xfrm>
        </p:grpSpPr>
        <p:grpSp>
          <p:nvGrpSpPr>
            <p:cNvPr id="57" name="组合 56"/>
            <p:cNvGrpSpPr/>
            <p:nvPr/>
          </p:nvGrpSpPr>
          <p:grpSpPr>
            <a:xfrm>
              <a:off x="785" y="3332"/>
              <a:ext cx="1587" cy="6500"/>
              <a:chOff x="982" y="4273"/>
              <a:chExt cx="1218" cy="4224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1604" y="4273"/>
                <a:ext cx="596" cy="97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982" y="4354"/>
                <a:ext cx="624" cy="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/>
                  <a:t>1</a:t>
                </a: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982" y="5428"/>
                <a:ext cx="624" cy="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/>
                  <a:t>2</a:t>
                </a:r>
              </a:p>
            </p:txBody>
          </p:sp>
          <p:sp>
            <p:nvSpPr>
              <p:cNvPr id="100" name="文本框 99"/>
              <p:cNvSpPr txBox="1"/>
              <p:nvPr/>
            </p:nvSpPr>
            <p:spPr>
              <a:xfrm>
                <a:off x="982" y="6502"/>
                <a:ext cx="624" cy="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/>
                  <a:t>3</a:t>
                </a:r>
              </a:p>
            </p:txBody>
          </p:sp>
          <p:sp>
            <p:nvSpPr>
              <p:cNvPr id="101" name="文本框 100"/>
              <p:cNvSpPr txBox="1"/>
              <p:nvPr/>
            </p:nvSpPr>
            <p:spPr>
              <a:xfrm>
                <a:off x="982" y="7576"/>
                <a:ext cx="624" cy="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/>
                  <a:t>4</a:t>
                </a: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1604" y="5240"/>
                <a:ext cx="596" cy="109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1604" y="6320"/>
                <a:ext cx="596" cy="109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1604" y="7403"/>
                <a:ext cx="596" cy="109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2372" y="3472"/>
              <a:ext cx="3866" cy="1336"/>
              <a:chOff x="2372" y="2242"/>
              <a:chExt cx="3866" cy="1336"/>
            </a:xfrm>
          </p:grpSpPr>
          <p:cxnSp>
            <p:nvCxnSpPr>
              <p:cNvPr id="10" name="直接箭头连接符 9"/>
              <p:cNvCxnSpPr>
                <a:stCxn id="58" idx="3"/>
                <a:endCxn id="11" idx="1"/>
              </p:cNvCxnSpPr>
              <p:nvPr/>
            </p:nvCxnSpPr>
            <p:spPr>
              <a:xfrm flipV="1">
                <a:off x="2372" y="2833"/>
                <a:ext cx="1330" cy="44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矩形 10"/>
              <p:cNvSpPr/>
              <p:nvPr/>
            </p:nvSpPr>
            <p:spPr>
              <a:xfrm>
                <a:off x="3702" y="2245"/>
                <a:ext cx="2013" cy="117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/>
                  <a:t>2</a:t>
                </a: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718" y="2242"/>
                <a:ext cx="520" cy="117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5115" y="2756"/>
                <a:ext cx="723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>
                    <a:solidFill>
                      <a:schemeClr val="accent1"/>
                    </a:solidFill>
                  </a:rPr>
                  <a:t>1</a:t>
                </a: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6250" y="3477"/>
              <a:ext cx="3866" cy="1336"/>
              <a:chOff x="2372" y="2242"/>
              <a:chExt cx="3866" cy="1336"/>
            </a:xfrm>
          </p:grpSpPr>
          <p:cxnSp>
            <p:nvCxnSpPr>
              <p:cNvPr id="47" name="直接箭头连接符 46"/>
              <p:cNvCxnSpPr>
                <a:endCxn id="48" idx="1"/>
              </p:cNvCxnSpPr>
              <p:nvPr/>
            </p:nvCxnSpPr>
            <p:spPr>
              <a:xfrm>
                <a:off x="2372" y="2831"/>
                <a:ext cx="1330" cy="2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 47"/>
              <p:cNvSpPr/>
              <p:nvPr/>
            </p:nvSpPr>
            <p:spPr>
              <a:xfrm>
                <a:off x="3702" y="2245"/>
                <a:ext cx="2013" cy="117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/>
                  <a:t>3</a:t>
                </a: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718" y="2242"/>
                <a:ext cx="520" cy="117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5115" y="2756"/>
                <a:ext cx="723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>
                    <a:solidFill>
                      <a:schemeClr val="accent1"/>
                    </a:solidFill>
                  </a:rPr>
                  <a:t>2</a:t>
                </a: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2384" y="5034"/>
              <a:ext cx="3866" cy="1336"/>
              <a:chOff x="2372" y="2242"/>
              <a:chExt cx="3866" cy="1336"/>
            </a:xfrm>
          </p:grpSpPr>
          <p:cxnSp>
            <p:nvCxnSpPr>
              <p:cNvPr id="53" name="直接箭头连接符 52"/>
              <p:cNvCxnSpPr>
                <a:endCxn id="54" idx="1"/>
              </p:cNvCxnSpPr>
              <p:nvPr/>
            </p:nvCxnSpPr>
            <p:spPr>
              <a:xfrm>
                <a:off x="2372" y="2831"/>
                <a:ext cx="1330" cy="2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>
                <a:off x="3702" y="2245"/>
                <a:ext cx="2013" cy="117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/>
                  <a:t>4</a:t>
                </a: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718" y="2242"/>
                <a:ext cx="520" cy="117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5115" y="2756"/>
                <a:ext cx="723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>
                    <a:solidFill>
                      <a:schemeClr val="accent1"/>
                    </a:solidFill>
                  </a:rPr>
                  <a:t>2</a:t>
                </a: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2384" y="6670"/>
              <a:ext cx="3866" cy="1336"/>
              <a:chOff x="2372" y="2242"/>
              <a:chExt cx="3866" cy="1336"/>
            </a:xfrm>
          </p:grpSpPr>
          <p:cxnSp>
            <p:nvCxnSpPr>
              <p:cNvPr id="60" name="直接箭头连接符 59"/>
              <p:cNvCxnSpPr>
                <a:endCxn id="62" idx="1"/>
              </p:cNvCxnSpPr>
              <p:nvPr/>
            </p:nvCxnSpPr>
            <p:spPr>
              <a:xfrm>
                <a:off x="2372" y="2831"/>
                <a:ext cx="1330" cy="2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矩形 61"/>
              <p:cNvSpPr/>
              <p:nvPr/>
            </p:nvSpPr>
            <p:spPr>
              <a:xfrm>
                <a:off x="3702" y="2245"/>
                <a:ext cx="2013" cy="117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/>
                  <a:t>1</a:t>
                </a: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718" y="2242"/>
                <a:ext cx="520" cy="117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5115" y="2756"/>
                <a:ext cx="723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>
                    <a:solidFill>
                      <a:schemeClr val="accent1"/>
                    </a:solidFill>
                  </a:rPr>
                  <a:t>5</a:t>
                </a: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6270" y="6670"/>
              <a:ext cx="3866" cy="1336"/>
              <a:chOff x="2372" y="2242"/>
              <a:chExt cx="3866" cy="1336"/>
            </a:xfrm>
          </p:grpSpPr>
          <p:cxnSp>
            <p:nvCxnSpPr>
              <p:cNvPr id="69" name="直接箭头连接符 68"/>
              <p:cNvCxnSpPr>
                <a:endCxn id="70" idx="1"/>
              </p:cNvCxnSpPr>
              <p:nvPr/>
            </p:nvCxnSpPr>
            <p:spPr>
              <a:xfrm>
                <a:off x="2372" y="2831"/>
                <a:ext cx="1330" cy="2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矩形 69"/>
              <p:cNvSpPr/>
              <p:nvPr/>
            </p:nvSpPr>
            <p:spPr>
              <a:xfrm>
                <a:off x="3702" y="2245"/>
                <a:ext cx="2013" cy="117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/>
                  <a:t>2</a:t>
                </a: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5718" y="2242"/>
                <a:ext cx="520" cy="117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5115" y="2756"/>
                <a:ext cx="723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>
                    <a:solidFill>
                      <a:schemeClr val="accent1"/>
                    </a:solidFill>
                  </a:rPr>
                  <a:t>3</a:t>
                </a: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2384" y="8346"/>
              <a:ext cx="3866" cy="1336"/>
              <a:chOff x="2372" y="2242"/>
              <a:chExt cx="3866" cy="1336"/>
            </a:xfrm>
          </p:grpSpPr>
          <p:cxnSp>
            <p:nvCxnSpPr>
              <p:cNvPr id="74" name="直接箭头连接符 73"/>
              <p:cNvCxnSpPr>
                <a:endCxn id="75" idx="1"/>
              </p:cNvCxnSpPr>
              <p:nvPr/>
            </p:nvCxnSpPr>
            <p:spPr>
              <a:xfrm>
                <a:off x="2372" y="2831"/>
                <a:ext cx="1330" cy="2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矩形 74"/>
              <p:cNvSpPr/>
              <p:nvPr/>
            </p:nvSpPr>
            <p:spPr>
              <a:xfrm>
                <a:off x="3702" y="2245"/>
                <a:ext cx="2013" cy="117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/>
                  <a:t>3</a:t>
                </a: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5718" y="2242"/>
                <a:ext cx="520" cy="117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5115" y="2756"/>
                <a:ext cx="723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>
                    <a:solidFill>
                      <a:schemeClr val="accent1"/>
                    </a:solidFill>
                  </a:rPr>
                  <a:t>4</a:t>
                </a:r>
              </a:p>
            </p:txBody>
          </p: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40647" y="260350"/>
            <a:ext cx="305724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zh-CN">
                <a:sym typeface="+mn-ea"/>
              </a:rPr>
              <a:t>高速公路建设问题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08330" y="911225"/>
            <a:ext cx="10303510" cy="2651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/>
              <a:t>建设部门需要在</a:t>
            </a:r>
            <a:r>
              <a:rPr lang="zh-CN" sz="3200"/>
              <a:t>多个</a:t>
            </a:r>
            <a:r>
              <a:rPr lang="zh-CN" altLang="en-US" sz="3200"/>
              <a:t>城市间修建若干高速公路，使得任意两城市间可以通过高速公路互通。已知任意两城市间修建高速公路的造价，请问在哪些城市间修建高速公路网可以使得造价最低？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8330" y="3869690"/>
            <a:ext cx="3463290" cy="279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/>
              <a:t>例：</a:t>
            </a:r>
          </a:p>
          <a:p>
            <a:pPr>
              <a:lnSpc>
                <a:spcPct val="110000"/>
              </a:lnSpc>
            </a:pPr>
            <a:r>
              <a:rPr lang="zh-CN" altLang="en-US" sz="3200"/>
              <a:t>修建线路：成本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A-B</a:t>
            </a:r>
            <a:r>
              <a:rPr lang="zh-CN" altLang="en-US" sz="3200"/>
              <a:t>：</a:t>
            </a:r>
            <a:r>
              <a:rPr lang="en-US" altLang="zh-CN" sz="3200"/>
              <a:t>10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B-C</a:t>
            </a:r>
            <a:r>
              <a:rPr lang="zh-CN" altLang="en-US" sz="3200"/>
              <a:t>：</a:t>
            </a:r>
            <a:r>
              <a:rPr lang="en-US" altLang="zh-CN" sz="3200"/>
              <a:t>5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A-C</a:t>
            </a:r>
            <a:r>
              <a:rPr lang="zh-CN" altLang="en-US" sz="3200"/>
              <a:t>：</a:t>
            </a:r>
            <a:r>
              <a:rPr lang="en-US" altLang="zh-CN" sz="3200"/>
              <a:t>4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856355" y="5988685"/>
            <a:ext cx="6853555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sz="2800"/>
              <a:t>修建</a:t>
            </a:r>
            <a:r>
              <a:rPr lang="en-US" altLang="zh-CN" sz="2800"/>
              <a:t>B-C</a:t>
            </a:r>
            <a:r>
              <a:rPr lang="zh-CN" altLang="en-US" sz="2800"/>
              <a:t>，</a:t>
            </a:r>
            <a:r>
              <a:rPr lang="en-US" altLang="zh-CN" sz="2800"/>
              <a:t>A-C</a:t>
            </a:r>
            <a:r>
              <a:rPr lang="zh-CN" altLang="en-US" sz="2800"/>
              <a:t>可以使城市互通且成本最低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6400800" y="3562350"/>
            <a:ext cx="2640330" cy="2005965"/>
            <a:chOff x="10058" y="5412"/>
            <a:chExt cx="4158" cy="3159"/>
          </a:xfrm>
        </p:grpSpPr>
        <p:sp>
          <p:nvSpPr>
            <p:cNvPr id="9" name="椭圆 8"/>
            <p:cNvSpPr/>
            <p:nvPr/>
          </p:nvSpPr>
          <p:spPr>
            <a:xfrm>
              <a:off x="11558" y="5412"/>
              <a:ext cx="1022" cy="102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/>
                <a:t>A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10058" y="7524"/>
              <a:ext cx="1022" cy="102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/>
                <a:t>B</a:t>
              </a:r>
            </a:p>
          </p:txBody>
        </p:sp>
        <p:sp>
          <p:nvSpPr>
            <p:cNvPr id="11" name="椭圆 10"/>
            <p:cNvSpPr/>
            <p:nvPr/>
          </p:nvSpPr>
          <p:spPr>
            <a:xfrm>
              <a:off x="13194" y="7480"/>
              <a:ext cx="1022" cy="102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/>
                <a:t>C</a:t>
              </a:r>
            </a:p>
          </p:txBody>
        </p:sp>
        <p:cxnSp>
          <p:nvCxnSpPr>
            <p:cNvPr id="12" name="直接连接符 11"/>
            <p:cNvCxnSpPr>
              <a:stCxn id="9" idx="3"/>
              <a:endCxn id="10" idx="7"/>
            </p:cNvCxnSpPr>
            <p:nvPr/>
          </p:nvCxnSpPr>
          <p:spPr>
            <a:xfrm flipH="1">
              <a:off x="10930" y="6284"/>
              <a:ext cx="778" cy="139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1" idx="2"/>
              <a:endCxn id="10" idx="6"/>
            </p:cNvCxnSpPr>
            <p:nvPr/>
          </p:nvCxnSpPr>
          <p:spPr>
            <a:xfrm flipH="1">
              <a:off x="11080" y="7991"/>
              <a:ext cx="2114" cy="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1" idx="1"/>
              <a:endCxn id="9" idx="5"/>
            </p:cNvCxnSpPr>
            <p:nvPr/>
          </p:nvCxnSpPr>
          <p:spPr>
            <a:xfrm flipH="1" flipV="1">
              <a:off x="12430" y="6284"/>
              <a:ext cx="914" cy="134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10697" y="6532"/>
              <a:ext cx="6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881" y="7991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2856" y="6532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049770" y="4116070"/>
            <a:ext cx="1437640" cy="1111885"/>
            <a:chOff x="8148" y="6482"/>
            <a:chExt cx="2264" cy="1751"/>
          </a:xfrm>
        </p:grpSpPr>
        <p:cxnSp>
          <p:nvCxnSpPr>
            <p:cNvPr id="19" name="直接连接符 18"/>
            <p:cNvCxnSpPr>
              <a:stCxn id="10" idx="6"/>
              <a:endCxn id="11" idx="2"/>
            </p:cNvCxnSpPr>
            <p:nvPr/>
          </p:nvCxnSpPr>
          <p:spPr>
            <a:xfrm flipV="1">
              <a:off x="8148" y="8189"/>
              <a:ext cx="2114" cy="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9" idx="5"/>
              <a:endCxn id="11" idx="1"/>
            </p:cNvCxnSpPr>
            <p:nvPr/>
          </p:nvCxnSpPr>
          <p:spPr>
            <a:xfrm>
              <a:off x="9498" y="6482"/>
              <a:ext cx="914" cy="134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132301" y="250200"/>
            <a:ext cx="1261884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zh-CN">
                <a:sym typeface="+mn-ea"/>
              </a:rPr>
              <a:t>生成树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1018540"/>
            <a:ext cx="5138420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sz="3200" b="1">
                <a:solidFill>
                  <a:schemeClr val="tx1"/>
                </a:solidFill>
                <a:effectLst/>
              </a:rPr>
              <a:t>无根树</a:t>
            </a:r>
            <a:r>
              <a:rPr lang="zh-CN" sz="3200"/>
              <a:t>：无环连通无向图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814522" y="1120775"/>
            <a:ext cx="3862705" cy="1741805"/>
            <a:chOff x="10862" y="1461"/>
            <a:chExt cx="6274" cy="2938"/>
          </a:xfrm>
        </p:grpSpPr>
        <p:sp>
          <p:nvSpPr>
            <p:cNvPr id="5" name="椭圆 4"/>
            <p:cNvSpPr/>
            <p:nvPr/>
          </p:nvSpPr>
          <p:spPr>
            <a:xfrm>
              <a:off x="13477" y="1461"/>
              <a:ext cx="977" cy="977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6017" y="1461"/>
              <a:ext cx="977" cy="977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0862" y="3395"/>
              <a:ext cx="977" cy="977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160" y="3395"/>
              <a:ext cx="977" cy="977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3477" y="3423"/>
              <a:ext cx="977" cy="977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>
              <a:stCxn id="7" idx="7"/>
              <a:endCxn id="5" idx="3"/>
            </p:cNvCxnSpPr>
            <p:nvPr/>
          </p:nvCxnSpPr>
          <p:spPr>
            <a:xfrm flipV="1">
              <a:off x="11696" y="2295"/>
              <a:ext cx="1924" cy="124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0"/>
              <a:endCxn id="5" idx="4"/>
            </p:cNvCxnSpPr>
            <p:nvPr/>
          </p:nvCxnSpPr>
          <p:spPr>
            <a:xfrm flipV="1">
              <a:off x="13966" y="2438"/>
              <a:ext cx="0" cy="98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9" idx="2"/>
              <a:endCxn id="10" idx="6"/>
            </p:cNvCxnSpPr>
            <p:nvPr/>
          </p:nvCxnSpPr>
          <p:spPr>
            <a:xfrm flipH="1">
              <a:off x="14454" y="3884"/>
              <a:ext cx="1706" cy="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6" idx="3"/>
              <a:endCxn id="10" idx="7"/>
            </p:cNvCxnSpPr>
            <p:nvPr/>
          </p:nvCxnSpPr>
          <p:spPr>
            <a:xfrm flipH="1">
              <a:off x="14311" y="2295"/>
              <a:ext cx="1849" cy="127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10862" y="1461"/>
              <a:ext cx="977" cy="977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>
              <a:stCxn id="16" idx="6"/>
              <a:endCxn id="5" idx="2"/>
            </p:cNvCxnSpPr>
            <p:nvPr/>
          </p:nvCxnSpPr>
          <p:spPr>
            <a:xfrm>
              <a:off x="11839" y="1950"/>
              <a:ext cx="163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608330" y="2180590"/>
            <a:ext cx="7664450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/>
              <a:t>如果一棵树有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zh-CN" altLang="en-US" sz="3200"/>
              <a:t>个顶点，则它有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n-1</a:t>
            </a:r>
            <a:r>
              <a:rPr lang="zh-CN" altLang="en-US" sz="3200"/>
              <a:t>条边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08965" y="3038475"/>
            <a:ext cx="10760710" cy="3537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 b="1">
                <a:sym typeface="+mn-ea"/>
              </a:rPr>
              <a:t>生成树</a:t>
            </a:r>
            <a:r>
              <a:rPr lang="zh-CN" altLang="en-US" sz="3200">
                <a:sym typeface="+mn-ea"/>
              </a:rPr>
              <a:t>：一个连通图的生成树是指一个含有图中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全部顶点</a:t>
            </a:r>
            <a:r>
              <a:rPr lang="zh-CN" altLang="en-US" sz="3200">
                <a:solidFill>
                  <a:schemeClr val="tx1"/>
                </a:solidFill>
                <a:effectLst/>
                <a:sym typeface="+mn-ea"/>
              </a:rPr>
              <a:t>的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无环连通子图。</a:t>
            </a:r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lang="en-US" altLang="zh-CN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1. </a:t>
            </a:r>
            <a:r>
              <a:rPr lang="zh-CN" altLang="en-US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全部顶点</a:t>
            </a:r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lang="en-US" altLang="zh-CN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2. </a:t>
            </a:r>
            <a:r>
              <a:rPr lang="zh-CN" altLang="en-US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部分边</a:t>
            </a:r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lang="en-US" altLang="zh-CN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3. </a:t>
            </a:r>
            <a:r>
              <a:rPr lang="zh-CN" altLang="en-US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无根树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59305" y="283865"/>
            <a:ext cx="1261884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zh-CN">
                <a:sym typeface="+mn-ea"/>
              </a:rPr>
              <a:t>生成树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79475" y="2247900"/>
            <a:ext cx="2643505" cy="2517140"/>
            <a:chOff x="1161" y="3132"/>
            <a:chExt cx="4163" cy="3964"/>
          </a:xfrm>
        </p:grpSpPr>
        <p:sp>
          <p:nvSpPr>
            <p:cNvPr id="5" name="椭圆 4"/>
            <p:cNvSpPr/>
            <p:nvPr/>
          </p:nvSpPr>
          <p:spPr>
            <a:xfrm>
              <a:off x="1161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A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4128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B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1161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C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4128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D</a:t>
              </a:r>
            </a:p>
          </p:txBody>
        </p:sp>
        <p:cxnSp>
          <p:nvCxnSpPr>
            <p:cNvPr id="11" name="直接连接符 10"/>
            <p:cNvCxnSpPr>
              <a:stCxn id="5" idx="6"/>
              <a:endCxn id="6" idx="2"/>
            </p:cNvCxnSpPr>
            <p:nvPr/>
          </p:nvCxnSpPr>
          <p:spPr>
            <a:xfrm>
              <a:off x="2358" y="3707"/>
              <a:ext cx="177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6" idx="4"/>
              <a:endCxn id="10" idx="0"/>
            </p:cNvCxnSpPr>
            <p:nvPr/>
          </p:nvCxnSpPr>
          <p:spPr>
            <a:xfrm>
              <a:off x="4727" y="4305"/>
              <a:ext cx="0" cy="15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759" y="4329"/>
              <a:ext cx="0" cy="15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9" idx="6"/>
              <a:endCxn id="10" idx="2"/>
            </p:cNvCxnSpPr>
            <p:nvPr/>
          </p:nvCxnSpPr>
          <p:spPr>
            <a:xfrm>
              <a:off x="2358" y="6475"/>
              <a:ext cx="177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9" idx="7"/>
              <a:endCxn id="6" idx="3"/>
            </p:cNvCxnSpPr>
            <p:nvPr/>
          </p:nvCxnSpPr>
          <p:spPr>
            <a:xfrm flipV="1">
              <a:off x="2183" y="4130"/>
              <a:ext cx="2120" cy="192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879475" y="1327150"/>
            <a:ext cx="5466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请问这个图有多少种生成树？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90600" y="5448935"/>
            <a:ext cx="31508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答案：</a:t>
            </a:r>
            <a:r>
              <a:rPr lang="en-US" altLang="zh-CN" sz="3200"/>
              <a:t>8</a:t>
            </a:r>
            <a:r>
              <a:rPr lang="zh-CN" altLang="en-US" sz="3200"/>
              <a:t>种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948805" y="1151255"/>
            <a:ext cx="1704114" cy="1622834"/>
            <a:chOff x="1161" y="3132"/>
            <a:chExt cx="4164" cy="3965"/>
          </a:xfrm>
        </p:grpSpPr>
        <p:sp>
          <p:nvSpPr>
            <p:cNvPr id="4" name="椭圆 3"/>
            <p:cNvSpPr/>
            <p:nvPr/>
          </p:nvSpPr>
          <p:spPr>
            <a:xfrm>
              <a:off x="1161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A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4128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B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1161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C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4128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D</a:t>
              </a:r>
            </a:p>
          </p:txBody>
        </p:sp>
        <p:cxnSp>
          <p:nvCxnSpPr>
            <p:cNvPr id="22" name="直接连接符 21"/>
            <p:cNvCxnSpPr>
              <a:stCxn id="7" idx="4"/>
              <a:endCxn id="20" idx="0"/>
            </p:cNvCxnSpPr>
            <p:nvPr/>
          </p:nvCxnSpPr>
          <p:spPr>
            <a:xfrm>
              <a:off x="4727" y="4305"/>
              <a:ext cx="0" cy="15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759" y="4329"/>
              <a:ext cx="0" cy="15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6" idx="6"/>
              <a:endCxn id="20" idx="2"/>
            </p:cNvCxnSpPr>
            <p:nvPr/>
          </p:nvCxnSpPr>
          <p:spPr>
            <a:xfrm>
              <a:off x="2358" y="6475"/>
              <a:ext cx="177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9255760" y="1151890"/>
            <a:ext cx="1704114" cy="1622834"/>
            <a:chOff x="1161" y="3132"/>
            <a:chExt cx="4164" cy="3965"/>
          </a:xfrm>
        </p:grpSpPr>
        <p:sp>
          <p:nvSpPr>
            <p:cNvPr id="27" name="椭圆 26"/>
            <p:cNvSpPr/>
            <p:nvPr/>
          </p:nvSpPr>
          <p:spPr>
            <a:xfrm>
              <a:off x="1161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A</a:t>
              </a:r>
            </a:p>
          </p:txBody>
        </p:sp>
        <p:sp>
          <p:nvSpPr>
            <p:cNvPr id="28" name="椭圆 27"/>
            <p:cNvSpPr/>
            <p:nvPr/>
          </p:nvSpPr>
          <p:spPr>
            <a:xfrm>
              <a:off x="4128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B</a:t>
              </a:r>
            </a:p>
          </p:txBody>
        </p:sp>
        <p:sp>
          <p:nvSpPr>
            <p:cNvPr id="29" name="椭圆 28"/>
            <p:cNvSpPr/>
            <p:nvPr/>
          </p:nvSpPr>
          <p:spPr>
            <a:xfrm>
              <a:off x="1161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C</a:t>
              </a:r>
            </a:p>
          </p:txBody>
        </p:sp>
        <p:sp>
          <p:nvSpPr>
            <p:cNvPr id="30" name="椭圆 29"/>
            <p:cNvSpPr/>
            <p:nvPr/>
          </p:nvSpPr>
          <p:spPr>
            <a:xfrm>
              <a:off x="4128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D</a:t>
              </a:r>
            </a:p>
          </p:txBody>
        </p:sp>
        <p:cxnSp>
          <p:nvCxnSpPr>
            <p:cNvPr id="31" name="直接连接符 30"/>
            <p:cNvCxnSpPr>
              <a:stCxn id="27" idx="6"/>
              <a:endCxn id="28" idx="2"/>
            </p:cNvCxnSpPr>
            <p:nvPr/>
          </p:nvCxnSpPr>
          <p:spPr>
            <a:xfrm>
              <a:off x="2358" y="3707"/>
              <a:ext cx="177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8" idx="4"/>
              <a:endCxn id="30" idx="0"/>
            </p:cNvCxnSpPr>
            <p:nvPr/>
          </p:nvCxnSpPr>
          <p:spPr>
            <a:xfrm>
              <a:off x="4727" y="4305"/>
              <a:ext cx="0" cy="15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9" idx="6"/>
              <a:endCxn id="30" idx="2"/>
            </p:cNvCxnSpPr>
            <p:nvPr/>
          </p:nvCxnSpPr>
          <p:spPr>
            <a:xfrm>
              <a:off x="2358" y="6475"/>
              <a:ext cx="177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4647565" y="2881630"/>
            <a:ext cx="1704114" cy="1622834"/>
            <a:chOff x="1161" y="3132"/>
            <a:chExt cx="4164" cy="3965"/>
          </a:xfrm>
        </p:grpSpPr>
        <p:sp>
          <p:nvSpPr>
            <p:cNvPr id="37" name="椭圆 36"/>
            <p:cNvSpPr/>
            <p:nvPr/>
          </p:nvSpPr>
          <p:spPr>
            <a:xfrm>
              <a:off x="1161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A</a:t>
              </a:r>
            </a:p>
          </p:txBody>
        </p:sp>
        <p:sp>
          <p:nvSpPr>
            <p:cNvPr id="38" name="椭圆 37"/>
            <p:cNvSpPr/>
            <p:nvPr/>
          </p:nvSpPr>
          <p:spPr>
            <a:xfrm>
              <a:off x="4128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B</a:t>
              </a:r>
            </a:p>
          </p:txBody>
        </p:sp>
        <p:sp>
          <p:nvSpPr>
            <p:cNvPr id="39" name="椭圆 38"/>
            <p:cNvSpPr/>
            <p:nvPr/>
          </p:nvSpPr>
          <p:spPr>
            <a:xfrm>
              <a:off x="1161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C</a:t>
              </a:r>
            </a:p>
          </p:txBody>
        </p:sp>
        <p:sp>
          <p:nvSpPr>
            <p:cNvPr id="40" name="椭圆 39"/>
            <p:cNvSpPr/>
            <p:nvPr/>
          </p:nvSpPr>
          <p:spPr>
            <a:xfrm>
              <a:off x="4128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D</a:t>
              </a:r>
            </a:p>
          </p:txBody>
        </p:sp>
        <p:cxnSp>
          <p:nvCxnSpPr>
            <p:cNvPr id="41" name="直接连接符 40"/>
            <p:cNvCxnSpPr>
              <a:stCxn id="37" idx="6"/>
              <a:endCxn id="38" idx="2"/>
            </p:cNvCxnSpPr>
            <p:nvPr/>
          </p:nvCxnSpPr>
          <p:spPr>
            <a:xfrm>
              <a:off x="2358" y="3707"/>
              <a:ext cx="177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38" idx="4"/>
              <a:endCxn id="40" idx="0"/>
            </p:cNvCxnSpPr>
            <p:nvPr/>
          </p:nvCxnSpPr>
          <p:spPr>
            <a:xfrm>
              <a:off x="4727" y="4305"/>
              <a:ext cx="0" cy="15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759" y="4329"/>
              <a:ext cx="0" cy="15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6922135" y="2881630"/>
            <a:ext cx="1704114" cy="1622834"/>
            <a:chOff x="1161" y="3132"/>
            <a:chExt cx="4164" cy="3965"/>
          </a:xfrm>
        </p:grpSpPr>
        <p:sp>
          <p:nvSpPr>
            <p:cNvPr id="56" name="椭圆 55"/>
            <p:cNvSpPr/>
            <p:nvPr/>
          </p:nvSpPr>
          <p:spPr>
            <a:xfrm>
              <a:off x="1161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A</a:t>
              </a:r>
            </a:p>
          </p:txBody>
        </p:sp>
        <p:sp>
          <p:nvSpPr>
            <p:cNvPr id="57" name="椭圆 56"/>
            <p:cNvSpPr/>
            <p:nvPr/>
          </p:nvSpPr>
          <p:spPr>
            <a:xfrm>
              <a:off x="4128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B</a:t>
              </a:r>
            </a:p>
          </p:txBody>
        </p:sp>
        <p:sp>
          <p:nvSpPr>
            <p:cNvPr id="58" name="椭圆 57"/>
            <p:cNvSpPr/>
            <p:nvPr/>
          </p:nvSpPr>
          <p:spPr>
            <a:xfrm>
              <a:off x="1161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C</a:t>
              </a:r>
            </a:p>
          </p:txBody>
        </p:sp>
        <p:sp>
          <p:nvSpPr>
            <p:cNvPr id="59" name="椭圆 58"/>
            <p:cNvSpPr/>
            <p:nvPr/>
          </p:nvSpPr>
          <p:spPr>
            <a:xfrm>
              <a:off x="4128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D</a:t>
              </a:r>
            </a:p>
          </p:txBody>
        </p:sp>
        <p:cxnSp>
          <p:nvCxnSpPr>
            <p:cNvPr id="60" name="直接连接符 59"/>
            <p:cNvCxnSpPr>
              <a:stCxn id="56" idx="6"/>
              <a:endCxn id="57" idx="2"/>
            </p:cNvCxnSpPr>
            <p:nvPr/>
          </p:nvCxnSpPr>
          <p:spPr>
            <a:xfrm>
              <a:off x="2358" y="3707"/>
              <a:ext cx="177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759" y="4329"/>
              <a:ext cx="0" cy="15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58" idx="6"/>
              <a:endCxn id="59" idx="2"/>
            </p:cNvCxnSpPr>
            <p:nvPr/>
          </p:nvCxnSpPr>
          <p:spPr>
            <a:xfrm>
              <a:off x="2358" y="6475"/>
              <a:ext cx="177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/>
        </p:nvGrpSpPr>
        <p:grpSpPr>
          <a:xfrm>
            <a:off x="9261475" y="2881630"/>
            <a:ext cx="1704114" cy="1622834"/>
            <a:chOff x="1161" y="3132"/>
            <a:chExt cx="4164" cy="3965"/>
          </a:xfrm>
        </p:grpSpPr>
        <p:sp>
          <p:nvSpPr>
            <p:cNvPr id="66" name="椭圆 65"/>
            <p:cNvSpPr/>
            <p:nvPr/>
          </p:nvSpPr>
          <p:spPr>
            <a:xfrm>
              <a:off x="1161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A</a:t>
              </a:r>
            </a:p>
          </p:txBody>
        </p:sp>
        <p:sp>
          <p:nvSpPr>
            <p:cNvPr id="67" name="椭圆 66"/>
            <p:cNvSpPr/>
            <p:nvPr/>
          </p:nvSpPr>
          <p:spPr>
            <a:xfrm>
              <a:off x="4128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B</a:t>
              </a:r>
            </a:p>
          </p:txBody>
        </p:sp>
        <p:sp>
          <p:nvSpPr>
            <p:cNvPr id="68" name="椭圆 67"/>
            <p:cNvSpPr/>
            <p:nvPr/>
          </p:nvSpPr>
          <p:spPr>
            <a:xfrm>
              <a:off x="1161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C</a:t>
              </a:r>
            </a:p>
          </p:txBody>
        </p:sp>
        <p:sp>
          <p:nvSpPr>
            <p:cNvPr id="69" name="椭圆 68"/>
            <p:cNvSpPr/>
            <p:nvPr/>
          </p:nvSpPr>
          <p:spPr>
            <a:xfrm>
              <a:off x="4128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D</a:t>
              </a:r>
            </a:p>
          </p:txBody>
        </p:sp>
        <p:cxnSp>
          <p:nvCxnSpPr>
            <p:cNvPr id="70" name="直接连接符 69"/>
            <p:cNvCxnSpPr/>
            <p:nvPr/>
          </p:nvCxnSpPr>
          <p:spPr>
            <a:xfrm>
              <a:off x="2358" y="3707"/>
              <a:ext cx="177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68" idx="6"/>
              <a:endCxn id="69" idx="2"/>
            </p:cNvCxnSpPr>
            <p:nvPr/>
          </p:nvCxnSpPr>
          <p:spPr>
            <a:xfrm>
              <a:off x="2358" y="6475"/>
              <a:ext cx="177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68" idx="7"/>
              <a:endCxn id="67" idx="3"/>
            </p:cNvCxnSpPr>
            <p:nvPr/>
          </p:nvCxnSpPr>
          <p:spPr>
            <a:xfrm flipV="1">
              <a:off x="2182" y="4154"/>
              <a:ext cx="2121" cy="192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4641850" y="4692650"/>
            <a:ext cx="1704114" cy="1622834"/>
            <a:chOff x="1161" y="3132"/>
            <a:chExt cx="4164" cy="3965"/>
          </a:xfrm>
        </p:grpSpPr>
        <p:sp>
          <p:nvSpPr>
            <p:cNvPr id="76" name="椭圆 75"/>
            <p:cNvSpPr/>
            <p:nvPr/>
          </p:nvSpPr>
          <p:spPr>
            <a:xfrm>
              <a:off x="1161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A</a:t>
              </a:r>
            </a:p>
          </p:txBody>
        </p:sp>
        <p:sp>
          <p:nvSpPr>
            <p:cNvPr id="77" name="椭圆 76"/>
            <p:cNvSpPr/>
            <p:nvPr/>
          </p:nvSpPr>
          <p:spPr>
            <a:xfrm>
              <a:off x="4128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B</a:t>
              </a:r>
            </a:p>
          </p:txBody>
        </p:sp>
        <p:sp>
          <p:nvSpPr>
            <p:cNvPr id="78" name="椭圆 77"/>
            <p:cNvSpPr/>
            <p:nvPr/>
          </p:nvSpPr>
          <p:spPr>
            <a:xfrm>
              <a:off x="1161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C</a:t>
              </a:r>
            </a:p>
          </p:txBody>
        </p:sp>
        <p:sp>
          <p:nvSpPr>
            <p:cNvPr id="79" name="椭圆 78"/>
            <p:cNvSpPr/>
            <p:nvPr/>
          </p:nvSpPr>
          <p:spPr>
            <a:xfrm>
              <a:off x="4128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D</a:t>
              </a:r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1759" y="4329"/>
              <a:ext cx="0" cy="15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78" idx="6"/>
              <a:endCxn id="79" idx="2"/>
            </p:cNvCxnSpPr>
            <p:nvPr/>
          </p:nvCxnSpPr>
          <p:spPr>
            <a:xfrm>
              <a:off x="2358" y="6475"/>
              <a:ext cx="177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78" idx="7"/>
              <a:endCxn id="77" idx="3"/>
            </p:cNvCxnSpPr>
            <p:nvPr/>
          </p:nvCxnSpPr>
          <p:spPr>
            <a:xfrm flipV="1">
              <a:off x="2183" y="4130"/>
              <a:ext cx="2120" cy="192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6916420" y="4692650"/>
            <a:ext cx="1704114" cy="1622834"/>
            <a:chOff x="1161" y="3132"/>
            <a:chExt cx="4164" cy="3965"/>
          </a:xfrm>
        </p:grpSpPr>
        <p:sp>
          <p:nvSpPr>
            <p:cNvPr id="86" name="椭圆 85"/>
            <p:cNvSpPr/>
            <p:nvPr/>
          </p:nvSpPr>
          <p:spPr>
            <a:xfrm>
              <a:off x="1161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A</a:t>
              </a:r>
            </a:p>
          </p:txBody>
        </p:sp>
        <p:sp>
          <p:nvSpPr>
            <p:cNvPr id="87" name="椭圆 86"/>
            <p:cNvSpPr/>
            <p:nvPr/>
          </p:nvSpPr>
          <p:spPr>
            <a:xfrm>
              <a:off x="4128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B</a:t>
              </a:r>
            </a:p>
          </p:txBody>
        </p:sp>
        <p:sp>
          <p:nvSpPr>
            <p:cNvPr id="88" name="椭圆 87"/>
            <p:cNvSpPr/>
            <p:nvPr/>
          </p:nvSpPr>
          <p:spPr>
            <a:xfrm>
              <a:off x="1161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C</a:t>
              </a:r>
            </a:p>
          </p:txBody>
        </p:sp>
        <p:sp>
          <p:nvSpPr>
            <p:cNvPr id="89" name="椭圆 88"/>
            <p:cNvSpPr/>
            <p:nvPr/>
          </p:nvSpPr>
          <p:spPr>
            <a:xfrm>
              <a:off x="4128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D</a:t>
              </a:r>
            </a:p>
          </p:txBody>
        </p:sp>
        <p:cxnSp>
          <p:nvCxnSpPr>
            <p:cNvPr id="90" name="直接连接符 89"/>
            <p:cNvCxnSpPr>
              <a:stCxn id="86" idx="6"/>
              <a:endCxn id="87" idx="2"/>
            </p:cNvCxnSpPr>
            <p:nvPr/>
          </p:nvCxnSpPr>
          <p:spPr>
            <a:xfrm>
              <a:off x="2358" y="3707"/>
              <a:ext cx="177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87" idx="4"/>
              <a:endCxn id="89" idx="0"/>
            </p:cNvCxnSpPr>
            <p:nvPr/>
          </p:nvCxnSpPr>
          <p:spPr>
            <a:xfrm>
              <a:off x="4727" y="4305"/>
              <a:ext cx="0" cy="15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88" idx="7"/>
              <a:endCxn id="87" idx="3"/>
            </p:cNvCxnSpPr>
            <p:nvPr/>
          </p:nvCxnSpPr>
          <p:spPr>
            <a:xfrm flipV="1">
              <a:off x="2183" y="4130"/>
              <a:ext cx="2120" cy="192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组合 94"/>
          <p:cNvGrpSpPr/>
          <p:nvPr/>
        </p:nvGrpSpPr>
        <p:grpSpPr>
          <a:xfrm>
            <a:off x="9266555" y="4692650"/>
            <a:ext cx="1704114" cy="1622834"/>
            <a:chOff x="1161" y="3132"/>
            <a:chExt cx="4164" cy="3965"/>
          </a:xfrm>
        </p:grpSpPr>
        <p:sp>
          <p:nvSpPr>
            <p:cNvPr id="96" name="椭圆 95"/>
            <p:cNvSpPr/>
            <p:nvPr/>
          </p:nvSpPr>
          <p:spPr>
            <a:xfrm>
              <a:off x="1161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A</a:t>
              </a:r>
            </a:p>
          </p:txBody>
        </p:sp>
        <p:sp>
          <p:nvSpPr>
            <p:cNvPr id="97" name="椭圆 96"/>
            <p:cNvSpPr/>
            <p:nvPr/>
          </p:nvSpPr>
          <p:spPr>
            <a:xfrm>
              <a:off x="4128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B</a:t>
              </a:r>
            </a:p>
          </p:txBody>
        </p:sp>
        <p:sp>
          <p:nvSpPr>
            <p:cNvPr id="98" name="椭圆 97"/>
            <p:cNvSpPr/>
            <p:nvPr/>
          </p:nvSpPr>
          <p:spPr>
            <a:xfrm>
              <a:off x="1161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C</a:t>
              </a:r>
            </a:p>
          </p:txBody>
        </p:sp>
        <p:sp>
          <p:nvSpPr>
            <p:cNvPr id="99" name="椭圆 98"/>
            <p:cNvSpPr/>
            <p:nvPr/>
          </p:nvSpPr>
          <p:spPr>
            <a:xfrm>
              <a:off x="4128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D</a:t>
              </a:r>
            </a:p>
          </p:txBody>
        </p:sp>
        <p:cxnSp>
          <p:nvCxnSpPr>
            <p:cNvPr id="101" name="直接连接符 100"/>
            <p:cNvCxnSpPr>
              <a:stCxn id="97" idx="4"/>
              <a:endCxn id="99" idx="0"/>
            </p:cNvCxnSpPr>
            <p:nvPr/>
          </p:nvCxnSpPr>
          <p:spPr>
            <a:xfrm>
              <a:off x="4727" y="4305"/>
              <a:ext cx="0" cy="15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1759" y="4329"/>
              <a:ext cx="0" cy="15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98" idx="7"/>
              <a:endCxn id="97" idx="3"/>
            </p:cNvCxnSpPr>
            <p:nvPr/>
          </p:nvCxnSpPr>
          <p:spPr>
            <a:xfrm flipV="1">
              <a:off x="2183" y="4130"/>
              <a:ext cx="2120" cy="192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82701" y="274330"/>
            <a:ext cx="1980029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zh-CN">
                <a:sym typeface="+mn-ea"/>
              </a:rPr>
              <a:t>最小生成树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3255" y="1003935"/>
            <a:ext cx="10974070" cy="1370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/>
              <a:t>最小生成树</a:t>
            </a:r>
            <a:r>
              <a:rPr lang="zh-CN" altLang="en-US" sz="3200"/>
              <a:t>：在带权连通图的所有生成树中，所有边的权值和最小的生成树，称为最小生成树。 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13410" y="2941955"/>
            <a:ext cx="4253230" cy="3380105"/>
            <a:chOff x="966" y="5305"/>
            <a:chExt cx="6698" cy="5323"/>
          </a:xfrm>
        </p:grpSpPr>
        <p:sp>
          <p:nvSpPr>
            <p:cNvPr id="7" name="椭圆 6"/>
            <p:cNvSpPr/>
            <p:nvPr/>
          </p:nvSpPr>
          <p:spPr>
            <a:xfrm>
              <a:off x="3529" y="5305"/>
              <a:ext cx="1405" cy="140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4699" y="9222"/>
              <a:ext cx="1405" cy="140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966" y="7027"/>
              <a:ext cx="1405" cy="140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11" name="椭圆 10"/>
            <p:cNvSpPr/>
            <p:nvPr/>
          </p:nvSpPr>
          <p:spPr>
            <a:xfrm>
              <a:off x="5779" y="7015"/>
              <a:ext cx="1405" cy="140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12" name="直接连接符 11"/>
            <p:cNvCxnSpPr>
              <a:stCxn id="7" idx="3"/>
              <a:endCxn id="10" idx="7"/>
            </p:cNvCxnSpPr>
            <p:nvPr/>
          </p:nvCxnSpPr>
          <p:spPr>
            <a:xfrm flipH="1">
              <a:off x="2165" y="6505"/>
              <a:ext cx="1570" cy="7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7" idx="4"/>
              <a:endCxn id="9" idx="0"/>
            </p:cNvCxnSpPr>
            <p:nvPr/>
          </p:nvCxnSpPr>
          <p:spPr>
            <a:xfrm>
              <a:off x="4232" y="6711"/>
              <a:ext cx="1170" cy="2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7" idx="5"/>
              <a:endCxn id="11" idx="0"/>
            </p:cNvCxnSpPr>
            <p:nvPr/>
          </p:nvCxnSpPr>
          <p:spPr>
            <a:xfrm>
              <a:off x="4728" y="6505"/>
              <a:ext cx="1754" cy="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9" idx="0"/>
              <a:endCxn id="7" idx="4"/>
            </p:cNvCxnSpPr>
            <p:nvPr/>
          </p:nvCxnSpPr>
          <p:spPr>
            <a:xfrm flipV="1">
              <a:off x="2827" y="6711"/>
              <a:ext cx="1405" cy="2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2124" y="9222"/>
              <a:ext cx="1405" cy="140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cxnSp>
          <p:nvCxnSpPr>
            <p:cNvPr id="28" name="直接连接符 27"/>
            <p:cNvCxnSpPr>
              <a:stCxn id="11" idx="4"/>
              <a:endCxn id="9" idx="7"/>
            </p:cNvCxnSpPr>
            <p:nvPr/>
          </p:nvCxnSpPr>
          <p:spPr>
            <a:xfrm flipH="1">
              <a:off x="5898" y="8421"/>
              <a:ext cx="584" cy="1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9" idx="1"/>
              <a:endCxn id="10" idx="4"/>
            </p:cNvCxnSpPr>
            <p:nvPr/>
          </p:nvCxnSpPr>
          <p:spPr>
            <a:xfrm flipH="1" flipV="1">
              <a:off x="1669" y="8433"/>
              <a:ext cx="661" cy="9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313" y="6429"/>
              <a:ext cx="99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5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402" y="6150"/>
              <a:ext cx="99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3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827" y="7628"/>
              <a:ext cx="99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4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853" y="7620"/>
              <a:ext cx="9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8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17" y="8835"/>
              <a:ext cx="99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10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205" y="8690"/>
              <a:ext cx="99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9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205" y="5392"/>
              <a:ext cx="145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/>
                <a:t>原图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271895" y="2840355"/>
            <a:ext cx="5345430" cy="3450590"/>
            <a:chOff x="966" y="5194"/>
            <a:chExt cx="8418" cy="5434"/>
          </a:xfrm>
        </p:grpSpPr>
        <p:sp>
          <p:nvSpPr>
            <p:cNvPr id="21" name="椭圆 20"/>
            <p:cNvSpPr/>
            <p:nvPr/>
          </p:nvSpPr>
          <p:spPr>
            <a:xfrm>
              <a:off x="3529" y="5194"/>
              <a:ext cx="1405" cy="140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22" name="椭圆 21"/>
            <p:cNvSpPr/>
            <p:nvPr/>
          </p:nvSpPr>
          <p:spPr>
            <a:xfrm>
              <a:off x="4699" y="9222"/>
              <a:ext cx="1405" cy="140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23" name="椭圆 22"/>
            <p:cNvSpPr/>
            <p:nvPr/>
          </p:nvSpPr>
          <p:spPr>
            <a:xfrm>
              <a:off x="966" y="7027"/>
              <a:ext cx="1405" cy="140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25" name="椭圆 24"/>
            <p:cNvSpPr/>
            <p:nvPr/>
          </p:nvSpPr>
          <p:spPr>
            <a:xfrm>
              <a:off x="5779" y="7015"/>
              <a:ext cx="1405" cy="140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27" name="直接连接符 26"/>
            <p:cNvCxnSpPr>
              <a:stCxn id="21" idx="3"/>
              <a:endCxn id="23" idx="7"/>
            </p:cNvCxnSpPr>
            <p:nvPr/>
          </p:nvCxnSpPr>
          <p:spPr>
            <a:xfrm flipH="1">
              <a:off x="2165" y="6394"/>
              <a:ext cx="1570" cy="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1" idx="4"/>
              <a:endCxn id="22" idx="0"/>
            </p:cNvCxnSpPr>
            <p:nvPr/>
          </p:nvCxnSpPr>
          <p:spPr>
            <a:xfrm>
              <a:off x="4232" y="6600"/>
              <a:ext cx="1170" cy="2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1" idx="5"/>
              <a:endCxn id="25" idx="0"/>
            </p:cNvCxnSpPr>
            <p:nvPr/>
          </p:nvCxnSpPr>
          <p:spPr>
            <a:xfrm>
              <a:off x="4728" y="6394"/>
              <a:ext cx="1754" cy="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34" idx="0"/>
              <a:endCxn id="21" idx="4"/>
            </p:cNvCxnSpPr>
            <p:nvPr/>
          </p:nvCxnSpPr>
          <p:spPr>
            <a:xfrm flipV="1">
              <a:off x="2827" y="6600"/>
              <a:ext cx="1405" cy="2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2124" y="9222"/>
              <a:ext cx="1405" cy="140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313" y="6357"/>
              <a:ext cx="99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5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402" y="6078"/>
              <a:ext cx="99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3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827" y="7556"/>
              <a:ext cx="99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4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853" y="7548"/>
              <a:ext cx="9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8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205" y="5392"/>
              <a:ext cx="317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/>
                <a:t>最小生成树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KSO_WPP_MARK_KEY" val="a6bc42c7-210f-4411-a84d-0a1ff4cb7657"/>
  <p:tag name="COMMONDATA" val="eyJoZGlkIjoiMDIzYWFkYjQ1ZDBkZTljODNmMWU1ZWQ3MTFiZmQyNm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3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3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e32eb29-f4e1-46e4-bd8d-8d691abfaf9f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1、16、19、20、21、22、23、26、29、34、38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53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d7e2f37-fb3b-4e04-9a5f-35a65a970f14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538_10*i*1"/>
  <p:tag name="KSO_WM_TEMPLATE_CATEGORY" val="custom"/>
  <p:tag name="KSO_WM_TEMPLATE_INDEX" val="20204538"/>
  <p:tag name="KSO_WM_UNIT_BK_DARK_LIGHT" val="2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10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heme/theme1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ECEEEF"/>
      </a:dk2>
      <a:lt2>
        <a:srgbClr val="FCFDFD"/>
      </a:lt2>
      <a:accent1>
        <a:srgbClr val="547D9D"/>
      </a:accent1>
      <a:accent2>
        <a:srgbClr val="437F81"/>
      </a:accent2>
      <a:accent3>
        <a:srgbClr val="4F7A5C"/>
      </a:accent3>
      <a:accent4>
        <a:srgbClr val="6E6D45"/>
      </a:accent4>
      <a:accent5>
        <a:srgbClr val="905E43"/>
      </a:accent5>
      <a:accent6>
        <a:srgbClr val="9D5458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1164</Words>
  <Application>Microsoft Office PowerPoint</Application>
  <PresentationFormat>宽屏</PresentationFormat>
  <Paragraphs>287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Hannotate SC Bold</vt:lpstr>
      <vt:lpstr>Arial</vt:lpstr>
      <vt:lpstr>Calibri</vt:lpstr>
      <vt:lpstr>Consolas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Cat</cp:lastModifiedBy>
  <cp:revision>726</cp:revision>
  <dcterms:created xsi:type="dcterms:W3CDTF">2019-06-19T02:08:00Z</dcterms:created>
  <dcterms:modified xsi:type="dcterms:W3CDTF">2023-02-15T08:46:07Z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8E9DEEB2145E4DF099528A0A2E82C8AB</vt:lpwstr>
  </property>
</Properties>
</file>