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2" r:id="rId2"/>
    <p:sldId id="263" r:id="rId3"/>
    <p:sldId id="264" r:id="rId4"/>
    <p:sldId id="273" r:id="rId5"/>
    <p:sldId id="256" r:id="rId6"/>
    <p:sldId id="266" r:id="rId7"/>
    <p:sldId id="267" r:id="rId8"/>
    <p:sldId id="265" r:id="rId9"/>
    <p:sldId id="257" r:id="rId10"/>
    <p:sldId id="258" r:id="rId11"/>
    <p:sldId id="259" r:id="rId12"/>
    <p:sldId id="261" r:id="rId13"/>
    <p:sldId id="260" r:id="rId14"/>
    <p:sldId id="274" r:id="rId15"/>
    <p:sldId id="268" r:id="rId16"/>
    <p:sldId id="269" r:id="rId17"/>
    <p:sldId id="270" r:id="rId18"/>
    <p:sldId id="271" r:id="rId19"/>
    <p:sldId id="272" r:id="rId20"/>
    <p:sldId id="279" r:id="rId21"/>
    <p:sldId id="276" r:id="rId22"/>
    <p:sldId id="275" r:id="rId23"/>
    <p:sldId id="27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扩展欧几里得" id="{C717879E-54F7-45C1-BFAD-9963DA654B98}">
          <p14:sldIdLst>
            <p14:sldId id="262"/>
            <p14:sldId id="263"/>
            <p14:sldId id="264"/>
          </p14:sldIdLst>
        </p14:section>
        <p14:section name="同余和逆元" id="{9CC5D7C3-350C-4111-9779-519A11EA4287}">
          <p14:sldIdLst>
            <p14:sldId id="273"/>
            <p14:sldId id="256"/>
            <p14:sldId id="266"/>
            <p14:sldId id="267"/>
            <p14:sldId id="265"/>
            <p14:sldId id="257"/>
            <p14:sldId id="258"/>
            <p14:sldId id="259"/>
            <p14:sldId id="261"/>
            <p14:sldId id="260"/>
            <p14:sldId id="274"/>
          </p14:sldIdLst>
        </p14:section>
        <p14:section name="组合和卡特兰数" id="{5D870EBC-523D-4600-9DAD-F394EA34956E}">
          <p14:sldIdLst>
            <p14:sldId id="268"/>
            <p14:sldId id="269"/>
            <p14:sldId id="270"/>
            <p14:sldId id="271"/>
            <p14:sldId id="272"/>
            <p14:sldId id="279"/>
          </p14:sldIdLst>
        </p14:section>
        <p14:section name="容斥原理" id="{D2E4839F-1188-46F9-9BDD-A9FE1D39C540}">
          <p14:sldIdLst>
            <p14:sldId id="276"/>
          </p14:sldIdLst>
        </p14:section>
        <p14:section name="莫比乌斯反演" id="{E9D90B60-0405-4F3A-BAD4-662AAE2F93C3}">
          <p14:sldIdLst>
            <p14:sldId id="275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37" autoAdjust="0"/>
  </p:normalViewPr>
  <p:slideViewPr>
    <p:cSldViewPr snapToGrid="0">
      <p:cViewPr varScale="1">
        <p:scale>
          <a:sx n="92" d="100"/>
          <a:sy n="92" d="100"/>
        </p:scale>
        <p:origin x="6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7DE38-EBE4-4A7B-8C09-F4B71A64BE96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31BB2-5E39-4E9E-83A3-702B272D8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115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31BB2-5E39-4E9E-83A3-702B272D85B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103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31BB2-5E39-4E9E-83A3-702B272D85B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777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DC22-1351-4D53-B020-6B2FA6D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55AA7-868C-417A-B9D3-54AA7C7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865B9-AB1F-4BB7-A9D8-31085F1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4C04-D802-46C5-B3AA-FC50F1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6F53D5D1-BB39-4D9B-8CD8-7314E45CF277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05916-B73A-43F2-B5F2-FF7FFC0C1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D2769D-D3CE-495A-9301-2AC1AD5EF237}"/>
              </a:ext>
            </a:extLst>
          </p:cNvPr>
          <p:cNvSpPr txBox="1"/>
          <p:nvPr userDrawn="1"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 ac.blackcat1995.com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679B4-E0FC-E59B-33AF-B3608313ECA1}"/>
              </a:ext>
            </a:extLst>
          </p:cNvPr>
          <p:cNvSpPr txBox="1">
            <a:spLocks/>
          </p:cNvSpPr>
          <p:nvPr/>
        </p:nvSpPr>
        <p:spPr bwMode="auto">
          <a:xfrm>
            <a:off x="527195" y="1003156"/>
            <a:ext cx="10778114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100000"/>
              <a:buFont typeface="Wingdings" panose="05000000000000000000" pitchFamily="2" charset="2"/>
              <a:buChar char="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Char char=""/>
              <a:tabLst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欧几里德算法又称辗转相除法，用于计算两个整数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的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最大公约数。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Schoolbook"/>
              <a:ea typeface="宋体" panose="02010600030101010101" pitchFamily="2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Char char=""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gcd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函数就是用来求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的最大公约数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gcd 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) 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简记为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 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。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Char char=""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gcd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函数的基本性质：</a:t>
            </a:r>
          </a:p>
          <a:p>
            <a:pPr marL="823913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8637"/>
              </a:buClr>
              <a:buSzPct val="100000"/>
              <a:buFontTx/>
              <a:buAutoNum type="circleNumDbPlain"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gcd 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)= gcd 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) = gcd (|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|,|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|) </a:t>
            </a:r>
          </a:p>
          <a:p>
            <a:pPr marL="823913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8637"/>
              </a:buClr>
              <a:buSzPct val="100000"/>
              <a:buFontTx/>
              <a:buAutoNum type="circleNumDbPlain"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gcd 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)= gcd 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 mod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) 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Schoolbook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FA89F2-AF8A-60AC-770E-A6D211942DD1}"/>
              </a:ext>
            </a:extLst>
          </p:cNvPr>
          <p:cNvSpPr/>
          <p:nvPr/>
        </p:nvSpPr>
        <p:spPr>
          <a:xfrm>
            <a:off x="2056507" y="297627"/>
            <a:ext cx="2339102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欧几里得算法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BE64342-3DBD-FAF2-687E-AE14D187848B}"/>
              </a:ext>
            </a:extLst>
          </p:cNvPr>
          <p:cNvSpPr txBox="1">
            <a:spLocks/>
          </p:cNvSpPr>
          <p:nvPr/>
        </p:nvSpPr>
        <p:spPr bwMode="auto">
          <a:xfrm>
            <a:off x="527195" y="3060556"/>
            <a:ext cx="7035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100000"/>
              <a:buFont typeface="Wingdings" panose="05000000000000000000" pitchFamily="2" charset="2"/>
              <a:buChar char="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Char char=""/>
              <a:tabLst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最小公倍数记为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lcm(a, b)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2D7B54B-836A-4494-F395-B0DF7094A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13" y="3485284"/>
            <a:ext cx="2388177" cy="712601"/>
          </a:xfrm>
          <a:prstGeom prst="rect">
            <a:avLst/>
          </a:prstGeom>
        </p:spPr>
      </p:pic>
      <p:sp>
        <p:nvSpPr>
          <p:cNvPr id="15" name="TextBox 7">
            <a:extLst>
              <a:ext uri="{FF2B5EF4-FFF2-40B4-BE49-F238E27FC236}">
                <a16:creationId xmlns:a16="http://schemas.microsoft.com/office/drawing/2014/main" id="{8162B382-FEDD-A93D-6CF3-C1672FD5146E}"/>
              </a:ext>
            </a:extLst>
          </p:cNvPr>
          <p:cNvSpPr txBox="1"/>
          <p:nvPr/>
        </p:nvSpPr>
        <p:spPr>
          <a:xfrm>
            <a:off x="1081797" y="4325620"/>
            <a:ext cx="4851250" cy="707886"/>
          </a:xfrm>
          <a:prstGeom prst="rect">
            <a:avLst/>
          </a:prstGeom>
          <a:gradFill rotWithShape="1">
            <a:gsLst>
              <a:gs pos="0">
                <a:srgbClr val="F5CD2D">
                  <a:tint val="35000"/>
                  <a:satMod val="260000"/>
                </a:srgbClr>
              </a:gs>
              <a:gs pos="30000">
                <a:srgbClr val="F5CD2D">
                  <a:tint val="38000"/>
                  <a:satMod val="260000"/>
                </a:srgbClr>
              </a:gs>
              <a:gs pos="75000">
                <a:srgbClr val="F5CD2D">
                  <a:tint val="55000"/>
                  <a:satMod val="255000"/>
                </a:srgbClr>
              </a:gs>
              <a:gs pos="100000">
                <a:srgbClr val="F5CD2D">
                  <a:tint val="70000"/>
                  <a:satMod val="255000"/>
                </a:srgbClr>
              </a:gs>
            </a:gsLst>
            <a:path path="circle">
              <a:fillToRect l="5000" t="100000" r="120000" b="10000"/>
            </a:path>
          </a:gradFill>
          <a:ln w="12700" cap="flat" cmpd="sng" algn="ctr">
            <a:solidFill>
              <a:srgbClr val="F5CD2D">
                <a:shade val="70000"/>
                <a:satMod val="150000"/>
              </a:srgbClr>
            </a:solidFill>
            <a:prstDash val="soli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对任意正整数</a:t>
            </a: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m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，有性质：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lcm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(ma,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mb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m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•</a:t>
            </a:r>
            <a:r>
              <a:rPr kumimoji="0" lang="en-US" altLang="zh-CN" sz="2000" b="1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lcm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 (a, b)  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Schoolbook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F03CAA85-42E0-F763-CCD0-8B6EEA62A89C}"/>
              </a:ext>
            </a:extLst>
          </p:cNvPr>
          <p:cNvSpPr txBox="1"/>
          <p:nvPr/>
        </p:nvSpPr>
        <p:spPr>
          <a:xfrm>
            <a:off x="1081797" y="5349701"/>
            <a:ext cx="6120586" cy="400110"/>
          </a:xfrm>
          <a:prstGeom prst="rect">
            <a:avLst/>
          </a:prstGeom>
          <a:gradFill rotWithShape="1">
            <a:gsLst>
              <a:gs pos="0">
                <a:srgbClr val="F5CD2D">
                  <a:tint val="35000"/>
                  <a:satMod val="260000"/>
                </a:srgbClr>
              </a:gs>
              <a:gs pos="30000">
                <a:srgbClr val="F5CD2D">
                  <a:tint val="38000"/>
                  <a:satMod val="260000"/>
                </a:srgbClr>
              </a:gs>
              <a:gs pos="75000">
                <a:srgbClr val="F5CD2D">
                  <a:tint val="55000"/>
                  <a:satMod val="255000"/>
                </a:srgbClr>
              </a:gs>
              <a:gs pos="100000">
                <a:srgbClr val="F5CD2D">
                  <a:tint val="70000"/>
                  <a:satMod val="255000"/>
                </a:srgbClr>
              </a:gs>
            </a:gsLst>
            <a:path path="circle">
              <a:fillToRect l="5000" t="100000" r="120000" b="10000"/>
            </a:path>
          </a:gradFill>
          <a:ln w="12700" cap="flat" cmpd="sng" algn="ctr">
            <a:solidFill>
              <a:srgbClr val="F5CD2D">
                <a:shade val="70000"/>
                <a:satMod val="150000"/>
              </a:srgbClr>
            </a:solidFill>
            <a:prstDash val="soli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由欧几里德算法得知：如果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gcd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 (</a:t>
            </a: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)=1 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，则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互素。</a:t>
            </a:r>
          </a:p>
        </p:txBody>
      </p:sp>
    </p:spTree>
    <p:extLst>
      <p:ext uri="{BB962C8B-B14F-4D97-AF65-F5344CB8AC3E}">
        <p14:creationId xmlns:p14="http://schemas.microsoft.com/office/powerpoint/2010/main" val="44427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EC701FC-C82F-0DF3-EBE5-9D9359853760}"/>
              </a:ext>
            </a:extLst>
          </p:cNvPr>
          <p:cNvSpPr/>
          <p:nvPr/>
        </p:nvSpPr>
        <p:spPr>
          <a:xfrm>
            <a:off x="2038305" y="297932"/>
            <a:ext cx="2339102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欧拉函数表示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B9C585-7068-0867-BBC4-E00AC77DFF86}"/>
              </a:ext>
            </a:extLst>
          </p:cNvPr>
          <p:cNvSpPr txBox="1">
            <a:spLocks/>
          </p:cNvSpPr>
          <p:nvPr/>
        </p:nvSpPr>
        <p:spPr bwMode="auto">
          <a:xfrm>
            <a:off x="554180" y="998319"/>
            <a:ext cx="7848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100000"/>
              <a:buFont typeface="Wingdings" panose="05000000000000000000" pitchFamily="2" charset="2"/>
              <a:buChar char="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Char char=""/>
              <a:tabLst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定理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若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的质因数为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，…，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s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，则欧拉函数表示为：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Char char=""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Schoolbook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" name="对象 2">
            <a:extLst>
              <a:ext uri="{FF2B5EF4-FFF2-40B4-BE49-F238E27FC236}">
                <a16:creationId xmlns:a16="http://schemas.microsoft.com/office/drawing/2014/main" id="{C19E960C-8435-A482-BDC2-C85A94CE67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798529"/>
              </p:ext>
            </p:extLst>
          </p:nvPr>
        </p:nvGraphicFramePr>
        <p:xfrm>
          <a:off x="1057275" y="1574800"/>
          <a:ext cx="43354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060700" imgH="457200" progId="Equation.3">
                  <p:embed/>
                </p:oleObj>
              </mc:Choice>
              <mc:Fallback>
                <p:oleObj name="公式" r:id="rId2" imgW="3060700" imgH="457200" progId="Equation.3">
                  <p:embed/>
                  <p:pic>
                    <p:nvPicPr>
                      <p:cNvPr id="8" name="对象 2">
                        <a:extLst>
                          <a:ext uri="{FF2B5EF4-FFF2-40B4-BE49-F238E27FC236}">
                            <a16:creationId xmlns:a16="http://schemas.microsoft.com/office/drawing/2014/main" id="{EED8A833-622F-CC28-8CCE-838652C7E9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1574800"/>
                        <a:ext cx="433546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BDD40F3D-BDBF-8DAC-DE3A-BB29A94B398F}"/>
              </a:ext>
            </a:extLst>
          </p:cNvPr>
          <p:cNvGrpSpPr>
            <a:grpSpLocks/>
          </p:cNvGrpSpPr>
          <p:nvPr/>
        </p:nvGrpSpPr>
        <p:grpSpPr bwMode="auto">
          <a:xfrm>
            <a:off x="1152668" y="2438181"/>
            <a:ext cx="2347912" cy="1152525"/>
            <a:chOff x="1331640" y="2708920"/>
            <a:chExt cx="2346407" cy="1152128"/>
          </a:xfrm>
        </p:grpSpPr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AC711F34-BE9D-F2F2-757C-4605F832747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5303782"/>
                </p:ext>
              </p:extLst>
            </p:nvPr>
          </p:nvGraphicFramePr>
          <p:xfrm>
            <a:off x="1331640" y="2708920"/>
            <a:ext cx="1756293" cy="576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193800" imgH="393700" progId="Equation.3">
                    <p:embed/>
                  </p:oleObj>
                </mc:Choice>
                <mc:Fallback>
                  <p:oleObj name="公式" r:id="rId4" imgW="1193800" imgH="393700" progId="Equation.3">
                    <p:embed/>
                    <p:pic>
                      <p:nvPicPr>
                        <p:cNvPr id="10" name="对象 5">
                          <a:extLst>
                            <a:ext uri="{FF2B5EF4-FFF2-40B4-BE49-F238E27FC236}">
                              <a16:creationId xmlns:a16="http://schemas.microsoft.com/office/drawing/2014/main" id="{729378D5-EFF8-C209-0F31-3F8DDD280F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0" y="2708920"/>
                          <a:ext cx="1756293" cy="5760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7">
              <a:extLst>
                <a:ext uri="{FF2B5EF4-FFF2-40B4-BE49-F238E27FC236}">
                  <a16:creationId xmlns:a16="http://schemas.microsoft.com/office/drawing/2014/main" id="{9F5F86FF-469E-DA60-EC9C-8A672EED929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5257699"/>
                </p:ext>
              </p:extLst>
            </p:nvPr>
          </p:nvGraphicFramePr>
          <p:xfrm>
            <a:off x="1331640" y="3284984"/>
            <a:ext cx="2346407" cy="576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586811" imgH="393529" progId="Equation.3">
                    <p:embed/>
                  </p:oleObj>
                </mc:Choice>
                <mc:Fallback>
                  <p:oleObj name="公式" r:id="rId6" imgW="1586811" imgH="393529" progId="Equation.3">
                    <p:embed/>
                    <p:pic>
                      <p:nvPicPr>
                        <p:cNvPr id="11" name="对象 7">
                          <a:extLst>
                            <a:ext uri="{FF2B5EF4-FFF2-40B4-BE49-F238E27FC236}">
                              <a16:creationId xmlns:a16="http://schemas.microsoft.com/office/drawing/2014/main" id="{D05A7C6F-B4E8-F68E-0FA2-009F4B02F0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0" y="3284984"/>
                          <a:ext cx="2346407" cy="5760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0782FB0-DF24-ADF9-C0D6-168A266C253B}"/>
              </a:ext>
            </a:extLst>
          </p:cNvPr>
          <p:cNvGrpSpPr>
            <a:grpSpLocks/>
          </p:cNvGrpSpPr>
          <p:nvPr/>
        </p:nvGrpSpPr>
        <p:grpSpPr bwMode="auto">
          <a:xfrm>
            <a:off x="1152668" y="3806607"/>
            <a:ext cx="5405648" cy="1492250"/>
            <a:chOff x="1331639" y="4293096"/>
            <a:chExt cx="5405865" cy="14916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3144FD-A681-BC53-8E05-68C4FB99A35E}"/>
                </a:ext>
              </a:extLst>
            </p:cNvPr>
            <p:cNvSpPr txBox="1"/>
            <p:nvPr/>
          </p:nvSpPr>
          <p:spPr>
            <a:xfrm>
              <a:off x="1331640" y="4293096"/>
              <a:ext cx="5405864" cy="369175"/>
            </a:xfrm>
            <a:prstGeom prst="rect">
              <a:avLst/>
            </a:prstGeom>
            <a:gradFill rotWithShape="1">
              <a:gsLst>
                <a:gs pos="0">
                  <a:srgbClr val="FE8637">
                    <a:tint val="35000"/>
                    <a:satMod val="260000"/>
                  </a:srgbClr>
                </a:gs>
                <a:gs pos="30000">
                  <a:srgbClr val="FE8637">
                    <a:tint val="38000"/>
                    <a:satMod val="260000"/>
                  </a:srgbClr>
                </a:gs>
                <a:gs pos="75000">
                  <a:srgbClr val="FE8637">
                    <a:tint val="55000"/>
                    <a:satMod val="255000"/>
                  </a:srgbClr>
                </a:gs>
                <a:gs pos="100000">
                  <a:srgbClr val="FE8637">
                    <a:tint val="70000"/>
                    <a:satMod val="255000"/>
                  </a:srgbClr>
                </a:gs>
              </a:gsLst>
              <a:path path="circle">
                <a:fillToRect l="5000" t="100000" r="120000" b="10000"/>
              </a:path>
            </a:gradFill>
            <a:ln w="12700" cap="flat" cmpd="sng" algn="ctr">
              <a:solidFill>
                <a:srgbClr val="FE8637">
                  <a:shade val="70000"/>
                  <a:satMod val="150000"/>
                </a:srgbClr>
              </a:solidFill>
              <a:prstDash val="solid"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entury Schoolbook"/>
                  <a:ea typeface="宋体" panose="02010600030101010101" pitchFamily="2" charset="-122"/>
                  <a:cs typeface="+mn-cs"/>
                </a:rPr>
                <a:t>引理</a:t>
              </a: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entury Schoolbook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zh-CN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entury Schoolbook"/>
                  <a:ea typeface="宋体" panose="02010600030101010101" pitchFamily="2" charset="-122"/>
                  <a:cs typeface="+mn-cs"/>
                </a:rPr>
                <a:t>如果</a:t>
              </a:r>
              <a:r>
                <a:rPr kumimoji="0" lang="en-US" altLang="zh-CN" sz="1800" b="1" i="1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entury Schoolbook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0" lang="zh-CN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entury Schoolbook"/>
                  <a:ea typeface="宋体" panose="02010600030101010101" pitchFamily="2" charset="-122"/>
                  <a:cs typeface="+mn-cs"/>
                </a:rPr>
                <a:t>是一个素数，</a:t>
              </a:r>
              <a:r>
                <a:rPr kumimoji="0" lang="en-US" altLang="zh-CN" sz="1800" b="1" i="1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entury Schoolbook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zh-CN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entury Schoolbook"/>
                  <a:ea typeface="宋体" panose="02010600030101010101" pitchFamily="2" charset="-122"/>
                  <a:cs typeface="+mn-cs"/>
                </a:rPr>
                <a:t>是一个正整数，那么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entury Schoolbook"/>
                  <a:ea typeface="宋体" panose="02010600030101010101" pitchFamily="2" charset="-122"/>
                  <a:cs typeface="+mn-cs"/>
                </a:rPr>
                <a:t>：</a:t>
              </a:r>
            </a:p>
          </p:txBody>
        </p:sp>
        <p:graphicFrame>
          <p:nvGraphicFramePr>
            <p:cNvPr id="10" name="对象 10">
              <a:extLst>
                <a:ext uri="{FF2B5EF4-FFF2-40B4-BE49-F238E27FC236}">
                  <a16:creationId xmlns:a16="http://schemas.microsoft.com/office/drawing/2014/main" id="{DD34AE02-E75C-C2E2-5996-AEFCCB8975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2614518"/>
                </p:ext>
              </p:extLst>
            </p:nvPr>
          </p:nvGraphicFramePr>
          <p:xfrm>
            <a:off x="1331640" y="4869160"/>
            <a:ext cx="2016224" cy="406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180588" imgH="241195" progId="Equation.3">
                    <p:embed/>
                  </p:oleObj>
                </mc:Choice>
                <mc:Fallback>
                  <p:oleObj name="公式" r:id="rId8" imgW="1180588" imgH="241195" progId="Equation.3">
                    <p:embed/>
                    <p:pic>
                      <p:nvPicPr>
                        <p:cNvPr id="14" name="对象 10">
                          <a:extLst>
                            <a:ext uri="{FF2B5EF4-FFF2-40B4-BE49-F238E27FC236}">
                              <a16:creationId xmlns:a16="http://schemas.microsoft.com/office/drawing/2014/main" id="{FA466B7C-033D-B6DD-89CD-42186EB92E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0" y="4869160"/>
                          <a:ext cx="2016224" cy="406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515BA466-1A06-AB10-102C-C7428D504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39" y="5415378"/>
              <a:ext cx="23310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"/>
                <a:defRPr sz="2000" b="1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l"/>
                <a:defRPr b="1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100000"/>
                <a:buFont typeface="Wingdings" panose="05000000000000000000" pitchFamily="2" charset="2"/>
                <a:buChar char=""/>
                <a:defRPr sz="1600" b="1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anose="05000000000000000000" pitchFamily="2" charset="2"/>
                <a:buChar char=""/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 panose="05020102010507070707" pitchFamily="18" charset="2"/>
                <a:buChar char=""/>
                <a:defRPr sz="1600">
                  <a:solidFill>
                    <a:schemeClr val="tx1"/>
                  </a:solidFill>
                  <a:latin typeface="Century Schoolbook" panose="020406040505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panose="02040604050505020304" pitchFamily="18" charset="0"/>
                  <a:ea typeface="宋体" panose="02010600030101010101" pitchFamily="2" charset="-122"/>
                </a:rPr>
                <a:t>例如，</a:t>
              </a:r>
              <a:r>
                <a:rPr kumimoji="0" lang="en-US" altLang="zh-CN" sz="1800" b="0" i="1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panose="02040604050505020304" pitchFamily="18" charset="0"/>
                  <a:ea typeface="宋体" panose="02010600030101010101" pitchFamily="2" charset="-122"/>
                </a:rPr>
                <a:t>p</a:t>
              </a:r>
              <a:r>
                <a: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panose="02040604050505020304" pitchFamily="18" charset="0"/>
                  <a:ea typeface="宋体" panose="02010600030101010101" pitchFamily="2" charset="-122"/>
                </a:rPr>
                <a:t>＝</a:t>
              </a: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panose="02040604050505020304" pitchFamily="18" charset="0"/>
                  <a:ea typeface="宋体" panose="02010600030101010101" pitchFamily="2" charset="-122"/>
                </a:rPr>
                <a:t>3</a:t>
              </a:r>
              <a:r>
                <a: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panose="02040604050505020304" pitchFamily="18" charset="0"/>
                  <a:ea typeface="宋体" panose="02010600030101010101" pitchFamily="2" charset="-122"/>
                </a:rPr>
                <a:t>，</a:t>
              </a:r>
              <a:r>
                <a:rPr kumimoji="0" lang="en-US" altLang="zh-CN" sz="1800" b="0" i="1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panose="02040604050505020304" pitchFamily="18" charset="0"/>
                  <a:ea typeface="宋体" panose="02010600030101010101" pitchFamily="2" charset="-122"/>
                </a:rPr>
                <a:t>n</a:t>
              </a:r>
              <a:r>
                <a: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panose="02040604050505020304" pitchFamily="18" charset="0"/>
                  <a:ea typeface="宋体" panose="02010600030101010101" pitchFamily="2" charset="-122"/>
                </a:rPr>
                <a:t>＝</a:t>
              </a: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panose="02040604050505020304" pitchFamily="18" charset="0"/>
                  <a:ea typeface="宋体" panose="02010600030101010101" pitchFamily="2" charset="-122"/>
                </a:rPr>
                <a:t>2</a:t>
              </a:r>
              <a:r>
                <a: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Schoolbook" panose="02040604050505020304" pitchFamily="18" charset="0"/>
                  <a:ea typeface="宋体" panose="02010600030101010101" pitchFamily="2" charset="-122"/>
                </a:rPr>
                <a:t>，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2" name="对象 13">
              <a:extLst>
                <a:ext uri="{FF2B5EF4-FFF2-40B4-BE49-F238E27FC236}">
                  <a16:creationId xmlns:a16="http://schemas.microsoft.com/office/drawing/2014/main" id="{E616700A-DBBF-6D30-442A-605A9E1D86E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3273290"/>
                </p:ext>
              </p:extLst>
            </p:nvPr>
          </p:nvGraphicFramePr>
          <p:xfrm>
            <a:off x="3662726" y="5415378"/>
            <a:ext cx="2272396" cy="338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600200" imgH="241300" progId="Equation.3">
                    <p:embed/>
                  </p:oleObj>
                </mc:Choice>
                <mc:Fallback>
                  <p:oleObj name="公式" r:id="rId10" imgW="1600200" imgH="241300" progId="Equation.3">
                    <p:embed/>
                    <p:pic>
                      <p:nvPicPr>
                        <p:cNvPr id="16" name="对象 13">
                          <a:extLst>
                            <a:ext uri="{FF2B5EF4-FFF2-40B4-BE49-F238E27FC236}">
                              <a16:creationId xmlns:a16="http://schemas.microsoft.com/office/drawing/2014/main" id="{7C696B73-86F3-FD0C-0DCA-103C26CB58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2726" y="5415378"/>
                          <a:ext cx="2272396" cy="338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2258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5A7FA7C-0247-1172-6470-51DB6DCC5DC2}"/>
              </a:ext>
            </a:extLst>
          </p:cNvPr>
          <p:cNvSpPr txBox="1">
            <a:spLocks/>
          </p:cNvSpPr>
          <p:nvPr/>
        </p:nvSpPr>
        <p:spPr bwMode="auto">
          <a:xfrm>
            <a:off x="546030" y="1019182"/>
            <a:ext cx="991235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100000"/>
              <a:buFont typeface="Wingdings" panose="05000000000000000000" pitchFamily="2" charset="2"/>
              <a:buChar char="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Char char=""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定义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在数论中，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积性函数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是指一个定义域为正整数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的算术函数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，有如下性质：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 f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(1)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=1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，且当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互质时，有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ab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 f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 f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)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Schoolbook"/>
              <a:ea typeface="宋体" panose="02010600030101010101" pitchFamily="2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Char char=""/>
              <a:tabLst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定义</a:t>
            </a:r>
            <a:r>
              <a:rPr lang="en-US" altLang="zh-CN">
                <a:solidFill>
                  <a:srgbClr val="FF0000"/>
                </a:solidFill>
                <a:latin typeface="Century Schoolbook"/>
                <a:ea typeface="宋体" panose="02010600030101010101" pitchFamily="2" charset="-122"/>
              </a:rPr>
              <a:t> 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若一个函数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有如下性质：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(1)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=1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，且对两个随意正整数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而言，不只限这两数互质时，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 f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ab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 f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 f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都成立，则称此函数为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完全积性函数。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Char char=""/>
              <a:tabLst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在数论以外的其他数学领域中所谈到的积性函数通常是指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完全积性函数。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49D2C65-3D42-2E74-2A66-DAB2AEBDE493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3079927"/>
            <a:ext cx="4464050" cy="1904999"/>
            <a:chOff x="1475656" y="4322535"/>
            <a:chExt cx="4464496" cy="1905377"/>
          </a:xfrm>
        </p:grpSpPr>
        <p:sp>
          <p:nvSpPr>
            <p:cNvPr id="10" name="TextBox 1">
              <a:extLst>
                <a:ext uri="{FF2B5EF4-FFF2-40B4-BE49-F238E27FC236}">
                  <a16:creationId xmlns:a16="http://schemas.microsoft.com/office/drawing/2014/main" id="{DA959AE9-36D8-B0C9-FA86-1122E968A3DF}"/>
                </a:ext>
              </a:extLst>
            </p:cNvPr>
            <p:cNvSpPr txBox="1"/>
            <p:nvPr/>
          </p:nvSpPr>
          <p:spPr>
            <a:xfrm>
              <a:off x="1475656" y="4322535"/>
              <a:ext cx="4464496" cy="369332"/>
            </a:xfrm>
            <a:prstGeom prst="rect">
              <a:avLst/>
            </a:prstGeom>
            <a:gradFill rotWithShape="1">
              <a:gsLst>
                <a:gs pos="0">
                  <a:srgbClr val="FE8637">
                    <a:tint val="35000"/>
                    <a:satMod val="260000"/>
                  </a:srgbClr>
                </a:gs>
                <a:gs pos="30000">
                  <a:srgbClr val="FE8637">
                    <a:tint val="38000"/>
                    <a:satMod val="260000"/>
                  </a:srgbClr>
                </a:gs>
                <a:gs pos="75000">
                  <a:srgbClr val="FE8637">
                    <a:tint val="55000"/>
                    <a:satMod val="255000"/>
                  </a:srgbClr>
                </a:gs>
                <a:gs pos="100000">
                  <a:srgbClr val="FE8637">
                    <a:tint val="70000"/>
                    <a:satMod val="255000"/>
                  </a:srgbClr>
                </a:gs>
              </a:gsLst>
              <a:path path="circle">
                <a:fillToRect l="5000" t="100000" r="120000" b="10000"/>
              </a:path>
            </a:gradFill>
            <a:ln w="12700" cap="flat" cmpd="sng" algn="ctr">
              <a:solidFill>
                <a:srgbClr val="FE8637">
                  <a:shade val="70000"/>
                  <a:satMod val="150000"/>
                </a:srgbClr>
              </a:solidFill>
              <a:prstDash val="solid"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entury Schoolbook"/>
                  <a:ea typeface="宋体" panose="02010600030101010101" pitchFamily="2" charset="-122"/>
                  <a:cs typeface="+mn-cs"/>
                </a:rPr>
                <a:t>定理</a:t>
              </a: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entury Schoolbook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entury Schoolbook"/>
                  <a:ea typeface="宋体" panose="02010600030101010101" pitchFamily="2" charset="-122"/>
                  <a:cs typeface="+mn-cs"/>
                </a:rPr>
                <a:t>对</a:t>
              </a:r>
              <a:r>
                <a:rPr kumimoji="0" lang="zh-CN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entury Schoolbook"/>
                  <a:ea typeface="宋体" panose="02010600030101010101" pitchFamily="2" charset="-122"/>
                  <a:cs typeface="+mn-cs"/>
                </a:rPr>
                <a:t>任意</a:t>
              </a:r>
              <a:r>
                <a: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entury Schoolbook"/>
                  <a:ea typeface="宋体" panose="02010600030101010101" pitchFamily="2" charset="-122"/>
                  <a:cs typeface="+mn-cs"/>
                </a:rPr>
                <a:t>正整数</a:t>
              </a:r>
              <a:r>
                <a:rPr kumimoji="0" lang="en-US" altLang="zh-CN" sz="1800" b="1" i="1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entury Schoolbook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zh-CN" altLang="en-US" sz="1800" b="1" i="1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entury Schoolbook"/>
                  <a:ea typeface="宋体" panose="02010600030101010101" pitchFamily="2" charset="-122"/>
                  <a:cs typeface="+mn-cs"/>
                </a:rPr>
                <a:t>素</a:t>
              </a:r>
              <a:r>
                <a: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entury Schoolbook"/>
                  <a:ea typeface="宋体" panose="02010600030101010101" pitchFamily="2" charset="-122"/>
                  <a:cs typeface="+mn-cs"/>
                </a:rPr>
                <a:t>数</a:t>
              </a:r>
              <a:r>
                <a:rPr kumimoji="0" lang="zh-CN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entury Schoolbook"/>
                  <a:ea typeface="宋体" panose="02010600030101010101" pitchFamily="2" charset="-122"/>
                  <a:cs typeface="+mn-cs"/>
                </a:rPr>
                <a:t>幂分解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entury Schoolbook"/>
                  <a:ea typeface="宋体" panose="02010600030101010101" pitchFamily="2" charset="-122"/>
                  <a:cs typeface="+mn-cs"/>
                </a:rPr>
                <a:t>：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1" name="对象 4">
              <a:extLst>
                <a:ext uri="{FF2B5EF4-FFF2-40B4-BE49-F238E27FC236}">
                  <a16:creationId xmlns:a16="http://schemas.microsoft.com/office/drawing/2014/main" id="{11D8FF25-50D6-C714-8590-142F3EBC8A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9672" y="4797152"/>
            <a:ext cx="2255513" cy="438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371600" imgH="266700" progId="Equation.3">
                    <p:embed/>
                  </p:oleObj>
                </mc:Choice>
                <mc:Fallback>
                  <p:oleObj name="公式" r:id="rId3" imgW="1371600" imgH="266700" progId="Equation.3">
                    <p:embed/>
                    <p:pic>
                      <p:nvPicPr>
                        <p:cNvPr id="22537" name="对象 4">
                          <a:extLst>
                            <a:ext uri="{FF2B5EF4-FFF2-40B4-BE49-F238E27FC236}">
                              <a16:creationId xmlns:a16="http://schemas.microsoft.com/office/drawing/2014/main" id="{C5BC6E6B-992F-4833-3DA7-8AD6E5B496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672" y="4797152"/>
                          <a:ext cx="2255513" cy="4385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772F787E-5D72-B4A9-6CC5-511046B5E671}"/>
                </a:ext>
              </a:extLst>
            </p:cNvPr>
            <p:cNvSpPr txBox="1"/>
            <p:nvPr/>
          </p:nvSpPr>
          <p:spPr>
            <a:xfrm>
              <a:off x="1475656" y="5332566"/>
              <a:ext cx="3634328" cy="369332"/>
            </a:xfrm>
            <a:prstGeom prst="rect">
              <a:avLst/>
            </a:prstGeom>
            <a:gradFill rotWithShape="1">
              <a:gsLst>
                <a:gs pos="0">
                  <a:srgbClr val="FE8637">
                    <a:tint val="35000"/>
                    <a:satMod val="260000"/>
                  </a:srgbClr>
                </a:gs>
                <a:gs pos="30000">
                  <a:srgbClr val="FE8637">
                    <a:tint val="38000"/>
                    <a:satMod val="260000"/>
                  </a:srgbClr>
                </a:gs>
                <a:gs pos="75000">
                  <a:srgbClr val="FE8637">
                    <a:tint val="55000"/>
                    <a:satMod val="255000"/>
                  </a:srgbClr>
                </a:gs>
                <a:gs pos="100000">
                  <a:srgbClr val="FE8637">
                    <a:tint val="70000"/>
                    <a:satMod val="255000"/>
                  </a:srgbClr>
                </a:gs>
              </a:gsLst>
              <a:path path="circle">
                <a:fillToRect l="5000" t="100000" r="120000" b="10000"/>
              </a:path>
            </a:gradFill>
            <a:ln w="12700" cap="flat" cmpd="sng" algn="ctr">
              <a:solidFill>
                <a:srgbClr val="FE8637">
                  <a:shade val="70000"/>
                  <a:satMod val="150000"/>
                </a:srgbClr>
              </a:solidFill>
              <a:prstDash val="solid"/>
            </a:ln>
            <a:effectLst>
              <a:outerShdw blurRad="50800" dist="25000" dir="5400000" rotWithShape="0">
                <a:srgbClr val="000000">
                  <a:alpha val="40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entury Schoolbook"/>
                  <a:ea typeface="宋体" panose="02010600030101010101" pitchFamily="2" charset="-122"/>
                  <a:cs typeface="+mn-cs"/>
                </a:rPr>
                <a:t>如果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entury Schoolbook"/>
                  <a:ea typeface="宋体" panose="02010600030101010101" pitchFamily="2" charset="-122"/>
                  <a:cs typeface="+mn-cs"/>
                </a:rPr>
                <a:t>f(n)</a:t>
              </a:r>
              <a:r>
                <a:rPr kumimoji="0" lang="zh-CN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entury Schoolbook"/>
                  <a:ea typeface="宋体" panose="02010600030101010101" pitchFamily="2" charset="-122"/>
                  <a:cs typeface="+mn-cs"/>
                </a:rPr>
                <a:t>是一个积性函数，那么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Century Schoolbook"/>
                  <a:ea typeface="宋体" panose="02010600030101010101" pitchFamily="2" charset="-122"/>
                  <a:cs typeface="+mn-cs"/>
                </a:rPr>
                <a:t>：</a:t>
              </a:r>
            </a:p>
          </p:txBody>
        </p:sp>
        <p:graphicFrame>
          <p:nvGraphicFramePr>
            <p:cNvPr id="13" name="对象 7">
              <a:extLst>
                <a:ext uri="{FF2B5EF4-FFF2-40B4-BE49-F238E27FC236}">
                  <a16:creationId xmlns:a16="http://schemas.microsoft.com/office/drawing/2014/main" id="{5EAA1DF2-BA3B-CF5E-037F-A8EC0DE375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47665" y="5805264"/>
            <a:ext cx="3562320" cy="422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2247900" imgH="266700" progId="Equation.3">
                    <p:embed/>
                  </p:oleObj>
                </mc:Choice>
                <mc:Fallback>
                  <p:oleObj name="公式" r:id="rId5" imgW="2247900" imgH="266700" progId="Equation.3">
                    <p:embed/>
                    <p:pic>
                      <p:nvPicPr>
                        <p:cNvPr id="22541" name="对象 7">
                          <a:extLst>
                            <a:ext uri="{FF2B5EF4-FFF2-40B4-BE49-F238E27FC236}">
                              <a16:creationId xmlns:a16="http://schemas.microsoft.com/office/drawing/2014/main" id="{BD7C01B9-6F67-414E-090A-2762DED68F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665" y="5805264"/>
                          <a:ext cx="3562320" cy="422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0B0C1170-7260-04E6-A684-5561A118FDA1}"/>
              </a:ext>
            </a:extLst>
          </p:cNvPr>
          <p:cNvSpPr/>
          <p:nvPr/>
        </p:nvSpPr>
        <p:spPr>
          <a:xfrm>
            <a:off x="2087443" y="291004"/>
            <a:ext cx="162095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积性函数</a:t>
            </a:r>
          </a:p>
        </p:txBody>
      </p:sp>
    </p:spTree>
    <p:extLst>
      <p:ext uri="{BB962C8B-B14F-4D97-AF65-F5344CB8AC3E}">
        <p14:creationId xmlns:p14="http://schemas.microsoft.com/office/powerpoint/2010/main" val="331014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629E383-A887-D2FA-CBFF-6F448212BCC1}"/>
                  </a:ext>
                </a:extLst>
              </p:cNvPr>
              <p:cNvSpPr txBox="1"/>
              <p:nvPr/>
            </p:nvSpPr>
            <p:spPr>
              <a:xfrm>
                <a:off x="617112" y="1092967"/>
                <a:ext cx="10009324" cy="3204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>
                    <a:solidFill>
                      <a:srgbClr val="FF0000"/>
                    </a:solidFill>
                    <a:latin typeface="Century Schoolbook"/>
                    <a:ea typeface="宋体" panose="02010600030101010101" pitchFamily="2" charset="-122"/>
                  </a:rPr>
                  <a:t>定义</a:t>
                </a:r>
                <a:r>
                  <a:rPr lang="zh-CN" altLang="en-US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sub>
                    </m:sSub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zh-CN" altLang="en-US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为</m:t>
                    </m:r>
                  </m:oMath>
                </a14:m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n</a:t>
                </a:r>
                <a:r>
                  <a:rPr lang="zh-CN" altLang="en-US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的所有约数的</a:t>
                </a:r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x</a:t>
                </a:r>
                <a:r>
                  <a:rPr lang="zh-CN" altLang="en-US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次方和，即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sub>
                    </m:sSub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>
                        <m:d>
                          <m:dPr>
                            <m:begChr m:val=""/>
                            <m:endChr m:val="|"/>
                            <m:ctrlPr>
                              <a:rPr lang="en-US" altLang="zh-CN" sz="20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20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sz="2000" b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sup>
                        </m:sSup>
                      </m:e>
                    </m:nary>
                    <m:r>
                      <a:rPr lang="zh-CN" altLang="en-US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。</m:t>
                    </m:r>
                  </m:oMath>
                </a14:m>
                <a:endParaRPr lang="en-US" altLang="zh-CN" sz="2000" b="1">
                  <a:solidFill>
                    <a:sysClr val="windowText" lastClr="000000"/>
                  </a:solidFill>
                  <a:latin typeface="Century Schoolbook"/>
                  <a:ea typeface="宋体" panose="02010600030101010101" pitchFamily="2" charset="-122"/>
                </a:endParaRPr>
              </a:p>
              <a:p>
                <a:r>
                  <a:rPr lang="zh-CN" altLang="en-US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特别地，</a:t>
                </a:r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zh-CN" altLang="en-US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为</m:t>
                    </m:r>
                  </m:oMath>
                </a14:m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n</a:t>
                </a:r>
                <a:r>
                  <a:rPr lang="zh-CN" altLang="en-US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的约数个数，常记为</a:t>
                </a:r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d(n)</a:t>
                </a:r>
                <a:r>
                  <a:rPr lang="zh-CN" altLang="en-US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𝜏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n</m:t>
                        </m:r>
                      </m:e>
                    </m:d>
                  </m:oMath>
                </a14:m>
                <a:endParaRPr lang="en-US" altLang="zh-CN" sz="2000" b="1">
                  <a:solidFill>
                    <a:sysClr val="windowText" lastClr="000000"/>
                  </a:solidFill>
                  <a:latin typeface="Century Schoolbook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zh-CN" altLang="en-US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为</m:t>
                    </m:r>
                  </m:oMath>
                </a14:m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n</a:t>
                </a:r>
                <a:r>
                  <a:rPr lang="zh-CN" altLang="en-US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的约数和，常记为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𝜎</m:t>
                    </m:r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n</m:t>
                    </m:r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zh-CN" altLang="en-US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。</m:t>
                    </m:r>
                  </m:oMath>
                </a14:m>
                <a:endParaRPr lang="en-US" altLang="zh-CN" sz="2000" b="1">
                  <a:solidFill>
                    <a:sysClr val="windowText" lastClr="000000"/>
                  </a:solidFill>
                  <a:latin typeface="Century Schoolbook"/>
                  <a:ea typeface="宋体" panose="02010600030101010101" pitchFamily="2" charset="-122"/>
                </a:endParaRPr>
              </a:p>
              <a:p>
                <a:endParaRPr lang="en-US" altLang="zh-CN" sz="2000" b="1">
                  <a:solidFill>
                    <a:sysClr val="windowText" lastClr="000000"/>
                  </a:solidFill>
                  <a:latin typeface="Century Schoolbook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sub>
                    </m:sSub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为积性函数。</a:t>
                </a:r>
                <a:endParaRPr lang="en-US" altLang="zh-CN" sz="2000" b="1">
                  <a:solidFill>
                    <a:sysClr val="windowText" lastClr="000000"/>
                  </a:solidFill>
                  <a:latin typeface="Century Schoolbook"/>
                  <a:ea typeface="宋体" panose="02010600030101010101" pitchFamily="2" charset="-122"/>
                </a:endParaRPr>
              </a:p>
              <a:p>
                <a:endParaRPr lang="en-US" altLang="zh-CN" sz="2000" b="1">
                  <a:solidFill>
                    <a:sysClr val="windowText" lastClr="000000"/>
                  </a:solidFill>
                  <a:latin typeface="Century Schoolbook"/>
                  <a:ea typeface="宋体" panose="02010600030101010101" pitchFamily="2" charset="-122"/>
                </a:endParaRPr>
              </a:p>
              <a:p>
                <a:r>
                  <a:rPr lang="zh-CN" altLang="en-US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对于质数</a:t>
                </a:r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p</a:t>
                </a:r>
                <a:r>
                  <a:rPr lang="zh-CN" altLang="en-US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和正整数</a:t>
                </a:r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k</a:t>
                </a:r>
                <a:r>
                  <a:rPr lang="zh-CN" altLang="en-US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，有</a:t>
                </a:r>
                <a:endParaRPr lang="en-US" altLang="zh-CN" sz="2000" b="1">
                  <a:solidFill>
                    <a:sysClr val="windowText" lastClr="000000"/>
                  </a:solidFill>
                  <a:latin typeface="Century Schoolbook"/>
                  <a:ea typeface="宋体" panose="02010600030101010101" pitchFamily="2" charset="-122"/>
                </a:endParaRPr>
              </a:p>
              <a:p>
                <a:endParaRPr lang="en-US" altLang="zh-CN" sz="2000" b="1">
                  <a:solidFill>
                    <a:sysClr val="windowText" lastClr="000000"/>
                  </a:solidFill>
                  <a:latin typeface="Century Schoolbook"/>
                  <a:ea typeface="宋体" panose="02010600030101010101" pitchFamily="2" charset="-122"/>
                </a:endParaRPr>
              </a:p>
              <a:p>
                <a:endParaRPr lang="en-US" altLang="zh-CN" sz="2000" b="1">
                  <a:solidFill>
                    <a:sysClr val="windowText" lastClr="000000"/>
                  </a:solidFill>
                  <a:latin typeface="Century Schoolbook"/>
                  <a:ea typeface="宋体" panose="02010600030101010101" pitchFamily="2" charset="-122"/>
                </a:endParaRPr>
              </a:p>
              <a:p>
                <a:r>
                  <a:rPr lang="zh-CN" altLang="en-US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从而当</a:t>
                </a:r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≠</m:t>
                    </m:r>
                  </m:oMath>
                </a14:m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0</a:t>
                </a:r>
                <a:r>
                  <a:rPr lang="zh-CN" altLang="en-US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时，有</a:t>
                </a:r>
                <a:endParaRPr lang="en-US" altLang="zh-CN" sz="2000" b="1">
                  <a:solidFill>
                    <a:sysClr val="windowText" lastClr="000000"/>
                  </a:solidFill>
                  <a:latin typeface="Century Schoolbook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629E383-A887-D2FA-CBFF-6F448212B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2" y="1092967"/>
                <a:ext cx="10009324" cy="3204852"/>
              </a:xfrm>
              <a:prstGeom prst="rect">
                <a:avLst/>
              </a:prstGeom>
              <a:blipFill>
                <a:blip r:embed="rId2"/>
                <a:stretch>
                  <a:fillRect l="-609" t="-15019" b="-2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0E71EF46-8D23-49DF-305E-3AC50C55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546" y="2695393"/>
            <a:ext cx="3370699" cy="9020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C4189C-C2B4-5BB8-693A-818EFE077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1692" y="3652033"/>
            <a:ext cx="2779156" cy="82007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0B50AE-DC48-2F0C-FDF7-0C03F58CBBC7}"/>
              </a:ext>
            </a:extLst>
          </p:cNvPr>
          <p:cNvSpPr/>
          <p:nvPr/>
        </p:nvSpPr>
        <p:spPr>
          <a:xfrm>
            <a:off x="2073589" y="277595"/>
            <a:ext cx="162095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约数函数</a:t>
            </a:r>
          </a:p>
        </p:txBody>
      </p:sp>
    </p:spTree>
    <p:extLst>
      <p:ext uri="{BB962C8B-B14F-4D97-AF65-F5344CB8AC3E}">
        <p14:creationId xmlns:p14="http://schemas.microsoft.com/office/powerpoint/2010/main" val="818820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8A189-6968-7C72-A31C-69C696F2DC04}"/>
              </a:ext>
            </a:extLst>
          </p:cNvPr>
          <p:cNvSpPr txBox="1">
            <a:spLocks/>
          </p:cNvSpPr>
          <p:nvPr/>
        </p:nvSpPr>
        <p:spPr bwMode="auto">
          <a:xfrm>
            <a:off x="554759" y="1019032"/>
            <a:ext cx="10355696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100000"/>
              <a:buFont typeface="Wingdings" panose="05000000000000000000" pitchFamily="2" charset="2"/>
              <a:buChar char="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Char char=""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定理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如果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是一个积性函数，且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000" b="1" i="1" u="none" strike="noStrike" kern="1200" cap="none" spc="0" normalizeH="0" baseline="30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=f</a:t>
            </a:r>
            <a:r>
              <a:rPr kumimoji="0" lang="en-US" altLang="zh-CN" sz="2000" b="1" i="1" u="none" strike="noStrike" kern="1200" cap="none" spc="0" normalizeH="0" baseline="30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，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是一个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完全积性函数。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entury Schoolbook"/>
              <a:ea typeface="宋体" panose="02010600030101010101" pitchFamily="2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Char char=""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引理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设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m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是互素的正整数，那么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φ(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mn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)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φ(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m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)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φ(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n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)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 。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Char char=""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定理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欧拉定理：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设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)=1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，则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000" b="1" i="0" u="none" strike="noStrike" kern="1200" cap="none" spc="0" normalizeH="0" baseline="30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φ(</a:t>
            </a:r>
            <a:r>
              <a:rPr kumimoji="0" lang="en-US" altLang="zh-CN" sz="2000" b="1" i="1" u="none" strike="noStrike" kern="1200" cap="none" spc="0" normalizeH="0" baseline="30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p</a:t>
            </a:r>
            <a:r>
              <a:rPr kumimoji="0" lang="en-US" altLang="zh-CN" sz="2000" b="1" i="0" u="none" strike="noStrike" kern="1200" cap="none" spc="0" normalizeH="0" baseline="30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)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≡1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 （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mod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p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）。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Char char=""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定理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费马小定理：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当是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p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质数时，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 a</a:t>
            </a:r>
            <a:r>
              <a:rPr kumimoji="0" lang="en-US" altLang="zh-CN" sz="2000" b="1" i="1" u="none" strike="noStrike" kern="1200" cap="none" spc="0" normalizeH="0" baseline="30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p</a:t>
            </a:r>
            <a:r>
              <a:rPr kumimoji="0" lang="en-US" altLang="zh-CN" sz="2000" b="1" i="0" u="none" strike="noStrike" kern="1200" cap="none" spc="0" normalizeH="0" baseline="3000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-1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≡1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 （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mod p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entury Schoolbook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D66B0F-3FFA-FD98-A3CF-38D110B93270}"/>
              </a:ext>
            </a:extLst>
          </p:cNvPr>
          <p:cNvSpPr/>
          <p:nvPr/>
        </p:nvSpPr>
        <p:spPr>
          <a:xfrm>
            <a:off x="2097807" y="291004"/>
            <a:ext cx="3775394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欧拉定理和费马小定理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516337C-51A9-7A57-6865-4F68FE8BE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18" y="2713075"/>
            <a:ext cx="8936182" cy="321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14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09D78B7D-F32B-386D-3FB8-23F07161B044}"/>
              </a:ext>
            </a:extLst>
          </p:cNvPr>
          <p:cNvSpPr txBox="1">
            <a:spLocks/>
          </p:cNvSpPr>
          <p:nvPr/>
        </p:nvSpPr>
        <p:spPr bwMode="auto">
          <a:xfrm>
            <a:off x="582468" y="1019032"/>
            <a:ext cx="9815368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100000"/>
              <a:buFont typeface="Wingdings" panose="05000000000000000000" pitchFamily="2" charset="2"/>
              <a:buChar char="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6713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给出一个正整数</a:t>
            </a:r>
            <a:r>
              <a:rPr kumimoji="0" lang="pt-BR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，计算小于</a:t>
            </a:r>
            <a:r>
              <a:rPr kumimoji="0" lang="pt-BR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且与</a:t>
            </a:r>
            <a:r>
              <a:rPr kumimoji="0" lang="pt-BR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互素的正整数有多少个？两个整数</a:t>
            </a:r>
            <a:r>
              <a:rPr kumimoji="0" lang="pt-BR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和</a:t>
            </a:r>
            <a:r>
              <a:rPr kumimoji="0" lang="pt-BR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是互素的，当且仅当不存在正整数</a:t>
            </a:r>
            <a:r>
              <a:rPr kumimoji="0" lang="pt-BR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x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＞</a:t>
            </a:r>
            <a:r>
              <a:rPr kumimoji="0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，</a:t>
            </a:r>
            <a:r>
              <a:rPr kumimoji="0" lang="pt-BR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y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＞</a:t>
            </a:r>
            <a:r>
              <a:rPr kumimoji="0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和</a:t>
            </a:r>
            <a:r>
              <a:rPr kumimoji="0" lang="pt-BR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z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＞</a:t>
            </a:r>
            <a:r>
              <a:rPr kumimoji="0" lang="pt-BR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，使得</a:t>
            </a:r>
            <a:r>
              <a:rPr kumimoji="0" lang="pt-BR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＝</a:t>
            </a:r>
            <a:r>
              <a:rPr kumimoji="0" lang="pt-BR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xy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和</a:t>
            </a:r>
            <a:r>
              <a:rPr kumimoji="0" lang="pt-BR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＝</a:t>
            </a:r>
            <a:r>
              <a:rPr kumimoji="0" lang="pt-BR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xz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。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Char char=""/>
              <a:tabLst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输入</a:t>
            </a:r>
          </a:p>
          <a:p>
            <a:pPr marL="366713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有多个测试例。每个测试例一行，输入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</a:t>
            </a:r>
            <a:b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</a:b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≤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1 000 000 000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），当为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时输入结束。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Char char=""/>
              <a:tabLst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输出</a:t>
            </a:r>
          </a:p>
          <a:p>
            <a:pPr marL="366713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对每个测试输出一行，输出相应的结果。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Char char=""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Schoolbook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37150E4-8860-32FA-2547-C67F10283DCA}"/>
              </a:ext>
            </a:extLst>
          </p:cNvPr>
          <p:cNvGraphicFramePr>
            <a:graphicFrameLocks noGrp="1"/>
          </p:cNvGraphicFramePr>
          <p:nvPr/>
        </p:nvGraphicFramePr>
        <p:xfrm>
          <a:off x="1041520" y="3821545"/>
          <a:ext cx="4448632" cy="122396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224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4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6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entury Schoolbook"/>
                        </a:defRPr>
                      </a:lvl9pPr>
                    </a:lstStyle>
                    <a:p>
                      <a:pPr marL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样例输出</a:t>
                      </a:r>
                      <a:endParaRPr lang="zh-CN" sz="1600">
                        <a:effectLst/>
                        <a:latin typeface="Courier New"/>
                        <a:ea typeface="宋体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rgbClr val="FE8637">
                          <a:shade val="70000"/>
                          <a:satMod val="150000"/>
                        </a:srgbClr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FE8637">
                          <a:shade val="70000"/>
                          <a:satMod val="150000"/>
                        </a:srgbClr>
                      </a:solidFill>
                      <a:prstDash val="solid"/>
                    </a:lnT>
                    <a:lnB w="50800" cmpd="dbl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entury Schoolbook"/>
                        </a:defRPr>
                      </a:lvl9pPr>
                    </a:lstStyle>
                    <a:p>
                      <a:pPr marL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样例输出</a:t>
                      </a:r>
                      <a:endParaRPr lang="zh-CN" sz="1600">
                        <a:effectLst/>
                        <a:latin typeface="Courier New"/>
                        <a:ea typeface="宋体"/>
                      </a:endParaRPr>
                    </a:p>
                  </a:txBody>
                  <a:tcPr marL="68584" marR="68584" marT="0" marB="0" anchor="ctr">
                    <a:lnL>
                      <a:noFill/>
                    </a:lnL>
                    <a:lnR w="12700" cap="flat" cmpd="sng" algn="ctr">
                      <a:solidFill>
                        <a:srgbClr val="FE8637">
                          <a:shade val="70000"/>
                          <a:satMod val="15000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FE8637">
                          <a:shade val="70000"/>
                          <a:satMod val="150000"/>
                        </a:srgbClr>
                      </a:solidFill>
                      <a:prstDash val="solid"/>
                    </a:lnT>
                    <a:lnB w="50800" cmpd="dbl">
                      <a:solidFill>
                        <a:srgbClr val="FE863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86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3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endParaRPr lang="zh-CN" sz="1600" kern="100">
                        <a:effectLst/>
                      </a:endParaRPr>
                    </a:p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12</a:t>
                      </a:r>
                      <a:endParaRPr lang="zh-CN" sz="1600" kern="100">
                        <a:effectLst/>
                      </a:endParaRPr>
                    </a:p>
                    <a:p>
                      <a:pPr indent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FE8637">
                          <a:shade val="70000"/>
                          <a:satMod val="150000"/>
                        </a:srgbClr>
                      </a:solidFill>
                      <a:prstDash val="solid"/>
                    </a:lnL>
                    <a:lnR>
                      <a:noFill/>
                    </a:lnR>
                    <a:lnT w="50800" cmpd="dbl">
                      <a:solidFill>
                        <a:srgbClr val="FE8637"/>
                      </a:solidFill>
                    </a:lnT>
                    <a:lnB w="12700" cap="flat" cmpd="sng" algn="ctr">
                      <a:solidFill>
                        <a:srgbClr val="FE8637">
                          <a:shade val="70000"/>
                          <a:satMod val="15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entury Schoolbook"/>
                        </a:defRPr>
                      </a:lvl9pPr>
                    </a:lstStyle>
                    <a:p>
                      <a:pPr marL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zh-CN" sz="1600" dirty="0">
                        <a:effectLst/>
                      </a:endParaRPr>
                    </a:p>
                    <a:p>
                      <a:pPr marL="2667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zh-CN" sz="1600" dirty="0">
                        <a:effectLst/>
                        <a:latin typeface="Courier New"/>
                        <a:ea typeface="宋体"/>
                      </a:endParaRPr>
                    </a:p>
                  </a:txBody>
                  <a:tcPr marL="68584" marR="68584" marT="0" marB="0">
                    <a:lnL>
                      <a:noFill/>
                    </a:lnL>
                    <a:lnR w="12700" cap="flat" cmpd="sng" algn="ctr">
                      <a:solidFill>
                        <a:srgbClr val="FE8637">
                          <a:shade val="70000"/>
                          <a:satMod val="150000"/>
                        </a:srgbClr>
                      </a:solidFill>
                      <a:prstDash val="solid"/>
                    </a:lnR>
                    <a:lnT w="50800" cmpd="dbl">
                      <a:solidFill>
                        <a:srgbClr val="FE8637"/>
                      </a:solidFill>
                    </a:lnT>
                    <a:lnB w="12700" cap="flat" cmpd="sng" algn="ctr">
                      <a:solidFill>
                        <a:srgbClr val="FE8637">
                          <a:shade val="70000"/>
                          <a:satMod val="150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CAF3E0E5-BBE9-A158-DD40-A2C30B97BB0B}"/>
              </a:ext>
            </a:extLst>
          </p:cNvPr>
          <p:cNvSpPr/>
          <p:nvPr/>
        </p:nvSpPr>
        <p:spPr>
          <a:xfrm>
            <a:off x="2132083" y="304859"/>
            <a:ext cx="2539478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P576 Relatives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0156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00EFE90-FBFD-3B07-AA1A-4044B75AC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04" y="1059963"/>
            <a:ext cx="2771341" cy="98278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0797E50-69B5-F964-7165-E6EE41DBBDA8}"/>
              </a:ext>
            </a:extLst>
          </p:cNvPr>
          <p:cNvSpPr/>
          <p:nvPr/>
        </p:nvSpPr>
        <p:spPr>
          <a:xfrm>
            <a:off x="2094945" y="291004"/>
            <a:ext cx="1980030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二项式定理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BCDBE4-B3F5-10C4-7FA0-77D66F8F6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04" y="1980406"/>
            <a:ext cx="8640138" cy="446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83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ED805-1407-D64F-C123-BF8BD1529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90" y="2333130"/>
            <a:ext cx="4262259" cy="402610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1140A54-CB35-89DD-B56B-BA7CAFA58D9D}"/>
              </a:ext>
            </a:extLst>
          </p:cNvPr>
          <p:cNvSpPr/>
          <p:nvPr/>
        </p:nvSpPr>
        <p:spPr>
          <a:xfrm>
            <a:off x="2108228" y="297931"/>
            <a:ext cx="162095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卡特兰数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C4805B-0ABD-7130-D9EA-E8679407726D}"/>
              </a:ext>
            </a:extLst>
          </p:cNvPr>
          <p:cNvSpPr txBox="1"/>
          <p:nvPr/>
        </p:nvSpPr>
        <p:spPr>
          <a:xfrm>
            <a:off x="471055" y="1069309"/>
            <a:ext cx="109658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ysClr val="windowText" lastClr="000000"/>
                </a:solidFill>
                <a:latin typeface="Century Schoolbook"/>
                <a:ea typeface="宋体" panose="02010600030101010101" pitchFamily="2" charset="-122"/>
              </a:rPr>
              <a:t>在一个二维平面内，从(0, 0)出发到达(n, n)，每次可以向上或者向右走一格，0代表向右走一个，1代表向上走一格，则每条路径都会代表一个01序列，则满足任意前缀中0的个数不少于1个数序列对应的路径则右下侧。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D7523E4-76D1-B939-0970-F8B0CCC14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211" y="2333130"/>
            <a:ext cx="5162698" cy="410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67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5CD164-4BAD-A90E-848B-08FF1812B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19" y="1195679"/>
            <a:ext cx="9466984" cy="434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55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EE95D37-20C7-9700-D02E-83E7B1FC9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920894"/>
            <a:ext cx="82296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94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73CC6D3-C84C-3FE5-13A0-A5E5942EF765}"/>
              </a:ext>
            </a:extLst>
          </p:cNvPr>
          <p:cNvSpPr/>
          <p:nvPr/>
        </p:nvSpPr>
        <p:spPr>
          <a:xfrm>
            <a:off x="2095520" y="297931"/>
            <a:ext cx="2339102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二叉树的计数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6D10AC-0523-4137-A5DB-C0B35AE2E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234" y="2528905"/>
            <a:ext cx="3969327" cy="38726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B303EFC-194C-FEF8-EE6C-2E7584F53D43}"/>
              </a:ext>
            </a:extLst>
          </p:cNvPr>
          <p:cNvSpPr txBox="1"/>
          <p:nvPr/>
        </p:nvSpPr>
        <p:spPr>
          <a:xfrm>
            <a:off x="471055" y="1069309"/>
            <a:ext cx="109658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ysClr val="windowText" lastClr="000000"/>
                </a:solidFill>
                <a:latin typeface="Century Schoolbook"/>
                <a:ea typeface="宋体" panose="02010600030101010101" pitchFamily="2" charset="-122"/>
              </a:rPr>
              <a:t>已知一颗二叉树有</a:t>
            </a:r>
            <a:r>
              <a:rPr lang="en-US" altLang="zh-CN" sz="2000" b="1">
                <a:solidFill>
                  <a:sysClr val="windowText" lastClr="000000"/>
                </a:solidFill>
                <a:latin typeface="Century Schoolbook"/>
                <a:ea typeface="宋体" panose="02010600030101010101" pitchFamily="2" charset="-122"/>
              </a:rPr>
              <a:t>n</a:t>
            </a:r>
            <a:r>
              <a:rPr lang="zh-CN" altLang="en-US" sz="2000" b="1">
                <a:solidFill>
                  <a:sysClr val="windowText" lastClr="000000"/>
                </a:solidFill>
                <a:latin typeface="Century Schoolbook"/>
                <a:ea typeface="宋体" panose="02010600030101010101" pitchFamily="2" charset="-122"/>
              </a:rPr>
              <a:t>个节点，问：该二叉树能组成多少种不同的形态？</a:t>
            </a:r>
            <a:endParaRPr lang="en-US" altLang="zh-CN" sz="2000" b="1">
              <a:solidFill>
                <a:sysClr val="windowText" lastClr="000000"/>
              </a:solidFill>
              <a:latin typeface="Century Schoolbook"/>
              <a:ea typeface="宋体" panose="02010600030101010101" pitchFamily="2" charset="-122"/>
            </a:endParaRPr>
          </a:p>
          <a:p>
            <a:endParaRPr lang="en-US" altLang="zh-CN" sz="2000" b="1">
              <a:solidFill>
                <a:sysClr val="windowText" lastClr="000000"/>
              </a:solidFill>
              <a:latin typeface="Century Schoolbook"/>
              <a:ea typeface="宋体" panose="02010600030101010101" pitchFamily="2" charset="-122"/>
            </a:endParaRPr>
          </a:p>
          <a:p>
            <a:r>
              <a:rPr lang="zh-CN" altLang="en-US" sz="2000" b="1">
                <a:solidFill>
                  <a:sysClr val="windowText" lastClr="000000"/>
                </a:solidFill>
                <a:latin typeface="Century Schoolbook"/>
                <a:ea typeface="宋体" panose="02010600030101010101" pitchFamily="2" charset="-122"/>
              </a:rPr>
              <a:t>假设该二叉树的左子树有</a:t>
            </a:r>
            <a:r>
              <a:rPr lang="en-US" altLang="zh-CN" sz="2000" b="1">
                <a:solidFill>
                  <a:sysClr val="windowText" lastClr="000000"/>
                </a:solidFill>
                <a:latin typeface="Century Schoolbook"/>
                <a:ea typeface="宋体" panose="02010600030101010101" pitchFamily="2" charset="-122"/>
              </a:rPr>
              <a:t>i</a:t>
            </a:r>
            <a:r>
              <a:rPr lang="zh-CN" altLang="en-US" sz="2000" b="1">
                <a:solidFill>
                  <a:sysClr val="windowText" lastClr="000000"/>
                </a:solidFill>
                <a:latin typeface="Century Schoolbook"/>
                <a:ea typeface="宋体" panose="02010600030101010101" pitchFamily="2" charset="-122"/>
              </a:rPr>
              <a:t>个节点，则右子树有</a:t>
            </a:r>
            <a:r>
              <a:rPr lang="en-US" altLang="zh-CN" sz="2000" b="1">
                <a:solidFill>
                  <a:sysClr val="windowText" lastClr="000000"/>
                </a:solidFill>
                <a:latin typeface="Century Schoolbook"/>
                <a:ea typeface="宋体" panose="02010600030101010101" pitchFamily="2" charset="-122"/>
              </a:rPr>
              <a:t>n-i-1</a:t>
            </a:r>
            <a:r>
              <a:rPr lang="zh-CN" altLang="en-US" sz="2000" b="1">
                <a:solidFill>
                  <a:sysClr val="windowText" lastClr="000000"/>
                </a:solidFill>
                <a:latin typeface="Century Schoolbook"/>
                <a:ea typeface="宋体" panose="02010600030101010101" pitchFamily="2" charset="-122"/>
              </a:rPr>
              <a:t>个节点。用</a:t>
            </a:r>
            <a:r>
              <a:rPr lang="en-US" altLang="zh-CN" sz="2000" b="1">
                <a:solidFill>
                  <a:sysClr val="windowText" lastClr="000000"/>
                </a:solidFill>
                <a:latin typeface="Century Schoolbook"/>
                <a:ea typeface="宋体" panose="02010600030101010101" pitchFamily="2" charset="-122"/>
              </a:rPr>
              <a:t>f(n)</a:t>
            </a:r>
            <a:r>
              <a:rPr lang="zh-CN" altLang="en-US" sz="2000" b="1">
                <a:solidFill>
                  <a:sysClr val="windowText" lastClr="000000"/>
                </a:solidFill>
                <a:latin typeface="Century Schoolbook"/>
                <a:ea typeface="宋体" panose="02010600030101010101" pitchFamily="2" charset="-122"/>
              </a:rPr>
              <a:t>表示</a:t>
            </a:r>
            <a:r>
              <a:rPr lang="en-US" altLang="zh-CN" sz="2000" b="1">
                <a:solidFill>
                  <a:sysClr val="windowText" lastClr="000000"/>
                </a:solidFill>
                <a:latin typeface="Century Schoolbook"/>
                <a:ea typeface="宋体" panose="02010600030101010101" pitchFamily="2" charset="-122"/>
              </a:rPr>
              <a:t>n</a:t>
            </a:r>
            <a:r>
              <a:rPr lang="zh-CN" altLang="en-US" sz="2000" b="1">
                <a:solidFill>
                  <a:sysClr val="windowText" lastClr="000000"/>
                </a:solidFill>
                <a:latin typeface="Century Schoolbook"/>
                <a:ea typeface="宋体" panose="02010600030101010101" pitchFamily="2" charset="-122"/>
              </a:rPr>
              <a:t>个节点的二叉树不同</a:t>
            </a:r>
            <a:endParaRPr lang="en-US" altLang="zh-CN" sz="2000" b="1">
              <a:solidFill>
                <a:sysClr val="windowText" lastClr="000000"/>
              </a:solidFill>
              <a:latin typeface="Century Schoolbook"/>
              <a:ea typeface="宋体" panose="02010600030101010101" pitchFamily="2" charset="-122"/>
            </a:endParaRPr>
          </a:p>
          <a:p>
            <a:r>
              <a:rPr lang="zh-CN" altLang="en-US" sz="2000" b="1">
                <a:solidFill>
                  <a:sysClr val="windowText" lastClr="000000"/>
                </a:solidFill>
                <a:latin typeface="Century Schoolbook"/>
                <a:ea typeface="宋体" panose="02010600030101010101" pitchFamily="2" charset="-122"/>
              </a:rPr>
              <a:t>的形态数，则左子树和右子树就可以递归的表示为</a:t>
            </a:r>
            <a:r>
              <a:rPr lang="en-US" altLang="zh-CN" sz="2000" b="1">
                <a:solidFill>
                  <a:sysClr val="windowText" lastClr="000000"/>
                </a:solidFill>
                <a:latin typeface="Century Schoolbook"/>
                <a:ea typeface="宋体" panose="02010600030101010101" pitchFamily="2" charset="-122"/>
              </a:rPr>
              <a:t>f(i)</a:t>
            </a:r>
            <a:r>
              <a:rPr lang="zh-CN" altLang="en-US" sz="2000" b="1">
                <a:solidFill>
                  <a:sysClr val="windowText" lastClr="000000"/>
                </a:solidFill>
                <a:latin typeface="Century Schoolbook"/>
                <a:ea typeface="宋体" panose="02010600030101010101" pitchFamily="2" charset="-122"/>
              </a:rPr>
              <a:t>和</a:t>
            </a:r>
            <a:r>
              <a:rPr lang="en-US" altLang="zh-CN" sz="2000" b="1">
                <a:solidFill>
                  <a:sysClr val="windowText" lastClr="000000"/>
                </a:solidFill>
                <a:latin typeface="Century Schoolbook"/>
                <a:ea typeface="宋体" panose="02010600030101010101" pitchFamily="2" charset="-122"/>
              </a:rPr>
              <a:t>f(n-i-1)</a:t>
            </a:r>
            <a:r>
              <a:rPr lang="zh-CN" altLang="en-US" sz="2000" b="1">
                <a:solidFill>
                  <a:sysClr val="windowText" lastClr="000000"/>
                </a:solidFill>
                <a:latin typeface="Century Schoolbook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8245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828D1E3-984F-5AF3-2E20-E7F54DC33C69}"/>
              </a:ext>
            </a:extLst>
          </p:cNvPr>
          <p:cNvSpPr txBox="1">
            <a:spLocks/>
          </p:cNvSpPr>
          <p:nvPr/>
        </p:nvSpPr>
        <p:spPr bwMode="auto">
          <a:xfrm>
            <a:off x="450995" y="981075"/>
            <a:ext cx="11082914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100000"/>
              <a:buFont typeface="Wingdings" panose="05000000000000000000" pitchFamily="2" charset="2"/>
              <a:buChar char="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Char char=""/>
              <a:tabLst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定理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扩展欧几里德算法：对于不完全为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的非负整数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 gcd 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表示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的最大公约数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d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，则存在整数对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x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y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，使得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gcd 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ax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by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。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Char char=""/>
              <a:tabLst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定理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对于不定整数方程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ax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by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c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，若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 mod gcd 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)=0 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（记为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 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) |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c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，或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|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则该方程存在整数解，否则不存在整数解。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701F7C5A-9300-15CC-075C-D6DEC5E4559E}"/>
              </a:ext>
            </a:extLst>
          </p:cNvPr>
          <p:cNvSpPr txBox="1"/>
          <p:nvPr/>
        </p:nvSpPr>
        <p:spPr>
          <a:xfrm>
            <a:off x="810638" y="2558700"/>
            <a:ext cx="10723271" cy="646331"/>
          </a:xfrm>
          <a:prstGeom prst="rect">
            <a:avLst/>
          </a:prstGeom>
          <a:gradFill rotWithShape="1">
            <a:gsLst>
              <a:gs pos="0">
                <a:srgbClr val="FE8637">
                  <a:tint val="35000"/>
                  <a:satMod val="260000"/>
                </a:srgbClr>
              </a:gs>
              <a:gs pos="30000">
                <a:srgbClr val="FE8637">
                  <a:tint val="38000"/>
                  <a:satMod val="260000"/>
                </a:srgbClr>
              </a:gs>
              <a:gs pos="75000">
                <a:srgbClr val="FE8637">
                  <a:tint val="55000"/>
                  <a:satMod val="255000"/>
                </a:srgbClr>
              </a:gs>
              <a:gs pos="100000">
                <a:srgbClr val="FE8637">
                  <a:tint val="70000"/>
                  <a:satMod val="255000"/>
                </a:srgbClr>
              </a:gs>
            </a:gsLst>
            <a:path path="circle">
              <a:fillToRect l="5000" t="100000" r="120000" b="10000"/>
            </a:path>
          </a:gradFill>
          <a:ln w="12700" cap="flat" cmpd="sng" algn="ctr">
            <a:solidFill>
              <a:srgbClr val="FE8637">
                <a:shade val="70000"/>
                <a:satMod val="150000"/>
              </a:srgbClr>
            </a:solidFill>
            <a:prstDash val="soli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扩展欧几里得算法，不仅能计算两个正整数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的最大公约数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gcd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 (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) 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，还能计算满足方程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gcd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 (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) =</a:t>
            </a:r>
            <a:r>
              <a:rPr kumimoji="0" lang="en-US" altLang="zh-CN" sz="1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ax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18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by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的整系数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x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y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x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y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可能为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或负数）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4541E2-E54F-5122-C392-4F7343E70E31}"/>
              </a:ext>
            </a:extLst>
          </p:cNvPr>
          <p:cNvSpPr/>
          <p:nvPr/>
        </p:nvSpPr>
        <p:spPr>
          <a:xfrm>
            <a:off x="2106144" y="282551"/>
            <a:ext cx="305724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扩展欧几里得算法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9A92073-27A8-1603-3BBD-4DDA47EB422D}"/>
                  </a:ext>
                </a:extLst>
              </p:cNvPr>
              <p:cNvSpPr txBox="1"/>
              <p:nvPr/>
            </p:nvSpPr>
            <p:spPr>
              <a:xfrm>
                <a:off x="780191" y="3502408"/>
                <a:ext cx="10753718" cy="2722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为了求出</a:t>
                </a:r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a</a:t>
                </a:r>
                <a:r>
                  <a:rPr lang="zh-CN" altLang="en-US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，</a:t>
                </a:r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b</a:t>
                </a:r>
                <a:r>
                  <a:rPr lang="zh-CN" altLang="en-US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组合出任意一个数所需的系数，可以先求出一组满足条件的</a:t>
                </a:r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x</a:t>
                </a:r>
                <a:r>
                  <a:rPr lang="zh-CN" altLang="en-US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，</a:t>
                </a:r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y</a:t>
                </a:r>
                <a:r>
                  <a:rPr lang="zh-CN" altLang="en-US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。</a:t>
                </a:r>
                <a:endParaRPr lang="en-US" altLang="zh-CN" sz="2000" b="1">
                  <a:solidFill>
                    <a:sysClr val="windowText" lastClr="000000"/>
                  </a:solidFill>
                  <a:latin typeface="Century Schoolbook"/>
                  <a:ea typeface="宋体" panose="02010600030101010101" pitchFamily="2" charset="-122"/>
                </a:endParaRPr>
              </a:p>
              <a:p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ax+by=gcd(a,b)=gcd(b,a%b)=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𝑏𝑥</m:t>
                        </m:r>
                      </m:e>
                      <m:sup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2000" b="1">
                  <a:solidFill>
                    <a:sysClr val="windowText" lastClr="000000"/>
                  </a:solidFill>
                  <a:latin typeface="Century Schoolbook"/>
                  <a:ea typeface="宋体" panose="02010600030101010101" pitchFamily="2" charset="-122"/>
                </a:endParaRPr>
              </a:p>
              <a:p>
                <a:endParaRPr lang="en-US" altLang="zh-CN" sz="2000" b="1">
                  <a:solidFill>
                    <a:sysClr val="windowText" lastClr="000000"/>
                  </a:solidFill>
                  <a:latin typeface="Century Schoolbook"/>
                  <a:ea typeface="宋体" panose="02010600030101010101" pitchFamily="2" charset="-122"/>
                </a:endParaRPr>
              </a:p>
              <a:p>
                <a:r>
                  <a:rPr lang="zh-CN" altLang="en-US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假设已知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000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a%b=a-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000" b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000" b="1">
                  <a:solidFill>
                    <a:sysClr val="windowText" lastClr="000000"/>
                  </a:solidFill>
                  <a:latin typeface="Century Schoolbook"/>
                  <a:ea typeface="宋体" panose="02010600030101010101" pitchFamily="2" charset="-122"/>
                </a:endParaRPr>
              </a:p>
              <a:p>
                <a:r>
                  <a:rPr lang="zh-CN" altLang="en-US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可得</a:t>
                </a:r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ax+by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𝑏𝑥</m:t>
                        </m:r>
                      </m:e>
                      <m:sup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+(</m:t>
                    </m:r>
                  </m:oMath>
                </a14:m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a-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000" b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+b(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-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000" b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)</a:t>
                </a:r>
              </a:p>
              <a:p>
                <a:endParaRPr lang="en-US" altLang="zh-CN" sz="2000" b="1">
                  <a:solidFill>
                    <a:sysClr val="windowText" lastClr="000000"/>
                  </a:solidFill>
                  <a:latin typeface="Century Schoolbook"/>
                  <a:ea typeface="宋体" panose="02010600030101010101" pitchFamily="2" charset="-122"/>
                </a:endParaRPr>
              </a:p>
              <a:p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-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1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000" b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sz="2000" b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sz="20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9A92073-27A8-1603-3BBD-4DDA47EB4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91" y="3502408"/>
                <a:ext cx="10753718" cy="2722733"/>
              </a:xfrm>
              <a:prstGeom prst="rect">
                <a:avLst/>
              </a:prstGeom>
              <a:blipFill>
                <a:blip r:embed="rId2"/>
                <a:stretch>
                  <a:fillRect l="-624" t="-1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454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C3D015F-DB0F-2A03-4FEF-42BD2199FCCB}"/>
              </a:ext>
            </a:extLst>
          </p:cNvPr>
          <p:cNvSpPr/>
          <p:nvPr/>
        </p:nvSpPr>
        <p:spPr>
          <a:xfrm>
            <a:off x="2074682" y="291004"/>
            <a:ext cx="1798890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Lucas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定理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D6F39F-BEB0-01E3-A953-CA89A3682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7" y="1120325"/>
            <a:ext cx="10217727" cy="7946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78C41E-B3EC-0042-136B-79C9C0878E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8892"/>
          <a:stretch/>
        </p:blipFill>
        <p:spPr>
          <a:xfrm>
            <a:off x="1133836" y="1955494"/>
            <a:ext cx="3331002" cy="73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78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EBE676F-14B6-41D1-AE16-6124AB7CC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808" y="1354869"/>
            <a:ext cx="7091479" cy="151337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96CA71A-7ABE-6632-E88E-25E6486E3830}"/>
              </a:ext>
            </a:extLst>
          </p:cNvPr>
          <p:cNvSpPr/>
          <p:nvPr/>
        </p:nvSpPr>
        <p:spPr>
          <a:xfrm>
            <a:off x="2088546" y="267738"/>
            <a:ext cx="4134465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多集合容斥原理通项公式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00BB22-D2E0-F861-F460-A175F0CB4A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5" r="812"/>
          <a:stretch/>
        </p:blipFill>
        <p:spPr>
          <a:xfrm>
            <a:off x="1289539" y="3228596"/>
            <a:ext cx="6236678" cy="7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35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274AD4-40CE-4A5D-E6B0-3B1DBB0378C4}"/>
              </a:ext>
            </a:extLst>
          </p:cNvPr>
          <p:cNvSpPr/>
          <p:nvPr/>
        </p:nvSpPr>
        <p:spPr>
          <a:xfrm>
            <a:off x="2095521" y="297931"/>
            <a:ext cx="2339102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莫比乌斯函数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7CD567-549D-532A-FF0F-F9F3C9FB9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54" y="1026343"/>
            <a:ext cx="10917382" cy="304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38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2FD8B4-9853-A3EA-DF65-A81338643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73" y="884138"/>
            <a:ext cx="10162309" cy="234353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C0BBD89-58D1-E446-A905-3A85EAA7D6F7}"/>
              </a:ext>
            </a:extLst>
          </p:cNvPr>
          <p:cNvSpPr/>
          <p:nvPr/>
        </p:nvSpPr>
        <p:spPr>
          <a:xfrm>
            <a:off x="2095521" y="297931"/>
            <a:ext cx="2339102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莫比乌斯反演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E00FCE-3A60-6FBF-1F7E-CCAFFFD04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69" y="3227676"/>
            <a:ext cx="5474491" cy="18292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69BE60F-0FC4-A8F5-5E6A-B247CAE45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669" y="5146653"/>
            <a:ext cx="747713" cy="3639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5B7E83B-0189-9B3D-AD17-D1398DF64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6430" y="5056908"/>
            <a:ext cx="5654951" cy="71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9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719E6CF-2C1C-0B04-2340-57182894E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91" y="969548"/>
            <a:ext cx="10564091" cy="512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0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6576F43-6DA1-FDE3-2247-DC1F34D87F65}"/>
              </a:ext>
            </a:extLst>
          </p:cNvPr>
          <p:cNvSpPr/>
          <p:nvPr/>
        </p:nvSpPr>
        <p:spPr>
          <a:xfrm>
            <a:off x="2109635" y="303333"/>
            <a:ext cx="902811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同余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D6C6A1-FA85-13D0-BEC2-9BEEAA7DE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9" y="1040899"/>
            <a:ext cx="10307782" cy="477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2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BC70B4B-F561-4FDD-862C-5BDB087C653E}"/>
              </a:ext>
            </a:extLst>
          </p:cNvPr>
          <p:cNvSpPr/>
          <p:nvPr/>
        </p:nvSpPr>
        <p:spPr>
          <a:xfrm>
            <a:off x="2104426" y="303333"/>
            <a:ext cx="1980029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完全剩余系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92CD46-1E18-A5FA-AAA7-90E1B2C17F40}"/>
              </a:ext>
            </a:extLst>
          </p:cNvPr>
          <p:cNvSpPr txBox="1"/>
          <p:nvPr/>
        </p:nvSpPr>
        <p:spPr>
          <a:xfrm>
            <a:off x="554182" y="1096435"/>
            <a:ext cx="10737272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Char char=""/>
              <a:tabLst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一个整数被正整数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除后，余数有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种情形：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，…，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—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，它们彼此对模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不同余。说明每个整数恰与这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个整数中某一个对模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同余，因此按模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是否同余对整数集进行分类。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宋体" panose="02010600030101010101" pitchFamily="2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Char char=""/>
              <a:tabLst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按照整数模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所得的余数，可以把整数分成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个等价类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[0]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[1]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，…，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[n-1]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，这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个等价类称作模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的剩余（同余）类。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98315702-BAD6-7AD8-3A1B-70FA6CE712C7}"/>
              </a:ext>
            </a:extLst>
          </p:cNvPr>
          <p:cNvSpPr txBox="1"/>
          <p:nvPr/>
        </p:nvSpPr>
        <p:spPr>
          <a:xfrm>
            <a:off x="994218" y="3429000"/>
            <a:ext cx="5447325" cy="1200329"/>
          </a:xfrm>
          <a:prstGeom prst="rect">
            <a:avLst/>
          </a:prstGeom>
          <a:gradFill rotWithShape="1">
            <a:gsLst>
              <a:gs pos="0">
                <a:srgbClr val="FE8637">
                  <a:tint val="35000"/>
                  <a:satMod val="260000"/>
                </a:srgbClr>
              </a:gs>
              <a:gs pos="30000">
                <a:srgbClr val="FE8637">
                  <a:tint val="38000"/>
                  <a:satMod val="260000"/>
                </a:srgbClr>
              </a:gs>
              <a:gs pos="75000">
                <a:srgbClr val="FE8637">
                  <a:tint val="55000"/>
                  <a:satMod val="255000"/>
                </a:srgbClr>
              </a:gs>
              <a:gs pos="100000">
                <a:srgbClr val="FE8637">
                  <a:tint val="70000"/>
                  <a:satMod val="255000"/>
                </a:srgbClr>
              </a:gs>
            </a:gsLst>
            <a:path path="circle">
              <a:fillToRect l="5000" t="100000" r="120000" b="10000"/>
            </a:path>
          </a:gradFill>
          <a:ln w="12700" cap="flat" cmpd="sng" algn="ctr">
            <a:solidFill>
              <a:srgbClr val="FE8637">
                <a:shade val="70000"/>
                <a:satMod val="150000"/>
              </a:srgbClr>
            </a:solidFill>
            <a:prstDash val="soli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定理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对模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的剩余类，具有如下性质：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）任一整数包含在一个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]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，其中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≤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i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</a:rPr>
              <a:t>≤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—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。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]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＝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j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]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的充要条件是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≡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j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mod  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）。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]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∩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j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]</a:t>
            </a:r>
            <a:r>
              <a:rPr kumimoji="0" lang="en-US" altLang="zh-CN" sz="1800" b="1" i="0" u="none" strike="noStrike" kern="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＝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dobe Caslon Pro"/>
                <a:ea typeface="宋体" panose="02010600030101010101" pitchFamily="2" charset="-122"/>
                <a:cs typeface="+mn-cs"/>
              </a:rPr>
              <a:t>Ø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的充要条件是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dobe Caslon Pro"/>
                <a:ea typeface="宋体" panose="02010600030101010101" pitchFamily="2" charset="-122"/>
                <a:cs typeface="+mn-cs"/>
              </a:rPr>
              <a:t>≠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j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mod  </a:t>
            </a:r>
            <a:r>
              <a:rPr kumimoji="0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）。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70CFB2-80B0-7A5B-5FB8-175311AF0CA4}"/>
              </a:ext>
            </a:extLst>
          </p:cNvPr>
          <p:cNvSpPr txBox="1"/>
          <p:nvPr/>
        </p:nvSpPr>
        <p:spPr>
          <a:xfrm>
            <a:off x="554182" y="2513363"/>
            <a:ext cx="105710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Char char=""/>
              <a:tabLst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定义</a:t>
            </a:r>
            <a:r>
              <a:rPr lang="en-US" altLang="zh-CN" sz="2000" b="1">
                <a:solidFill>
                  <a:srgbClr val="FF0000"/>
                </a:solidFill>
                <a:latin typeface="Century Schoolbook"/>
                <a:ea typeface="宋体" panose="02010600030101010101" pitchFamily="2" charset="-122"/>
              </a:rPr>
              <a:t> 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在模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的剩余类中各取一数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Mincho Pr6N R"/>
                <a:ea typeface="Kozuka Mincho Pr6N R"/>
                <a:cs typeface="+mn-cs"/>
              </a:rPr>
              <a:t>∈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 [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]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 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≤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i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≤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—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，此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个整数称为模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的一个完全剩余系。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1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AA7E693-90BE-441F-5EB1-890D5CA91752}"/>
              </a:ext>
            </a:extLst>
          </p:cNvPr>
          <p:cNvSpPr/>
          <p:nvPr/>
        </p:nvSpPr>
        <p:spPr>
          <a:xfrm>
            <a:off x="2083071" y="275624"/>
            <a:ext cx="162095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乘法逆元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03C871A-8DA7-93CF-73CE-773DFD430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09" y="1038639"/>
            <a:ext cx="10203873" cy="8786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4DFFEC3-9261-A7C1-6657-625B1CD934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244"/>
          <a:stretch/>
        </p:blipFill>
        <p:spPr>
          <a:xfrm>
            <a:off x="561109" y="2136342"/>
            <a:ext cx="10250361" cy="287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4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9CEBE8B-C7B0-8941-6822-75B8FDB5C3F9}"/>
              </a:ext>
            </a:extLst>
          </p:cNvPr>
          <p:cNvSpPr/>
          <p:nvPr/>
        </p:nvSpPr>
        <p:spPr>
          <a:xfrm>
            <a:off x="2161564" y="261770"/>
            <a:ext cx="305724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费马小定理求逆元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498F30E-D3C7-D994-E33F-7665449C7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19" y="1223469"/>
            <a:ext cx="10178167" cy="13020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276BC14-7132-D124-BDCA-C6AEC3D28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08" y="2964004"/>
            <a:ext cx="5653499" cy="91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46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A6478242-7610-EB02-F346-3CBCDCEC2440}"/>
              </a:ext>
            </a:extLst>
          </p:cNvPr>
          <p:cNvSpPr txBox="1">
            <a:spLocks noChangeArrowheads="1"/>
          </p:cNvSpPr>
          <p:nvPr/>
        </p:nvSpPr>
        <p:spPr>
          <a:xfrm>
            <a:off x="6280785" y="365716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b="1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6AD15BA-A2D9-003B-6DF4-B34968B2BF65}"/>
                  </a:ext>
                </a:extLst>
              </p:cNvPr>
              <p:cNvSpPr txBox="1"/>
              <p:nvPr/>
            </p:nvSpPr>
            <p:spPr>
              <a:xfrm>
                <a:off x="489246" y="1271826"/>
                <a:ext cx="11065445" cy="3225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000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设</a:t>
                </a:r>
                <a:r>
                  <a:rPr lang="en-US" altLang="zh-CN" sz="2000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i</a:t>
                </a:r>
                <a:r>
                  <a:rPr lang="zh-CN" altLang="en-US" sz="2000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为</a:t>
                </a:r>
                <a:r>
                  <a:rPr lang="en-US" altLang="zh-CN" sz="2000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[1,n]</a:t>
                </a:r>
                <a:r>
                  <a:rPr lang="zh-CN" altLang="en-US" sz="2000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中的整数，有</a:t>
                </a:r>
                <a:endParaRPr lang="en-US" altLang="zh-CN" sz="2000">
                  <a:solidFill>
                    <a:sysClr val="windowText" lastClr="000000"/>
                  </a:solidFill>
                  <a:latin typeface="Century Schoolbook"/>
                  <a:ea typeface="宋体" panose="02010600030101010101" pitchFamily="2" charset="-122"/>
                </a:endParaRPr>
              </a:p>
              <a:p>
                <a:endParaRPr lang="en-US" altLang="zh-CN" sz="2000">
                  <a:solidFill>
                    <a:sysClr val="windowText" lastClr="000000"/>
                  </a:solidFill>
                  <a:latin typeface="Century Schoolbook"/>
                  <a:ea typeface="宋体" panose="02010600030101010101" pitchFamily="2" charset="-122"/>
                </a:endParaRPr>
              </a:p>
              <a:p>
                <a:endParaRPr lang="en-US" altLang="zh-CN" sz="2000">
                  <a:solidFill>
                    <a:sysClr val="windowText" lastClr="000000"/>
                  </a:solidFill>
                  <a:latin typeface="Century Schoolbook"/>
                  <a:ea typeface="宋体" panose="02010600030101010101" pitchFamily="2" charset="-122"/>
                </a:endParaRPr>
              </a:p>
              <a:p>
                <a:r>
                  <a:rPr lang="zh-CN" altLang="en-US" sz="2000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从而有</a:t>
                </a:r>
                <a:endParaRPr lang="en-US" altLang="zh-CN" sz="2000">
                  <a:solidFill>
                    <a:sysClr val="windowText" lastClr="000000"/>
                  </a:solidFill>
                  <a:latin typeface="Century Schoolbook"/>
                  <a:ea typeface="宋体" panose="02010600030101010101" pitchFamily="2" charset="-122"/>
                </a:endParaRPr>
              </a:p>
              <a:p>
                <a:endParaRPr lang="en-US" altLang="zh-CN" sz="2000">
                  <a:solidFill>
                    <a:sysClr val="windowText" lastClr="000000"/>
                  </a:solidFill>
                  <a:latin typeface="Century Schoolbook"/>
                  <a:ea typeface="宋体" panose="02010600030101010101" pitchFamily="2" charset="-122"/>
                </a:endParaRPr>
              </a:p>
              <a:p>
                <a:r>
                  <a:rPr lang="zh-CN" altLang="en-US" sz="2000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由于</a:t>
                </a:r>
                <a:r>
                  <a:rPr lang="en-US" altLang="zh-CN" sz="2000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p mod i &lt; i</a:t>
                </a:r>
                <a:r>
                  <a:rPr lang="zh-CN" altLang="en-US" sz="2000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，可以用</a:t>
                </a:r>
                <a:r>
                  <a:rPr lang="en-US" altLang="zh-CN" sz="2000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O(n)</a:t>
                </a:r>
                <a:r>
                  <a:rPr lang="zh-CN" altLang="en-US" sz="2000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递推计算。</a:t>
                </a:r>
                <a:endParaRPr lang="en-US" altLang="zh-CN" sz="2000">
                  <a:solidFill>
                    <a:sysClr val="windowText" lastClr="000000"/>
                  </a:solidFill>
                  <a:latin typeface="Century Schoolbook"/>
                  <a:ea typeface="宋体" panose="02010600030101010101" pitchFamily="2" charset="-122"/>
                </a:endParaRPr>
              </a:p>
              <a:p>
                <a:r>
                  <a:rPr lang="en-US" altLang="zh-CN" sz="2000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inv[i] = -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inv[p%i] % p</a:t>
                </a:r>
              </a:p>
              <a:p>
                <a:r>
                  <a:rPr lang="zh-CN" altLang="en-US" sz="2000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最小正整数解：</a:t>
                </a:r>
                <a:r>
                  <a:rPr lang="en-US" altLang="zh-CN" sz="2000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inv[i] = p-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>
                    <a:solidFill>
                      <a:sysClr val="windowText" lastClr="000000"/>
                    </a:solidFill>
                    <a:latin typeface="Century Schoolbook"/>
                    <a:ea typeface="宋体" panose="02010600030101010101" pitchFamily="2" charset="-122"/>
                  </a:rPr>
                  <a:t>inv[p%i] % p</a:t>
                </a:r>
              </a:p>
              <a:p>
                <a:endPara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6AD15BA-A2D9-003B-6DF4-B34968B2B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46" y="1271826"/>
                <a:ext cx="11065445" cy="3225114"/>
              </a:xfrm>
              <a:prstGeom prst="rect">
                <a:avLst/>
              </a:prstGeom>
              <a:blipFill>
                <a:blip r:embed="rId2"/>
                <a:stretch>
                  <a:fillRect l="-551" t="-1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4B3B4234-1C6A-E11B-1885-C3023724713C}"/>
              </a:ext>
            </a:extLst>
          </p:cNvPr>
          <p:cNvSpPr/>
          <p:nvPr/>
        </p:nvSpPr>
        <p:spPr>
          <a:xfrm>
            <a:off x="2113644" y="288849"/>
            <a:ext cx="3416321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线性求逆元：递推法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0AC100-E102-383E-7010-92D428E13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800" y="1096049"/>
            <a:ext cx="2686646" cy="6428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0FFC5D-4D80-B904-FB05-28BD8FF86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265" y="1849582"/>
            <a:ext cx="2937136" cy="87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79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BB64726-AA76-3AEB-39E3-8DEFB56CF141}"/>
              </a:ext>
            </a:extLst>
          </p:cNvPr>
          <p:cNvSpPr/>
          <p:nvPr/>
        </p:nvSpPr>
        <p:spPr>
          <a:xfrm>
            <a:off x="2038305" y="297932"/>
            <a:ext cx="2339102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欧拉函数定义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999DC2-69E4-9D95-6FED-E6B8964C279B}"/>
              </a:ext>
            </a:extLst>
          </p:cNvPr>
          <p:cNvSpPr txBox="1"/>
          <p:nvPr/>
        </p:nvSpPr>
        <p:spPr>
          <a:xfrm>
            <a:off x="561108" y="1037052"/>
            <a:ext cx="1130530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Char char=""/>
              <a:tabLst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定义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小于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en-US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或等于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且与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互素的正整数个数，称为欧拉（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Euler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）函数，记为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φ(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n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)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。</a:t>
            </a:r>
          </a:p>
          <a:p>
            <a:pPr marL="366713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E8637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例如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φ(1)=1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，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φ(2)=1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，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φ(3)=2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，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φ(4)=2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，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φ(5)=4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，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φ(6)=2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entury Schoolbook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5BFFDB99-3A6D-C420-DB3E-6C633335211D}"/>
              </a:ext>
            </a:extLst>
          </p:cNvPr>
          <p:cNvSpPr txBox="1"/>
          <p:nvPr/>
        </p:nvSpPr>
        <p:spPr>
          <a:xfrm>
            <a:off x="1053309" y="1993914"/>
            <a:ext cx="8956600" cy="1015663"/>
          </a:xfrm>
          <a:prstGeom prst="rect">
            <a:avLst/>
          </a:prstGeom>
          <a:gradFill rotWithShape="1">
            <a:gsLst>
              <a:gs pos="0">
                <a:srgbClr val="FE8637">
                  <a:tint val="35000"/>
                  <a:satMod val="260000"/>
                </a:srgbClr>
              </a:gs>
              <a:gs pos="30000">
                <a:srgbClr val="FE8637">
                  <a:tint val="38000"/>
                  <a:satMod val="260000"/>
                </a:srgbClr>
              </a:gs>
              <a:gs pos="75000">
                <a:srgbClr val="FE8637">
                  <a:tint val="55000"/>
                  <a:satMod val="255000"/>
                </a:srgbClr>
              </a:gs>
              <a:gs pos="100000">
                <a:srgbClr val="FE8637">
                  <a:tint val="70000"/>
                  <a:satMod val="255000"/>
                </a:srgbClr>
              </a:gs>
            </a:gsLst>
            <a:path path="circle">
              <a:fillToRect l="5000" t="100000" r="120000" b="10000"/>
            </a:path>
          </a:gradFill>
          <a:ln w="12700" cap="flat" cmpd="sng" algn="ctr">
            <a:solidFill>
              <a:srgbClr val="FE8637">
                <a:shade val="70000"/>
                <a:satMod val="150000"/>
              </a:srgbClr>
            </a:solidFill>
            <a:prstDash val="soli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</a:rPr>
              <a:t>这是数论中一个非常重要的函数，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φ(1)=1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</a:rPr>
              <a:t> 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</a:rPr>
              <a:t>，对于</a:t>
            </a: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</a:rPr>
              <a:t>n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</a:rPr>
              <a:t>＞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</a:rPr>
              <a:t>1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</a:rPr>
              <a:t>，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φ(</a:t>
            </a: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n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)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</a:rPr>
              <a:t> 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</a:rPr>
              <a:t>就是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</a:rPr>
              <a:t>1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</a:rPr>
              <a:t>，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</a:rPr>
              <a:t>2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</a:rPr>
              <a:t>，…</a:t>
            </a:r>
            <a:r>
              <a: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</a:rPr>
              <a:t>，</a:t>
            </a:r>
            <a:r>
              <a:rPr kumimoji="0" lang="en-US" altLang="zh-CN" sz="2000" b="1" i="1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</a:rPr>
              <a:t>n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</a:rPr>
              <a:t>-1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</a:rPr>
              <a:t>中互素的数的个数，如果</a:t>
            </a: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</a:rPr>
              <a:t>p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</a:rPr>
              <a:t>是素数，则有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φ(</a:t>
            </a: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p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)=</a:t>
            </a: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p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-1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</a:rPr>
              <a:t>，例如，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φ(3)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</a:rPr>
              <a:t>和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φ(5)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</a:rPr>
              <a:t>。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entury Schoolbook"/>
              <a:ea typeface="宋体" panose="02010600030101010101" pitchFamily="2" charset="-122"/>
            </a:endParaRP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</a:rPr>
              <a:t>反之，如果</a:t>
            </a: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</a:rPr>
              <a:t>p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</a:rPr>
              <a:t>是一个正整数，且满足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φ(</a:t>
            </a: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p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)=</a:t>
            </a: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p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-1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</a:rPr>
              <a:t>，那么</a:t>
            </a: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</a:rPr>
              <a:t>p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</a:rPr>
              <a:t>是素数，例如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</a:rPr>
              <a:t>3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</a:rPr>
              <a:t>和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</a:rPr>
              <a:t>5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entury Schoolbook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678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</TotalTime>
  <Words>1578</Words>
  <Application>Microsoft Office PowerPoint</Application>
  <PresentationFormat>宽屏</PresentationFormat>
  <Paragraphs>99</Paragraphs>
  <Slides>23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Hannotate SC Bold</vt:lpstr>
      <vt:lpstr>Kozuka Mincho Pr6N R</vt:lpstr>
      <vt:lpstr>等线</vt:lpstr>
      <vt:lpstr>等线 Light</vt:lpstr>
      <vt:lpstr>宋体</vt:lpstr>
      <vt:lpstr>Adobe Caslon Pro</vt:lpstr>
      <vt:lpstr>Arial</vt:lpstr>
      <vt:lpstr>Cambria Math</vt:lpstr>
      <vt:lpstr>Century Schoolbook</vt:lpstr>
      <vt:lpstr>Courier New</vt:lpstr>
      <vt:lpstr>Times New Roman</vt:lpstr>
      <vt:lpstr>Wingdings</vt:lpstr>
      <vt:lpstr>Office 主题​​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121</cp:revision>
  <dcterms:created xsi:type="dcterms:W3CDTF">2021-07-29T09:24:54Z</dcterms:created>
  <dcterms:modified xsi:type="dcterms:W3CDTF">2022-11-03T03:37:01Z</dcterms:modified>
</cp:coreProperties>
</file>