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69" r:id="rId8"/>
    <p:sldId id="270" r:id="rId9"/>
    <p:sldId id="271" r:id="rId10"/>
    <p:sldId id="263" r:id="rId11"/>
    <p:sldId id="258" r:id="rId12"/>
    <p:sldId id="272" r:id="rId13"/>
    <p:sldId id="273" r:id="rId14"/>
    <p:sldId id="274" r:id="rId15"/>
    <p:sldId id="27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blackcat1995.com:8082/"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B0FAB-2C4B-4D3E-A6CE-610565EBDEA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E3109B9-C413-4B05-AF8A-C2DAEC2711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658C6D-EB4D-4C17-8E87-14AAFD47ED2F}"/>
              </a:ext>
            </a:extLst>
          </p:cNvPr>
          <p:cNvSpPr>
            <a:spLocks noGrp="1"/>
          </p:cNvSpPr>
          <p:nvPr>
            <p:ph type="dt" sz="half" idx="10"/>
          </p:nvPr>
        </p:nvSpPr>
        <p:spPr/>
        <p:txBody>
          <a:bodyPr/>
          <a:lstStyle/>
          <a:p>
            <a:fld id="{6DB8FC75-0739-4932-875F-958490033975}" type="datetimeFigureOut">
              <a:rPr lang="zh-CN" altLang="en-US" smtClean="0"/>
              <a:t>2022/8/24</a:t>
            </a:fld>
            <a:endParaRPr lang="zh-CN" altLang="en-US"/>
          </a:p>
        </p:txBody>
      </p:sp>
      <p:sp>
        <p:nvSpPr>
          <p:cNvPr id="5" name="页脚占位符 4">
            <a:extLst>
              <a:ext uri="{FF2B5EF4-FFF2-40B4-BE49-F238E27FC236}">
                <a16:creationId xmlns:a16="http://schemas.microsoft.com/office/drawing/2014/main" id="{DCE60532-10DA-498F-A5C9-1DEE592095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E65271-77D8-40E1-8E49-857808B6F2D5}"/>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11543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06D31-65F5-4AF6-A147-92CB53CB79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AECC9FE-5070-45AB-885A-E1435ECD995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2AC218-CBF9-46DB-B9B3-3065BC7C730D}"/>
              </a:ext>
            </a:extLst>
          </p:cNvPr>
          <p:cNvSpPr>
            <a:spLocks noGrp="1"/>
          </p:cNvSpPr>
          <p:nvPr>
            <p:ph type="dt" sz="half" idx="10"/>
          </p:nvPr>
        </p:nvSpPr>
        <p:spPr/>
        <p:txBody>
          <a:bodyPr/>
          <a:lstStyle/>
          <a:p>
            <a:fld id="{6DB8FC75-0739-4932-875F-958490033975}" type="datetimeFigureOut">
              <a:rPr lang="zh-CN" altLang="en-US" smtClean="0"/>
              <a:t>2022/8/24</a:t>
            </a:fld>
            <a:endParaRPr lang="zh-CN" altLang="en-US"/>
          </a:p>
        </p:txBody>
      </p:sp>
      <p:sp>
        <p:nvSpPr>
          <p:cNvPr id="5" name="页脚占位符 4">
            <a:extLst>
              <a:ext uri="{FF2B5EF4-FFF2-40B4-BE49-F238E27FC236}">
                <a16:creationId xmlns:a16="http://schemas.microsoft.com/office/drawing/2014/main" id="{3A7D65BD-B4E5-491E-9661-98886C7087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F963A7-6CCD-42D4-B24F-74C58302FC1C}"/>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230453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369125-A084-4E83-95D4-78FA98D795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1845DB4-FE69-4544-8896-3AA406CCCC0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FDD397-C2E9-4780-A3FD-9506B0C1CF89}"/>
              </a:ext>
            </a:extLst>
          </p:cNvPr>
          <p:cNvSpPr>
            <a:spLocks noGrp="1"/>
          </p:cNvSpPr>
          <p:nvPr>
            <p:ph type="dt" sz="half" idx="10"/>
          </p:nvPr>
        </p:nvSpPr>
        <p:spPr/>
        <p:txBody>
          <a:bodyPr/>
          <a:lstStyle/>
          <a:p>
            <a:fld id="{6DB8FC75-0739-4932-875F-958490033975}" type="datetimeFigureOut">
              <a:rPr lang="zh-CN" altLang="en-US" smtClean="0"/>
              <a:t>2022/8/24</a:t>
            </a:fld>
            <a:endParaRPr lang="zh-CN" altLang="en-US"/>
          </a:p>
        </p:txBody>
      </p:sp>
      <p:sp>
        <p:nvSpPr>
          <p:cNvPr id="5" name="页脚占位符 4">
            <a:extLst>
              <a:ext uri="{FF2B5EF4-FFF2-40B4-BE49-F238E27FC236}">
                <a16:creationId xmlns:a16="http://schemas.microsoft.com/office/drawing/2014/main" id="{2187180B-73BF-47C5-88FD-249BBD0656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BC2DC8-8728-4D94-A53E-E882A4B3367A}"/>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279432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718C1-64D2-481B-B020-66FB3EB8BD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7338B-3532-46B8-AAA2-28489E86D5F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790BF5-49D6-4C21-8420-05A4195938AE}"/>
              </a:ext>
            </a:extLst>
          </p:cNvPr>
          <p:cNvSpPr>
            <a:spLocks noGrp="1"/>
          </p:cNvSpPr>
          <p:nvPr>
            <p:ph type="dt" sz="half" idx="10"/>
          </p:nvPr>
        </p:nvSpPr>
        <p:spPr/>
        <p:txBody>
          <a:bodyPr/>
          <a:lstStyle/>
          <a:p>
            <a:fld id="{6DB8FC75-0739-4932-875F-958490033975}" type="datetimeFigureOut">
              <a:rPr lang="zh-CN" altLang="en-US" smtClean="0"/>
              <a:t>2022/8/24</a:t>
            </a:fld>
            <a:endParaRPr lang="zh-CN" altLang="en-US"/>
          </a:p>
        </p:txBody>
      </p:sp>
      <p:sp>
        <p:nvSpPr>
          <p:cNvPr id="5" name="页脚占位符 4">
            <a:extLst>
              <a:ext uri="{FF2B5EF4-FFF2-40B4-BE49-F238E27FC236}">
                <a16:creationId xmlns:a16="http://schemas.microsoft.com/office/drawing/2014/main" id="{B78601F3-40DA-42C1-95B5-9BF1546D5C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326F4F-99E2-4D49-88E5-FC4498D4A75A}"/>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406568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82BB9-683F-4F0B-A7FF-51FAEC0452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5FD32A-5122-4711-B7FF-03C012C4B3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E82FD2-1754-4CDA-B91D-26F135D3741F}"/>
              </a:ext>
            </a:extLst>
          </p:cNvPr>
          <p:cNvSpPr>
            <a:spLocks noGrp="1"/>
          </p:cNvSpPr>
          <p:nvPr>
            <p:ph type="dt" sz="half" idx="10"/>
          </p:nvPr>
        </p:nvSpPr>
        <p:spPr/>
        <p:txBody>
          <a:bodyPr/>
          <a:lstStyle/>
          <a:p>
            <a:fld id="{6DB8FC75-0739-4932-875F-958490033975}" type="datetimeFigureOut">
              <a:rPr lang="zh-CN" altLang="en-US" smtClean="0"/>
              <a:t>2022/8/24</a:t>
            </a:fld>
            <a:endParaRPr lang="zh-CN" altLang="en-US"/>
          </a:p>
        </p:txBody>
      </p:sp>
      <p:sp>
        <p:nvSpPr>
          <p:cNvPr id="5" name="页脚占位符 4">
            <a:extLst>
              <a:ext uri="{FF2B5EF4-FFF2-40B4-BE49-F238E27FC236}">
                <a16:creationId xmlns:a16="http://schemas.microsoft.com/office/drawing/2014/main" id="{3B8103EE-64F3-42C9-BF70-A9B040D38D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2CA1B0-042C-490D-9E91-81688FDE1A9F}"/>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376383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DCA04-1E08-4F8C-A48A-BAB6FF9A2C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2501E4-A8CB-45E4-B356-708390EF04A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A6120D1-C016-4EF1-9E7F-07EC73009D6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2E7ED6-1923-491B-BAA0-883839ADAEC7}"/>
              </a:ext>
            </a:extLst>
          </p:cNvPr>
          <p:cNvSpPr>
            <a:spLocks noGrp="1"/>
          </p:cNvSpPr>
          <p:nvPr>
            <p:ph type="dt" sz="half" idx="10"/>
          </p:nvPr>
        </p:nvSpPr>
        <p:spPr/>
        <p:txBody>
          <a:bodyPr/>
          <a:lstStyle/>
          <a:p>
            <a:fld id="{6DB8FC75-0739-4932-875F-958490033975}" type="datetimeFigureOut">
              <a:rPr lang="zh-CN" altLang="en-US" smtClean="0"/>
              <a:t>2022/8/24</a:t>
            </a:fld>
            <a:endParaRPr lang="zh-CN" altLang="en-US"/>
          </a:p>
        </p:txBody>
      </p:sp>
      <p:sp>
        <p:nvSpPr>
          <p:cNvPr id="6" name="页脚占位符 5">
            <a:extLst>
              <a:ext uri="{FF2B5EF4-FFF2-40B4-BE49-F238E27FC236}">
                <a16:creationId xmlns:a16="http://schemas.microsoft.com/office/drawing/2014/main" id="{00BBA53C-49FF-4D1A-83B5-2F4C00B651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E537D8-6A3D-4B72-BC82-88B79AB43962}"/>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151370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66401-97B6-495A-BA9F-511DA795566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3F3F0F-97CF-4347-91F2-43DEFC0FE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6F4E7C-6135-405F-9F1E-530E9423B0B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607FBD-15B7-4E27-AB88-85A3A28E26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0EB9C44-D8C5-47A6-B201-E415A06377C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BAA61AE-403D-4D75-BA63-B4A75926901C}"/>
              </a:ext>
            </a:extLst>
          </p:cNvPr>
          <p:cNvSpPr>
            <a:spLocks noGrp="1"/>
          </p:cNvSpPr>
          <p:nvPr>
            <p:ph type="dt" sz="half" idx="10"/>
          </p:nvPr>
        </p:nvSpPr>
        <p:spPr/>
        <p:txBody>
          <a:bodyPr/>
          <a:lstStyle/>
          <a:p>
            <a:fld id="{6DB8FC75-0739-4932-875F-958490033975}" type="datetimeFigureOut">
              <a:rPr lang="zh-CN" altLang="en-US" smtClean="0"/>
              <a:t>2022/8/24</a:t>
            </a:fld>
            <a:endParaRPr lang="zh-CN" altLang="en-US"/>
          </a:p>
        </p:txBody>
      </p:sp>
      <p:sp>
        <p:nvSpPr>
          <p:cNvPr id="8" name="页脚占位符 7">
            <a:extLst>
              <a:ext uri="{FF2B5EF4-FFF2-40B4-BE49-F238E27FC236}">
                <a16:creationId xmlns:a16="http://schemas.microsoft.com/office/drawing/2014/main" id="{414FD88E-0913-41C8-B6D4-0FC788FBDCE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F724B2-9C98-4F5D-A50C-497B34F57E0C}"/>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274939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FDC22-1351-4D53-B020-6B2FA6D5C0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BA55AA7-868C-417A-B9D3-54AA7C7C4EAB}"/>
              </a:ext>
            </a:extLst>
          </p:cNvPr>
          <p:cNvSpPr>
            <a:spLocks noGrp="1"/>
          </p:cNvSpPr>
          <p:nvPr>
            <p:ph type="dt" sz="half" idx="10"/>
          </p:nvPr>
        </p:nvSpPr>
        <p:spPr/>
        <p:txBody>
          <a:bodyPr/>
          <a:lstStyle/>
          <a:p>
            <a:fld id="{6DB8FC75-0739-4932-875F-958490033975}" type="datetimeFigureOut">
              <a:rPr lang="zh-CN" altLang="en-US" smtClean="0"/>
              <a:t>2022/8/24</a:t>
            </a:fld>
            <a:endParaRPr lang="zh-CN" altLang="en-US"/>
          </a:p>
        </p:txBody>
      </p:sp>
      <p:sp>
        <p:nvSpPr>
          <p:cNvPr id="4" name="页脚占位符 3">
            <a:extLst>
              <a:ext uri="{FF2B5EF4-FFF2-40B4-BE49-F238E27FC236}">
                <a16:creationId xmlns:a16="http://schemas.microsoft.com/office/drawing/2014/main" id="{59F865B9-AB1F-4BB7-A9D8-31085F1ED6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5734C04-D802-46C5-B3AA-FC50F13A77A5}"/>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426387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a:extLst>
              <a:ext uri="{FF2B5EF4-FFF2-40B4-BE49-F238E27FC236}">
                <a16:creationId xmlns:a16="http://schemas.microsoft.com/office/drawing/2014/main" id="{BEE7291F-15C3-4544-8B93-FD95C423E12C}"/>
              </a:ext>
            </a:extLst>
          </p:cNvPr>
          <p:cNvSpPr/>
          <p:nvPr userDrawn="1"/>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6" name="艾茵施坦">
            <a:extLst>
              <a:ext uri="{FF2B5EF4-FFF2-40B4-BE49-F238E27FC236}">
                <a16:creationId xmlns:a16="http://schemas.microsoft.com/office/drawing/2014/main" id="{2688D000-1A06-4F6B-8D3F-13028EB27168}"/>
              </a:ext>
            </a:extLst>
          </p:cNvPr>
          <p:cNvSpPr txBox="1"/>
          <p:nvPr userDrawn="1"/>
        </p:nvSpPr>
        <p:spPr>
          <a:xfrm>
            <a:off x="10469572" y="179783"/>
            <a:ext cx="102657" cy="548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900" b="0">
                <a:latin typeface="Hannotate SC Bold"/>
                <a:ea typeface="Hannotate SC Bold"/>
                <a:cs typeface="Hannotate SC Bold"/>
                <a:sym typeface="Hannotate SC Bold"/>
              </a:defRPr>
            </a:lvl1pPr>
          </a:lstStyle>
          <a:p>
            <a:endParaRPr/>
          </a:p>
        </p:txBody>
      </p:sp>
      <p:sp>
        <p:nvSpPr>
          <p:cNvPr id="7" name="矩形">
            <a:extLst>
              <a:ext uri="{FF2B5EF4-FFF2-40B4-BE49-F238E27FC236}">
                <a16:creationId xmlns:a16="http://schemas.microsoft.com/office/drawing/2014/main" id="{5057250E-CBDF-4371-B5E8-1662A4D0F20A}"/>
              </a:ext>
            </a:extLst>
          </p:cNvPr>
          <p:cNvSpPr/>
          <p:nvPr userDrawn="1"/>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 name="矩形">
            <a:extLst>
              <a:ext uri="{FF2B5EF4-FFF2-40B4-BE49-F238E27FC236}">
                <a16:creationId xmlns:a16="http://schemas.microsoft.com/office/drawing/2014/main" id="{B6FA5F33-5416-4756-AF86-78E070BEDBBF}"/>
              </a:ext>
            </a:extLst>
          </p:cNvPr>
          <p:cNvSpPr/>
          <p:nvPr userDrawn="1"/>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9" name="矩形">
            <a:extLst>
              <a:ext uri="{FF2B5EF4-FFF2-40B4-BE49-F238E27FC236}">
                <a16:creationId xmlns:a16="http://schemas.microsoft.com/office/drawing/2014/main" id="{F933F26E-ADF0-478E-B021-02A216B2209F}"/>
              </a:ext>
            </a:extLst>
          </p:cNvPr>
          <p:cNvSpPr/>
          <p:nvPr userDrawn="1"/>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sp>
        <p:nvSpPr>
          <p:cNvPr id="10" name="艾茵施坦">
            <a:extLst>
              <a:ext uri="{FF2B5EF4-FFF2-40B4-BE49-F238E27FC236}">
                <a16:creationId xmlns:a16="http://schemas.microsoft.com/office/drawing/2014/main" id="{6F53D5D1-BB39-4D9B-8CD8-7314E45CF277}"/>
              </a:ext>
            </a:extLst>
          </p:cNvPr>
          <p:cNvSpPr txBox="1"/>
          <p:nvPr userDrawn="1"/>
        </p:nvSpPr>
        <p:spPr>
          <a:xfrm>
            <a:off x="618156" y="208549"/>
            <a:ext cx="169616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2900" b="0">
                <a:latin typeface="Hannotate SC Bold"/>
                <a:ea typeface="Hannotate SC Bold"/>
                <a:cs typeface="Hannotate SC Bold"/>
                <a:sym typeface="Hannotate SC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i="1">
                <a:solidFill>
                  <a:srgbClr val="FF0000"/>
                </a:solidFill>
              </a:rPr>
              <a:t>黑猫编程</a:t>
            </a:r>
            <a:endParaRPr lang="en-US" altLang="zh-CN" sz="2400" i="1"/>
          </a:p>
        </p:txBody>
      </p:sp>
      <p:pic>
        <p:nvPicPr>
          <p:cNvPr id="11" name="图片 10">
            <a:extLst>
              <a:ext uri="{FF2B5EF4-FFF2-40B4-BE49-F238E27FC236}">
                <a16:creationId xmlns:a16="http://schemas.microsoft.com/office/drawing/2014/main" id="{91205916-B73A-43F2-B5F2-FF7FFC0C14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619" y="272846"/>
            <a:ext cx="537645" cy="537645"/>
          </a:xfrm>
          <a:prstGeom prst="rect">
            <a:avLst/>
          </a:prstGeom>
        </p:spPr>
      </p:pic>
      <p:sp>
        <p:nvSpPr>
          <p:cNvPr id="12" name="文本框 11">
            <a:extLst>
              <a:ext uri="{FF2B5EF4-FFF2-40B4-BE49-F238E27FC236}">
                <a16:creationId xmlns:a16="http://schemas.microsoft.com/office/drawing/2014/main" id="{17D2769D-D3CE-495A-9301-2AC1AD5EF237}"/>
              </a:ext>
            </a:extLst>
          </p:cNvPr>
          <p:cNvSpPr txBox="1"/>
          <p:nvPr userDrawn="1"/>
        </p:nvSpPr>
        <p:spPr>
          <a:xfrm>
            <a:off x="514229" y="549668"/>
            <a:ext cx="6096000" cy="261610"/>
          </a:xfrm>
          <a:prstGeom prst="rect">
            <a:avLst/>
          </a:prstGeom>
          <a:noFill/>
        </p:spPr>
        <p:txBody>
          <a:bodyPr wrap="square">
            <a:spAutoFit/>
          </a:bodyPr>
          <a:lstStyle/>
          <a:p>
            <a:r>
              <a:rPr lang="en-US" altLang="zh-CN" sz="1100" i="1">
                <a:solidFill>
                  <a:schemeClr val="tx1">
                    <a:lumMod val="75000"/>
                    <a:lumOff val="25000"/>
                  </a:schemeClr>
                </a:solidFill>
                <a:hlinkClick r:id="rId3"/>
              </a:rPr>
              <a:t> ac.blackcat1995.com</a:t>
            </a:r>
            <a:endParaRPr lang="zh-CN" altLang="en-US" sz="1100"/>
          </a:p>
        </p:txBody>
      </p:sp>
    </p:spTree>
    <p:extLst>
      <p:ext uri="{BB962C8B-B14F-4D97-AF65-F5344CB8AC3E}">
        <p14:creationId xmlns:p14="http://schemas.microsoft.com/office/powerpoint/2010/main" val="149482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5AE7C-4C1B-47B4-9379-89600F7889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5AD5FF-258C-47F6-BF4A-C8689AA42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7B26A73-9C6E-4833-B42D-F6A82D582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72B0B3-CD92-4C20-A541-C73FC989446D}"/>
              </a:ext>
            </a:extLst>
          </p:cNvPr>
          <p:cNvSpPr>
            <a:spLocks noGrp="1"/>
          </p:cNvSpPr>
          <p:nvPr>
            <p:ph type="dt" sz="half" idx="10"/>
          </p:nvPr>
        </p:nvSpPr>
        <p:spPr/>
        <p:txBody>
          <a:bodyPr/>
          <a:lstStyle/>
          <a:p>
            <a:fld id="{6DB8FC75-0739-4932-875F-958490033975}" type="datetimeFigureOut">
              <a:rPr lang="zh-CN" altLang="en-US" smtClean="0"/>
              <a:t>2022/8/24</a:t>
            </a:fld>
            <a:endParaRPr lang="zh-CN" altLang="en-US"/>
          </a:p>
        </p:txBody>
      </p:sp>
      <p:sp>
        <p:nvSpPr>
          <p:cNvPr id="6" name="页脚占位符 5">
            <a:extLst>
              <a:ext uri="{FF2B5EF4-FFF2-40B4-BE49-F238E27FC236}">
                <a16:creationId xmlns:a16="http://schemas.microsoft.com/office/drawing/2014/main" id="{B2EE26EE-41D7-41EB-83C3-26264A7556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3A39E6-E002-4235-8243-0A62EEC3D2A9}"/>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204708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6605E-C56B-4E5C-8BDF-F779FF2B35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2021912-868D-480B-8B66-EA2BF0083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9E415E-6216-4011-9F1D-CAEBABCCA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48174B-60BD-4DD3-9045-D91E7FC26769}"/>
              </a:ext>
            </a:extLst>
          </p:cNvPr>
          <p:cNvSpPr>
            <a:spLocks noGrp="1"/>
          </p:cNvSpPr>
          <p:nvPr>
            <p:ph type="dt" sz="half" idx="10"/>
          </p:nvPr>
        </p:nvSpPr>
        <p:spPr/>
        <p:txBody>
          <a:bodyPr/>
          <a:lstStyle/>
          <a:p>
            <a:fld id="{6DB8FC75-0739-4932-875F-958490033975}" type="datetimeFigureOut">
              <a:rPr lang="zh-CN" altLang="en-US" smtClean="0"/>
              <a:t>2022/8/24</a:t>
            </a:fld>
            <a:endParaRPr lang="zh-CN" altLang="en-US"/>
          </a:p>
        </p:txBody>
      </p:sp>
      <p:sp>
        <p:nvSpPr>
          <p:cNvPr id="6" name="页脚占位符 5">
            <a:extLst>
              <a:ext uri="{FF2B5EF4-FFF2-40B4-BE49-F238E27FC236}">
                <a16:creationId xmlns:a16="http://schemas.microsoft.com/office/drawing/2014/main" id="{6F0CDAAE-B93A-4767-8007-D6BA706229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B133B6-B194-47AD-9965-012BC6A40019}"/>
              </a:ext>
            </a:extLst>
          </p:cNvPr>
          <p:cNvSpPr>
            <a:spLocks noGrp="1"/>
          </p:cNvSpPr>
          <p:nvPr>
            <p:ph type="sldNum" sz="quarter" idx="12"/>
          </p:nvPr>
        </p:nvSpPr>
        <p:spPr/>
        <p:txBody>
          <a:body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4193284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186D8A-AD1C-4C4B-9934-65AEBE6BE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395B6C-9830-4243-BD50-3CE43BACB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9C7A72-DE48-4D42-AA8A-7485B2828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8FC75-0739-4932-875F-958490033975}" type="datetimeFigureOut">
              <a:rPr lang="zh-CN" altLang="en-US" smtClean="0"/>
              <a:t>2022/8/24</a:t>
            </a:fld>
            <a:endParaRPr lang="zh-CN" altLang="en-US"/>
          </a:p>
        </p:txBody>
      </p:sp>
      <p:sp>
        <p:nvSpPr>
          <p:cNvPr id="5" name="页脚占位符 4">
            <a:extLst>
              <a:ext uri="{FF2B5EF4-FFF2-40B4-BE49-F238E27FC236}">
                <a16:creationId xmlns:a16="http://schemas.microsoft.com/office/drawing/2014/main" id="{67130BB1-4513-4A82-96AA-374F71A21B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F843883-9D3B-41B8-9706-3C067B5976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B87032-44C7-4523-9E0C-EA2763BA37C2}" type="slidenum">
              <a:rPr lang="zh-CN" altLang="en-US" smtClean="0"/>
              <a:t>‹#›</a:t>
            </a:fld>
            <a:endParaRPr lang="zh-CN" altLang="en-US"/>
          </a:p>
        </p:txBody>
      </p:sp>
    </p:spTree>
    <p:extLst>
      <p:ext uri="{BB962C8B-B14F-4D97-AF65-F5344CB8AC3E}">
        <p14:creationId xmlns:p14="http://schemas.microsoft.com/office/powerpoint/2010/main" val="1265746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 Id="rId9" Type="http://schemas.openxmlformats.org/officeDocument/2006/relationships/image" Target="../media/image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BC70B4B-F561-4FDD-862C-5BDB087C653E}"/>
              </a:ext>
            </a:extLst>
          </p:cNvPr>
          <p:cNvSpPr/>
          <p:nvPr/>
        </p:nvSpPr>
        <p:spPr>
          <a:xfrm>
            <a:off x="2098919" y="285234"/>
            <a:ext cx="1980030"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流网络概念</a:t>
            </a:r>
          </a:p>
        </p:txBody>
      </p:sp>
      <p:pic>
        <p:nvPicPr>
          <p:cNvPr id="5" name="图片 4">
            <a:extLst>
              <a:ext uri="{FF2B5EF4-FFF2-40B4-BE49-F238E27FC236}">
                <a16:creationId xmlns:a16="http://schemas.microsoft.com/office/drawing/2014/main" id="{188E1C6A-FCE2-8D64-FD57-31F3CFC75345}"/>
              </a:ext>
            </a:extLst>
          </p:cNvPr>
          <p:cNvPicPr>
            <a:picLocks noChangeAspect="1"/>
          </p:cNvPicPr>
          <p:nvPr/>
        </p:nvPicPr>
        <p:blipFill>
          <a:blip r:embed="rId2"/>
          <a:stretch>
            <a:fillRect/>
          </a:stretch>
        </p:blipFill>
        <p:spPr>
          <a:xfrm>
            <a:off x="903324" y="3706091"/>
            <a:ext cx="9727834" cy="2408956"/>
          </a:xfrm>
          <a:prstGeom prst="rect">
            <a:avLst/>
          </a:prstGeom>
        </p:spPr>
      </p:pic>
      <p:sp>
        <p:nvSpPr>
          <p:cNvPr id="6" name="内容占位符 2">
            <a:extLst>
              <a:ext uri="{FF2B5EF4-FFF2-40B4-BE49-F238E27FC236}">
                <a16:creationId xmlns:a16="http://schemas.microsoft.com/office/drawing/2014/main" id="{CED7EDA5-288B-ECB5-EDA0-811843B26749}"/>
              </a:ext>
            </a:extLst>
          </p:cNvPr>
          <p:cNvSpPr txBox="1">
            <a:spLocks/>
          </p:cNvSpPr>
          <p:nvPr/>
        </p:nvSpPr>
        <p:spPr bwMode="auto">
          <a:xfrm>
            <a:off x="433530" y="1109087"/>
            <a:ext cx="10570441" cy="2408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所谓</a:t>
            </a: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网络</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或</a:t>
            </a: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容量网络</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指的是</a:t>
            </a: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一个连通的赋权有向图</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G</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E</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），其中</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是该图的</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顶点集</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E</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是</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有向边</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（即弧）集，</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是弧上的</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容量</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用</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n</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和</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m</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分别定义为</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G</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中</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顶点</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和</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边</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的数量，</a:t>
            </a:r>
            <a:b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b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即</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n</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和</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m</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E</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顶点集中包括一个起点和一个终点，</a:t>
            </a: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网络上的流</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就是由起点流向终点的可行流，这是定义在网络上的非负函数，一方面受到容量的限制，另一方面除去起点和终点以外，在所有中途点要求</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保持流入量和流出量是平衡的</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p>
          <a:p>
            <a:pPr marL="0" marR="0" lvl="0" indent="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None/>
              <a:tabLst/>
              <a:defRPr/>
            </a:pPr>
            <a:endParaRPr kumimoji="0" lang="zh-CN" altLang="en-US" sz="2000" b="1" i="0" u="none" strike="noStrike" kern="1200" cap="none" spc="0" normalizeH="0" baseline="0" noProof="0" dirty="0">
              <a:ln>
                <a:noFill/>
              </a:ln>
              <a:solidFill>
                <a:sysClr val="windowText" lastClr="000000"/>
              </a:solidFill>
              <a:effectLst/>
              <a:uLnTx/>
              <a:uFillTx/>
              <a:latin typeface="Century Schoolbook"/>
              <a:ea typeface="宋体" panose="02010600030101010101" pitchFamily="2" charset="-122"/>
              <a:cs typeface="+mn-cs"/>
            </a:endParaRPr>
          </a:p>
        </p:txBody>
      </p:sp>
    </p:spTree>
    <p:extLst>
      <p:ext uri="{BB962C8B-B14F-4D97-AF65-F5344CB8AC3E}">
        <p14:creationId xmlns:p14="http://schemas.microsoft.com/office/powerpoint/2010/main" val="311016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DD303C7-979E-E881-EC04-23D7073B32F0}"/>
              </a:ext>
            </a:extLst>
          </p:cNvPr>
          <p:cNvPicPr>
            <a:picLocks noChangeAspect="1"/>
          </p:cNvPicPr>
          <p:nvPr/>
        </p:nvPicPr>
        <p:blipFill>
          <a:blip r:embed="rId2"/>
          <a:stretch>
            <a:fillRect/>
          </a:stretch>
        </p:blipFill>
        <p:spPr>
          <a:xfrm>
            <a:off x="1312984" y="989872"/>
            <a:ext cx="9167447" cy="5516006"/>
          </a:xfrm>
          <a:prstGeom prst="rect">
            <a:avLst/>
          </a:prstGeom>
        </p:spPr>
      </p:pic>
    </p:spTree>
    <p:extLst>
      <p:ext uri="{BB962C8B-B14F-4D97-AF65-F5344CB8AC3E}">
        <p14:creationId xmlns:p14="http://schemas.microsoft.com/office/powerpoint/2010/main" val="254990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CCA5AA3-5E7A-422B-0DD3-81D3CFD2B257}"/>
              </a:ext>
            </a:extLst>
          </p:cNvPr>
          <p:cNvPicPr>
            <a:picLocks noChangeAspect="1"/>
          </p:cNvPicPr>
          <p:nvPr/>
        </p:nvPicPr>
        <p:blipFill>
          <a:blip r:embed="rId2"/>
          <a:stretch>
            <a:fillRect/>
          </a:stretch>
        </p:blipFill>
        <p:spPr>
          <a:xfrm>
            <a:off x="1047261" y="811186"/>
            <a:ext cx="9525178" cy="5675583"/>
          </a:xfrm>
          <a:prstGeom prst="rect">
            <a:avLst/>
          </a:prstGeom>
        </p:spPr>
      </p:pic>
    </p:spTree>
    <p:extLst>
      <p:ext uri="{BB962C8B-B14F-4D97-AF65-F5344CB8AC3E}">
        <p14:creationId xmlns:p14="http://schemas.microsoft.com/office/powerpoint/2010/main" val="285885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7BB0248-614D-BE97-D256-6CA486A9BE80}"/>
              </a:ext>
            </a:extLst>
          </p:cNvPr>
          <p:cNvSpPr/>
          <p:nvPr/>
        </p:nvSpPr>
        <p:spPr>
          <a:xfrm>
            <a:off x="2064639" y="225374"/>
            <a:ext cx="3406703"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en-US" altLang="zh-CN" sz="2800" b="1" cap="none" spc="0">
                <a:ln w="6600">
                  <a:solidFill>
                    <a:schemeClr val="accent2"/>
                  </a:solidFill>
                  <a:prstDash val="solid"/>
                </a:ln>
                <a:solidFill>
                  <a:srgbClr val="FFFFFF"/>
                </a:solidFill>
                <a:effectLst>
                  <a:outerShdw dist="38100" dir="2700000" algn="tl" rotWithShape="0">
                    <a:schemeClr val="accent2"/>
                  </a:outerShdw>
                </a:effectLst>
              </a:rPr>
              <a:t>Edmonds-Karp</a:t>
            </a: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算法</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44B974F0-32D9-E599-3E0B-AD8D78F6819D}"/>
                  </a:ext>
                </a:extLst>
              </p:cNvPr>
              <p:cNvSpPr txBox="1">
                <a:spLocks/>
              </p:cNvSpPr>
              <p:nvPr/>
            </p:nvSpPr>
            <p:spPr bwMode="auto">
              <a:xfrm>
                <a:off x="461097" y="977467"/>
                <a:ext cx="10594830" cy="286716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en-US"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每次</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bfs</a:t>
                </a:r>
                <a:r>
                  <a:rPr kumimoji="0" lang="zh-CN" altLang="en-US"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找一条可增广路。时间复杂度：</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O(</a:t>
                </a:r>
                <a14:m>
                  <m:oMath xmlns:m="http://schemas.openxmlformats.org/officeDocument/2006/math">
                    <m:sSup>
                      <m:sSupPr>
                        <m:ctrlPr>
                          <a:rPr kumimoji="0" lang="en-US" altLang="zh-CN" sz="2000" b="1"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pPr>
                      <m:e>
                        <m:r>
                          <a:rPr kumimoji="0" lang="en-US" altLang="zh-CN" sz="2000" b="1" i="0" u="none" strike="noStrike" kern="1200" cap="none" spc="0" normalizeH="0" baseline="0" noProof="0" smtClean="0">
                            <a:ln>
                              <a:noFill/>
                            </a:ln>
                            <a:solidFill>
                              <a:srgbClr val="FF0000"/>
                            </a:solidFill>
                            <a:effectLst/>
                            <a:uLnTx/>
                            <a:uFillTx/>
                            <a:latin typeface="Cambria Math" panose="02040503050406030204" pitchFamily="18" charset="0"/>
                            <a:cs typeface="+mn-cs"/>
                          </a:rPr>
                          <m:t>𝑚</m:t>
                        </m:r>
                      </m:e>
                      <m:sup>
                        <m:r>
                          <a:rPr kumimoji="0" lang="en-US" altLang="zh-CN" sz="2000" b="1" i="0" u="none" strike="noStrike" kern="1200" cap="none" spc="0" normalizeH="0" baseline="0" noProof="0" smtClean="0">
                            <a:ln>
                              <a:noFill/>
                            </a:ln>
                            <a:solidFill>
                              <a:srgbClr val="FF0000"/>
                            </a:solidFill>
                            <a:effectLst/>
                            <a:uLnTx/>
                            <a:uFillTx/>
                            <a:latin typeface="Cambria Math" panose="02040503050406030204" pitchFamily="18" charset="0"/>
                            <a:cs typeface="+mn-cs"/>
                          </a:rPr>
                          <m:t>2</m:t>
                        </m:r>
                      </m:sup>
                    </m:sSup>
                    <m:r>
                      <a:rPr kumimoji="0" lang="en-US" altLang="zh-CN" sz="2000" b="1" i="0" u="none" strike="noStrike" kern="1200" cap="none" spc="0" normalizeH="0" baseline="0" noProof="0" smtClean="0">
                        <a:ln>
                          <a:noFill/>
                        </a:ln>
                        <a:solidFill>
                          <a:srgbClr val="FF0000"/>
                        </a:solidFill>
                        <a:effectLst/>
                        <a:uLnTx/>
                        <a:uFillTx/>
                        <a:latin typeface="Cambria Math" panose="02040503050406030204" pitchFamily="18" charset="0"/>
                        <a:cs typeface="+mn-cs"/>
                      </a:rPr>
                      <m:t>𝑛</m:t>
                    </m:r>
                  </m:oMath>
                </a14:m>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a:t>
                </a:r>
                <a:endPar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endParaRPr>
              </a:p>
              <a:p>
                <a:pPr marL="457200" marR="0" lvl="0" indent="-457200" algn="l" defTabSz="914400" rtl="0" eaLnBrk="0" fontAlgn="base" latinLnBrk="0" hangingPunct="0">
                  <a:lnSpc>
                    <a:spcPct val="100000"/>
                  </a:lnSpc>
                  <a:spcBef>
                    <a:spcPts val="600"/>
                  </a:spcBef>
                  <a:spcAft>
                    <a:spcPct val="0"/>
                  </a:spcAft>
                  <a:buClr>
                    <a:srgbClr val="FE8637"/>
                  </a:buClr>
                  <a:buSzPct val="100000"/>
                  <a:buFont typeface="+mj-ea"/>
                  <a:buAutoNum type="circleNumDbPlain"/>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初始化一条容量为</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0</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的流</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和一个剩余网络</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，第一个剩余网络为原图</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G</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，每条边的剩余容量</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初始化</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为每条边的初始容量</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p>
              <a:p>
                <a:pPr marL="457200" marR="0" lvl="0" indent="-457200" algn="l" defTabSz="914400" rtl="0" eaLnBrk="0" fontAlgn="base" latinLnBrk="0" hangingPunct="0">
                  <a:lnSpc>
                    <a:spcPct val="100000"/>
                  </a:lnSpc>
                  <a:spcBef>
                    <a:spcPts val="600"/>
                  </a:spcBef>
                  <a:spcAft>
                    <a:spcPct val="0"/>
                  </a:spcAft>
                  <a:buClr>
                    <a:srgbClr val="FE8637"/>
                  </a:buClr>
                  <a:buSzPct val="100000"/>
                  <a:buFont typeface="+mj-ea"/>
                  <a:buAutoNum type="circleNumDbPlain"/>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使用</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广度优先搜索算法</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，在剩余网络</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中搜索由</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到</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的最短路径</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p</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，计算</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p</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的瓶颈容量△</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。然后</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扩张流量</a:t>
                </a:r>
                <a:r>
                  <a:rPr kumimoji="0" lang="en-US" altLang="zh-CN" sz="2000" b="1" i="1"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，对所有的边</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p</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，令</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；更新剩余网络</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，对所有的边</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p</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，令</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p>
              <a:p>
                <a:pPr marL="457200" marR="0" lvl="0" indent="-457200" algn="l" defTabSz="914400" rtl="0" eaLnBrk="0" fontAlgn="base" latinLnBrk="0" hangingPunct="0">
                  <a:lnSpc>
                    <a:spcPct val="100000"/>
                  </a:lnSpc>
                  <a:spcBef>
                    <a:spcPts val="600"/>
                  </a:spcBef>
                  <a:spcAft>
                    <a:spcPct val="0"/>
                  </a:spcAft>
                  <a:buClr>
                    <a:srgbClr val="FE8637"/>
                  </a:buClr>
                  <a:buSzPct val="100000"/>
                  <a:buFont typeface="+mj-ea"/>
                  <a:buAutoNum type="circleNumDbPlain"/>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重复步骤（</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2</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），直到找不到一条由</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到</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的最短路径为止。</a:t>
                </a:r>
                <a:endParaRPr kumimoji="0" lang="zh-CN" altLang="zh-CN" sz="2000" b="1" i="0" u="none" strike="noStrike" kern="1200" cap="none" spc="0" normalizeH="0" baseline="0" noProof="0" dirty="0">
                  <a:ln>
                    <a:noFill/>
                  </a:ln>
                  <a:solidFill>
                    <a:sysClr val="windowText" lastClr="000000"/>
                  </a:solidFill>
                  <a:effectLst/>
                  <a:uLnTx/>
                  <a:uFillTx/>
                  <a:latin typeface="Century Schoolbook"/>
                  <a:ea typeface="宋体" panose="02010600030101010101" pitchFamily="2" charset="-122"/>
                  <a:cs typeface="+mn-cs"/>
                </a:endParaRPr>
              </a:p>
            </p:txBody>
          </p:sp>
        </mc:Choice>
        <mc:Fallback xmlns="">
          <p:sp>
            <p:nvSpPr>
              <p:cNvPr id="5" name="内容占位符 2">
                <a:extLst>
                  <a:ext uri="{FF2B5EF4-FFF2-40B4-BE49-F238E27FC236}">
                    <a16:creationId xmlns:a16="http://schemas.microsoft.com/office/drawing/2014/main" id="{44B974F0-32D9-E599-3E0B-AD8D78F6819D}"/>
                  </a:ext>
                </a:extLst>
              </p:cNvPr>
              <p:cNvSpPr txBox="1">
                <a:spLocks noRot="1" noChangeAspect="1" noMove="1" noResize="1" noEditPoints="1" noAdjustHandles="1" noChangeArrowheads="1" noChangeShapeType="1" noTextEdit="1"/>
              </p:cNvSpPr>
              <p:nvPr/>
            </p:nvSpPr>
            <p:spPr bwMode="auto">
              <a:xfrm>
                <a:off x="461097" y="977467"/>
                <a:ext cx="10594830" cy="2867169"/>
              </a:xfrm>
              <a:prstGeom prst="rect">
                <a:avLst/>
              </a:prstGeom>
              <a:blipFill>
                <a:blip r:embed="rId2"/>
                <a:stretch>
                  <a:fillRect l="-518" t="-148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094368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D5C12C-3E05-E476-BD53-7262E54635B0}"/>
              </a:ext>
            </a:extLst>
          </p:cNvPr>
          <p:cNvSpPr/>
          <p:nvPr/>
        </p:nvSpPr>
        <p:spPr>
          <a:xfrm>
            <a:off x="2121030" y="287719"/>
            <a:ext cx="1728358"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en-US" altLang="zh-CN" sz="2800" b="1" cap="none" spc="0">
                <a:ln w="6600">
                  <a:solidFill>
                    <a:schemeClr val="accent2"/>
                  </a:solidFill>
                  <a:prstDash val="solid"/>
                </a:ln>
                <a:solidFill>
                  <a:srgbClr val="FFFFFF"/>
                </a:solidFill>
                <a:effectLst>
                  <a:outerShdw dist="38100" dir="2700000" algn="tl" rotWithShape="0">
                    <a:schemeClr val="accent2"/>
                  </a:outerShdw>
                </a:effectLst>
              </a:rPr>
              <a:t>Dinic</a:t>
            </a: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算法</a:t>
            </a:r>
          </a:p>
        </p:txBody>
      </p:sp>
      <p:sp>
        <p:nvSpPr>
          <p:cNvPr id="3" name="内容占位符 2">
            <a:extLst>
              <a:ext uri="{FF2B5EF4-FFF2-40B4-BE49-F238E27FC236}">
                <a16:creationId xmlns:a16="http://schemas.microsoft.com/office/drawing/2014/main" id="{CEBF336B-E7A2-F484-1208-48F60E35EC17}"/>
              </a:ext>
            </a:extLst>
          </p:cNvPr>
          <p:cNvSpPr txBox="1">
            <a:spLocks/>
          </p:cNvSpPr>
          <p:nvPr/>
        </p:nvSpPr>
        <p:spPr bwMode="auto">
          <a:xfrm>
            <a:off x="402359" y="992188"/>
            <a:ext cx="10411114" cy="184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而</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Dinic</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则构造了</a:t>
            </a: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分层网络</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，使得一次增广可以找到更多的流。</a:t>
            </a:r>
          </a:p>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定义</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 </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给出一个</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G</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上的流</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和相应的容量函数</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，如果边</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满足</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，称为</a:t>
            </a: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饱和边</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p>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定义</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 </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设</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G</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是一个网络，</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H</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是包含</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和</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G</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的子图。如果在</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H</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中每一条从</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和</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的路径中都</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至少有一条饱和边</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H</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中的流</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en-US"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称为</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H</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a:t>
            </a: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阻塞流</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p>
        </p:txBody>
      </p:sp>
      <p:sp>
        <p:nvSpPr>
          <p:cNvPr id="4" name="内容占位符 2">
            <a:extLst>
              <a:ext uri="{FF2B5EF4-FFF2-40B4-BE49-F238E27FC236}">
                <a16:creationId xmlns:a16="http://schemas.microsoft.com/office/drawing/2014/main" id="{99689DED-F9A0-FD77-798F-EF85D1FDCE9E}"/>
              </a:ext>
            </a:extLst>
          </p:cNvPr>
          <p:cNvSpPr txBox="1">
            <a:spLocks/>
          </p:cNvSpPr>
          <p:nvPr/>
        </p:nvSpPr>
        <p:spPr bwMode="auto">
          <a:xfrm>
            <a:off x="402359" y="2833256"/>
            <a:ext cx="10348768" cy="2520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Dinic</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算法使用</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BFS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算法对网络中的顶点按分层进行标号</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在剩余网络中，起点到结点</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的距离为</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，称为结点</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a:t>
            </a: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层次号</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。只保留每个点出发到下一个层次的弧，即满足</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1</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，就得到</a:t>
            </a: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层次图</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如果一次</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BFS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能够成功地从源点增广到汇点，整个网络根据层次号就会变成一个</a:t>
            </a: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层次网络</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，每个结点都有自己的层次号。</a:t>
            </a:r>
          </a:p>
        </p:txBody>
      </p:sp>
    </p:spTree>
    <p:extLst>
      <p:ext uri="{BB962C8B-B14F-4D97-AF65-F5344CB8AC3E}">
        <p14:creationId xmlns:p14="http://schemas.microsoft.com/office/powerpoint/2010/main" val="1813880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D2D17A4D-221F-1B5A-8E98-4820A5A6E307}"/>
              </a:ext>
            </a:extLst>
          </p:cNvPr>
          <p:cNvSpPr txBox="1">
            <a:spLocks/>
          </p:cNvSpPr>
          <p:nvPr/>
        </p:nvSpPr>
        <p:spPr bwMode="auto">
          <a:xfrm>
            <a:off x="402358" y="1039813"/>
            <a:ext cx="10972223"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在一个分层网络中，只有</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或者</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1</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时，（</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）之间有边存在。</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当且仅当</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1</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时，两点之间的边称为</a:t>
            </a: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允许边</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，在接下来的寻找增广路径过程中，</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只会走允许边</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在</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BFS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搜索时，只要遍历到汇点即可停止，因为根据层次图的规定，与汇点同层或更低一层的结点，不可能走到汇点。层次图的使用，</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使得在其中增广也是怎么走都是最短路。</a:t>
            </a:r>
          </a:p>
        </p:txBody>
      </p:sp>
      <p:sp>
        <p:nvSpPr>
          <p:cNvPr id="3" name="内容占位符 2">
            <a:extLst>
              <a:ext uri="{FF2B5EF4-FFF2-40B4-BE49-F238E27FC236}">
                <a16:creationId xmlns:a16="http://schemas.microsoft.com/office/drawing/2014/main" id="{209A96C4-4CFE-7634-0275-0017ADADEB3F}"/>
              </a:ext>
            </a:extLst>
          </p:cNvPr>
          <p:cNvSpPr txBox="1">
            <a:spLocks/>
          </p:cNvSpPr>
          <p:nvPr/>
        </p:nvSpPr>
        <p:spPr bwMode="auto">
          <a:xfrm>
            <a:off x="402358" y="2971801"/>
            <a:ext cx="11083060" cy="228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把剩余网络标记为层次图之后，就可以使用多路增广方法，一般的算法是</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DFS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从源点开始，使用</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DFS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算法从前一层向后一层反复寻找增广路。在</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DFS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过程中，</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如果到达汇点，则说明找到了一条增广路径。</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设该增广路径上的瓶颈容量为</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，则最大流量</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maxflow</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要增加数值</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，同时消减增广路径上各边的容量</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，反向边增加容量</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，称为</a:t>
            </a: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路径增广</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当</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DFS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找到一条增广路径后，并不立即结束，而是回溯后继续</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DFS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，寻找下一条增广路径，直到找完所有的增广路径。该层次图中所有增广路径的瓶颈容量之和，称为</a:t>
            </a: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阻塞流</a:t>
            </a:r>
            <a:r>
              <a:rPr kumimoji="0" lang="en-US" altLang="zh-CN" sz="2000" b="1" i="1"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f</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p>
          <a:p>
            <a:pPr marL="0" marR="0" lvl="0" indent="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None/>
              <a:tabLst/>
              <a:defRPr/>
            </a:pPr>
            <a:endParaRPr kumimoji="0" lang="zh-CN" altLang="en-US" sz="2000" b="1" i="0" u="none" strike="noStrike" kern="1200" cap="none" spc="0" normalizeH="0" baseline="0" noProof="0" dirty="0">
              <a:ln>
                <a:noFill/>
              </a:ln>
              <a:solidFill>
                <a:sysClr val="windowText" lastClr="000000"/>
              </a:solidFill>
              <a:effectLst/>
              <a:uLnTx/>
              <a:uFillTx/>
              <a:latin typeface="Century Schoolbook"/>
              <a:ea typeface="宋体" panose="02010600030101010101" pitchFamily="2" charset="-122"/>
              <a:cs typeface="+mn-cs"/>
            </a:endParaRPr>
          </a:p>
        </p:txBody>
      </p:sp>
    </p:spTree>
    <p:extLst>
      <p:ext uri="{BB962C8B-B14F-4D97-AF65-F5344CB8AC3E}">
        <p14:creationId xmlns:p14="http://schemas.microsoft.com/office/powerpoint/2010/main" val="1918627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A3A6F628-28E0-041D-C88F-060E597C4539}"/>
              </a:ext>
            </a:extLst>
          </p:cNvPr>
          <p:cNvSpPr txBox="1">
            <a:spLocks/>
          </p:cNvSpPr>
          <p:nvPr/>
        </p:nvSpPr>
        <p:spPr bwMode="auto">
          <a:xfrm>
            <a:off x="466870" y="1000847"/>
            <a:ext cx="1104625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sz="1800"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sz="16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4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如果增广路径上的</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瓶颈容量为</a:t>
            </a:r>
            <a:r>
              <a:rPr kumimoji="0" lang="en-US"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0</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，说明已经没有增广路径了，则</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DFS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搜索算法结束。</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639763" marR="0" lvl="1" indent="-273050" algn="l" defTabSz="914400" rtl="0" eaLnBrk="0" fontAlgn="base" latinLnBrk="0" hangingPunct="0">
              <a:lnSpc>
                <a:spcPct val="100000"/>
              </a:lnSpc>
              <a:spcBef>
                <a:spcPct val="20000"/>
              </a:spcBef>
              <a:spcAft>
                <a:spcPct val="0"/>
              </a:spcAft>
              <a:buClr>
                <a:srgbClr val="FE8637"/>
              </a:buClr>
              <a:buSzPct val="100000"/>
              <a:buFont typeface="Wingdings" panose="05000000000000000000" pitchFamily="2" charset="2"/>
              <a:buChar char="l"/>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对剩余网络继续进行分层，得到新的层次图，然后再进行</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DFS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639763" marR="0" lvl="1" indent="-273050" algn="l" defTabSz="914400" rtl="0" eaLnBrk="0" fontAlgn="base" latinLnBrk="0" hangingPunct="0">
              <a:lnSpc>
                <a:spcPct val="100000"/>
              </a:lnSpc>
              <a:spcBef>
                <a:spcPct val="20000"/>
              </a:spcBef>
              <a:spcAft>
                <a:spcPct val="0"/>
              </a:spcAft>
              <a:buClr>
                <a:srgbClr val="FE8637"/>
              </a:buClr>
              <a:buSzPct val="100000"/>
              <a:buFont typeface="Wingdings" panose="05000000000000000000" pitchFamily="2" charset="2"/>
              <a:buChar char="l"/>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当剩余网络中</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无法计算汇点的层次</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，即</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BFS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无法到达汇点时，</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Dinic</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算法结束，得到最大流量</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maxflow</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p>
        </p:txBody>
      </p:sp>
      <p:sp>
        <p:nvSpPr>
          <p:cNvPr id="3" name="内容占位符 1">
            <a:extLst>
              <a:ext uri="{FF2B5EF4-FFF2-40B4-BE49-F238E27FC236}">
                <a16:creationId xmlns:a16="http://schemas.microsoft.com/office/drawing/2014/main" id="{4EBDDBDA-F62D-3E75-EF87-26A8D9FA23BE}"/>
              </a:ext>
            </a:extLst>
          </p:cNvPr>
          <p:cNvSpPr txBox="1">
            <a:spLocks/>
          </p:cNvSpPr>
          <p:nvPr/>
        </p:nvSpPr>
        <p:spPr bwMode="auto">
          <a:xfrm>
            <a:off x="466870" y="2545629"/>
            <a:ext cx="1110860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sz="1800"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sz="16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4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Dinic</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算法被分成至多</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n</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个阶段，每一阶段由寻找出层次图和关于此层次图的阻塞流以及用阻塞流来增加最大流量这样几部分组成。</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639763" marR="0" lvl="1" indent="-273050" algn="l" defTabSz="914400" rtl="0" eaLnBrk="0" fontAlgn="base" latinLnBrk="0" hangingPunct="0">
              <a:lnSpc>
                <a:spcPct val="100000"/>
              </a:lnSpc>
              <a:spcBef>
                <a:spcPct val="20000"/>
              </a:spcBef>
              <a:spcAft>
                <a:spcPct val="0"/>
              </a:spcAft>
              <a:buClr>
                <a:srgbClr val="FE8637"/>
              </a:buClr>
              <a:buSzPct val="100000"/>
              <a:buFont typeface="Wingdings" panose="05000000000000000000" pitchFamily="2" charset="2"/>
              <a:buChar char="l"/>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因为每次沿阻塞流增广后，最大的层次号至少会增加</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1</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，因此最多计算</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n</a:t>
            </a:r>
            <a:r>
              <a:rPr lang="en-US" altLang="zh-CN" sz="2000">
                <a:solidFill>
                  <a:sysClr val="windowText" lastClr="000000"/>
                </a:solidFill>
                <a:latin typeface="Century Schoolbook"/>
                <a:ea typeface="宋体" panose="02010600030101010101" pitchFamily="2" charset="-122"/>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1</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次阻塞流，而每次阻塞流的计算时间均不超过</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O</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mn</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，则</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总时间复杂度为</a:t>
            </a:r>
            <a:r>
              <a:rPr kumimoji="0" lang="en-US" altLang="zh-CN" sz="2000" b="1" i="1"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O</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mn</a:t>
            </a:r>
            <a:r>
              <a:rPr kumimoji="0" lang="en-US" altLang="zh-CN" sz="2000" b="1" i="0" u="none" strike="noStrike" kern="1200" cap="none" spc="0" normalizeH="0" baseline="30000" noProof="0">
                <a:ln>
                  <a:noFill/>
                </a:ln>
                <a:solidFill>
                  <a:srgbClr val="FF0000"/>
                </a:solidFill>
                <a:effectLst/>
                <a:uLnTx/>
                <a:uFillTx/>
                <a:latin typeface="Century Schoolbook"/>
                <a:ea typeface="宋体" panose="02010600030101010101" pitchFamily="2" charset="-122"/>
                <a:cs typeface="+mn-cs"/>
              </a:rPr>
              <a:t>2</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p>
        </p:txBody>
      </p:sp>
    </p:spTree>
    <p:extLst>
      <p:ext uri="{BB962C8B-B14F-4D97-AF65-F5344CB8AC3E}">
        <p14:creationId xmlns:p14="http://schemas.microsoft.com/office/powerpoint/2010/main" val="408480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11FDC1-9CDB-1F25-9846-2E7C82182763}"/>
              </a:ext>
            </a:extLst>
          </p:cNvPr>
          <p:cNvSpPr txBox="1">
            <a:spLocks/>
          </p:cNvSpPr>
          <p:nvPr/>
        </p:nvSpPr>
        <p:spPr bwMode="auto">
          <a:xfrm>
            <a:off x="588818" y="1018309"/>
            <a:ext cx="10571018"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设</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G</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E</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）是有两个称为</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源和汇的特殊顶点</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的有向图，</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是定义在所有顶点上的容量函数</a:t>
            </a:r>
            <a:r>
              <a:rPr kumimoji="0" lang="zh-CN" altLang="en-US"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若</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E</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，则</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0</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，否则</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0</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p>
        </p:txBody>
      </p:sp>
      <p:sp>
        <p:nvSpPr>
          <p:cNvPr id="4" name="矩形 3">
            <a:extLst>
              <a:ext uri="{FF2B5EF4-FFF2-40B4-BE49-F238E27FC236}">
                <a16:creationId xmlns:a16="http://schemas.microsoft.com/office/drawing/2014/main" id="{9D1F279B-3197-E11F-0EE7-2DBA67C904C4}"/>
              </a:ext>
            </a:extLst>
          </p:cNvPr>
          <p:cNvSpPr/>
          <p:nvPr/>
        </p:nvSpPr>
        <p:spPr>
          <a:xfrm>
            <a:off x="2122365" y="285233"/>
            <a:ext cx="1980029"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流网络性质</a:t>
            </a:r>
          </a:p>
        </p:txBody>
      </p:sp>
      <p:sp>
        <p:nvSpPr>
          <p:cNvPr id="5" name="内容占位符 6">
            <a:extLst>
              <a:ext uri="{FF2B5EF4-FFF2-40B4-BE49-F238E27FC236}">
                <a16:creationId xmlns:a16="http://schemas.microsoft.com/office/drawing/2014/main" id="{04B9A071-C670-3B54-0A15-2E5ACFD28AFE}"/>
              </a:ext>
            </a:extLst>
          </p:cNvPr>
          <p:cNvSpPr txBox="1">
            <a:spLocks/>
          </p:cNvSpPr>
          <p:nvPr/>
        </p:nvSpPr>
        <p:spPr bwMode="auto">
          <a:xfrm>
            <a:off x="588817" y="2356139"/>
            <a:ext cx="10016837"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定义</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 </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一个</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G</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上的流是一个顶点对上的实函数</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，具有以下</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3</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个条件：</a:t>
            </a:r>
          </a:p>
          <a:p>
            <a:pPr marL="457200" marR="0" lvl="0" indent="-457200" algn="l" defTabSz="914400" rtl="0" eaLnBrk="0" fontAlgn="base" latinLnBrk="0" hangingPunct="0">
              <a:lnSpc>
                <a:spcPct val="100000"/>
              </a:lnSpc>
              <a:spcBef>
                <a:spcPts val="600"/>
              </a:spcBef>
              <a:spcAft>
                <a:spcPct val="0"/>
              </a:spcAft>
              <a:buClr>
                <a:srgbClr val="FE8637"/>
              </a:buClr>
              <a:buSzPct val="100000"/>
              <a:buFont typeface="+mj-ea"/>
              <a:buAutoNum type="circleNumDbPlain"/>
              <a:tabLst/>
              <a:defRPr/>
            </a:pP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斜对称。</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 </a:t>
            </a:r>
            <a:r>
              <a:rPr kumimoji="0" lang="en-US" altLang="zh-CN" sz="2000" b="1" i="0" u="none" strike="noStrike" kern="1200" cap="none" spc="0" normalizeH="0" baseline="0" noProof="0">
                <a:ln>
                  <a:noFill/>
                </a:ln>
                <a:solidFill>
                  <a:sysClr val="windowText" lastClr="000000"/>
                </a:solidFill>
                <a:effectLst/>
                <a:uLnTx/>
                <a:uFillTx/>
                <a:latin typeface="Adobe Myungjo Std M"/>
                <a:ea typeface="Adobe Myungjo Std M"/>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b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b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如果</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0</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，则存在</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从</a:t>
            </a:r>
            <a:r>
              <a:rPr kumimoji="0" lang="en-US" altLang="zh-CN" sz="2000" b="1" i="1"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到</a:t>
            </a:r>
            <a:r>
              <a:rPr kumimoji="0" lang="en-US" altLang="zh-CN" sz="2000" b="1" i="1"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v</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的流</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p>
          <a:p>
            <a:pPr marL="457200" marR="0" lvl="0" indent="-457200" algn="l" defTabSz="914400" rtl="0" eaLnBrk="0" fontAlgn="base" latinLnBrk="0" hangingPunct="0">
              <a:lnSpc>
                <a:spcPct val="100000"/>
              </a:lnSpc>
              <a:spcBef>
                <a:spcPts val="600"/>
              </a:spcBef>
              <a:spcAft>
                <a:spcPct val="0"/>
              </a:spcAft>
              <a:buClr>
                <a:srgbClr val="FE8637"/>
              </a:buClr>
              <a:buSzPct val="100000"/>
              <a:buFont typeface="+mj-ea"/>
              <a:buAutoNum type="circleNumDbPlain"/>
              <a:tabLst/>
              <a:defRPr/>
            </a:pP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容量约束。</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 </a:t>
            </a:r>
            <a:r>
              <a:rPr kumimoji="0" lang="en-US" altLang="zh-CN" sz="2000" b="1" i="0" u="none" strike="noStrike" kern="1200" cap="none" spc="0" normalizeH="0" baseline="0" noProof="0">
                <a:ln>
                  <a:noFill/>
                </a:ln>
                <a:solidFill>
                  <a:sysClr val="windowText" lastClr="000000"/>
                </a:solidFill>
                <a:effectLst/>
                <a:uLnTx/>
                <a:uFillTx/>
                <a:latin typeface="Adobe Myungjo Std M"/>
                <a:ea typeface="Adobe Myungjo Std M"/>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b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b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如果</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，则</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边</a:t>
            </a:r>
            <a:r>
              <a:rPr kumimoji="0" lang="en-US"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是饱和的</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p>
          <a:p>
            <a:pPr marL="457200" marR="0" lvl="0" indent="-457200" algn="l" defTabSz="914400" rtl="0" eaLnBrk="0" fontAlgn="base" latinLnBrk="0" hangingPunct="0">
              <a:lnSpc>
                <a:spcPct val="100000"/>
              </a:lnSpc>
              <a:spcBef>
                <a:spcPts val="1200"/>
              </a:spcBef>
              <a:spcAft>
                <a:spcPts val="600"/>
              </a:spcAft>
              <a:buClr>
                <a:srgbClr val="FE8637"/>
              </a:buClr>
              <a:buSzPct val="100000"/>
              <a:buFont typeface="+mj-ea"/>
              <a:buAutoNum type="circleNumDbPlain"/>
              <a:tabLst/>
              <a:defRPr/>
            </a:pP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流守恒。</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 </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任何一个内部顶点的网络流（流出总量减去流入总量）等于</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0</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endParaRPr kumimoji="0" lang="zh-CN" altLang="zh-CN" sz="2000" b="1" i="0" u="none" strike="noStrike" kern="1200" cap="none" spc="0" normalizeH="0" baseline="0" noProof="0" dirty="0">
              <a:ln>
                <a:noFill/>
              </a:ln>
              <a:solidFill>
                <a:sysClr val="windowText" lastClr="000000"/>
              </a:solidFill>
              <a:effectLst/>
              <a:uLnTx/>
              <a:uFillTx/>
              <a:latin typeface="Century Schoolbook"/>
              <a:ea typeface="宋体" panose="02010600030101010101" pitchFamily="2" charset="-122"/>
              <a:cs typeface="+mn-cs"/>
            </a:endParaRPr>
          </a:p>
        </p:txBody>
      </p:sp>
      <p:pic>
        <p:nvPicPr>
          <p:cNvPr id="10" name="图片 9">
            <a:extLst>
              <a:ext uri="{FF2B5EF4-FFF2-40B4-BE49-F238E27FC236}">
                <a16:creationId xmlns:a16="http://schemas.microsoft.com/office/drawing/2014/main" id="{592378E9-1F27-214B-D7DB-58ACA51C1622}"/>
              </a:ext>
            </a:extLst>
          </p:cNvPr>
          <p:cNvPicPr>
            <a:picLocks noChangeAspect="1"/>
          </p:cNvPicPr>
          <p:nvPr/>
        </p:nvPicPr>
        <p:blipFill>
          <a:blip r:embed="rId2"/>
          <a:stretch>
            <a:fillRect/>
          </a:stretch>
        </p:blipFill>
        <p:spPr>
          <a:xfrm>
            <a:off x="2205492" y="4624205"/>
            <a:ext cx="4795849" cy="769976"/>
          </a:xfrm>
          <a:prstGeom prst="rect">
            <a:avLst/>
          </a:prstGeom>
        </p:spPr>
      </p:pic>
    </p:spTree>
    <p:extLst>
      <p:ext uri="{BB962C8B-B14F-4D97-AF65-F5344CB8AC3E}">
        <p14:creationId xmlns:p14="http://schemas.microsoft.com/office/powerpoint/2010/main" val="178018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A413F8-98BB-FCE4-CF0F-16741EA8DDA1}"/>
              </a:ext>
            </a:extLst>
          </p:cNvPr>
          <p:cNvSpPr/>
          <p:nvPr/>
        </p:nvSpPr>
        <p:spPr>
          <a:xfrm>
            <a:off x="2101011" y="264451"/>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割的概念</a:t>
            </a:r>
          </a:p>
        </p:txBody>
      </p:sp>
      <p:sp>
        <p:nvSpPr>
          <p:cNvPr id="3" name="内容占位符 2">
            <a:extLst>
              <a:ext uri="{FF2B5EF4-FFF2-40B4-BE49-F238E27FC236}">
                <a16:creationId xmlns:a16="http://schemas.microsoft.com/office/drawing/2014/main" id="{D86B257E-92A3-2C75-4553-9B3B8C06F8FB}"/>
              </a:ext>
            </a:extLst>
          </p:cNvPr>
          <p:cNvSpPr txBox="1">
            <a:spLocks/>
          </p:cNvSpPr>
          <p:nvPr/>
        </p:nvSpPr>
        <p:spPr bwMode="auto">
          <a:xfrm>
            <a:off x="501506" y="977612"/>
            <a:ext cx="10457439"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sz="1800"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sz="16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4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定义</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  </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一个</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割｛</a:t>
            </a:r>
            <a:r>
              <a:rPr kumimoji="0" lang="en-US" altLang="zh-CN" sz="2000" b="1" i="1"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是把顶点</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分成两个子集</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和</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的一个划分，使得</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和</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割｛</a:t>
            </a:r>
            <a:r>
              <a:rPr kumimoji="0" lang="en-US" altLang="zh-CN" sz="2000" b="1" i="1"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｝的容量</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由</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表示：</a:t>
            </a:r>
          </a:p>
        </p:txBody>
      </p:sp>
      <p:graphicFrame>
        <p:nvGraphicFramePr>
          <p:cNvPr id="4" name="对象 6">
            <a:extLst>
              <a:ext uri="{FF2B5EF4-FFF2-40B4-BE49-F238E27FC236}">
                <a16:creationId xmlns:a16="http://schemas.microsoft.com/office/drawing/2014/main" id="{5C2B2883-7544-FC4E-65DD-8EF5A8A12F1A}"/>
              </a:ext>
            </a:extLst>
          </p:cNvPr>
          <p:cNvGraphicFramePr>
            <a:graphicFrameLocks noChangeAspect="1"/>
          </p:cNvGraphicFramePr>
          <p:nvPr>
            <p:extLst>
              <p:ext uri="{D42A27DB-BD31-4B8C-83A1-F6EECF244321}">
                <p14:modId xmlns:p14="http://schemas.microsoft.com/office/powerpoint/2010/main" val="852821868"/>
              </p:ext>
            </p:extLst>
          </p:nvPr>
        </p:nvGraphicFramePr>
        <p:xfrm>
          <a:off x="1781175" y="1709593"/>
          <a:ext cx="2008188" cy="576263"/>
        </p:xfrm>
        <a:graphic>
          <a:graphicData uri="http://schemas.openxmlformats.org/presentationml/2006/ole">
            <mc:AlternateContent xmlns:mc="http://schemas.openxmlformats.org/markup-compatibility/2006">
              <mc:Choice xmlns:v="urn:schemas-microsoft-com:vml" Requires="v">
                <p:oleObj name="公式" r:id="rId2" imgW="1295400" imgH="368300" progId="Equation.3">
                  <p:embed/>
                </p:oleObj>
              </mc:Choice>
              <mc:Fallback>
                <p:oleObj name="公式" r:id="rId2" imgW="1295400" imgH="368300" progId="Equation.3">
                  <p:embed/>
                  <p:pic>
                    <p:nvPicPr>
                      <p:cNvPr id="12297" name="对象 6">
                        <a:extLst>
                          <a:ext uri="{FF2B5EF4-FFF2-40B4-BE49-F238E27FC236}">
                            <a16:creationId xmlns:a16="http://schemas.microsoft.com/office/drawing/2014/main" id="{9584CE9A-A498-0C81-A50B-C2D3D42683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1709593"/>
                        <a:ext cx="20081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内容占位符 2">
            <a:extLst>
              <a:ext uri="{FF2B5EF4-FFF2-40B4-BE49-F238E27FC236}">
                <a16:creationId xmlns:a16="http://schemas.microsoft.com/office/drawing/2014/main" id="{F2CD629B-725A-BCA4-E038-0C5183E9F2B9}"/>
              </a:ext>
            </a:extLst>
          </p:cNvPr>
          <p:cNvSpPr txBox="1">
            <a:spLocks/>
          </p:cNvSpPr>
          <p:nvPr/>
        </p:nvSpPr>
        <p:spPr bwMode="auto">
          <a:xfrm>
            <a:off x="501506" y="2285856"/>
            <a:ext cx="67405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sz="1800"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sz="16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4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流过割｛</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｝的流，由</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）表示：</a:t>
            </a:r>
          </a:p>
        </p:txBody>
      </p:sp>
      <p:graphicFrame>
        <p:nvGraphicFramePr>
          <p:cNvPr id="6" name="对象 5">
            <a:extLst>
              <a:ext uri="{FF2B5EF4-FFF2-40B4-BE49-F238E27FC236}">
                <a16:creationId xmlns:a16="http://schemas.microsoft.com/office/drawing/2014/main" id="{560AA234-0B0A-FBB7-1CD4-E29D5FE2F345}"/>
              </a:ext>
            </a:extLst>
          </p:cNvPr>
          <p:cNvGraphicFramePr>
            <a:graphicFrameLocks noChangeAspect="1"/>
          </p:cNvGraphicFramePr>
          <p:nvPr>
            <p:extLst>
              <p:ext uri="{D42A27DB-BD31-4B8C-83A1-F6EECF244321}">
                <p14:modId xmlns:p14="http://schemas.microsoft.com/office/powerpoint/2010/main" val="1149909812"/>
              </p:ext>
            </p:extLst>
          </p:nvPr>
        </p:nvGraphicFramePr>
        <p:xfrm>
          <a:off x="5730225" y="2322368"/>
          <a:ext cx="1993900" cy="539750"/>
        </p:xfrm>
        <a:graphic>
          <a:graphicData uri="http://schemas.openxmlformats.org/presentationml/2006/ole">
            <mc:AlternateContent xmlns:mc="http://schemas.openxmlformats.org/markup-compatibility/2006">
              <mc:Choice xmlns:v="urn:schemas-microsoft-com:vml" Requires="v">
                <p:oleObj name="公式" r:id="rId4" imgW="1371600" imgH="368300" progId="Equation.3">
                  <p:embed/>
                </p:oleObj>
              </mc:Choice>
              <mc:Fallback>
                <p:oleObj name="公式" r:id="rId4" imgW="1371600" imgH="368300" progId="Equation.3">
                  <p:embed/>
                  <p:pic>
                    <p:nvPicPr>
                      <p:cNvPr id="9" name="对象 8">
                        <a:extLst>
                          <a:ext uri="{FF2B5EF4-FFF2-40B4-BE49-F238E27FC236}">
                            <a16:creationId xmlns:a16="http://schemas.microsoft.com/office/drawing/2014/main" id="{E8B107DB-EE8E-0EFE-85E8-AB057A9AEF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0225" y="2322368"/>
                        <a:ext cx="19939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4">
            <a:extLst>
              <a:ext uri="{FF2B5EF4-FFF2-40B4-BE49-F238E27FC236}">
                <a16:creationId xmlns:a16="http://schemas.microsoft.com/office/drawing/2014/main" id="{CAB9932C-944F-86DB-D806-D47C58020055}"/>
              </a:ext>
            </a:extLst>
          </p:cNvPr>
          <p:cNvSpPr txBox="1"/>
          <p:nvPr/>
        </p:nvSpPr>
        <p:spPr>
          <a:xfrm>
            <a:off x="909484" y="2968118"/>
            <a:ext cx="7181569" cy="646331"/>
          </a:xfrm>
          <a:prstGeom prst="rect">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ln>
          <a:effectLst>
            <a:outerShdw blurRad="50800" dist="25000" dir="5400000" rotWithShape="0">
              <a:srgbClr val="000000">
                <a:alpha val="40000"/>
              </a:srgbClr>
            </a:outerShdw>
          </a:effec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sz="1800" b="1" i="0"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rPr>
              <a:t>流过割｛</a:t>
            </a:r>
            <a:r>
              <a:rPr kumimoji="0" lang="en-US" altLang="zh-CN" sz="1800" b="1" i="1"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rPr>
              <a:t>S</a:t>
            </a:r>
            <a:r>
              <a:rPr kumimoji="0" lang="zh-CN" altLang="zh-CN" sz="1800" b="1" i="0"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rPr>
              <a:t>，</a:t>
            </a:r>
            <a:r>
              <a:rPr kumimoji="0" lang="en-US" altLang="zh-CN" sz="1800" b="1" i="1"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rPr>
              <a:t>T</a:t>
            </a:r>
            <a:r>
              <a:rPr kumimoji="0" lang="zh-CN" altLang="zh-CN" sz="1800" b="1" i="0"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rPr>
              <a:t>｝的流量，是所有从</a:t>
            </a:r>
            <a:r>
              <a:rPr kumimoji="0" lang="en-US" altLang="zh-CN" sz="1800" b="1" i="1"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rPr>
              <a:t>S</a:t>
            </a:r>
            <a:r>
              <a:rPr kumimoji="0" lang="zh-CN" altLang="zh-CN" sz="1800" b="1" i="0"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rPr>
              <a:t>到</a:t>
            </a:r>
            <a:r>
              <a:rPr kumimoji="0" lang="en-US" altLang="zh-CN" sz="1800" b="1" i="1"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rPr>
              <a:t>T</a:t>
            </a:r>
            <a:r>
              <a:rPr kumimoji="0" lang="zh-CN" altLang="zh-CN" sz="1800" b="1" i="0"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rPr>
              <a:t>的边的正向流之和减去所有从</a:t>
            </a:r>
            <a:r>
              <a:rPr kumimoji="0" lang="en-US" altLang="zh-CN" sz="1800" b="1" i="1"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rPr>
              <a:t>T</a:t>
            </a:r>
            <a:r>
              <a:rPr kumimoji="0" lang="zh-CN" altLang="zh-CN" sz="1800" b="1" i="0"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rPr>
              <a:t>到</a:t>
            </a:r>
            <a:r>
              <a:rPr kumimoji="0" lang="en-US" altLang="zh-CN" sz="1800" b="1" i="1"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rPr>
              <a:t>S</a:t>
            </a:r>
            <a:r>
              <a:rPr kumimoji="0" lang="zh-CN" altLang="zh-CN" sz="18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rPr>
              <a:t>边的</a:t>
            </a:r>
            <a:r>
              <a:rPr kumimoji="0" lang="zh-CN" altLang="en-US" sz="18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rPr>
              <a:t>反</a:t>
            </a:r>
            <a:r>
              <a:rPr kumimoji="0" lang="zh-CN" altLang="zh-CN" sz="18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rPr>
              <a:t>向</a:t>
            </a:r>
            <a:r>
              <a:rPr kumimoji="0" lang="zh-CN" altLang="zh-CN" sz="1800" b="1" i="0"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rPr>
              <a:t>流之和。</a:t>
            </a:r>
          </a:p>
        </p:txBody>
      </p:sp>
      <p:sp>
        <p:nvSpPr>
          <p:cNvPr id="9" name="内容占位符 1">
            <a:extLst>
              <a:ext uri="{FF2B5EF4-FFF2-40B4-BE49-F238E27FC236}">
                <a16:creationId xmlns:a16="http://schemas.microsoft.com/office/drawing/2014/main" id="{AC68727B-4229-8BB0-B8AB-C08B66F8C286}"/>
              </a:ext>
            </a:extLst>
          </p:cNvPr>
          <p:cNvSpPr txBox="1">
            <a:spLocks/>
          </p:cNvSpPr>
          <p:nvPr/>
        </p:nvSpPr>
        <p:spPr bwMode="auto">
          <a:xfrm>
            <a:off x="501506" y="3973694"/>
            <a:ext cx="77882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sz="1800"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sz="16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4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定义</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   </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流</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的值记为</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，定义为：</a:t>
            </a:r>
            <a:endParaRPr kumimoji="0" lang="zh-CN" altLang="en-US"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p:txBody>
      </p:sp>
      <p:sp>
        <p:nvSpPr>
          <p:cNvPr id="10" name="内容占位符 2">
            <a:extLst>
              <a:ext uri="{FF2B5EF4-FFF2-40B4-BE49-F238E27FC236}">
                <a16:creationId xmlns:a16="http://schemas.microsoft.com/office/drawing/2014/main" id="{6498F9E2-4730-8892-68B5-CED444CC586C}"/>
              </a:ext>
            </a:extLst>
          </p:cNvPr>
          <p:cNvSpPr txBox="1">
            <a:spLocks/>
          </p:cNvSpPr>
          <p:nvPr/>
        </p:nvSpPr>
        <p:spPr bwMode="auto">
          <a:xfrm>
            <a:off x="503094" y="4589321"/>
            <a:ext cx="67389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sz="1800"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sz="16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4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引理</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   </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对于任意的割｛</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｝和一个流</a:t>
            </a:r>
            <a:r>
              <a:rPr kumimoji="0" lang="en-US" altLang="zh-CN" sz="2000" b="0"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en-US"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endPar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p:txBody>
      </p:sp>
      <p:graphicFrame>
        <p:nvGraphicFramePr>
          <p:cNvPr id="11" name="对象 5">
            <a:extLst>
              <a:ext uri="{FF2B5EF4-FFF2-40B4-BE49-F238E27FC236}">
                <a16:creationId xmlns:a16="http://schemas.microsoft.com/office/drawing/2014/main" id="{2CB07856-8A1F-B86A-90ED-5607B5785606}"/>
              </a:ext>
            </a:extLst>
          </p:cNvPr>
          <p:cNvGraphicFramePr>
            <a:graphicFrameLocks noChangeAspect="1"/>
          </p:cNvGraphicFramePr>
          <p:nvPr>
            <p:extLst>
              <p:ext uri="{D42A27DB-BD31-4B8C-83A1-F6EECF244321}">
                <p14:modId xmlns:p14="http://schemas.microsoft.com/office/powerpoint/2010/main" val="87869408"/>
              </p:ext>
            </p:extLst>
          </p:nvPr>
        </p:nvGraphicFramePr>
        <p:xfrm>
          <a:off x="4650581" y="3996495"/>
          <a:ext cx="2436812" cy="539750"/>
        </p:xfrm>
        <a:graphic>
          <a:graphicData uri="http://schemas.openxmlformats.org/presentationml/2006/ole">
            <mc:AlternateContent xmlns:mc="http://schemas.openxmlformats.org/markup-compatibility/2006">
              <mc:Choice xmlns:v="urn:schemas-microsoft-com:vml" Requires="v">
                <p:oleObj name="公式" r:id="rId6" imgW="1586811" imgH="355446" progId="Equation.3">
                  <p:embed/>
                </p:oleObj>
              </mc:Choice>
              <mc:Fallback>
                <p:oleObj name="公式" r:id="rId6" imgW="1586811" imgH="355446" progId="Equation.3">
                  <p:embed/>
                  <p:pic>
                    <p:nvPicPr>
                      <p:cNvPr id="13318" name="对象 5">
                        <a:extLst>
                          <a:ext uri="{FF2B5EF4-FFF2-40B4-BE49-F238E27FC236}">
                            <a16:creationId xmlns:a16="http://schemas.microsoft.com/office/drawing/2014/main" id="{F13A2900-B2E5-E7FA-9DE5-67E255D805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0581" y="3996495"/>
                        <a:ext cx="2436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a:extLst>
              <a:ext uri="{FF2B5EF4-FFF2-40B4-BE49-F238E27FC236}">
                <a16:creationId xmlns:a16="http://schemas.microsoft.com/office/drawing/2014/main" id="{979430AF-7DB5-D9A1-1168-90EF6100B1AC}"/>
              </a:ext>
            </a:extLst>
          </p:cNvPr>
          <p:cNvGraphicFramePr>
            <a:graphicFrameLocks noChangeAspect="1"/>
          </p:cNvGraphicFramePr>
          <p:nvPr>
            <p:extLst>
              <p:ext uri="{D42A27DB-BD31-4B8C-83A1-F6EECF244321}">
                <p14:modId xmlns:p14="http://schemas.microsoft.com/office/powerpoint/2010/main" val="2315345276"/>
              </p:ext>
            </p:extLst>
          </p:nvPr>
        </p:nvGraphicFramePr>
        <p:xfrm>
          <a:off x="5539077" y="4589321"/>
          <a:ext cx="1830387" cy="431800"/>
        </p:xfrm>
        <a:graphic>
          <a:graphicData uri="http://schemas.openxmlformats.org/presentationml/2006/ole">
            <mc:AlternateContent xmlns:mc="http://schemas.openxmlformats.org/markup-compatibility/2006">
              <mc:Choice xmlns:v="urn:schemas-microsoft-com:vml" Requires="v">
                <p:oleObj name="公式" r:id="rId8" imgW="850531" imgH="203112" progId="Equation.3">
                  <p:embed/>
                </p:oleObj>
              </mc:Choice>
              <mc:Fallback>
                <p:oleObj name="公式" r:id="rId8" imgW="850531" imgH="203112" progId="Equation.3">
                  <p:embed/>
                  <p:pic>
                    <p:nvPicPr>
                      <p:cNvPr id="8" name="对象 7">
                        <a:extLst>
                          <a:ext uri="{FF2B5EF4-FFF2-40B4-BE49-F238E27FC236}">
                            <a16:creationId xmlns:a16="http://schemas.microsoft.com/office/drawing/2014/main" id="{2EA57A80-CC52-592C-6647-12034D17E5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9077" y="4589321"/>
                        <a:ext cx="18303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4809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CAF33015-D6DB-89E4-4CB9-C0825C43EB4E}"/>
              </a:ext>
            </a:extLst>
          </p:cNvPr>
          <p:cNvSpPr txBox="1">
            <a:spLocks/>
          </p:cNvSpPr>
          <p:nvPr/>
        </p:nvSpPr>
        <p:spPr bwMode="auto">
          <a:xfrm>
            <a:off x="502950" y="1019032"/>
            <a:ext cx="1056683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一个割的例子，分割线以下的点构成</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，分割线以上的点构成</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割｛</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｝的流</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1</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2</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3</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4</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5</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6</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en-US"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割｛</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｝的流</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2</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3</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4</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5</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p:txBody>
      </p:sp>
      <p:grpSp>
        <p:nvGrpSpPr>
          <p:cNvPr id="3" name="组合 20">
            <a:extLst>
              <a:ext uri="{FF2B5EF4-FFF2-40B4-BE49-F238E27FC236}">
                <a16:creationId xmlns:a16="http://schemas.microsoft.com/office/drawing/2014/main" id="{7FFBF1BC-2BA2-FB24-790F-6137120EC19D}"/>
              </a:ext>
            </a:extLst>
          </p:cNvPr>
          <p:cNvGrpSpPr>
            <a:grpSpLocks noChangeAspect="1"/>
          </p:cNvGrpSpPr>
          <p:nvPr/>
        </p:nvGrpSpPr>
        <p:grpSpPr bwMode="auto">
          <a:xfrm>
            <a:off x="2748540" y="2565400"/>
            <a:ext cx="3338513" cy="1727200"/>
            <a:chOff x="2060068" y="3140968"/>
            <a:chExt cx="2652712" cy="1373187"/>
          </a:xfrm>
        </p:grpSpPr>
        <p:sp>
          <p:nvSpPr>
            <p:cNvPr id="4" name="Oval 6">
              <a:extLst>
                <a:ext uri="{FF2B5EF4-FFF2-40B4-BE49-F238E27FC236}">
                  <a16:creationId xmlns:a16="http://schemas.microsoft.com/office/drawing/2014/main" id="{5E055709-7CBC-FB9B-29D0-8C151BC6CA93}"/>
                </a:ext>
              </a:extLst>
            </p:cNvPr>
            <p:cNvSpPr>
              <a:spLocks noChangeArrowheads="1"/>
            </p:cNvSpPr>
            <p:nvPr/>
          </p:nvSpPr>
          <p:spPr bwMode="auto">
            <a:xfrm>
              <a:off x="2726818" y="3140968"/>
              <a:ext cx="287337" cy="287337"/>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Calibri" pitchFamily="34" charset="0"/>
                  <a:ea typeface="宋体" panose="02010600030101010101" pitchFamily="2" charset="-122"/>
                  <a:cs typeface="+mn-cs"/>
                </a:rPr>
                <a:t>2</a:t>
              </a:r>
              <a:endParaRPr kumimoji="0" lang="zh-CN"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5" name="Oval 7">
              <a:extLst>
                <a:ext uri="{FF2B5EF4-FFF2-40B4-BE49-F238E27FC236}">
                  <a16:creationId xmlns:a16="http://schemas.microsoft.com/office/drawing/2014/main" id="{8E3985ED-F152-A7BC-A0D8-768A15343DE7}"/>
                </a:ext>
              </a:extLst>
            </p:cNvPr>
            <p:cNvSpPr>
              <a:spLocks noChangeArrowheads="1"/>
            </p:cNvSpPr>
            <p:nvPr/>
          </p:nvSpPr>
          <p:spPr bwMode="auto">
            <a:xfrm>
              <a:off x="3593593" y="3140968"/>
              <a:ext cx="287337" cy="287337"/>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Calibri" pitchFamily="34" charset="0"/>
                  <a:ea typeface="宋体" panose="02010600030101010101" pitchFamily="2" charset="-122"/>
                  <a:cs typeface="+mn-cs"/>
                </a:rPr>
                <a:t>4</a:t>
              </a:r>
              <a:endParaRPr kumimoji="0" lang="zh-CN"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6" name="Oval 8">
              <a:extLst>
                <a:ext uri="{FF2B5EF4-FFF2-40B4-BE49-F238E27FC236}">
                  <a16:creationId xmlns:a16="http://schemas.microsoft.com/office/drawing/2014/main" id="{279AA0C9-F1D7-0DDD-BF85-24B9A2820241}"/>
                </a:ext>
              </a:extLst>
            </p:cNvPr>
            <p:cNvSpPr>
              <a:spLocks noChangeArrowheads="1"/>
            </p:cNvSpPr>
            <p:nvPr/>
          </p:nvSpPr>
          <p:spPr bwMode="auto">
            <a:xfrm>
              <a:off x="2060068" y="3631505"/>
              <a:ext cx="287337" cy="287338"/>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Calibri" pitchFamily="34" charset="0"/>
                  <a:ea typeface="宋体" panose="02010600030101010101" pitchFamily="2" charset="-122"/>
                  <a:cs typeface="+mn-cs"/>
                </a:rPr>
                <a:t>1</a:t>
              </a:r>
              <a:endParaRPr kumimoji="0" lang="zh-CN"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7" name="Oval 9">
              <a:extLst>
                <a:ext uri="{FF2B5EF4-FFF2-40B4-BE49-F238E27FC236}">
                  <a16:creationId xmlns:a16="http://schemas.microsoft.com/office/drawing/2014/main" id="{48F9555E-E338-2E64-E340-72BCF54AF5FC}"/>
                </a:ext>
              </a:extLst>
            </p:cNvPr>
            <p:cNvSpPr>
              <a:spLocks noChangeArrowheads="1"/>
            </p:cNvSpPr>
            <p:nvPr/>
          </p:nvSpPr>
          <p:spPr bwMode="auto">
            <a:xfrm>
              <a:off x="4373055" y="3729930"/>
              <a:ext cx="287338" cy="288925"/>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Calibri" pitchFamily="34" charset="0"/>
                  <a:ea typeface="宋体" panose="02010600030101010101" pitchFamily="2" charset="-122"/>
                  <a:cs typeface="+mn-cs"/>
                </a:rPr>
                <a:t>6</a:t>
              </a:r>
              <a:endParaRPr kumimoji="0" lang="zh-CN"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8" name="Oval 10">
              <a:extLst>
                <a:ext uri="{FF2B5EF4-FFF2-40B4-BE49-F238E27FC236}">
                  <a16:creationId xmlns:a16="http://schemas.microsoft.com/office/drawing/2014/main" id="{B6307EDC-1EA1-BE3A-2019-86FBC9C298B0}"/>
                </a:ext>
              </a:extLst>
            </p:cNvPr>
            <p:cNvSpPr>
              <a:spLocks noChangeArrowheads="1"/>
            </p:cNvSpPr>
            <p:nvPr/>
          </p:nvSpPr>
          <p:spPr bwMode="auto">
            <a:xfrm>
              <a:off x="2726818" y="4225230"/>
              <a:ext cx="287337" cy="288925"/>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Calibri" pitchFamily="34" charset="0"/>
                  <a:ea typeface="宋体" panose="02010600030101010101" pitchFamily="2" charset="-122"/>
                  <a:cs typeface="+mn-cs"/>
                </a:rPr>
                <a:t>3</a:t>
              </a:r>
              <a:endParaRPr kumimoji="0" lang="zh-CN"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9" name="Oval 11">
              <a:extLst>
                <a:ext uri="{FF2B5EF4-FFF2-40B4-BE49-F238E27FC236}">
                  <a16:creationId xmlns:a16="http://schemas.microsoft.com/office/drawing/2014/main" id="{F0E3C51D-B534-85F3-DEC6-A7C5B6B8E43F}"/>
                </a:ext>
              </a:extLst>
            </p:cNvPr>
            <p:cNvSpPr>
              <a:spLocks noChangeArrowheads="1"/>
            </p:cNvSpPr>
            <p:nvPr/>
          </p:nvSpPr>
          <p:spPr bwMode="auto">
            <a:xfrm>
              <a:off x="3603118" y="4225230"/>
              <a:ext cx="287337" cy="288925"/>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Calibri" pitchFamily="34" charset="0"/>
                  <a:ea typeface="宋体" panose="02010600030101010101" pitchFamily="2" charset="-122"/>
                  <a:cs typeface="+mn-cs"/>
                </a:rPr>
                <a:t>5</a:t>
              </a:r>
              <a:endParaRPr kumimoji="0" lang="zh-CN"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cxnSp>
          <p:nvCxnSpPr>
            <p:cNvPr id="10" name="AutoShape 12">
              <a:extLst>
                <a:ext uri="{FF2B5EF4-FFF2-40B4-BE49-F238E27FC236}">
                  <a16:creationId xmlns:a16="http://schemas.microsoft.com/office/drawing/2014/main" id="{2B4826CD-6944-9A66-A529-F3753A9CAE82}"/>
                </a:ext>
              </a:extLst>
            </p:cNvPr>
            <p:cNvCxnSpPr>
              <a:cxnSpLocks noChangeShapeType="1"/>
            </p:cNvCxnSpPr>
            <p:nvPr/>
          </p:nvCxnSpPr>
          <p:spPr bwMode="auto">
            <a:xfrm flipV="1">
              <a:off x="2306130" y="3387030"/>
              <a:ext cx="461963" cy="285750"/>
            </a:xfrm>
            <a:prstGeom prst="straightConnector1">
              <a:avLst/>
            </a:prstGeom>
            <a:noFill/>
            <a:ln w="12700">
              <a:solidFill>
                <a:srgbClr val="00B05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 name="AutoShape 13">
              <a:extLst>
                <a:ext uri="{FF2B5EF4-FFF2-40B4-BE49-F238E27FC236}">
                  <a16:creationId xmlns:a16="http://schemas.microsoft.com/office/drawing/2014/main" id="{377E2C0A-C80F-F794-2205-A5BB7F979733}"/>
                </a:ext>
              </a:extLst>
            </p:cNvPr>
            <p:cNvCxnSpPr>
              <a:cxnSpLocks noChangeShapeType="1"/>
            </p:cNvCxnSpPr>
            <p:nvPr/>
          </p:nvCxnSpPr>
          <p:spPr bwMode="auto">
            <a:xfrm>
              <a:off x="2871280" y="3428305"/>
              <a:ext cx="0" cy="796925"/>
            </a:xfrm>
            <a:prstGeom prst="straightConnector1">
              <a:avLst/>
            </a:prstGeom>
            <a:noFill/>
            <a:ln w="12700">
              <a:solidFill>
                <a:srgbClr val="00B05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 name="AutoShape 14">
              <a:extLst>
                <a:ext uri="{FF2B5EF4-FFF2-40B4-BE49-F238E27FC236}">
                  <a16:creationId xmlns:a16="http://schemas.microsoft.com/office/drawing/2014/main" id="{4F4FBB57-4140-BF27-4D58-85DF4333289A}"/>
                </a:ext>
              </a:extLst>
            </p:cNvPr>
            <p:cNvCxnSpPr>
              <a:cxnSpLocks noChangeShapeType="1"/>
            </p:cNvCxnSpPr>
            <p:nvPr/>
          </p:nvCxnSpPr>
          <p:spPr bwMode="auto">
            <a:xfrm flipV="1">
              <a:off x="2972880" y="3428305"/>
              <a:ext cx="765175" cy="838200"/>
            </a:xfrm>
            <a:prstGeom prst="straightConnector1">
              <a:avLst/>
            </a:prstGeom>
            <a:noFill/>
            <a:ln w="12700">
              <a:solidFill>
                <a:srgbClr val="00B05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15">
              <a:extLst>
                <a:ext uri="{FF2B5EF4-FFF2-40B4-BE49-F238E27FC236}">
                  <a16:creationId xmlns:a16="http://schemas.microsoft.com/office/drawing/2014/main" id="{FDFD83B2-F251-F022-9D35-CB4EB7ADA482}"/>
                </a:ext>
              </a:extLst>
            </p:cNvPr>
            <p:cNvCxnSpPr>
              <a:cxnSpLocks noChangeShapeType="1"/>
            </p:cNvCxnSpPr>
            <p:nvPr/>
          </p:nvCxnSpPr>
          <p:spPr bwMode="auto">
            <a:xfrm flipV="1">
              <a:off x="3849180" y="3975993"/>
              <a:ext cx="565150" cy="290512"/>
            </a:xfrm>
            <a:prstGeom prst="straightConnector1">
              <a:avLst/>
            </a:prstGeom>
            <a:noFill/>
            <a:ln w="12700">
              <a:solidFill>
                <a:srgbClr val="00B05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16">
              <a:extLst>
                <a:ext uri="{FF2B5EF4-FFF2-40B4-BE49-F238E27FC236}">
                  <a16:creationId xmlns:a16="http://schemas.microsoft.com/office/drawing/2014/main" id="{6E6A9919-B542-B1E6-A447-29C04A9FC3BB}"/>
                </a:ext>
              </a:extLst>
            </p:cNvPr>
            <p:cNvCxnSpPr>
              <a:cxnSpLocks noChangeShapeType="1"/>
            </p:cNvCxnSpPr>
            <p:nvPr/>
          </p:nvCxnSpPr>
          <p:spPr bwMode="auto">
            <a:xfrm>
              <a:off x="3738055" y="3428305"/>
              <a:ext cx="9525" cy="796925"/>
            </a:xfrm>
            <a:prstGeom prst="straightConnector1">
              <a:avLst/>
            </a:prstGeom>
            <a:noFill/>
            <a:ln w="12700">
              <a:solidFill>
                <a:srgbClr val="00B05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AutoShape 17">
              <a:extLst>
                <a:ext uri="{FF2B5EF4-FFF2-40B4-BE49-F238E27FC236}">
                  <a16:creationId xmlns:a16="http://schemas.microsoft.com/office/drawing/2014/main" id="{4E6981FE-3B29-675F-F8AD-60166A12ED5B}"/>
                </a:ext>
              </a:extLst>
            </p:cNvPr>
            <p:cNvSpPr>
              <a:spLocks noChangeShapeType="1"/>
            </p:cNvSpPr>
            <p:nvPr/>
          </p:nvSpPr>
          <p:spPr bwMode="auto">
            <a:xfrm>
              <a:off x="2306040" y="3878046"/>
              <a:ext cx="461670" cy="388733"/>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6" name="AutoShape 18">
              <a:extLst>
                <a:ext uri="{FF2B5EF4-FFF2-40B4-BE49-F238E27FC236}">
                  <a16:creationId xmlns:a16="http://schemas.microsoft.com/office/drawing/2014/main" id="{3DE63547-3DCF-97F5-20BC-F97AD48A6185}"/>
                </a:ext>
              </a:extLst>
            </p:cNvPr>
            <p:cNvSpPr>
              <a:spLocks noChangeShapeType="1"/>
            </p:cNvSpPr>
            <p:nvPr/>
          </p:nvSpPr>
          <p:spPr bwMode="auto">
            <a:xfrm>
              <a:off x="3013682" y="3284850"/>
              <a:ext cx="580241" cy="0"/>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7" name="AutoShape 19">
              <a:extLst>
                <a:ext uri="{FF2B5EF4-FFF2-40B4-BE49-F238E27FC236}">
                  <a16:creationId xmlns:a16="http://schemas.microsoft.com/office/drawing/2014/main" id="{E3133A77-1441-0AF6-672E-506509802F42}"/>
                </a:ext>
              </a:extLst>
            </p:cNvPr>
            <p:cNvSpPr>
              <a:spLocks noChangeShapeType="1"/>
            </p:cNvSpPr>
            <p:nvPr/>
          </p:nvSpPr>
          <p:spPr bwMode="auto">
            <a:xfrm>
              <a:off x="3013682" y="4370273"/>
              <a:ext cx="589071" cy="0"/>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8" name="AutoShape 20">
              <a:extLst>
                <a:ext uri="{FF2B5EF4-FFF2-40B4-BE49-F238E27FC236}">
                  <a16:creationId xmlns:a16="http://schemas.microsoft.com/office/drawing/2014/main" id="{D21167BB-79FD-D574-25CA-81996A842D03}"/>
                </a:ext>
              </a:extLst>
            </p:cNvPr>
            <p:cNvSpPr>
              <a:spLocks noChangeShapeType="1"/>
            </p:cNvSpPr>
            <p:nvPr/>
          </p:nvSpPr>
          <p:spPr bwMode="auto">
            <a:xfrm>
              <a:off x="3839895" y="3387081"/>
              <a:ext cx="573934" cy="383685"/>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9" name="Line 21">
              <a:extLst>
                <a:ext uri="{FF2B5EF4-FFF2-40B4-BE49-F238E27FC236}">
                  <a16:creationId xmlns:a16="http://schemas.microsoft.com/office/drawing/2014/main" id="{2388897A-AFCE-F529-06BF-DF999E209706}"/>
                </a:ext>
              </a:extLst>
            </p:cNvPr>
            <p:cNvSpPr>
              <a:spLocks noChangeShapeType="1"/>
            </p:cNvSpPr>
            <p:nvPr/>
          </p:nvSpPr>
          <p:spPr bwMode="auto">
            <a:xfrm>
              <a:off x="2060068" y="3432517"/>
              <a:ext cx="2652712" cy="886009"/>
            </a:xfrm>
            <a:prstGeom prst="line">
              <a:avLst/>
            </a:prstGeom>
            <a:noFill/>
            <a:ln w="25400" cap="flat" cmpd="sng" algn="ctr">
              <a:solidFill>
                <a:srgbClr val="B32C16"/>
              </a:solidFill>
              <a:prstDash val="solid"/>
              <a:headEnd/>
              <a:tailEnd/>
            </a:ln>
            <a:effectLst>
              <a:outerShdw blurRad="50800" dist="25000" dir="5400000" rotWithShape="0">
                <a:srgbClr val="000000">
                  <a:alpha val="40000"/>
                </a:srgbClr>
              </a:outerShdw>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20" name="Text Box 22">
              <a:extLst>
                <a:ext uri="{FF2B5EF4-FFF2-40B4-BE49-F238E27FC236}">
                  <a16:creationId xmlns:a16="http://schemas.microsoft.com/office/drawing/2014/main" id="{C9A5A6F7-7749-6C7B-529D-276D49E69549}"/>
                </a:ext>
              </a:extLst>
            </p:cNvPr>
            <p:cNvSpPr txBox="1">
              <a:spLocks noChangeArrowheads="1"/>
            </p:cNvSpPr>
            <p:nvPr/>
          </p:nvSpPr>
          <p:spPr bwMode="auto">
            <a:xfrm>
              <a:off x="4327018" y="4256980"/>
              <a:ext cx="13335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1" i="1" u="none" strike="noStrike" kern="0" cap="none" spc="0" normalizeH="0" baseline="0" noProof="0">
                  <a:ln>
                    <a:noFill/>
                  </a:ln>
                  <a:solidFill>
                    <a:srgbClr val="0000CC"/>
                  </a:solidFill>
                  <a:effectLst/>
                  <a:uLnTx/>
                  <a:uFillTx/>
                  <a:latin typeface="Calibri" panose="020F0502020204030204" pitchFamily="34" charset="0"/>
                  <a:ea typeface="宋体" panose="02010600030101010101" pitchFamily="2" charset="-122"/>
                </a:rPr>
                <a:t>S</a:t>
              </a:r>
              <a:endParaRPr kumimoji="0" lang="zh-CN"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21" name="Text Box 23">
              <a:extLst>
                <a:ext uri="{FF2B5EF4-FFF2-40B4-BE49-F238E27FC236}">
                  <a16:creationId xmlns:a16="http://schemas.microsoft.com/office/drawing/2014/main" id="{84FA9220-DCE8-92E7-4F15-95466CBC60C1}"/>
                </a:ext>
              </a:extLst>
            </p:cNvPr>
            <p:cNvSpPr txBox="1">
              <a:spLocks noChangeArrowheads="1"/>
            </p:cNvSpPr>
            <p:nvPr/>
          </p:nvSpPr>
          <p:spPr bwMode="auto">
            <a:xfrm>
              <a:off x="4446080" y="4077072"/>
              <a:ext cx="133350"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1" i="1" u="none" strike="noStrike" kern="0" cap="none" spc="0" normalizeH="0" baseline="0" noProof="0">
                  <a:ln>
                    <a:noFill/>
                  </a:ln>
                  <a:solidFill>
                    <a:srgbClr val="0000CC"/>
                  </a:solidFill>
                  <a:effectLst/>
                  <a:uLnTx/>
                  <a:uFillTx/>
                  <a:latin typeface="Calibri" panose="020F0502020204030204" pitchFamily="34" charset="0"/>
                  <a:ea typeface="宋体" panose="02010600030101010101" pitchFamily="2" charset="-122"/>
                </a:rPr>
                <a:t>T</a:t>
              </a:r>
              <a:endParaRPr kumimoji="0" lang="zh-CN"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grpSp>
    </p:spTree>
    <p:extLst>
      <p:ext uri="{BB962C8B-B14F-4D97-AF65-F5344CB8AC3E}">
        <p14:creationId xmlns:p14="http://schemas.microsoft.com/office/powerpoint/2010/main" val="279901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BB6360E-EE0F-BD72-F170-A605F02A475C}"/>
              </a:ext>
            </a:extLst>
          </p:cNvPr>
          <p:cNvPicPr>
            <a:picLocks noChangeAspect="1"/>
          </p:cNvPicPr>
          <p:nvPr/>
        </p:nvPicPr>
        <p:blipFill>
          <a:blip r:embed="rId2"/>
          <a:stretch>
            <a:fillRect/>
          </a:stretch>
        </p:blipFill>
        <p:spPr>
          <a:xfrm>
            <a:off x="2694397" y="1623150"/>
            <a:ext cx="4991100" cy="2819400"/>
          </a:xfrm>
          <a:prstGeom prst="rect">
            <a:avLst/>
          </a:prstGeom>
        </p:spPr>
      </p:pic>
      <p:sp>
        <p:nvSpPr>
          <p:cNvPr id="3" name="文本框 2">
            <a:extLst>
              <a:ext uri="{FF2B5EF4-FFF2-40B4-BE49-F238E27FC236}">
                <a16:creationId xmlns:a16="http://schemas.microsoft.com/office/drawing/2014/main" id="{B59D056A-CB08-E504-537A-3B8F50309499}"/>
              </a:ext>
            </a:extLst>
          </p:cNvPr>
          <p:cNvSpPr txBox="1"/>
          <p:nvPr/>
        </p:nvSpPr>
        <p:spPr>
          <a:xfrm>
            <a:off x="617947" y="4653169"/>
            <a:ext cx="2061783" cy="1077218"/>
          </a:xfrm>
          <a:prstGeom prst="rect">
            <a:avLst/>
          </a:prstGeom>
          <a:noFill/>
        </p:spPr>
        <p:txBody>
          <a:bodyPr wrap="none" rtlCol="0">
            <a:spAutoFit/>
          </a:bodyPr>
          <a:lstStyle/>
          <a:p>
            <a:r>
              <a:rPr lang="zh-CN" altLang="en-US" sz="2000" b="1">
                <a:solidFill>
                  <a:sysClr val="windowText" lastClr="000000"/>
                </a:solidFill>
                <a:latin typeface="Century Schoolbook"/>
                <a:ea typeface="宋体" panose="02010600030101010101" pitchFamily="2" charset="-122"/>
              </a:rPr>
              <a:t>通过割的净流为</a:t>
            </a:r>
            <a:r>
              <a:rPr lang="en-US" altLang="zh-CN" sz="2000" b="1">
                <a:solidFill>
                  <a:sysClr val="windowText" lastClr="000000"/>
                </a:solidFill>
                <a:latin typeface="Century Schoolbook"/>
                <a:ea typeface="宋体" panose="02010600030101010101" pitchFamily="2" charset="-122"/>
              </a:rPr>
              <a:t>:</a:t>
            </a:r>
          </a:p>
          <a:p>
            <a:endParaRPr lang="en-US" altLang="zh-CN" sz="2400"/>
          </a:p>
          <a:p>
            <a:r>
              <a:rPr lang="zh-CN" altLang="en-US" sz="2000" b="1">
                <a:solidFill>
                  <a:sysClr val="windowText" lastClr="000000"/>
                </a:solidFill>
                <a:latin typeface="Century Schoolbook"/>
                <a:ea typeface="宋体" panose="02010600030101010101" pitchFamily="2" charset="-122"/>
              </a:rPr>
              <a:t>割的容量为：</a:t>
            </a:r>
          </a:p>
        </p:txBody>
      </p:sp>
      <p:pic>
        <p:nvPicPr>
          <p:cNvPr id="4" name="图片 3">
            <a:extLst>
              <a:ext uri="{FF2B5EF4-FFF2-40B4-BE49-F238E27FC236}">
                <a16:creationId xmlns:a16="http://schemas.microsoft.com/office/drawing/2014/main" id="{389D5164-4DC3-A08A-1A2B-7A85B8159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730" y="4653169"/>
            <a:ext cx="5388903" cy="722395"/>
          </a:xfrm>
          <a:prstGeom prst="rect">
            <a:avLst/>
          </a:prstGeom>
        </p:spPr>
      </p:pic>
      <p:pic>
        <p:nvPicPr>
          <p:cNvPr id="5" name="图片 4">
            <a:extLst>
              <a:ext uri="{FF2B5EF4-FFF2-40B4-BE49-F238E27FC236}">
                <a16:creationId xmlns:a16="http://schemas.microsoft.com/office/drawing/2014/main" id="{F2F1E2D0-3F9C-3EA8-45B4-E283DB19F7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6918" y="5338478"/>
            <a:ext cx="3919082" cy="783817"/>
          </a:xfrm>
          <a:prstGeom prst="rect">
            <a:avLst/>
          </a:prstGeom>
        </p:spPr>
      </p:pic>
      <p:sp>
        <p:nvSpPr>
          <p:cNvPr id="7" name="文本框 6">
            <a:extLst>
              <a:ext uri="{FF2B5EF4-FFF2-40B4-BE49-F238E27FC236}">
                <a16:creationId xmlns:a16="http://schemas.microsoft.com/office/drawing/2014/main" id="{112A22C2-84A2-46C6-EFF6-AE4A0FBE5746}"/>
              </a:ext>
            </a:extLst>
          </p:cNvPr>
          <p:cNvSpPr txBox="1"/>
          <p:nvPr/>
        </p:nvSpPr>
        <p:spPr>
          <a:xfrm>
            <a:off x="617947" y="1100981"/>
            <a:ext cx="9795163" cy="400110"/>
          </a:xfrm>
          <a:prstGeom prst="rect">
            <a:avLst/>
          </a:prstGeom>
          <a:noFill/>
        </p:spPr>
        <p:txBody>
          <a:bodyPr wrap="square">
            <a:spAutoFit/>
          </a:bodyPr>
          <a:lstStyle/>
          <a:p>
            <a:r>
              <a:rPr lang="zh-CN" altLang="en-US" sz="2000" b="1">
                <a:solidFill>
                  <a:sysClr val="windowText" lastClr="000000"/>
                </a:solidFill>
                <a:latin typeface="Century Schoolbook"/>
                <a:ea typeface="宋体" panose="02010600030101010101" pitchFamily="2" charset="-122"/>
              </a:rPr>
              <a:t>一个网络中的最小割也就是网络中所有割中具有</a:t>
            </a:r>
            <a:r>
              <a:rPr lang="zh-CN" altLang="en-US" sz="2000" b="1">
                <a:solidFill>
                  <a:srgbClr val="0000CC"/>
                </a:solidFill>
                <a:latin typeface="Century Schoolbook"/>
                <a:ea typeface="宋体" panose="02010600030101010101" pitchFamily="2" charset="-122"/>
              </a:rPr>
              <a:t>最小容量的割</a:t>
            </a:r>
            <a:r>
              <a:rPr lang="zh-CN" altLang="en-US" sz="2000" b="1">
                <a:latin typeface="Century Schoolbook"/>
                <a:ea typeface="宋体" panose="02010600030101010101" pitchFamily="2" charset="-122"/>
              </a:rPr>
              <a:t>。</a:t>
            </a:r>
          </a:p>
        </p:txBody>
      </p:sp>
      <p:sp>
        <p:nvSpPr>
          <p:cNvPr id="6" name="矩形 5">
            <a:extLst>
              <a:ext uri="{FF2B5EF4-FFF2-40B4-BE49-F238E27FC236}">
                <a16:creationId xmlns:a16="http://schemas.microsoft.com/office/drawing/2014/main" id="{AD92A1FE-6F28-DB73-ED24-447D035AF2CA}"/>
              </a:ext>
            </a:extLst>
          </p:cNvPr>
          <p:cNvSpPr/>
          <p:nvPr/>
        </p:nvSpPr>
        <p:spPr>
          <a:xfrm>
            <a:off x="2128147" y="255122"/>
            <a:ext cx="1261884"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最小割</a:t>
            </a:r>
          </a:p>
        </p:txBody>
      </p:sp>
    </p:spTree>
    <p:extLst>
      <p:ext uri="{BB962C8B-B14F-4D97-AF65-F5344CB8AC3E}">
        <p14:creationId xmlns:p14="http://schemas.microsoft.com/office/powerpoint/2010/main" val="391544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DE43B8A-C442-E408-B9B8-947B89EA40FC}"/>
              </a:ext>
            </a:extLst>
          </p:cNvPr>
          <p:cNvSpPr/>
          <p:nvPr/>
        </p:nvSpPr>
        <p:spPr>
          <a:xfrm>
            <a:off x="2051336" y="300809"/>
            <a:ext cx="162095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剩余网络</a:t>
            </a:r>
          </a:p>
        </p:txBody>
      </p:sp>
      <p:sp>
        <p:nvSpPr>
          <p:cNvPr id="2" name="内容占位符 2">
            <a:extLst>
              <a:ext uri="{FF2B5EF4-FFF2-40B4-BE49-F238E27FC236}">
                <a16:creationId xmlns:a16="http://schemas.microsoft.com/office/drawing/2014/main" id="{C6F744EA-B0AC-ACCD-0AB7-34684D09067B}"/>
              </a:ext>
            </a:extLst>
          </p:cNvPr>
          <p:cNvSpPr txBox="1">
            <a:spLocks/>
          </p:cNvSpPr>
          <p:nvPr/>
        </p:nvSpPr>
        <p:spPr bwMode="auto">
          <a:xfrm>
            <a:off x="457778" y="1050492"/>
            <a:ext cx="10494241" cy="120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sz="1800"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sz="16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4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定义</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  </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给出一个</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G</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上的流</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和相应的容量函数</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，顶点对上</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剩余容量函数</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定义如下：</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对于每一个顶点</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，流</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剩余网络</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（也称为剩余图、残量网络或残留网络）是一个具有容量</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的有向图</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 </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E</a:t>
            </a:r>
            <a:r>
              <a:rPr kumimoji="0" lang="en-US" altLang="zh-CN" sz="2000" b="1" i="0" u="none" strike="noStrike" kern="1200" cap="none" spc="0" normalizeH="0" baseline="-25000" noProof="0">
                <a:ln>
                  <a:noFill/>
                </a:ln>
                <a:solidFill>
                  <a:sysClr val="windowText" lastClr="000000"/>
                </a:solidFill>
                <a:effectLst/>
                <a:uLnTx/>
                <a:uFillTx/>
                <a:latin typeface="Century Schoolbook"/>
                <a:ea typeface="宋体" panose="02010600030101010101" pitchFamily="2" charset="-122"/>
                <a:cs typeface="+mn-cs"/>
              </a:rPr>
              <a:t>f</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 </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，其中</a:t>
            </a:r>
            <a:r>
              <a:rPr kumimoji="0" lang="zh-CN" altLang="en-US"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endPar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p:txBody>
      </p:sp>
      <p:graphicFrame>
        <p:nvGraphicFramePr>
          <p:cNvPr id="3" name="对象 2">
            <a:extLst>
              <a:ext uri="{FF2B5EF4-FFF2-40B4-BE49-F238E27FC236}">
                <a16:creationId xmlns:a16="http://schemas.microsoft.com/office/drawing/2014/main" id="{A85B0A02-2463-2FBE-67A0-B0E6573D0A42}"/>
              </a:ext>
            </a:extLst>
          </p:cNvPr>
          <p:cNvGraphicFramePr>
            <a:graphicFrameLocks noChangeAspect="1"/>
          </p:cNvGraphicFramePr>
          <p:nvPr>
            <p:extLst>
              <p:ext uri="{D42A27DB-BD31-4B8C-83A1-F6EECF244321}">
                <p14:modId xmlns:p14="http://schemas.microsoft.com/office/powerpoint/2010/main" val="2375689366"/>
              </p:ext>
            </p:extLst>
          </p:nvPr>
        </p:nvGraphicFramePr>
        <p:xfrm>
          <a:off x="2115421" y="2284431"/>
          <a:ext cx="2781300" cy="431800"/>
        </p:xfrm>
        <a:graphic>
          <a:graphicData uri="http://schemas.openxmlformats.org/presentationml/2006/ole">
            <mc:AlternateContent xmlns:mc="http://schemas.openxmlformats.org/markup-compatibility/2006">
              <mc:Choice xmlns:v="urn:schemas-microsoft-com:vml" Requires="v">
                <p:oleObj name="公式" r:id="rId2" imgW="1536700" imgH="241300" progId="Equation.3">
                  <p:embed/>
                </p:oleObj>
              </mc:Choice>
              <mc:Fallback>
                <p:oleObj name="公式" r:id="rId2" imgW="1536700" imgH="241300" progId="Equation.3">
                  <p:embed/>
                  <p:pic>
                    <p:nvPicPr>
                      <p:cNvPr id="15366" name="对象 2">
                        <a:extLst>
                          <a:ext uri="{FF2B5EF4-FFF2-40B4-BE49-F238E27FC236}">
                            <a16:creationId xmlns:a16="http://schemas.microsoft.com/office/drawing/2014/main" id="{D1B1FC2E-B0CA-66EE-5DA3-A0471A39AD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5421" y="2284431"/>
                        <a:ext cx="2781300" cy="431800"/>
                      </a:xfrm>
                      <a:prstGeom prst="rect">
                        <a:avLst/>
                      </a:prstGeom>
                      <a:solidFill>
                        <a:srgbClr val="F8CFC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内容占位符 4">
            <a:extLst>
              <a:ext uri="{FF2B5EF4-FFF2-40B4-BE49-F238E27FC236}">
                <a16:creationId xmlns:a16="http://schemas.microsoft.com/office/drawing/2014/main" id="{7A6E093F-2C5D-5D71-2D38-73E08B26D434}"/>
              </a:ext>
            </a:extLst>
          </p:cNvPr>
          <p:cNvSpPr txBox="1">
            <a:spLocks/>
          </p:cNvSpPr>
          <p:nvPr/>
        </p:nvSpPr>
        <p:spPr bwMode="auto">
          <a:xfrm>
            <a:off x="457778" y="3065445"/>
            <a:ext cx="10674349"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sz="1800"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sz="16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4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剩余容量</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表示，在不破坏容量约束条件下可以增加在边</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上的流量。</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如果</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，则</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和</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均在</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中有表示。</a:t>
            </a:r>
          </a:p>
        </p:txBody>
      </p:sp>
      <p:sp>
        <p:nvSpPr>
          <p:cNvPr id="134" name="矩形 1">
            <a:extLst>
              <a:ext uri="{FF2B5EF4-FFF2-40B4-BE49-F238E27FC236}">
                <a16:creationId xmlns:a16="http://schemas.microsoft.com/office/drawing/2014/main" id="{4B880BAD-A2B3-E8D2-F622-E2B95881171C}"/>
              </a:ext>
            </a:extLst>
          </p:cNvPr>
          <p:cNvSpPr>
            <a:spLocks noChangeArrowheads="1"/>
          </p:cNvSpPr>
          <p:nvPr/>
        </p:nvSpPr>
        <p:spPr bwMode="auto">
          <a:xfrm>
            <a:off x="2636121" y="6169831"/>
            <a:ext cx="2185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sz="18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rPr>
              <a:t>（</a:t>
            </a:r>
            <a:r>
              <a:rPr kumimoji="0" lang="en-US" altLang="zh-CN" sz="18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rPr>
              <a:t>a</a:t>
            </a:r>
            <a:r>
              <a:rPr kumimoji="0" lang="zh-CN" altLang="zh-CN" sz="18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rPr>
              <a:t>）带流量的网络</a:t>
            </a:r>
          </a:p>
        </p:txBody>
      </p:sp>
      <p:grpSp>
        <p:nvGrpSpPr>
          <p:cNvPr id="135" name="组合 15400">
            <a:extLst>
              <a:ext uri="{FF2B5EF4-FFF2-40B4-BE49-F238E27FC236}">
                <a16:creationId xmlns:a16="http://schemas.microsoft.com/office/drawing/2014/main" id="{1202E56B-40A0-CCC9-2BBB-B933765CE708}"/>
              </a:ext>
            </a:extLst>
          </p:cNvPr>
          <p:cNvGrpSpPr>
            <a:grpSpLocks noChangeAspect="1"/>
          </p:cNvGrpSpPr>
          <p:nvPr/>
        </p:nvGrpSpPr>
        <p:grpSpPr bwMode="auto">
          <a:xfrm>
            <a:off x="2115421" y="4094969"/>
            <a:ext cx="3246437" cy="1800225"/>
            <a:chOff x="1721575" y="2382165"/>
            <a:chExt cx="2488060" cy="1386638"/>
          </a:xfrm>
        </p:grpSpPr>
        <p:sp>
          <p:nvSpPr>
            <p:cNvPr id="136" name="Oval 67">
              <a:extLst>
                <a:ext uri="{FF2B5EF4-FFF2-40B4-BE49-F238E27FC236}">
                  <a16:creationId xmlns:a16="http://schemas.microsoft.com/office/drawing/2014/main" id="{5FBC6CF0-BB9F-D95C-3895-9BE074833D19}"/>
                </a:ext>
              </a:extLst>
            </p:cNvPr>
            <p:cNvSpPr>
              <a:spLocks noChangeArrowheads="1"/>
            </p:cNvSpPr>
            <p:nvPr/>
          </p:nvSpPr>
          <p:spPr bwMode="auto">
            <a:xfrm>
              <a:off x="2326761" y="2387244"/>
              <a:ext cx="288305" cy="288248"/>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dirty="0">
                  <a:ln>
                    <a:noFill/>
                  </a:ln>
                  <a:solidFill>
                    <a:srgbClr val="0000CC"/>
                  </a:solidFill>
                  <a:effectLst/>
                  <a:uLnTx/>
                  <a:uFillTx/>
                  <a:latin typeface="Times New Roman" pitchFamily="18" charset="0"/>
                  <a:ea typeface="宋体" panose="02010600030101010101" pitchFamily="2" charset="-122"/>
                  <a:cs typeface="Times New Roman" pitchFamily="18" charset="0"/>
                </a:rPr>
                <a:t>a</a:t>
              </a:r>
              <a:endParaRPr kumimoji="0" lang="en-US" altLang="zh-CN" sz="1400" b="1" i="0"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endParaRPr>
            </a:p>
          </p:txBody>
        </p:sp>
        <p:sp>
          <p:nvSpPr>
            <p:cNvPr id="137" name="Oval 66">
              <a:extLst>
                <a:ext uri="{FF2B5EF4-FFF2-40B4-BE49-F238E27FC236}">
                  <a16:creationId xmlns:a16="http://schemas.microsoft.com/office/drawing/2014/main" id="{0DB2DD03-5ABE-39C4-FA1B-F14E0EDF0559}"/>
                </a:ext>
              </a:extLst>
            </p:cNvPr>
            <p:cNvSpPr>
              <a:spLocks noChangeArrowheads="1"/>
            </p:cNvSpPr>
            <p:nvPr/>
          </p:nvSpPr>
          <p:spPr bwMode="auto">
            <a:xfrm>
              <a:off x="3193582" y="2387244"/>
              <a:ext cx="287670" cy="288248"/>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dirty="0">
                  <a:ln>
                    <a:noFill/>
                  </a:ln>
                  <a:solidFill>
                    <a:srgbClr val="0000CC"/>
                  </a:solidFill>
                  <a:effectLst/>
                  <a:uLnTx/>
                  <a:uFillTx/>
                  <a:latin typeface="Times New Roman" pitchFamily="18" charset="0"/>
                  <a:ea typeface="宋体" panose="02010600030101010101" pitchFamily="2" charset="-122"/>
                  <a:cs typeface="Times New Roman" pitchFamily="18" charset="0"/>
                </a:rPr>
                <a:t>c</a:t>
              </a:r>
              <a:endParaRPr kumimoji="0" lang="en-US" altLang="zh-CN" sz="1400" b="1" i="0"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endParaRPr>
            </a:p>
          </p:txBody>
        </p:sp>
        <p:sp>
          <p:nvSpPr>
            <p:cNvPr id="138" name="Oval 65">
              <a:extLst>
                <a:ext uri="{FF2B5EF4-FFF2-40B4-BE49-F238E27FC236}">
                  <a16:creationId xmlns:a16="http://schemas.microsoft.com/office/drawing/2014/main" id="{AA98A580-425D-E159-9A74-0F1937C102DB}"/>
                </a:ext>
              </a:extLst>
            </p:cNvPr>
            <p:cNvSpPr>
              <a:spLocks noChangeArrowheads="1"/>
            </p:cNvSpPr>
            <p:nvPr/>
          </p:nvSpPr>
          <p:spPr bwMode="auto">
            <a:xfrm>
              <a:off x="1721575" y="2877393"/>
              <a:ext cx="288305" cy="288248"/>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dirty="0">
                  <a:ln>
                    <a:noFill/>
                  </a:ln>
                  <a:solidFill>
                    <a:srgbClr val="0000CC"/>
                  </a:solidFill>
                  <a:effectLst/>
                  <a:uLnTx/>
                  <a:uFillTx/>
                  <a:latin typeface="Times New Roman" pitchFamily="18" charset="0"/>
                  <a:ea typeface="宋体" panose="02010600030101010101" pitchFamily="2" charset="-122"/>
                  <a:cs typeface="Times New Roman" pitchFamily="18" charset="0"/>
                </a:rPr>
                <a:t>s</a:t>
              </a:r>
              <a:endParaRPr kumimoji="0" lang="en-US" altLang="zh-CN" sz="1400" b="1" i="0"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endParaRPr>
            </a:p>
          </p:txBody>
        </p:sp>
        <p:sp>
          <p:nvSpPr>
            <p:cNvPr id="139" name="Oval 64">
              <a:extLst>
                <a:ext uri="{FF2B5EF4-FFF2-40B4-BE49-F238E27FC236}">
                  <a16:creationId xmlns:a16="http://schemas.microsoft.com/office/drawing/2014/main" id="{3E1B9EA4-BD8F-5941-03F6-7884DC9A3450}"/>
                </a:ext>
              </a:extLst>
            </p:cNvPr>
            <p:cNvSpPr>
              <a:spLocks noChangeArrowheads="1"/>
            </p:cNvSpPr>
            <p:nvPr/>
          </p:nvSpPr>
          <p:spPr bwMode="auto">
            <a:xfrm>
              <a:off x="3921965" y="2877393"/>
              <a:ext cx="287670" cy="288248"/>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itchFamily="18" charset="0"/>
                  <a:ea typeface="宋体" panose="02010600030101010101" pitchFamily="2" charset="-122"/>
                  <a:cs typeface="Times New Roman" pitchFamily="18" charset="0"/>
                </a:rPr>
                <a:t>t</a:t>
              </a:r>
              <a:endParaRPr kumimoji="0" lang="en-US"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40" name="Oval 63">
              <a:extLst>
                <a:ext uri="{FF2B5EF4-FFF2-40B4-BE49-F238E27FC236}">
                  <a16:creationId xmlns:a16="http://schemas.microsoft.com/office/drawing/2014/main" id="{660CF7EF-27FF-8B4A-BA6F-9C3246764864}"/>
                </a:ext>
              </a:extLst>
            </p:cNvPr>
            <p:cNvSpPr>
              <a:spLocks noChangeArrowheads="1"/>
            </p:cNvSpPr>
            <p:nvPr/>
          </p:nvSpPr>
          <p:spPr bwMode="auto">
            <a:xfrm>
              <a:off x="2326761" y="3471666"/>
              <a:ext cx="288305" cy="288248"/>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itchFamily="18" charset="0"/>
                  <a:ea typeface="宋体" panose="02010600030101010101" pitchFamily="2" charset="-122"/>
                  <a:cs typeface="Times New Roman" pitchFamily="18" charset="0"/>
                </a:rPr>
                <a:t>b</a:t>
              </a:r>
              <a:endParaRPr kumimoji="0" lang="en-US"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41" name="Oval 62">
              <a:extLst>
                <a:ext uri="{FF2B5EF4-FFF2-40B4-BE49-F238E27FC236}">
                  <a16:creationId xmlns:a16="http://schemas.microsoft.com/office/drawing/2014/main" id="{D8FB66C6-4EBA-3C54-B85F-324944147BB8}"/>
                </a:ext>
              </a:extLst>
            </p:cNvPr>
            <p:cNvSpPr>
              <a:spLocks noChangeArrowheads="1"/>
            </p:cNvSpPr>
            <p:nvPr/>
          </p:nvSpPr>
          <p:spPr bwMode="auto">
            <a:xfrm>
              <a:off x="3203107" y="3471666"/>
              <a:ext cx="287670" cy="288248"/>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itchFamily="18" charset="0"/>
                  <a:ea typeface="宋体" panose="02010600030101010101" pitchFamily="2" charset="-122"/>
                  <a:cs typeface="Times New Roman" pitchFamily="18" charset="0"/>
                </a:rPr>
                <a:t>d</a:t>
              </a:r>
              <a:endParaRPr kumimoji="0" lang="en-US"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42" name="AutoShape 61">
              <a:extLst>
                <a:ext uri="{FF2B5EF4-FFF2-40B4-BE49-F238E27FC236}">
                  <a16:creationId xmlns:a16="http://schemas.microsoft.com/office/drawing/2014/main" id="{19DE0032-D23F-8C43-D88B-6F313BC6F92A}"/>
                </a:ext>
              </a:extLst>
            </p:cNvPr>
            <p:cNvSpPr>
              <a:spLocks noChangeShapeType="1"/>
            </p:cNvSpPr>
            <p:nvPr/>
          </p:nvSpPr>
          <p:spPr bwMode="auto">
            <a:xfrm flipV="1">
              <a:off x="1968556" y="2634059"/>
              <a:ext cx="400280" cy="284908"/>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43" name="AutoShape 60">
              <a:extLst>
                <a:ext uri="{FF2B5EF4-FFF2-40B4-BE49-F238E27FC236}">
                  <a16:creationId xmlns:a16="http://schemas.microsoft.com/office/drawing/2014/main" id="{0EE46220-2F5F-CAC3-87A5-9ADF859C3631}"/>
                </a:ext>
              </a:extLst>
            </p:cNvPr>
            <p:cNvSpPr>
              <a:spLocks noChangeShapeType="1"/>
            </p:cNvSpPr>
            <p:nvPr/>
          </p:nvSpPr>
          <p:spPr bwMode="auto">
            <a:xfrm>
              <a:off x="2471035" y="2675633"/>
              <a:ext cx="0" cy="796033"/>
            </a:xfrm>
            <a:prstGeom prst="straightConnector1">
              <a:avLst/>
            </a:prstGeom>
            <a:noFill/>
            <a:ln w="12700" cap="flat" cmpd="sng" algn="ctr">
              <a:solidFill>
                <a:srgbClr val="B32C16">
                  <a:shade val="70000"/>
                  <a:satMod val="150000"/>
                </a:srgbClr>
              </a:solidFill>
              <a:prstDash val="solid"/>
              <a:headEnd type="triangle" w="med" len="me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44" name="AutoShape 59">
              <a:extLst>
                <a:ext uri="{FF2B5EF4-FFF2-40B4-BE49-F238E27FC236}">
                  <a16:creationId xmlns:a16="http://schemas.microsoft.com/office/drawing/2014/main" id="{147AC616-8888-EFDE-D777-79D8A194567F}"/>
                </a:ext>
              </a:extLst>
            </p:cNvPr>
            <p:cNvSpPr>
              <a:spLocks noChangeShapeType="1"/>
            </p:cNvSpPr>
            <p:nvPr/>
          </p:nvSpPr>
          <p:spPr bwMode="auto">
            <a:xfrm flipV="1">
              <a:off x="2573234" y="2675633"/>
              <a:ext cx="764060" cy="837607"/>
            </a:xfrm>
            <a:prstGeom prst="straightConnector1">
              <a:avLst/>
            </a:prstGeom>
            <a:noFill/>
            <a:ln w="12700" cap="flat" cmpd="sng" algn="ctr">
              <a:solidFill>
                <a:srgbClr val="B32C16">
                  <a:shade val="70000"/>
                  <a:satMod val="150000"/>
                </a:srgbClr>
              </a:solidFill>
              <a:prstDash val="solid"/>
              <a:headEnd type="triangle" w="med" len="me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45" name="AutoShape 58">
              <a:extLst>
                <a:ext uri="{FF2B5EF4-FFF2-40B4-BE49-F238E27FC236}">
                  <a16:creationId xmlns:a16="http://schemas.microsoft.com/office/drawing/2014/main" id="{63D1DAF5-EB41-B904-927D-6754E6705E83}"/>
                </a:ext>
              </a:extLst>
            </p:cNvPr>
            <p:cNvSpPr>
              <a:spLocks noChangeShapeType="1"/>
            </p:cNvSpPr>
            <p:nvPr/>
          </p:nvSpPr>
          <p:spPr bwMode="auto">
            <a:xfrm flipV="1">
              <a:off x="3449226" y="3123173"/>
              <a:ext cx="514645" cy="390068"/>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46" name="AutoShape 57">
              <a:extLst>
                <a:ext uri="{FF2B5EF4-FFF2-40B4-BE49-F238E27FC236}">
                  <a16:creationId xmlns:a16="http://schemas.microsoft.com/office/drawing/2014/main" id="{774C5151-685D-F2C7-238F-033026FD478C}"/>
                </a:ext>
              </a:extLst>
            </p:cNvPr>
            <p:cNvSpPr>
              <a:spLocks noChangeShapeType="1"/>
            </p:cNvSpPr>
            <p:nvPr/>
          </p:nvSpPr>
          <p:spPr bwMode="auto">
            <a:xfrm>
              <a:off x="3337293" y="2675633"/>
              <a:ext cx="9733" cy="796033"/>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47" name="AutoShape 56">
              <a:extLst>
                <a:ext uri="{FF2B5EF4-FFF2-40B4-BE49-F238E27FC236}">
                  <a16:creationId xmlns:a16="http://schemas.microsoft.com/office/drawing/2014/main" id="{2FF1769A-6C43-F0DB-C0C4-128CF0DC80B0}"/>
                </a:ext>
              </a:extLst>
            </p:cNvPr>
            <p:cNvSpPr>
              <a:spLocks noChangeShapeType="1"/>
            </p:cNvSpPr>
            <p:nvPr/>
          </p:nvSpPr>
          <p:spPr bwMode="auto">
            <a:xfrm>
              <a:off x="1968556" y="3123173"/>
              <a:ext cx="400280" cy="390068"/>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48" name="AutoShape 55">
              <a:extLst>
                <a:ext uri="{FF2B5EF4-FFF2-40B4-BE49-F238E27FC236}">
                  <a16:creationId xmlns:a16="http://schemas.microsoft.com/office/drawing/2014/main" id="{E57DE816-14B7-E4D1-B89B-02A55DCAA1CE}"/>
                </a:ext>
              </a:extLst>
            </p:cNvPr>
            <p:cNvSpPr>
              <a:spLocks noChangeShapeType="1"/>
            </p:cNvSpPr>
            <p:nvPr/>
          </p:nvSpPr>
          <p:spPr bwMode="auto">
            <a:xfrm>
              <a:off x="2614600" y="2531345"/>
              <a:ext cx="579128" cy="1222"/>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49" name="AutoShape 54">
              <a:extLst>
                <a:ext uri="{FF2B5EF4-FFF2-40B4-BE49-F238E27FC236}">
                  <a16:creationId xmlns:a16="http://schemas.microsoft.com/office/drawing/2014/main" id="{0A1993BF-C958-0332-1FA8-F6C254163A85}"/>
                </a:ext>
              </a:extLst>
            </p:cNvPr>
            <p:cNvSpPr>
              <a:spLocks noChangeShapeType="1"/>
            </p:cNvSpPr>
            <p:nvPr/>
          </p:nvSpPr>
          <p:spPr bwMode="auto">
            <a:xfrm>
              <a:off x="2614600" y="3615955"/>
              <a:ext cx="588861" cy="0"/>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50" name="AutoShape 53">
              <a:extLst>
                <a:ext uri="{FF2B5EF4-FFF2-40B4-BE49-F238E27FC236}">
                  <a16:creationId xmlns:a16="http://schemas.microsoft.com/office/drawing/2014/main" id="{9765BE03-53F5-49AB-FE9E-5DDB8962AAEE}"/>
                </a:ext>
              </a:extLst>
            </p:cNvPr>
            <p:cNvSpPr>
              <a:spLocks noChangeShapeType="1"/>
            </p:cNvSpPr>
            <p:nvPr/>
          </p:nvSpPr>
          <p:spPr bwMode="auto">
            <a:xfrm>
              <a:off x="3439492" y="2634059"/>
              <a:ext cx="524378" cy="284908"/>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51" name="Text Box 52">
              <a:extLst>
                <a:ext uri="{FF2B5EF4-FFF2-40B4-BE49-F238E27FC236}">
                  <a16:creationId xmlns:a16="http://schemas.microsoft.com/office/drawing/2014/main" id="{869E9FEC-20E6-602B-4864-48E2534D1261}"/>
                </a:ext>
              </a:extLst>
            </p:cNvPr>
            <p:cNvSpPr txBox="1">
              <a:spLocks noChangeArrowheads="1"/>
            </p:cNvSpPr>
            <p:nvPr/>
          </p:nvSpPr>
          <p:spPr bwMode="auto">
            <a:xfrm>
              <a:off x="1807304" y="2641207"/>
              <a:ext cx="366414" cy="1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6,2</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52" name="Text Box 51">
              <a:extLst>
                <a:ext uri="{FF2B5EF4-FFF2-40B4-BE49-F238E27FC236}">
                  <a16:creationId xmlns:a16="http://schemas.microsoft.com/office/drawing/2014/main" id="{616BA1AF-EA80-C89D-65C7-88A182826E34}"/>
                </a:ext>
              </a:extLst>
            </p:cNvPr>
            <p:cNvSpPr txBox="1">
              <a:spLocks noChangeArrowheads="1"/>
            </p:cNvSpPr>
            <p:nvPr/>
          </p:nvSpPr>
          <p:spPr bwMode="auto">
            <a:xfrm>
              <a:off x="2712227" y="2382165"/>
              <a:ext cx="366414" cy="1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8,6</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53" name="Text Box 50">
              <a:extLst>
                <a:ext uri="{FF2B5EF4-FFF2-40B4-BE49-F238E27FC236}">
                  <a16:creationId xmlns:a16="http://schemas.microsoft.com/office/drawing/2014/main" id="{E9CB696E-6CCC-91EA-B533-628228512249}"/>
                </a:ext>
              </a:extLst>
            </p:cNvPr>
            <p:cNvSpPr txBox="1">
              <a:spLocks noChangeArrowheads="1"/>
            </p:cNvSpPr>
            <p:nvPr/>
          </p:nvSpPr>
          <p:spPr bwMode="auto">
            <a:xfrm>
              <a:off x="3645726" y="2679302"/>
              <a:ext cx="366414" cy="1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2,2</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54" name="Text Box 49">
              <a:extLst>
                <a:ext uri="{FF2B5EF4-FFF2-40B4-BE49-F238E27FC236}">
                  <a16:creationId xmlns:a16="http://schemas.microsoft.com/office/drawing/2014/main" id="{165C75B4-B7E9-52F9-B5EC-E0B38B8A783F}"/>
                </a:ext>
              </a:extLst>
            </p:cNvPr>
            <p:cNvSpPr txBox="1">
              <a:spLocks noChangeArrowheads="1"/>
            </p:cNvSpPr>
            <p:nvPr/>
          </p:nvSpPr>
          <p:spPr bwMode="auto">
            <a:xfrm>
              <a:off x="2445513" y="2976438"/>
              <a:ext cx="366414" cy="1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4,4</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55" name="Text Box 48">
              <a:extLst>
                <a:ext uri="{FF2B5EF4-FFF2-40B4-BE49-F238E27FC236}">
                  <a16:creationId xmlns:a16="http://schemas.microsoft.com/office/drawing/2014/main" id="{1191BDC4-ABDA-4767-394A-E87ECA3FF656}"/>
                </a:ext>
              </a:extLst>
            </p:cNvPr>
            <p:cNvSpPr txBox="1">
              <a:spLocks noChangeArrowheads="1"/>
            </p:cNvSpPr>
            <p:nvPr/>
          </p:nvSpPr>
          <p:spPr bwMode="auto">
            <a:xfrm>
              <a:off x="1845406" y="3323098"/>
              <a:ext cx="366414" cy="1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4,4</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56" name="Text Box 47">
              <a:extLst>
                <a:ext uri="{FF2B5EF4-FFF2-40B4-BE49-F238E27FC236}">
                  <a16:creationId xmlns:a16="http://schemas.microsoft.com/office/drawing/2014/main" id="{BDF7503F-9BA7-4F0F-FCB9-C9135EA39365}"/>
                </a:ext>
              </a:extLst>
            </p:cNvPr>
            <p:cNvSpPr txBox="1">
              <a:spLocks noChangeArrowheads="1"/>
            </p:cNvSpPr>
            <p:nvPr/>
          </p:nvSpPr>
          <p:spPr bwMode="auto">
            <a:xfrm>
              <a:off x="2845584" y="3125007"/>
              <a:ext cx="366414" cy="1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8,2</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57" name="Text Box 46">
              <a:extLst>
                <a:ext uri="{FF2B5EF4-FFF2-40B4-BE49-F238E27FC236}">
                  <a16:creationId xmlns:a16="http://schemas.microsoft.com/office/drawing/2014/main" id="{75554A31-43BD-E6DF-E203-010C48C56B90}"/>
                </a:ext>
              </a:extLst>
            </p:cNvPr>
            <p:cNvSpPr txBox="1">
              <a:spLocks noChangeArrowheads="1"/>
            </p:cNvSpPr>
            <p:nvPr/>
          </p:nvSpPr>
          <p:spPr bwMode="auto">
            <a:xfrm>
              <a:off x="3312333" y="3025961"/>
              <a:ext cx="366414" cy="1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3,3</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58" name="Text Box 45">
              <a:extLst>
                <a:ext uri="{FF2B5EF4-FFF2-40B4-BE49-F238E27FC236}">
                  <a16:creationId xmlns:a16="http://schemas.microsoft.com/office/drawing/2014/main" id="{2013B0E8-CAC8-F8C9-52E2-CE4AE64AE514}"/>
                </a:ext>
              </a:extLst>
            </p:cNvPr>
            <p:cNvSpPr txBox="1">
              <a:spLocks noChangeArrowheads="1"/>
            </p:cNvSpPr>
            <p:nvPr/>
          </p:nvSpPr>
          <p:spPr bwMode="auto">
            <a:xfrm>
              <a:off x="2712227" y="3620235"/>
              <a:ext cx="366414" cy="1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6,2</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59" name="Text Box 44">
              <a:extLst>
                <a:ext uri="{FF2B5EF4-FFF2-40B4-BE49-F238E27FC236}">
                  <a16:creationId xmlns:a16="http://schemas.microsoft.com/office/drawing/2014/main" id="{EB515CAB-AA3F-0F55-D3DE-C5FEEA6BA13D}"/>
                </a:ext>
              </a:extLst>
            </p:cNvPr>
            <p:cNvSpPr txBox="1">
              <a:spLocks noChangeArrowheads="1"/>
            </p:cNvSpPr>
            <p:nvPr/>
          </p:nvSpPr>
          <p:spPr bwMode="auto">
            <a:xfrm>
              <a:off x="3579047" y="3372621"/>
              <a:ext cx="366414" cy="1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7,5</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grpSp>
      <p:grpSp>
        <p:nvGrpSpPr>
          <p:cNvPr id="160" name="组合 159">
            <a:extLst>
              <a:ext uri="{FF2B5EF4-FFF2-40B4-BE49-F238E27FC236}">
                <a16:creationId xmlns:a16="http://schemas.microsoft.com/office/drawing/2014/main" id="{66B2AAF3-8BEA-30B2-9828-6AE579ED6132}"/>
              </a:ext>
            </a:extLst>
          </p:cNvPr>
          <p:cNvGrpSpPr>
            <a:grpSpLocks/>
          </p:cNvGrpSpPr>
          <p:nvPr/>
        </p:nvGrpSpPr>
        <p:grpSpPr bwMode="auto">
          <a:xfrm>
            <a:off x="6058771" y="3933044"/>
            <a:ext cx="3481387" cy="2549525"/>
            <a:chOff x="4976384" y="1989790"/>
            <a:chExt cx="3481213" cy="2549393"/>
          </a:xfrm>
        </p:grpSpPr>
        <p:sp>
          <p:nvSpPr>
            <p:cNvPr id="161" name="Text Box 145">
              <a:extLst>
                <a:ext uri="{FF2B5EF4-FFF2-40B4-BE49-F238E27FC236}">
                  <a16:creationId xmlns:a16="http://schemas.microsoft.com/office/drawing/2014/main" id="{08583E1F-33A0-88B6-289C-3D7BC3998A60}"/>
                </a:ext>
              </a:extLst>
            </p:cNvPr>
            <p:cNvSpPr txBox="1">
              <a:spLocks noChangeArrowheads="1"/>
            </p:cNvSpPr>
            <p:nvPr/>
          </p:nvSpPr>
          <p:spPr bwMode="auto">
            <a:xfrm>
              <a:off x="5796136" y="4255438"/>
              <a:ext cx="1733448" cy="283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zh-CN" sz="18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rPr>
                <a:t>（</a:t>
              </a:r>
              <a:r>
                <a:rPr kumimoji="0" lang="en-US" altLang="zh-CN" sz="18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rPr>
                <a:t>b</a:t>
              </a:r>
              <a:r>
                <a:rPr kumimoji="0" lang="zh-CN" altLang="en-US" sz="18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rPr>
                <a:t>）剩余网络</a:t>
              </a:r>
            </a:p>
          </p:txBody>
        </p:sp>
        <p:grpSp>
          <p:nvGrpSpPr>
            <p:cNvPr id="162" name="组合 15470">
              <a:extLst>
                <a:ext uri="{FF2B5EF4-FFF2-40B4-BE49-F238E27FC236}">
                  <a16:creationId xmlns:a16="http://schemas.microsoft.com/office/drawing/2014/main" id="{3B079237-CD68-8EF3-2039-C266773FCA3F}"/>
                </a:ext>
              </a:extLst>
            </p:cNvPr>
            <p:cNvGrpSpPr>
              <a:grpSpLocks/>
            </p:cNvGrpSpPr>
            <p:nvPr/>
          </p:nvGrpSpPr>
          <p:grpSpPr bwMode="auto">
            <a:xfrm>
              <a:off x="4976384" y="1989790"/>
              <a:ext cx="3481213" cy="1980000"/>
              <a:chOff x="4976384" y="1989790"/>
              <a:chExt cx="3481213" cy="1980000"/>
            </a:xfrm>
          </p:grpSpPr>
          <p:sp>
            <p:nvSpPr>
              <p:cNvPr id="163" name="AutoShape 144">
                <a:extLst>
                  <a:ext uri="{FF2B5EF4-FFF2-40B4-BE49-F238E27FC236}">
                    <a16:creationId xmlns:a16="http://schemas.microsoft.com/office/drawing/2014/main" id="{EAAD5513-1058-1EF8-44F8-ADDF2EB272E3}"/>
                  </a:ext>
                </a:extLst>
              </p:cNvPr>
              <p:cNvSpPr>
                <a:spLocks noChangeShapeType="1"/>
              </p:cNvSpPr>
              <p:nvPr/>
            </p:nvSpPr>
            <p:spPr bwMode="auto">
              <a:xfrm flipV="1">
                <a:off x="5344666" y="2394581"/>
                <a:ext cx="636555" cy="393680"/>
              </a:xfrm>
              <a:prstGeom prst="straightConnector1">
                <a:avLst/>
              </a:prstGeom>
              <a:noFill/>
              <a:ln w="12700" cap="flat" cmpd="sng" algn="ctr">
                <a:solidFill>
                  <a:srgbClr val="7598D9">
                    <a:shade val="70000"/>
                    <a:satMod val="150000"/>
                  </a:srgbClr>
                </a:solidFill>
                <a:prstDash val="solid"/>
                <a:headEnd type="triangle" w="med" len="me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64" name="AutoShape 143">
                <a:extLst>
                  <a:ext uri="{FF2B5EF4-FFF2-40B4-BE49-F238E27FC236}">
                    <a16:creationId xmlns:a16="http://schemas.microsoft.com/office/drawing/2014/main" id="{05AC0A75-763F-E5BF-3CA8-22BBA7BE0B49}"/>
                  </a:ext>
                </a:extLst>
              </p:cNvPr>
              <p:cNvSpPr>
                <a:spLocks noChangeShapeType="1"/>
              </p:cNvSpPr>
              <p:nvPr/>
            </p:nvSpPr>
            <p:spPr bwMode="auto">
              <a:xfrm flipV="1">
                <a:off x="5289105" y="2324735"/>
                <a:ext cx="638143" cy="393680"/>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65" name="AutoShape 142">
                <a:extLst>
                  <a:ext uri="{FF2B5EF4-FFF2-40B4-BE49-F238E27FC236}">
                    <a16:creationId xmlns:a16="http://schemas.microsoft.com/office/drawing/2014/main" id="{829F0EB6-CCF4-6763-74AA-AB991A46C23F}"/>
                  </a:ext>
                </a:extLst>
              </p:cNvPr>
              <p:cNvSpPr>
                <a:spLocks noChangeShapeType="1"/>
              </p:cNvSpPr>
              <p:nvPr/>
            </p:nvSpPr>
            <p:spPr bwMode="auto">
              <a:xfrm>
                <a:off x="6279656" y="2270762"/>
                <a:ext cx="796885" cy="1588"/>
              </a:xfrm>
              <a:prstGeom prst="straightConnector1">
                <a:avLst/>
              </a:prstGeom>
              <a:noFill/>
              <a:ln w="12700" cap="flat" cmpd="sng" algn="ctr">
                <a:solidFill>
                  <a:srgbClr val="7598D9">
                    <a:shade val="70000"/>
                    <a:satMod val="150000"/>
                  </a:srgbClr>
                </a:solidFill>
                <a:prstDash val="solid"/>
                <a:headEnd type="triangle" w="med" len="me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66" name="AutoShape 141">
                <a:extLst>
                  <a:ext uri="{FF2B5EF4-FFF2-40B4-BE49-F238E27FC236}">
                    <a16:creationId xmlns:a16="http://schemas.microsoft.com/office/drawing/2014/main" id="{FE5AC98E-DE77-2952-7F7E-51FEDBED9239}"/>
                  </a:ext>
                </a:extLst>
              </p:cNvPr>
              <p:cNvSpPr>
                <a:spLocks noChangeShapeType="1"/>
              </p:cNvSpPr>
              <p:nvPr/>
            </p:nvSpPr>
            <p:spPr bwMode="auto">
              <a:xfrm flipV="1">
                <a:off x="6208222" y="2408868"/>
                <a:ext cx="1054047" cy="1154052"/>
              </a:xfrm>
              <a:prstGeom prst="straightConnector1">
                <a:avLst/>
              </a:prstGeom>
              <a:noFill/>
              <a:ln w="12700" cap="flat" cmpd="sng" algn="ctr">
                <a:solidFill>
                  <a:srgbClr val="B32C16">
                    <a:shade val="70000"/>
                    <a:satMod val="150000"/>
                  </a:srgbClr>
                </a:solidFill>
                <a:prstDash val="solid"/>
                <a:headEnd type="triangle" w="med" len="me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67" name="AutoShape 140">
                <a:extLst>
                  <a:ext uri="{FF2B5EF4-FFF2-40B4-BE49-F238E27FC236}">
                    <a16:creationId xmlns:a16="http://schemas.microsoft.com/office/drawing/2014/main" id="{8BCCF424-4EF1-BB22-CCC5-49970C594C1E}"/>
                  </a:ext>
                </a:extLst>
              </p:cNvPr>
              <p:cNvSpPr>
                <a:spLocks noChangeShapeType="1"/>
              </p:cNvSpPr>
              <p:nvPr/>
            </p:nvSpPr>
            <p:spPr bwMode="auto">
              <a:xfrm flipV="1">
                <a:off x="6166949" y="2354896"/>
                <a:ext cx="1054047" cy="1155640"/>
              </a:xfrm>
              <a:prstGeom prst="straightConnector1">
                <a:avLst/>
              </a:prstGeom>
              <a:noFill/>
              <a:ln w="12700" cap="flat" cmpd="sng" algn="ctr">
                <a:solidFill>
                  <a:srgbClr val="7598D9">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68" name="AutoShape 139">
                <a:extLst>
                  <a:ext uri="{FF2B5EF4-FFF2-40B4-BE49-F238E27FC236}">
                    <a16:creationId xmlns:a16="http://schemas.microsoft.com/office/drawing/2014/main" id="{6ABC0C79-06E3-5939-218A-80E7059EC16F}"/>
                  </a:ext>
                </a:extLst>
              </p:cNvPr>
              <p:cNvSpPr>
                <a:spLocks noChangeShapeType="1"/>
              </p:cNvSpPr>
              <p:nvPr/>
            </p:nvSpPr>
            <p:spPr bwMode="auto">
              <a:xfrm flipV="1">
                <a:off x="7467047" y="3070821"/>
                <a:ext cx="695290" cy="495274"/>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69" name="AutoShape 138">
                <a:extLst>
                  <a:ext uri="{FF2B5EF4-FFF2-40B4-BE49-F238E27FC236}">
                    <a16:creationId xmlns:a16="http://schemas.microsoft.com/office/drawing/2014/main" id="{546CAC64-C9B1-AEEF-2F0D-56EC8393E2B0}"/>
                  </a:ext>
                </a:extLst>
              </p:cNvPr>
              <p:cNvSpPr>
                <a:spLocks noChangeShapeType="1"/>
              </p:cNvSpPr>
              <p:nvPr/>
            </p:nvSpPr>
            <p:spPr bwMode="auto">
              <a:xfrm flipV="1">
                <a:off x="7494033" y="3148605"/>
                <a:ext cx="695290" cy="496861"/>
              </a:xfrm>
              <a:prstGeom prst="straightConnector1">
                <a:avLst/>
              </a:prstGeom>
              <a:noFill/>
              <a:ln w="12700" cap="flat" cmpd="sng" algn="ctr">
                <a:solidFill>
                  <a:srgbClr val="7598D9">
                    <a:shade val="70000"/>
                    <a:satMod val="150000"/>
                  </a:srgbClr>
                </a:solidFill>
                <a:prstDash val="solid"/>
                <a:headEnd type="triangle" w="med" len="me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70" name="AutoShape 137">
                <a:extLst>
                  <a:ext uri="{FF2B5EF4-FFF2-40B4-BE49-F238E27FC236}">
                    <a16:creationId xmlns:a16="http://schemas.microsoft.com/office/drawing/2014/main" id="{2210DE8D-E371-FEFC-0866-B9EE142CF13D}"/>
                  </a:ext>
                </a:extLst>
              </p:cNvPr>
              <p:cNvSpPr>
                <a:spLocks noChangeShapeType="1"/>
              </p:cNvSpPr>
              <p:nvPr/>
            </p:nvSpPr>
            <p:spPr bwMode="auto">
              <a:xfrm>
                <a:off x="6292355" y="2196154"/>
                <a:ext cx="796885" cy="0"/>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71" name="Text Box 136">
                <a:extLst>
                  <a:ext uri="{FF2B5EF4-FFF2-40B4-BE49-F238E27FC236}">
                    <a16:creationId xmlns:a16="http://schemas.microsoft.com/office/drawing/2014/main" id="{C3BA8041-E9D5-4D3F-44BA-43FEC600F62A}"/>
                  </a:ext>
                </a:extLst>
              </p:cNvPr>
              <p:cNvSpPr txBox="1">
                <a:spLocks noChangeArrowheads="1"/>
              </p:cNvSpPr>
              <p:nvPr/>
            </p:nvSpPr>
            <p:spPr bwMode="auto">
              <a:xfrm>
                <a:off x="5495328" y="2551753"/>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72" name="Text Box 135">
                <a:extLst>
                  <a:ext uri="{FF2B5EF4-FFF2-40B4-BE49-F238E27FC236}">
                    <a16:creationId xmlns:a16="http://schemas.microsoft.com/office/drawing/2014/main" id="{6E9F0299-C938-817D-706E-F73E299A08A2}"/>
                  </a:ext>
                </a:extLst>
              </p:cNvPr>
              <p:cNvSpPr txBox="1">
                <a:spLocks noChangeArrowheads="1"/>
              </p:cNvSpPr>
              <p:nvPr/>
            </p:nvSpPr>
            <p:spPr bwMode="auto">
              <a:xfrm>
                <a:off x="6446579" y="1989790"/>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73" name="Text Box 134">
                <a:extLst>
                  <a:ext uri="{FF2B5EF4-FFF2-40B4-BE49-F238E27FC236}">
                    <a16:creationId xmlns:a16="http://schemas.microsoft.com/office/drawing/2014/main" id="{F2A61EB2-C7BD-0ED3-9342-B1C35BB1C34E}"/>
                  </a:ext>
                </a:extLst>
              </p:cNvPr>
              <p:cNvSpPr txBox="1">
                <a:spLocks noChangeArrowheads="1"/>
              </p:cNvSpPr>
              <p:nvPr/>
            </p:nvSpPr>
            <p:spPr bwMode="auto">
              <a:xfrm>
                <a:off x="6446579" y="2262893"/>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74" name="Text Box 133">
                <a:extLst>
                  <a:ext uri="{FF2B5EF4-FFF2-40B4-BE49-F238E27FC236}">
                    <a16:creationId xmlns:a16="http://schemas.microsoft.com/office/drawing/2014/main" id="{70C4E6AF-D7A7-CDA3-5FFF-DBD927AB6D6E}"/>
                  </a:ext>
                </a:extLst>
              </p:cNvPr>
              <p:cNvSpPr txBox="1">
                <a:spLocks noChangeArrowheads="1"/>
              </p:cNvSpPr>
              <p:nvPr/>
            </p:nvSpPr>
            <p:spPr bwMode="auto">
              <a:xfrm>
                <a:off x="7733001" y="2399445"/>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75" name="Text Box 132">
                <a:extLst>
                  <a:ext uri="{FF2B5EF4-FFF2-40B4-BE49-F238E27FC236}">
                    <a16:creationId xmlns:a16="http://schemas.microsoft.com/office/drawing/2014/main" id="{ECF5FBF9-15F6-8290-E952-8981FF25C3CB}"/>
                  </a:ext>
                </a:extLst>
              </p:cNvPr>
              <p:cNvSpPr txBox="1">
                <a:spLocks noChangeArrowheads="1"/>
              </p:cNvSpPr>
              <p:nvPr/>
            </p:nvSpPr>
            <p:spPr bwMode="auto">
              <a:xfrm>
                <a:off x="7181677" y="2945652"/>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76" name="Text Box 131">
                <a:extLst>
                  <a:ext uri="{FF2B5EF4-FFF2-40B4-BE49-F238E27FC236}">
                    <a16:creationId xmlns:a16="http://schemas.microsoft.com/office/drawing/2014/main" id="{EA1C5562-3496-7C86-866B-63D2A4827DDA}"/>
                  </a:ext>
                </a:extLst>
              </p:cNvPr>
              <p:cNvSpPr txBox="1">
                <a:spLocks noChangeArrowheads="1"/>
              </p:cNvSpPr>
              <p:nvPr/>
            </p:nvSpPr>
            <p:spPr bwMode="auto">
              <a:xfrm>
                <a:off x="6446579" y="3491860"/>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77" name="AutoShape 130">
                <a:extLst>
                  <a:ext uri="{FF2B5EF4-FFF2-40B4-BE49-F238E27FC236}">
                    <a16:creationId xmlns:a16="http://schemas.microsoft.com/office/drawing/2014/main" id="{30B688B8-BB3B-D456-5DDE-B1B7CF352BA0}"/>
                  </a:ext>
                </a:extLst>
              </p:cNvPr>
              <p:cNvSpPr>
                <a:spLocks noChangeShapeType="1"/>
              </p:cNvSpPr>
              <p:nvPr/>
            </p:nvSpPr>
            <p:spPr bwMode="auto">
              <a:xfrm>
                <a:off x="6289180" y="3720075"/>
                <a:ext cx="809585" cy="1587"/>
              </a:xfrm>
              <a:prstGeom prst="straightConnector1">
                <a:avLst/>
              </a:prstGeom>
              <a:noFill/>
              <a:ln w="12700" cap="flat" cmpd="sng" algn="ctr">
                <a:solidFill>
                  <a:srgbClr val="7598D9">
                    <a:shade val="70000"/>
                    <a:satMod val="150000"/>
                  </a:srgbClr>
                </a:solidFill>
                <a:prstDash val="solid"/>
                <a:headEnd type="triangle" w="med" len="me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78" name="Text Box 129">
                <a:extLst>
                  <a:ext uri="{FF2B5EF4-FFF2-40B4-BE49-F238E27FC236}">
                    <a16:creationId xmlns:a16="http://schemas.microsoft.com/office/drawing/2014/main" id="{CE88B5A4-E3DA-5ACF-4E8E-09F579458BDC}"/>
                  </a:ext>
                </a:extLst>
              </p:cNvPr>
              <p:cNvSpPr txBox="1">
                <a:spLocks noChangeArrowheads="1"/>
              </p:cNvSpPr>
              <p:nvPr/>
            </p:nvSpPr>
            <p:spPr bwMode="auto">
              <a:xfrm>
                <a:off x="6459706" y="3764962"/>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79" name="Text Box 128">
                <a:extLst>
                  <a:ext uri="{FF2B5EF4-FFF2-40B4-BE49-F238E27FC236}">
                    <a16:creationId xmlns:a16="http://schemas.microsoft.com/office/drawing/2014/main" id="{998CABE7-874C-33B0-3E24-6CF2BA10BA32}"/>
                  </a:ext>
                </a:extLst>
              </p:cNvPr>
              <p:cNvSpPr txBox="1">
                <a:spLocks noChangeArrowheads="1"/>
              </p:cNvSpPr>
              <p:nvPr/>
            </p:nvSpPr>
            <p:spPr bwMode="auto">
              <a:xfrm>
                <a:off x="6564720" y="2945652"/>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80" name="Text Box 127">
                <a:extLst>
                  <a:ext uri="{FF2B5EF4-FFF2-40B4-BE49-F238E27FC236}">
                    <a16:creationId xmlns:a16="http://schemas.microsoft.com/office/drawing/2014/main" id="{60FFDBC7-C1D5-2F65-B887-3873927CE344}"/>
                  </a:ext>
                </a:extLst>
              </p:cNvPr>
              <p:cNvSpPr txBox="1">
                <a:spLocks noChangeArrowheads="1"/>
              </p:cNvSpPr>
              <p:nvPr/>
            </p:nvSpPr>
            <p:spPr bwMode="auto">
              <a:xfrm>
                <a:off x="6262805" y="2877376"/>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81" name="Text Box 126">
                <a:extLst>
                  <a:ext uri="{FF2B5EF4-FFF2-40B4-BE49-F238E27FC236}">
                    <a16:creationId xmlns:a16="http://schemas.microsoft.com/office/drawing/2014/main" id="{4E0F5173-34E3-A83B-2622-49B5DA6A7AFA}"/>
                  </a:ext>
                </a:extLst>
              </p:cNvPr>
              <p:cNvSpPr txBox="1">
                <a:spLocks noChangeArrowheads="1"/>
              </p:cNvSpPr>
              <p:nvPr/>
            </p:nvSpPr>
            <p:spPr bwMode="auto">
              <a:xfrm>
                <a:off x="5298426" y="3287032"/>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82" name="Text Box 125">
                <a:extLst>
                  <a:ext uri="{FF2B5EF4-FFF2-40B4-BE49-F238E27FC236}">
                    <a16:creationId xmlns:a16="http://schemas.microsoft.com/office/drawing/2014/main" id="{6C95683C-85B9-FCCD-A722-62CAF15DFFBA}"/>
                  </a:ext>
                </a:extLst>
              </p:cNvPr>
              <p:cNvSpPr txBox="1">
                <a:spLocks noChangeArrowheads="1"/>
              </p:cNvSpPr>
              <p:nvPr/>
            </p:nvSpPr>
            <p:spPr bwMode="auto">
              <a:xfrm>
                <a:off x="7503721" y="3082204"/>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83" name="Text Box 124">
                <a:extLst>
                  <a:ext uri="{FF2B5EF4-FFF2-40B4-BE49-F238E27FC236}">
                    <a16:creationId xmlns:a16="http://schemas.microsoft.com/office/drawing/2014/main" id="{86C492D7-57E9-5C20-9E86-2DD273ABC237}"/>
                  </a:ext>
                </a:extLst>
              </p:cNvPr>
              <p:cNvSpPr txBox="1">
                <a:spLocks noChangeArrowheads="1"/>
              </p:cNvSpPr>
              <p:nvPr/>
            </p:nvSpPr>
            <p:spPr bwMode="auto">
              <a:xfrm>
                <a:off x="7687495" y="3355307"/>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84" name="AutoShape 123">
                <a:extLst>
                  <a:ext uri="{FF2B5EF4-FFF2-40B4-BE49-F238E27FC236}">
                    <a16:creationId xmlns:a16="http://schemas.microsoft.com/office/drawing/2014/main" id="{D78ABA47-E2B6-EE63-CD03-C5BA94B0919E}"/>
                  </a:ext>
                </a:extLst>
              </p:cNvPr>
              <p:cNvSpPr>
                <a:spLocks noChangeShapeType="1"/>
              </p:cNvSpPr>
              <p:nvPr/>
            </p:nvSpPr>
            <p:spPr bwMode="auto">
              <a:xfrm>
                <a:off x="6319342" y="3781984"/>
                <a:ext cx="809585" cy="1588"/>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85" name="Text Box 122">
                <a:extLst>
                  <a:ext uri="{FF2B5EF4-FFF2-40B4-BE49-F238E27FC236}">
                    <a16:creationId xmlns:a16="http://schemas.microsoft.com/office/drawing/2014/main" id="{9D42780B-D490-D24B-EBBC-768B19DBCA77}"/>
                  </a:ext>
                </a:extLst>
              </p:cNvPr>
              <p:cNvSpPr txBox="1">
                <a:spLocks noChangeArrowheads="1"/>
              </p:cNvSpPr>
              <p:nvPr/>
            </p:nvSpPr>
            <p:spPr bwMode="auto">
              <a:xfrm>
                <a:off x="5941637" y="2809100"/>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86" name="Oval 121">
                <a:extLst>
                  <a:ext uri="{FF2B5EF4-FFF2-40B4-BE49-F238E27FC236}">
                    <a16:creationId xmlns:a16="http://schemas.microsoft.com/office/drawing/2014/main" id="{934E77BB-E21B-D318-94C6-B4D42015BE2E}"/>
                  </a:ext>
                </a:extLst>
              </p:cNvPr>
              <p:cNvSpPr>
                <a:spLocks noChangeArrowheads="1"/>
              </p:cNvSpPr>
              <p:nvPr/>
            </p:nvSpPr>
            <p:spPr bwMode="auto">
              <a:xfrm>
                <a:off x="5895256" y="2010798"/>
                <a:ext cx="397303" cy="397400"/>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dirty="0">
                    <a:ln>
                      <a:noFill/>
                    </a:ln>
                    <a:solidFill>
                      <a:srgbClr val="0000CC"/>
                    </a:solidFill>
                    <a:effectLst/>
                    <a:uLnTx/>
                    <a:uFillTx/>
                    <a:latin typeface="Times New Roman" pitchFamily="18" charset="0"/>
                    <a:ea typeface="宋体" panose="02010600030101010101" pitchFamily="2" charset="-122"/>
                    <a:cs typeface="Times New Roman" pitchFamily="18" charset="0"/>
                  </a:rPr>
                  <a:t>a</a:t>
                </a:r>
                <a:endParaRPr kumimoji="0" lang="en-US" altLang="zh-CN" sz="1400" b="1" i="0"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endParaRPr>
              </a:p>
            </p:txBody>
          </p:sp>
          <p:sp>
            <p:nvSpPr>
              <p:cNvPr id="187" name="Oval 120">
                <a:extLst>
                  <a:ext uri="{FF2B5EF4-FFF2-40B4-BE49-F238E27FC236}">
                    <a16:creationId xmlns:a16="http://schemas.microsoft.com/office/drawing/2014/main" id="{1BE036F7-FF04-6939-C62D-709FB465905E}"/>
                  </a:ext>
                </a:extLst>
              </p:cNvPr>
              <p:cNvSpPr>
                <a:spLocks noChangeArrowheads="1"/>
              </p:cNvSpPr>
              <p:nvPr/>
            </p:nvSpPr>
            <p:spPr bwMode="auto">
              <a:xfrm>
                <a:off x="7089790" y="2010798"/>
                <a:ext cx="396428" cy="397400"/>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itchFamily="18" charset="0"/>
                    <a:ea typeface="宋体" panose="02010600030101010101" pitchFamily="2" charset="-122"/>
                    <a:cs typeface="Times New Roman" pitchFamily="18" charset="0"/>
                  </a:rPr>
                  <a:t>c</a:t>
                </a:r>
                <a:endParaRPr kumimoji="0" lang="en-US"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88" name="Oval 119">
                <a:extLst>
                  <a:ext uri="{FF2B5EF4-FFF2-40B4-BE49-F238E27FC236}">
                    <a16:creationId xmlns:a16="http://schemas.microsoft.com/office/drawing/2014/main" id="{B6BFB8FE-ED1B-5323-8572-9C8B610B7796}"/>
                  </a:ext>
                </a:extLst>
              </p:cNvPr>
              <p:cNvSpPr>
                <a:spLocks noChangeArrowheads="1"/>
              </p:cNvSpPr>
              <p:nvPr/>
            </p:nvSpPr>
            <p:spPr bwMode="auto">
              <a:xfrm>
                <a:off x="4976384" y="2686553"/>
                <a:ext cx="397303" cy="397400"/>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itchFamily="18" charset="0"/>
                    <a:ea typeface="宋体" panose="02010600030101010101" pitchFamily="2" charset="-122"/>
                    <a:cs typeface="Times New Roman" pitchFamily="18" charset="0"/>
                  </a:rPr>
                  <a:t>s</a:t>
                </a:r>
                <a:endParaRPr kumimoji="0" lang="en-US"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89" name="Oval 118">
                <a:extLst>
                  <a:ext uri="{FF2B5EF4-FFF2-40B4-BE49-F238E27FC236}">
                    <a16:creationId xmlns:a16="http://schemas.microsoft.com/office/drawing/2014/main" id="{D7AAFAA6-E989-302D-3FE5-980FD06624B9}"/>
                  </a:ext>
                </a:extLst>
              </p:cNvPr>
              <p:cNvSpPr>
                <a:spLocks noChangeArrowheads="1"/>
              </p:cNvSpPr>
              <p:nvPr/>
            </p:nvSpPr>
            <p:spPr bwMode="auto">
              <a:xfrm>
                <a:off x="8061169" y="2707562"/>
                <a:ext cx="396428" cy="397400"/>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itchFamily="18" charset="0"/>
                    <a:ea typeface="宋体" panose="02010600030101010101" pitchFamily="2" charset="-122"/>
                    <a:cs typeface="Times New Roman" pitchFamily="18" charset="0"/>
                  </a:rPr>
                  <a:t>t</a:t>
                </a:r>
                <a:endParaRPr kumimoji="0" lang="en-US"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90" name="Oval 117">
                <a:extLst>
                  <a:ext uri="{FF2B5EF4-FFF2-40B4-BE49-F238E27FC236}">
                    <a16:creationId xmlns:a16="http://schemas.microsoft.com/office/drawing/2014/main" id="{940528C3-5DE3-9B59-3F43-58E126B04271}"/>
                  </a:ext>
                </a:extLst>
              </p:cNvPr>
              <p:cNvSpPr>
                <a:spLocks noChangeArrowheads="1"/>
              </p:cNvSpPr>
              <p:nvPr/>
            </p:nvSpPr>
            <p:spPr bwMode="auto">
              <a:xfrm>
                <a:off x="5895256" y="3505865"/>
                <a:ext cx="397303" cy="397400"/>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itchFamily="18" charset="0"/>
                    <a:ea typeface="宋体" panose="02010600030101010101" pitchFamily="2" charset="-122"/>
                    <a:cs typeface="Times New Roman" pitchFamily="18" charset="0"/>
                  </a:rPr>
                  <a:t>b</a:t>
                </a:r>
                <a:endParaRPr kumimoji="0" lang="en-US"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91" name="Oval 116">
                <a:extLst>
                  <a:ext uri="{FF2B5EF4-FFF2-40B4-BE49-F238E27FC236}">
                    <a16:creationId xmlns:a16="http://schemas.microsoft.com/office/drawing/2014/main" id="{8C38DD4D-23A7-F482-6799-569F26B694C7}"/>
                  </a:ext>
                </a:extLst>
              </p:cNvPr>
              <p:cNvSpPr>
                <a:spLocks noChangeArrowheads="1"/>
              </p:cNvSpPr>
              <p:nvPr/>
            </p:nvSpPr>
            <p:spPr bwMode="auto">
              <a:xfrm>
                <a:off x="7102917" y="3505865"/>
                <a:ext cx="396428" cy="397400"/>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itchFamily="18" charset="0"/>
                    <a:ea typeface="宋体" panose="02010600030101010101" pitchFamily="2" charset="-122"/>
                    <a:cs typeface="Times New Roman" pitchFamily="18" charset="0"/>
                  </a:rPr>
                  <a:t>d</a:t>
                </a:r>
                <a:endParaRPr kumimoji="0" lang="en-US"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92" name="AutoShape 115">
                <a:extLst>
                  <a:ext uri="{FF2B5EF4-FFF2-40B4-BE49-F238E27FC236}">
                    <a16:creationId xmlns:a16="http://schemas.microsoft.com/office/drawing/2014/main" id="{D33E2736-160C-4E1D-AF3A-F120C87CDBDF}"/>
                  </a:ext>
                </a:extLst>
              </p:cNvPr>
              <p:cNvSpPr>
                <a:spLocks noChangeShapeType="1"/>
              </p:cNvSpPr>
              <p:nvPr/>
            </p:nvSpPr>
            <p:spPr bwMode="auto">
              <a:xfrm>
                <a:off x="7287668" y="2408868"/>
                <a:ext cx="14286" cy="1096905"/>
              </a:xfrm>
              <a:prstGeom prst="straightConnector1">
                <a:avLst/>
              </a:prstGeom>
              <a:noFill/>
              <a:ln w="12700" cap="flat" cmpd="sng" algn="ctr">
                <a:solidFill>
                  <a:srgbClr val="7598D9">
                    <a:shade val="70000"/>
                    <a:satMod val="150000"/>
                  </a:srgbClr>
                </a:solidFill>
                <a:prstDash val="solid"/>
                <a:headEnd type="triangle" w="med" len="me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93" name="Text Box 114">
                <a:extLst>
                  <a:ext uri="{FF2B5EF4-FFF2-40B4-BE49-F238E27FC236}">
                    <a16:creationId xmlns:a16="http://schemas.microsoft.com/office/drawing/2014/main" id="{9A7C0B06-0214-7532-2F6D-9FA36CF4E3F8}"/>
                  </a:ext>
                </a:extLst>
              </p:cNvPr>
              <p:cNvSpPr txBox="1">
                <a:spLocks noChangeArrowheads="1"/>
              </p:cNvSpPr>
              <p:nvPr/>
            </p:nvSpPr>
            <p:spPr bwMode="auto">
              <a:xfrm>
                <a:off x="5179410" y="2360056"/>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94" name="AutoShape 113">
                <a:extLst>
                  <a:ext uri="{FF2B5EF4-FFF2-40B4-BE49-F238E27FC236}">
                    <a16:creationId xmlns:a16="http://schemas.microsoft.com/office/drawing/2014/main" id="{D737403F-E732-0DB7-6ED1-82E1C7B4342E}"/>
                  </a:ext>
                </a:extLst>
              </p:cNvPr>
              <p:cNvSpPr>
                <a:spLocks noChangeShapeType="1"/>
              </p:cNvSpPr>
              <p:nvPr/>
            </p:nvSpPr>
            <p:spPr bwMode="auto">
              <a:xfrm>
                <a:off x="7376564" y="2350133"/>
                <a:ext cx="742913" cy="414316"/>
              </a:xfrm>
              <a:prstGeom prst="straightConnector1">
                <a:avLst/>
              </a:prstGeom>
              <a:noFill/>
              <a:ln w="12700" cap="flat" cmpd="sng" algn="ctr">
                <a:solidFill>
                  <a:srgbClr val="7598D9">
                    <a:shade val="70000"/>
                    <a:satMod val="150000"/>
                  </a:srgbClr>
                </a:solidFill>
                <a:prstDash val="solid"/>
                <a:headEnd type="triangle" w="med" len="me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95" name="AutoShape 112">
                <a:extLst>
                  <a:ext uri="{FF2B5EF4-FFF2-40B4-BE49-F238E27FC236}">
                    <a16:creationId xmlns:a16="http://schemas.microsoft.com/office/drawing/2014/main" id="{CA3503EF-AC4C-BF63-E886-F90BFCB661CE}"/>
                  </a:ext>
                </a:extLst>
              </p:cNvPr>
              <p:cNvSpPr>
                <a:spLocks noChangeShapeType="1"/>
              </p:cNvSpPr>
              <p:nvPr/>
            </p:nvSpPr>
            <p:spPr bwMode="auto">
              <a:xfrm>
                <a:off x="6090753" y="2407280"/>
                <a:ext cx="1587" cy="1096906"/>
              </a:xfrm>
              <a:prstGeom prst="straightConnector1">
                <a:avLst/>
              </a:prstGeom>
              <a:noFill/>
              <a:ln w="12700" cap="flat" cmpd="sng" algn="ctr">
                <a:solidFill>
                  <a:srgbClr val="7598D9">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96" name="AutoShape 111">
                <a:extLst>
                  <a:ext uri="{FF2B5EF4-FFF2-40B4-BE49-F238E27FC236}">
                    <a16:creationId xmlns:a16="http://schemas.microsoft.com/office/drawing/2014/main" id="{EB175FF2-6834-8E78-F0EB-A81F71A80844}"/>
                  </a:ext>
                </a:extLst>
              </p:cNvPr>
              <p:cNvSpPr>
                <a:spLocks noChangeShapeType="1"/>
              </p:cNvSpPr>
              <p:nvPr/>
            </p:nvSpPr>
            <p:spPr bwMode="auto">
              <a:xfrm>
                <a:off x="5316092" y="3024786"/>
                <a:ext cx="636555" cy="538134"/>
              </a:xfrm>
              <a:prstGeom prst="straightConnector1">
                <a:avLst/>
              </a:prstGeom>
              <a:noFill/>
              <a:ln w="25400" cap="flat" cmpd="sng" algn="ctr">
                <a:solidFill>
                  <a:srgbClr val="7598D9"/>
                </a:solidFill>
                <a:prstDash val="solid"/>
                <a:headEnd type="triangle" w="med" len="med"/>
                <a:tailEnd/>
              </a:ln>
              <a:effectLst>
                <a:outerShdw blurRad="50800" dist="25000" dir="5400000" rotWithShape="0">
                  <a:srgbClr val="000000">
                    <a:alpha val="40000"/>
                  </a:srgbClr>
                </a:outerShdw>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grpSp>
      </p:grpSp>
    </p:spTree>
    <p:extLst>
      <p:ext uri="{BB962C8B-B14F-4D97-AF65-F5344CB8AC3E}">
        <p14:creationId xmlns:p14="http://schemas.microsoft.com/office/powerpoint/2010/main" val="213505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0"/>
                                        </p:tgtEl>
                                        <p:attrNameLst>
                                          <p:attrName>style.visibility</p:attrName>
                                        </p:attrNameLst>
                                      </p:cBhvr>
                                      <p:to>
                                        <p:strVal val="visible"/>
                                      </p:to>
                                    </p:set>
                                    <p:animEffect transition="in" filter="fade">
                                      <p:cBhvr>
                                        <p:cTn id="21" dur="1000"/>
                                        <p:tgtEl>
                                          <p:spTgt spid="160"/>
                                        </p:tgtEl>
                                      </p:cBhvr>
                                    </p:animEffect>
                                    <p:anim calcmode="lin" valueType="num">
                                      <p:cBhvr>
                                        <p:cTn id="22" dur="1000" fill="hold"/>
                                        <p:tgtEl>
                                          <p:spTgt spid="160"/>
                                        </p:tgtEl>
                                        <p:attrNameLst>
                                          <p:attrName>ppt_x</p:attrName>
                                        </p:attrNameLst>
                                      </p:cBhvr>
                                      <p:tavLst>
                                        <p:tav tm="0">
                                          <p:val>
                                            <p:strVal val="#ppt_x"/>
                                          </p:val>
                                        </p:tav>
                                        <p:tav tm="100000">
                                          <p:val>
                                            <p:strVal val="#ppt_x"/>
                                          </p:val>
                                        </p:tav>
                                      </p:tavLst>
                                    </p:anim>
                                    <p:anim calcmode="lin" valueType="num">
                                      <p:cBhvr>
                                        <p:cTn id="23" dur="1000" fill="hold"/>
                                        <p:tgtEl>
                                          <p:spTgt spid="1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9E77C7F-5BAE-558C-F5E9-5A8C0A0DD124}"/>
              </a:ext>
            </a:extLst>
          </p:cNvPr>
          <p:cNvSpPr/>
          <p:nvPr/>
        </p:nvSpPr>
        <p:spPr>
          <a:xfrm>
            <a:off x="2085399" y="286955"/>
            <a:ext cx="1261884"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增广路</a:t>
            </a:r>
          </a:p>
        </p:txBody>
      </p:sp>
      <p:sp>
        <p:nvSpPr>
          <p:cNvPr id="3" name="内容占位符 1">
            <a:extLst>
              <a:ext uri="{FF2B5EF4-FFF2-40B4-BE49-F238E27FC236}">
                <a16:creationId xmlns:a16="http://schemas.microsoft.com/office/drawing/2014/main" id="{8786EB80-0B7F-BFA5-5D0F-767007812EA9}"/>
              </a:ext>
            </a:extLst>
          </p:cNvPr>
          <p:cNvSpPr txBox="1">
            <a:spLocks/>
          </p:cNvSpPr>
          <p:nvPr/>
        </p:nvSpPr>
        <p:spPr bwMode="auto">
          <a:xfrm>
            <a:off x="508434" y="1070154"/>
            <a:ext cx="10873076"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sz="1800"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sz="16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4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定义</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  </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给出一个</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G</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上的流</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，一条</a:t>
            </a:r>
            <a:r>
              <a:rPr kumimoji="0" lang="zh-CN"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增广路径</a:t>
            </a:r>
            <a:r>
              <a:rPr kumimoji="0" lang="en-US" altLang="zh-CN" sz="2000" b="1" i="1"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p</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是指在剩余网络</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中一条</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从</a:t>
            </a:r>
            <a:r>
              <a:rPr kumimoji="0" lang="en-US" altLang="zh-CN" sz="2000" b="1" i="1"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到</a:t>
            </a:r>
            <a:r>
              <a:rPr kumimoji="0" lang="en-US" altLang="zh-CN" sz="2000" b="1" i="1"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的有向路径，</a:t>
            </a:r>
            <a:r>
              <a:rPr kumimoji="0" lang="en-US" altLang="zh-CN" sz="2000" b="1" i="1"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p</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的瓶颈流量</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是</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p</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上的</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最小剩余容量</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p</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的边数将用</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p</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来表示。</a:t>
            </a:r>
          </a:p>
          <a:p>
            <a:pPr marL="639763" marR="0" lvl="1" indent="-273050" algn="l" defTabSz="914400" rtl="0" eaLnBrk="0" fontAlgn="base" latinLnBrk="0" hangingPunct="0">
              <a:lnSpc>
                <a:spcPct val="100000"/>
              </a:lnSpc>
              <a:spcBef>
                <a:spcPct val="20000"/>
              </a:spcBef>
              <a:spcAft>
                <a:spcPct val="0"/>
              </a:spcAft>
              <a:buClr>
                <a:srgbClr val="FE8637"/>
              </a:buClr>
              <a:buSzPct val="100000"/>
              <a:buFont typeface="Wingdings" panose="05000000000000000000" pitchFamily="2" charset="2"/>
              <a:buChar char="l"/>
              <a:tabLst/>
              <a:defRPr/>
            </a:pPr>
            <a:r>
              <a:rPr kumimoji="0" lang="zh-CN" altLang="en-US"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如图所示的</a:t>
            </a:r>
            <a:r>
              <a:rPr kumimoji="0" lang="zh-CN" altLang="en-US"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剩余网络</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中，路径（</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b</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d</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）是一条增广路，具有瓶颈容量</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2</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endPar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endParaRPr>
          </a:p>
          <a:p>
            <a:pPr marL="639763" marR="0" lvl="1" indent="-273050" algn="l" defTabSz="914400" rtl="0" eaLnBrk="0" fontAlgn="base" latinLnBrk="0" hangingPunct="0">
              <a:lnSpc>
                <a:spcPct val="100000"/>
              </a:lnSpc>
              <a:spcBef>
                <a:spcPct val="20000"/>
              </a:spcBef>
              <a:spcAft>
                <a:spcPct val="0"/>
              </a:spcAft>
              <a:buClr>
                <a:srgbClr val="FE8637"/>
              </a:buClr>
              <a:buSzPct val="100000"/>
              <a:buFont typeface="Wingdings" panose="05000000000000000000" pitchFamily="2" charset="2"/>
              <a:buChar char="l"/>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如果将</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2</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个额外单位流量加到这条路径上，</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流</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就变成最大的。</a:t>
            </a:r>
          </a:p>
        </p:txBody>
      </p:sp>
      <p:grpSp>
        <p:nvGrpSpPr>
          <p:cNvPr id="4" name="组合 3">
            <a:extLst>
              <a:ext uri="{FF2B5EF4-FFF2-40B4-BE49-F238E27FC236}">
                <a16:creationId xmlns:a16="http://schemas.microsoft.com/office/drawing/2014/main" id="{E918B848-AEC9-9AE9-E591-546925255C15}"/>
              </a:ext>
            </a:extLst>
          </p:cNvPr>
          <p:cNvGrpSpPr>
            <a:grpSpLocks/>
          </p:cNvGrpSpPr>
          <p:nvPr/>
        </p:nvGrpSpPr>
        <p:grpSpPr bwMode="auto">
          <a:xfrm>
            <a:off x="1337253" y="2889827"/>
            <a:ext cx="3481387" cy="2549525"/>
            <a:chOff x="4976384" y="1989790"/>
            <a:chExt cx="3481213" cy="2549393"/>
          </a:xfrm>
        </p:grpSpPr>
        <p:sp>
          <p:nvSpPr>
            <p:cNvPr id="5" name="Text Box 145">
              <a:extLst>
                <a:ext uri="{FF2B5EF4-FFF2-40B4-BE49-F238E27FC236}">
                  <a16:creationId xmlns:a16="http://schemas.microsoft.com/office/drawing/2014/main" id="{44BAE65E-202C-67A0-2ABA-81AE2A7CE7EF}"/>
                </a:ext>
              </a:extLst>
            </p:cNvPr>
            <p:cNvSpPr txBox="1">
              <a:spLocks noChangeArrowheads="1"/>
            </p:cNvSpPr>
            <p:nvPr/>
          </p:nvSpPr>
          <p:spPr bwMode="auto">
            <a:xfrm>
              <a:off x="5796136" y="4255438"/>
              <a:ext cx="1733448" cy="283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zh-CN" sz="18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rPr>
                <a:t>（</a:t>
              </a:r>
              <a:r>
                <a:rPr kumimoji="0" lang="en-US" altLang="zh-CN" sz="18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rPr>
                <a:t>b</a:t>
              </a:r>
              <a:r>
                <a:rPr kumimoji="0" lang="zh-CN" altLang="en-US" sz="18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rPr>
                <a:t>）剩余网络</a:t>
              </a:r>
            </a:p>
          </p:txBody>
        </p:sp>
        <p:grpSp>
          <p:nvGrpSpPr>
            <p:cNvPr id="6" name="组合 9">
              <a:extLst>
                <a:ext uri="{FF2B5EF4-FFF2-40B4-BE49-F238E27FC236}">
                  <a16:creationId xmlns:a16="http://schemas.microsoft.com/office/drawing/2014/main" id="{3E0D4AFC-DD4A-A9F3-A376-CCE298E14932}"/>
                </a:ext>
              </a:extLst>
            </p:cNvPr>
            <p:cNvGrpSpPr>
              <a:grpSpLocks/>
            </p:cNvGrpSpPr>
            <p:nvPr/>
          </p:nvGrpSpPr>
          <p:grpSpPr bwMode="auto">
            <a:xfrm>
              <a:off x="4976384" y="1989790"/>
              <a:ext cx="3481213" cy="1980000"/>
              <a:chOff x="4976384" y="1989790"/>
              <a:chExt cx="3481213" cy="1980000"/>
            </a:xfrm>
          </p:grpSpPr>
          <p:sp>
            <p:nvSpPr>
              <p:cNvPr id="7" name="AutoShape 144">
                <a:extLst>
                  <a:ext uri="{FF2B5EF4-FFF2-40B4-BE49-F238E27FC236}">
                    <a16:creationId xmlns:a16="http://schemas.microsoft.com/office/drawing/2014/main" id="{0DDE1CAF-C896-BBF2-9D85-A813F17128B8}"/>
                  </a:ext>
                </a:extLst>
              </p:cNvPr>
              <p:cNvSpPr>
                <a:spLocks noChangeShapeType="1"/>
              </p:cNvSpPr>
              <p:nvPr/>
            </p:nvSpPr>
            <p:spPr bwMode="auto">
              <a:xfrm flipV="1">
                <a:off x="5344666" y="2394582"/>
                <a:ext cx="636555" cy="393680"/>
              </a:xfrm>
              <a:prstGeom prst="straightConnector1">
                <a:avLst/>
              </a:prstGeom>
              <a:noFill/>
              <a:ln w="12700" cap="flat" cmpd="sng" algn="ctr">
                <a:solidFill>
                  <a:srgbClr val="7598D9">
                    <a:shade val="70000"/>
                    <a:satMod val="150000"/>
                  </a:srgbClr>
                </a:solidFill>
                <a:prstDash val="solid"/>
                <a:headEnd type="triangle" w="med" len="me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8" name="AutoShape 143">
                <a:extLst>
                  <a:ext uri="{FF2B5EF4-FFF2-40B4-BE49-F238E27FC236}">
                    <a16:creationId xmlns:a16="http://schemas.microsoft.com/office/drawing/2014/main" id="{BFAA3331-CF87-C5E2-E589-3B16F829E86F}"/>
                  </a:ext>
                </a:extLst>
              </p:cNvPr>
              <p:cNvSpPr>
                <a:spLocks noChangeShapeType="1"/>
              </p:cNvSpPr>
              <p:nvPr/>
            </p:nvSpPr>
            <p:spPr bwMode="auto">
              <a:xfrm flipV="1">
                <a:off x="5289105" y="2324736"/>
                <a:ext cx="638143" cy="393680"/>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9" name="AutoShape 142">
                <a:extLst>
                  <a:ext uri="{FF2B5EF4-FFF2-40B4-BE49-F238E27FC236}">
                    <a16:creationId xmlns:a16="http://schemas.microsoft.com/office/drawing/2014/main" id="{EFEC7409-ADAA-6657-CF04-8EF9CF312C2A}"/>
                  </a:ext>
                </a:extLst>
              </p:cNvPr>
              <p:cNvSpPr>
                <a:spLocks noChangeShapeType="1"/>
              </p:cNvSpPr>
              <p:nvPr/>
            </p:nvSpPr>
            <p:spPr bwMode="auto">
              <a:xfrm>
                <a:off x="6279656" y="2270763"/>
                <a:ext cx="796885" cy="1587"/>
              </a:xfrm>
              <a:prstGeom prst="straightConnector1">
                <a:avLst/>
              </a:prstGeom>
              <a:noFill/>
              <a:ln w="12700" cap="flat" cmpd="sng" algn="ctr">
                <a:solidFill>
                  <a:srgbClr val="7598D9">
                    <a:shade val="70000"/>
                    <a:satMod val="150000"/>
                  </a:srgbClr>
                </a:solidFill>
                <a:prstDash val="solid"/>
                <a:headEnd type="triangle" w="med" len="me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0" name="AutoShape 141">
                <a:extLst>
                  <a:ext uri="{FF2B5EF4-FFF2-40B4-BE49-F238E27FC236}">
                    <a16:creationId xmlns:a16="http://schemas.microsoft.com/office/drawing/2014/main" id="{158CD1AB-B1C9-4072-EC2C-BF1DF060D7F2}"/>
                  </a:ext>
                </a:extLst>
              </p:cNvPr>
              <p:cNvSpPr>
                <a:spLocks noChangeShapeType="1"/>
              </p:cNvSpPr>
              <p:nvPr/>
            </p:nvSpPr>
            <p:spPr bwMode="auto">
              <a:xfrm flipV="1">
                <a:off x="6208222" y="2408868"/>
                <a:ext cx="1054047" cy="1154053"/>
              </a:xfrm>
              <a:prstGeom prst="straightConnector1">
                <a:avLst/>
              </a:prstGeom>
              <a:noFill/>
              <a:ln w="12700" cap="flat" cmpd="sng" algn="ctr">
                <a:solidFill>
                  <a:srgbClr val="B32C16">
                    <a:shade val="70000"/>
                    <a:satMod val="150000"/>
                  </a:srgbClr>
                </a:solidFill>
                <a:prstDash val="solid"/>
                <a:headEnd type="triangle" w="med" len="me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1" name="AutoShape 140">
                <a:extLst>
                  <a:ext uri="{FF2B5EF4-FFF2-40B4-BE49-F238E27FC236}">
                    <a16:creationId xmlns:a16="http://schemas.microsoft.com/office/drawing/2014/main" id="{620131DF-C65F-0D26-AC4E-FE2DAA9B67FA}"/>
                  </a:ext>
                </a:extLst>
              </p:cNvPr>
              <p:cNvSpPr>
                <a:spLocks noChangeShapeType="1"/>
              </p:cNvSpPr>
              <p:nvPr/>
            </p:nvSpPr>
            <p:spPr bwMode="auto">
              <a:xfrm flipV="1">
                <a:off x="6166949" y="2354896"/>
                <a:ext cx="1054047" cy="1155640"/>
              </a:xfrm>
              <a:prstGeom prst="straightConnector1">
                <a:avLst/>
              </a:prstGeom>
              <a:noFill/>
              <a:ln w="12700" cap="flat" cmpd="sng" algn="ctr">
                <a:solidFill>
                  <a:srgbClr val="7598D9">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2" name="AutoShape 139">
                <a:extLst>
                  <a:ext uri="{FF2B5EF4-FFF2-40B4-BE49-F238E27FC236}">
                    <a16:creationId xmlns:a16="http://schemas.microsoft.com/office/drawing/2014/main" id="{19444D1B-7ACC-7815-0A95-B6129686B386}"/>
                  </a:ext>
                </a:extLst>
              </p:cNvPr>
              <p:cNvSpPr>
                <a:spLocks noChangeShapeType="1"/>
              </p:cNvSpPr>
              <p:nvPr/>
            </p:nvSpPr>
            <p:spPr bwMode="auto">
              <a:xfrm flipV="1">
                <a:off x="7467047" y="3070822"/>
                <a:ext cx="695290" cy="495274"/>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3" name="AutoShape 138">
                <a:extLst>
                  <a:ext uri="{FF2B5EF4-FFF2-40B4-BE49-F238E27FC236}">
                    <a16:creationId xmlns:a16="http://schemas.microsoft.com/office/drawing/2014/main" id="{D04EF3C1-DA2E-31D7-8A53-F9B9FE413B1F}"/>
                  </a:ext>
                </a:extLst>
              </p:cNvPr>
              <p:cNvSpPr>
                <a:spLocks noChangeShapeType="1"/>
              </p:cNvSpPr>
              <p:nvPr/>
            </p:nvSpPr>
            <p:spPr bwMode="auto">
              <a:xfrm flipV="1">
                <a:off x="7494033" y="3148605"/>
                <a:ext cx="695290" cy="496862"/>
              </a:xfrm>
              <a:prstGeom prst="straightConnector1">
                <a:avLst/>
              </a:prstGeom>
              <a:noFill/>
              <a:ln w="12700" cap="flat" cmpd="sng" algn="ctr">
                <a:solidFill>
                  <a:srgbClr val="7598D9">
                    <a:shade val="70000"/>
                    <a:satMod val="150000"/>
                  </a:srgbClr>
                </a:solidFill>
                <a:prstDash val="solid"/>
                <a:headEnd type="triangle" w="med" len="me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4" name="AutoShape 137">
                <a:extLst>
                  <a:ext uri="{FF2B5EF4-FFF2-40B4-BE49-F238E27FC236}">
                    <a16:creationId xmlns:a16="http://schemas.microsoft.com/office/drawing/2014/main" id="{7989D69B-C2C8-113C-CAB4-D3CEB4D52FD7}"/>
                  </a:ext>
                </a:extLst>
              </p:cNvPr>
              <p:cNvSpPr>
                <a:spLocks noChangeShapeType="1"/>
              </p:cNvSpPr>
              <p:nvPr/>
            </p:nvSpPr>
            <p:spPr bwMode="auto">
              <a:xfrm>
                <a:off x="6292355" y="2196154"/>
                <a:ext cx="796885" cy="0"/>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15" name="Text Box 136">
                <a:extLst>
                  <a:ext uri="{FF2B5EF4-FFF2-40B4-BE49-F238E27FC236}">
                    <a16:creationId xmlns:a16="http://schemas.microsoft.com/office/drawing/2014/main" id="{093CB640-D3C9-7873-74D7-46A5C567F3DB}"/>
                  </a:ext>
                </a:extLst>
              </p:cNvPr>
              <p:cNvSpPr txBox="1">
                <a:spLocks noChangeArrowheads="1"/>
              </p:cNvSpPr>
              <p:nvPr/>
            </p:nvSpPr>
            <p:spPr bwMode="auto">
              <a:xfrm>
                <a:off x="5495328" y="2551753"/>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6" name="Text Box 135">
                <a:extLst>
                  <a:ext uri="{FF2B5EF4-FFF2-40B4-BE49-F238E27FC236}">
                    <a16:creationId xmlns:a16="http://schemas.microsoft.com/office/drawing/2014/main" id="{23077E10-72D7-90FF-BFEA-B87AAA18A546}"/>
                  </a:ext>
                </a:extLst>
              </p:cNvPr>
              <p:cNvSpPr txBox="1">
                <a:spLocks noChangeArrowheads="1"/>
              </p:cNvSpPr>
              <p:nvPr/>
            </p:nvSpPr>
            <p:spPr bwMode="auto">
              <a:xfrm>
                <a:off x="6446579" y="1989790"/>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7" name="Text Box 134">
                <a:extLst>
                  <a:ext uri="{FF2B5EF4-FFF2-40B4-BE49-F238E27FC236}">
                    <a16:creationId xmlns:a16="http://schemas.microsoft.com/office/drawing/2014/main" id="{00842970-BB21-114C-F413-F74CCDE8D243}"/>
                  </a:ext>
                </a:extLst>
              </p:cNvPr>
              <p:cNvSpPr txBox="1">
                <a:spLocks noChangeArrowheads="1"/>
              </p:cNvSpPr>
              <p:nvPr/>
            </p:nvSpPr>
            <p:spPr bwMode="auto">
              <a:xfrm>
                <a:off x="6446579" y="2262893"/>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8" name="Text Box 133">
                <a:extLst>
                  <a:ext uri="{FF2B5EF4-FFF2-40B4-BE49-F238E27FC236}">
                    <a16:creationId xmlns:a16="http://schemas.microsoft.com/office/drawing/2014/main" id="{6CB1AB88-1B85-B67C-49E8-079FF8A8A54D}"/>
                  </a:ext>
                </a:extLst>
              </p:cNvPr>
              <p:cNvSpPr txBox="1">
                <a:spLocks noChangeArrowheads="1"/>
              </p:cNvSpPr>
              <p:nvPr/>
            </p:nvSpPr>
            <p:spPr bwMode="auto">
              <a:xfrm>
                <a:off x="7733001" y="2399445"/>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19" name="Text Box 132">
                <a:extLst>
                  <a:ext uri="{FF2B5EF4-FFF2-40B4-BE49-F238E27FC236}">
                    <a16:creationId xmlns:a16="http://schemas.microsoft.com/office/drawing/2014/main" id="{1676D79B-6B60-8506-9DA5-600DA7DBA6B2}"/>
                  </a:ext>
                </a:extLst>
              </p:cNvPr>
              <p:cNvSpPr txBox="1">
                <a:spLocks noChangeArrowheads="1"/>
              </p:cNvSpPr>
              <p:nvPr/>
            </p:nvSpPr>
            <p:spPr bwMode="auto">
              <a:xfrm>
                <a:off x="7181677" y="2945652"/>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20" name="Text Box 131">
                <a:extLst>
                  <a:ext uri="{FF2B5EF4-FFF2-40B4-BE49-F238E27FC236}">
                    <a16:creationId xmlns:a16="http://schemas.microsoft.com/office/drawing/2014/main" id="{2DF5A465-EBA3-5846-51E3-6F1B7F5EB473}"/>
                  </a:ext>
                </a:extLst>
              </p:cNvPr>
              <p:cNvSpPr txBox="1">
                <a:spLocks noChangeArrowheads="1"/>
              </p:cNvSpPr>
              <p:nvPr/>
            </p:nvSpPr>
            <p:spPr bwMode="auto">
              <a:xfrm>
                <a:off x="6446579" y="3491860"/>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21" name="AutoShape 130">
                <a:extLst>
                  <a:ext uri="{FF2B5EF4-FFF2-40B4-BE49-F238E27FC236}">
                    <a16:creationId xmlns:a16="http://schemas.microsoft.com/office/drawing/2014/main" id="{130C4E29-B6C8-8311-B7BA-8D7F419222E9}"/>
                  </a:ext>
                </a:extLst>
              </p:cNvPr>
              <p:cNvSpPr>
                <a:spLocks noChangeShapeType="1"/>
              </p:cNvSpPr>
              <p:nvPr/>
            </p:nvSpPr>
            <p:spPr bwMode="auto">
              <a:xfrm>
                <a:off x="6289180" y="3720075"/>
                <a:ext cx="809585" cy="1588"/>
              </a:xfrm>
              <a:prstGeom prst="straightConnector1">
                <a:avLst/>
              </a:prstGeom>
              <a:noFill/>
              <a:ln w="12700" cap="flat" cmpd="sng" algn="ctr">
                <a:solidFill>
                  <a:srgbClr val="7598D9">
                    <a:shade val="70000"/>
                    <a:satMod val="150000"/>
                  </a:srgbClr>
                </a:solidFill>
                <a:prstDash val="solid"/>
                <a:headEnd type="triangle" w="med" len="me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22" name="Text Box 129">
                <a:extLst>
                  <a:ext uri="{FF2B5EF4-FFF2-40B4-BE49-F238E27FC236}">
                    <a16:creationId xmlns:a16="http://schemas.microsoft.com/office/drawing/2014/main" id="{98C78C93-7B17-1C76-3B82-FB7C4592A02B}"/>
                  </a:ext>
                </a:extLst>
              </p:cNvPr>
              <p:cNvSpPr txBox="1">
                <a:spLocks noChangeArrowheads="1"/>
              </p:cNvSpPr>
              <p:nvPr/>
            </p:nvSpPr>
            <p:spPr bwMode="auto">
              <a:xfrm>
                <a:off x="6459706" y="3764962"/>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23" name="Text Box 128">
                <a:extLst>
                  <a:ext uri="{FF2B5EF4-FFF2-40B4-BE49-F238E27FC236}">
                    <a16:creationId xmlns:a16="http://schemas.microsoft.com/office/drawing/2014/main" id="{F8298FF9-7106-912A-64DD-96A47315F441}"/>
                  </a:ext>
                </a:extLst>
              </p:cNvPr>
              <p:cNvSpPr txBox="1">
                <a:spLocks noChangeArrowheads="1"/>
              </p:cNvSpPr>
              <p:nvPr/>
            </p:nvSpPr>
            <p:spPr bwMode="auto">
              <a:xfrm>
                <a:off x="6564720" y="2945652"/>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24" name="Text Box 127">
                <a:extLst>
                  <a:ext uri="{FF2B5EF4-FFF2-40B4-BE49-F238E27FC236}">
                    <a16:creationId xmlns:a16="http://schemas.microsoft.com/office/drawing/2014/main" id="{B8213E99-480A-7A53-36B3-ADC4B72060E6}"/>
                  </a:ext>
                </a:extLst>
              </p:cNvPr>
              <p:cNvSpPr txBox="1">
                <a:spLocks noChangeArrowheads="1"/>
              </p:cNvSpPr>
              <p:nvPr/>
            </p:nvSpPr>
            <p:spPr bwMode="auto">
              <a:xfrm>
                <a:off x="6262805" y="2877376"/>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25" name="Text Box 126">
                <a:extLst>
                  <a:ext uri="{FF2B5EF4-FFF2-40B4-BE49-F238E27FC236}">
                    <a16:creationId xmlns:a16="http://schemas.microsoft.com/office/drawing/2014/main" id="{19D7B39D-D2B1-8916-4CA3-C7D86AE6A635}"/>
                  </a:ext>
                </a:extLst>
              </p:cNvPr>
              <p:cNvSpPr txBox="1">
                <a:spLocks noChangeArrowheads="1"/>
              </p:cNvSpPr>
              <p:nvPr/>
            </p:nvSpPr>
            <p:spPr bwMode="auto">
              <a:xfrm>
                <a:off x="5298426" y="3287032"/>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26" name="Text Box 125">
                <a:extLst>
                  <a:ext uri="{FF2B5EF4-FFF2-40B4-BE49-F238E27FC236}">
                    <a16:creationId xmlns:a16="http://schemas.microsoft.com/office/drawing/2014/main" id="{28504551-57D6-D6CE-7B09-7703221928E4}"/>
                  </a:ext>
                </a:extLst>
              </p:cNvPr>
              <p:cNvSpPr txBox="1">
                <a:spLocks noChangeArrowheads="1"/>
              </p:cNvSpPr>
              <p:nvPr/>
            </p:nvSpPr>
            <p:spPr bwMode="auto">
              <a:xfrm>
                <a:off x="7503721" y="3082204"/>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27" name="Text Box 124">
                <a:extLst>
                  <a:ext uri="{FF2B5EF4-FFF2-40B4-BE49-F238E27FC236}">
                    <a16:creationId xmlns:a16="http://schemas.microsoft.com/office/drawing/2014/main" id="{2B64174F-2491-6285-CE8C-E23853D0D98C}"/>
                  </a:ext>
                </a:extLst>
              </p:cNvPr>
              <p:cNvSpPr txBox="1">
                <a:spLocks noChangeArrowheads="1"/>
              </p:cNvSpPr>
              <p:nvPr/>
            </p:nvSpPr>
            <p:spPr bwMode="auto">
              <a:xfrm>
                <a:off x="7687495" y="3355307"/>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28" name="AutoShape 123">
                <a:extLst>
                  <a:ext uri="{FF2B5EF4-FFF2-40B4-BE49-F238E27FC236}">
                    <a16:creationId xmlns:a16="http://schemas.microsoft.com/office/drawing/2014/main" id="{36241475-F924-FDD1-1E7E-FF2490687A0D}"/>
                  </a:ext>
                </a:extLst>
              </p:cNvPr>
              <p:cNvSpPr>
                <a:spLocks noChangeShapeType="1"/>
              </p:cNvSpPr>
              <p:nvPr/>
            </p:nvSpPr>
            <p:spPr bwMode="auto">
              <a:xfrm>
                <a:off x="6319342" y="3781985"/>
                <a:ext cx="809585" cy="1587"/>
              </a:xfrm>
              <a:prstGeom prst="straightConnector1">
                <a:avLst/>
              </a:prstGeom>
              <a:noFill/>
              <a:ln w="12700" cap="flat" cmpd="sng" algn="ctr">
                <a:solidFill>
                  <a:srgbClr val="B32C16">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29" name="Text Box 122">
                <a:extLst>
                  <a:ext uri="{FF2B5EF4-FFF2-40B4-BE49-F238E27FC236}">
                    <a16:creationId xmlns:a16="http://schemas.microsoft.com/office/drawing/2014/main" id="{3D9530D6-D1BF-983F-9856-15A53E3520CA}"/>
                  </a:ext>
                </a:extLst>
              </p:cNvPr>
              <p:cNvSpPr txBox="1">
                <a:spLocks noChangeArrowheads="1"/>
              </p:cNvSpPr>
              <p:nvPr/>
            </p:nvSpPr>
            <p:spPr bwMode="auto">
              <a:xfrm>
                <a:off x="5941637" y="2809100"/>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30" name="Oval 121">
                <a:extLst>
                  <a:ext uri="{FF2B5EF4-FFF2-40B4-BE49-F238E27FC236}">
                    <a16:creationId xmlns:a16="http://schemas.microsoft.com/office/drawing/2014/main" id="{3C7DE2D7-4170-090C-820B-083AF249123B}"/>
                  </a:ext>
                </a:extLst>
              </p:cNvPr>
              <p:cNvSpPr>
                <a:spLocks noChangeArrowheads="1"/>
              </p:cNvSpPr>
              <p:nvPr/>
            </p:nvSpPr>
            <p:spPr bwMode="auto">
              <a:xfrm>
                <a:off x="5895256" y="2010798"/>
                <a:ext cx="397303" cy="397400"/>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dirty="0">
                    <a:ln>
                      <a:noFill/>
                    </a:ln>
                    <a:solidFill>
                      <a:srgbClr val="0000CC"/>
                    </a:solidFill>
                    <a:effectLst/>
                    <a:uLnTx/>
                    <a:uFillTx/>
                    <a:latin typeface="Times New Roman" pitchFamily="18" charset="0"/>
                    <a:ea typeface="宋体" panose="02010600030101010101" pitchFamily="2" charset="-122"/>
                    <a:cs typeface="Times New Roman" pitchFamily="18" charset="0"/>
                  </a:rPr>
                  <a:t>a</a:t>
                </a:r>
                <a:endParaRPr kumimoji="0" lang="en-US" altLang="zh-CN" sz="1400" b="1" i="0" u="none" strike="noStrike" kern="0" cap="none" spc="0" normalizeH="0" baseline="0" noProof="0" dirty="0">
                  <a:ln>
                    <a:noFill/>
                  </a:ln>
                  <a:solidFill>
                    <a:srgbClr val="0000CC"/>
                  </a:solidFill>
                  <a:effectLst/>
                  <a:uLnTx/>
                  <a:uFillTx/>
                  <a:latin typeface="Century Schoolbook"/>
                  <a:ea typeface="宋体" panose="02010600030101010101" pitchFamily="2" charset="-122"/>
                  <a:cs typeface="+mn-cs"/>
                </a:endParaRPr>
              </a:p>
            </p:txBody>
          </p:sp>
          <p:sp>
            <p:nvSpPr>
              <p:cNvPr id="31" name="Oval 120">
                <a:extLst>
                  <a:ext uri="{FF2B5EF4-FFF2-40B4-BE49-F238E27FC236}">
                    <a16:creationId xmlns:a16="http://schemas.microsoft.com/office/drawing/2014/main" id="{4CE045C1-2043-3BE7-EAFB-F05FD83318A8}"/>
                  </a:ext>
                </a:extLst>
              </p:cNvPr>
              <p:cNvSpPr>
                <a:spLocks noChangeArrowheads="1"/>
              </p:cNvSpPr>
              <p:nvPr/>
            </p:nvSpPr>
            <p:spPr bwMode="auto">
              <a:xfrm>
                <a:off x="7089790" y="2010798"/>
                <a:ext cx="396428" cy="397400"/>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itchFamily="18" charset="0"/>
                    <a:ea typeface="宋体" panose="02010600030101010101" pitchFamily="2" charset="-122"/>
                    <a:cs typeface="Times New Roman" pitchFamily="18" charset="0"/>
                  </a:rPr>
                  <a:t>c</a:t>
                </a:r>
                <a:endParaRPr kumimoji="0" lang="en-US"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32" name="Oval 119">
                <a:extLst>
                  <a:ext uri="{FF2B5EF4-FFF2-40B4-BE49-F238E27FC236}">
                    <a16:creationId xmlns:a16="http://schemas.microsoft.com/office/drawing/2014/main" id="{B300FF01-E149-1336-B975-224BEA4A6F1E}"/>
                  </a:ext>
                </a:extLst>
              </p:cNvPr>
              <p:cNvSpPr>
                <a:spLocks noChangeArrowheads="1"/>
              </p:cNvSpPr>
              <p:nvPr/>
            </p:nvSpPr>
            <p:spPr bwMode="auto">
              <a:xfrm>
                <a:off x="4976384" y="2686553"/>
                <a:ext cx="397303" cy="397400"/>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itchFamily="18" charset="0"/>
                    <a:ea typeface="宋体" panose="02010600030101010101" pitchFamily="2" charset="-122"/>
                    <a:cs typeface="Times New Roman" pitchFamily="18" charset="0"/>
                  </a:rPr>
                  <a:t>s</a:t>
                </a:r>
                <a:endParaRPr kumimoji="0" lang="en-US"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33" name="Oval 118">
                <a:extLst>
                  <a:ext uri="{FF2B5EF4-FFF2-40B4-BE49-F238E27FC236}">
                    <a16:creationId xmlns:a16="http://schemas.microsoft.com/office/drawing/2014/main" id="{67CE152B-F5CD-C7EA-8476-524E1B81E074}"/>
                  </a:ext>
                </a:extLst>
              </p:cNvPr>
              <p:cNvSpPr>
                <a:spLocks noChangeArrowheads="1"/>
              </p:cNvSpPr>
              <p:nvPr/>
            </p:nvSpPr>
            <p:spPr bwMode="auto">
              <a:xfrm>
                <a:off x="8061169" y="2707562"/>
                <a:ext cx="396428" cy="397400"/>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itchFamily="18" charset="0"/>
                    <a:ea typeface="宋体" panose="02010600030101010101" pitchFamily="2" charset="-122"/>
                    <a:cs typeface="Times New Roman" pitchFamily="18" charset="0"/>
                  </a:rPr>
                  <a:t>t</a:t>
                </a:r>
                <a:endParaRPr kumimoji="0" lang="en-US"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34" name="Oval 117">
                <a:extLst>
                  <a:ext uri="{FF2B5EF4-FFF2-40B4-BE49-F238E27FC236}">
                    <a16:creationId xmlns:a16="http://schemas.microsoft.com/office/drawing/2014/main" id="{2B5A3253-3E19-DA01-BE04-180BB5422056}"/>
                  </a:ext>
                </a:extLst>
              </p:cNvPr>
              <p:cNvSpPr>
                <a:spLocks noChangeArrowheads="1"/>
              </p:cNvSpPr>
              <p:nvPr/>
            </p:nvSpPr>
            <p:spPr bwMode="auto">
              <a:xfrm>
                <a:off x="5895256" y="3505865"/>
                <a:ext cx="397303" cy="397400"/>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itchFamily="18" charset="0"/>
                    <a:ea typeface="宋体" panose="02010600030101010101" pitchFamily="2" charset="-122"/>
                    <a:cs typeface="Times New Roman" pitchFamily="18" charset="0"/>
                  </a:rPr>
                  <a:t>b</a:t>
                </a:r>
                <a:endParaRPr kumimoji="0" lang="en-US"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35" name="Oval 116">
                <a:extLst>
                  <a:ext uri="{FF2B5EF4-FFF2-40B4-BE49-F238E27FC236}">
                    <a16:creationId xmlns:a16="http://schemas.microsoft.com/office/drawing/2014/main" id="{0DBFDDD3-1A81-513B-9E76-8152B8DED4CB}"/>
                  </a:ext>
                </a:extLst>
              </p:cNvPr>
              <p:cNvSpPr>
                <a:spLocks noChangeArrowheads="1"/>
              </p:cNvSpPr>
              <p:nvPr/>
            </p:nvSpPr>
            <p:spPr bwMode="auto">
              <a:xfrm>
                <a:off x="7102917" y="3505865"/>
                <a:ext cx="396428" cy="397400"/>
              </a:xfrm>
              <a:prstGeom prst="ellipse">
                <a:avLst/>
              </a:prstGeom>
              <a:gradFill rotWithShape="1">
                <a:gsLst>
                  <a:gs pos="0">
                    <a:srgbClr val="FE8637">
                      <a:tint val="35000"/>
                      <a:satMod val="260000"/>
                    </a:srgbClr>
                  </a:gs>
                  <a:gs pos="30000">
                    <a:srgbClr val="FE8637">
                      <a:tint val="38000"/>
                      <a:satMod val="260000"/>
                    </a:srgbClr>
                  </a:gs>
                  <a:gs pos="75000">
                    <a:srgbClr val="FE8637">
                      <a:tint val="55000"/>
                      <a:satMod val="255000"/>
                    </a:srgbClr>
                  </a:gs>
                  <a:gs pos="100000">
                    <a:srgbClr val="FE8637">
                      <a:tint val="70000"/>
                      <a:satMod val="255000"/>
                    </a:srgbClr>
                  </a:gs>
                </a:gsLst>
                <a:path path="circle">
                  <a:fillToRect l="5000" t="100000" r="120000" b="10000"/>
                </a:path>
              </a:gradFill>
              <a:ln w="12700" cap="flat" cmpd="sng" algn="ctr">
                <a:solidFill>
                  <a:srgbClr val="FE8637">
                    <a:shade val="70000"/>
                    <a:satMod val="150000"/>
                  </a:srgbClr>
                </a:solidFill>
                <a:prstDash val="solid"/>
                <a:headEnd/>
                <a:tailEnd/>
              </a:ln>
              <a:effectLst>
                <a:outerShdw blurRad="50800" dist="250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itchFamily="18" charset="0"/>
                    <a:ea typeface="宋体" panose="02010600030101010101" pitchFamily="2" charset="-122"/>
                    <a:cs typeface="Times New Roman" pitchFamily="18" charset="0"/>
                  </a:rPr>
                  <a:t>d</a:t>
                </a:r>
                <a:endParaRPr kumimoji="0" lang="en-US" altLang="zh-CN"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36" name="AutoShape 115">
                <a:extLst>
                  <a:ext uri="{FF2B5EF4-FFF2-40B4-BE49-F238E27FC236}">
                    <a16:creationId xmlns:a16="http://schemas.microsoft.com/office/drawing/2014/main" id="{F5E9931A-9443-2339-3845-CECCE9413144}"/>
                  </a:ext>
                </a:extLst>
              </p:cNvPr>
              <p:cNvSpPr>
                <a:spLocks noChangeShapeType="1"/>
              </p:cNvSpPr>
              <p:nvPr/>
            </p:nvSpPr>
            <p:spPr bwMode="auto">
              <a:xfrm>
                <a:off x="7287668" y="2408868"/>
                <a:ext cx="14286" cy="1096906"/>
              </a:xfrm>
              <a:prstGeom prst="straightConnector1">
                <a:avLst/>
              </a:prstGeom>
              <a:noFill/>
              <a:ln w="12700" cap="flat" cmpd="sng" algn="ctr">
                <a:solidFill>
                  <a:srgbClr val="7598D9">
                    <a:shade val="70000"/>
                    <a:satMod val="150000"/>
                  </a:srgbClr>
                </a:solidFill>
                <a:prstDash val="solid"/>
                <a:headEnd type="triangle" w="med" len="me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37" name="Text Box 114">
                <a:extLst>
                  <a:ext uri="{FF2B5EF4-FFF2-40B4-BE49-F238E27FC236}">
                    <a16:creationId xmlns:a16="http://schemas.microsoft.com/office/drawing/2014/main" id="{0CDEFE32-FF69-681F-7542-3468715BA163}"/>
                  </a:ext>
                </a:extLst>
              </p:cNvPr>
              <p:cNvSpPr txBox="1">
                <a:spLocks noChangeArrowheads="1"/>
              </p:cNvSpPr>
              <p:nvPr/>
            </p:nvSpPr>
            <p:spPr bwMode="auto">
              <a:xfrm>
                <a:off x="5179410" y="2360056"/>
                <a:ext cx="504943" cy="20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600"/>
                  </a:spcBef>
                  <a:buClr>
                    <a:schemeClr val="accent1"/>
                  </a:buClr>
                  <a:buSzPct val="100000"/>
                  <a:buFont typeface="Wingdings" panose="05000000000000000000" pitchFamily="2" charset="2"/>
                  <a:buChar char=""/>
                  <a:defRPr sz="2000" b="1">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100000"/>
                  <a:buFont typeface="Wingdings" panose="05000000000000000000" pitchFamily="2" charset="2"/>
                  <a:buChar char="l"/>
                  <a:defRPr b="1">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100000"/>
                  <a:buFont typeface="Wingdings" panose="05000000000000000000" pitchFamily="2" charset="2"/>
                  <a:buChar char=""/>
                  <a:defRPr sz="1600" b="1">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400" b="1" i="0" u="none" strike="noStrike" kern="0" cap="none" spc="0" normalizeH="0" baseline="0" noProof="0">
                  <a:ln>
                    <a:noFill/>
                  </a:ln>
                  <a:solidFill>
                    <a:srgbClr val="0000CC"/>
                  </a:solidFill>
                  <a:effectLst/>
                  <a:uLnTx/>
                  <a:uFillTx/>
                  <a:latin typeface="Century Schoolbook" panose="02040604050505020304" pitchFamily="18" charset="0"/>
                  <a:ea typeface="宋体" panose="02010600030101010101" pitchFamily="2" charset="-122"/>
                </a:endParaRPr>
              </a:p>
            </p:txBody>
          </p:sp>
          <p:sp>
            <p:nvSpPr>
              <p:cNvPr id="38" name="AutoShape 113">
                <a:extLst>
                  <a:ext uri="{FF2B5EF4-FFF2-40B4-BE49-F238E27FC236}">
                    <a16:creationId xmlns:a16="http://schemas.microsoft.com/office/drawing/2014/main" id="{8B63082D-2B51-37DC-54E8-7081C25ECDB0}"/>
                  </a:ext>
                </a:extLst>
              </p:cNvPr>
              <p:cNvSpPr>
                <a:spLocks noChangeShapeType="1"/>
              </p:cNvSpPr>
              <p:nvPr/>
            </p:nvSpPr>
            <p:spPr bwMode="auto">
              <a:xfrm>
                <a:off x="7376564" y="2350134"/>
                <a:ext cx="742913" cy="414315"/>
              </a:xfrm>
              <a:prstGeom prst="straightConnector1">
                <a:avLst/>
              </a:prstGeom>
              <a:noFill/>
              <a:ln w="12700" cap="flat" cmpd="sng" algn="ctr">
                <a:solidFill>
                  <a:srgbClr val="7598D9">
                    <a:shade val="70000"/>
                    <a:satMod val="150000"/>
                  </a:srgbClr>
                </a:solidFill>
                <a:prstDash val="solid"/>
                <a:headEnd type="triangle" w="med" len="me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39" name="AutoShape 112">
                <a:extLst>
                  <a:ext uri="{FF2B5EF4-FFF2-40B4-BE49-F238E27FC236}">
                    <a16:creationId xmlns:a16="http://schemas.microsoft.com/office/drawing/2014/main" id="{22F58182-59A7-233F-C21B-CD4920834862}"/>
                  </a:ext>
                </a:extLst>
              </p:cNvPr>
              <p:cNvSpPr>
                <a:spLocks noChangeShapeType="1"/>
              </p:cNvSpPr>
              <p:nvPr/>
            </p:nvSpPr>
            <p:spPr bwMode="auto">
              <a:xfrm>
                <a:off x="6090753" y="2407281"/>
                <a:ext cx="1587" cy="1096905"/>
              </a:xfrm>
              <a:prstGeom prst="straightConnector1">
                <a:avLst/>
              </a:prstGeom>
              <a:noFill/>
              <a:ln w="12700" cap="flat" cmpd="sng" algn="ctr">
                <a:solidFill>
                  <a:srgbClr val="7598D9">
                    <a:shade val="70000"/>
                    <a:satMod val="150000"/>
                  </a:srgbClr>
                </a:solidFill>
                <a:prstDash val="solid"/>
                <a:headEnd/>
                <a:tailEnd type="triangl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sp>
            <p:nvSpPr>
              <p:cNvPr id="40" name="AutoShape 111">
                <a:extLst>
                  <a:ext uri="{FF2B5EF4-FFF2-40B4-BE49-F238E27FC236}">
                    <a16:creationId xmlns:a16="http://schemas.microsoft.com/office/drawing/2014/main" id="{19B2EF08-58D7-DC88-D657-FA65DE21696C}"/>
                  </a:ext>
                </a:extLst>
              </p:cNvPr>
              <p:cNvSpPr>
                <a:spLocks noChangeShapeType="1"/>
              </p:cNvSpPr>
              <p:nvPr/>
            </p:nvSpPr>
            <p:spPr bwMode="auto">
              <a:xfrm>
                <a:off x="5316092" y="3024786"/>
                <a:ext cx="636555" cy="538135"/>
              </a:xfrm>
              <a:prstGeom prst="straightConnector1">
                <a:avLst/>
              </a:prstGeom>
              <a:noFill/>
              <a:ln w="25400" cap="flat" cmpd="sng" algn="ctr">
                <a:solidFill>
                  <a:srgbClr val="7598D9"/>
                </a:solidFill>
                <a:prstDash val="solid"/>
                <a:headEnd type="triangle" w="med" len="med"/>
                <a:tailEnd/>
              </a:ln>
              <a:effectLst>
                <a:outerShdw blurRad="50800" dist="25000" dir="5400000" rotWithShape="0">
                  <a:srgbClr val="000000">
                    <a:alpha val="40000"/>
                  </a:srgbClr>
                </a:outerShdw>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CC"/>
                  </a:solidFill>
                  <a:effectLst/>
                  <a:uLnTx/>
                  <a:uFillTx/>
                  <a:latin typeface="Century Schoolbook"/>
                  <a:ea typeface="宋体" panose="02010600030101010101" pitchFamily="2" charset="-122"/>
                  <a:cs typeface="+mn-cs"/>
                </a:endParaRPr>
              </a:p>
            </p:txBody>
          </p:sp>
        </p:grpSp>
      </p:grpSp>
      <p:pic>
        <p:nvPicPr>
          <p:cNvPr id="41" name="图片 40">
            <a:extLst>
              <a:ext uri="{FF2B5EF4-FFF2-40B4-BE49-F238E27FC236}">
                <a16:creationId xmlns:a16="http://schemas.microsoft.com/office/drawing/2014/main" id="{D01C27A5-E1C2-1E68-64AC-071F93428729}"/>
              </a:ext>
            </a:extLst>
          </p:cNvPr>
          <p:cNvPicPr>
            <a:picLocks noChangeAspect="1"/>
          </p:cNvPicPr>
          <p:nvPr/>
        </p:nvPicPr>
        <p:blipFill>
          <a:blip r:embed="rId2"/>
          <a:stretch>
            <a:fillRect/>
          </a:stretch>
        </p:blipFill>
        <p:spPr>
          <a:xfrm>
            <a:off x="5404471" y="3289733"/>
            <a:ext cx="5210175" cy="1123950"/>
          </a:xfrm>
          <a:prstGeom prst="rect">
            <a:avLst/>
          </a:prstGeom>
        </p:spPr>
      </p:pic>
    </p:spTree>
    <p:extLst>
      <p:ext uri="{BB962C8B-B14F-4D97-AF65-F5344CB8AC3E}">
        <p14:creationId xmlns:p14="http://schemas.microsoft.com/office/powerpoint/2010/main" val="310008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D905A44-5C22-755F-816D-38DC8A83DACB}"/>
              </a:ext>
            </a:extLst>
          </p:cNvPr>
          <p:cNvSpPr txBox="1">
            <a:spLocks/>
          </p:cNvSpPr>
          <p:nvPr/>
        </p:nvSpPr>
        <p:spPr bwMode="auto">
          <a:xfrm>
            <a:off x="443922" y="984395"/>
            <a:ext cx="10958369" cy="22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zh-CN" altLang="zh-CN"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定义</a:t>
            </a:r>
            <a:r>
              <a:rPr kumimoji="0" lang="en-US" altLang="zh-CN"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 </a:t>
            </a: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最大流最小割定理</a:t>
            </a: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）给出一个</a:t>
            </a:r>
            <a:r>
              <a:rPr kumimoji="0" lang="en-US" altLang="zh-CN"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G</a:t>
            </a: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上的流</a:t>
            </a:r>
            <a:r>
              <a:rPr kumimoji="0" lang="en-US" altLang="zh-CN"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和相应的容量函数</a:t>
            </a:r>
            <a:r>
              <a:rPr kumimoji="0" lang="en-US" altLang="zh-CN"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，源和汇的特殊顶点</a:t>
            </a:r>
            <a:r>
              <a:rPr kumimoji="0" lang="en-US" altLang="zh-CN"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，下面的三个语句是等价的：</a:t>
            </a:r>
          </a:p>
          <a:p>
            <a:pPr marL="457200" marR="0" lvl="0" indent="-457200" algn="l" defTabSz="914400" rtl="0" eaLnBrk="0" fontAlgn="base" latinLnBrk="0" hangingPunct="0">
              <a:lnSpc>
                <a:spcPct val="100000"/>
              </a:lnSpc>
              <a:spcBef>
                <a:spcPts val="600"/>
              </a:spcBef>
              <a:spcAft>
                <a:spcPct val="0"/>
              </a:spcAft>
              <a:buClr>
                <a:srgbClr val="FE8637"/>
              </a:buClr>
              <a:buSzPct val="100000"/>
              <a:buFont typeface="+mj-ea"/>
              <a:buAutoNum type="circleNumDbPlain"/>
              <a:tabLst/>
              <a:defRPr/>
            </a:pP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存在一个割｛</a:t>
            </a:r>
            <a:r>
              <a:rPr kumimoji="0" lang="en-US" altLang="zh-CN"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en-US"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S</a:t>
            </a: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T</a:t>
            </a:r>
            <a:r>
              <a:rPr kumimoji="0" lang="en-US"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en-US"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p>
          <a:p>
            <a:pPr marL="457200" marR="0" lvl="0" indent="-457200" algn="l" defTabSz="914400" rtl="0" eaLnBrk="0" fontAlgn="base" latinLnBrk="0" hangingPunct="0">
              <a:lnSpc>
                <a:spcPct val="100000"/>
              </a:lnSpc>
              <a:spcBef>
                <a:spcPts val="600"/>
              </a:spcBef>
              <a:spcAft>
                <a:spcPct val="0"/>
              </a:spcAft>
              <a:buClr>
                <a:srgbClr val="FE8637"/>
              </a:buClr>
              <a:buSzPct val="100000"/>
              <a:buFont typeface="+mj-ea"/>
              <a:buAutoNum type="circleNumDbPlain"/>
              <a:tabLst/>
              <a:defRPr/>
            </a:pP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流</a:t>
            </a:r>
            <a:r>
              <a:rPr kumimoji="0" lang="en-US" altLang="zh-CN"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是</a:t>
            </a:r>
            <a:r>
              <a:rPr kumimoji="0" lang="en-US" altLang="zh-CN"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G</a:t>
            </a: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中的最大流；</a:t>
            </a:r>
          </a:p>
          <a:p>
            <a:pPr marL="457200" marR="0" lvl="0" indent="-457200" algn="l" defTabSz="914400" rtl="0" eaLnBrk="0" fontAlgn="base" latinLnBrk="0" hangingPunct="0">
              <a:lnSpc>
                <a:spcPct val="100000"/>
              </a:lnSpc>
              <a:spcBef>
                <a:spcPts val="600"/>
              </a:spcBef>
              <a:spcAft>
                <a:spcPct val="0"/>
              </a:spcAft>
              <a:buClr>
                <a:srgbClr val="FE8637"/>
              </a:buClr>
              <a:buSzPct val="100000"/>
              <a:buFont typeface="+mj-ea"/>
              <a:buAutoNum type="circleNumDbPlain"/>
              <a:tabLst/>
              <a:defRPr/>
            </a:pP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对</a:t>
            </a:r>
            <a:r>
              <a:rPr kumimoji="0" lang="en-US" altLang="zh-CN"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G</a:t>
            </a:r>
            <a:r>
              <a:rPr kumimoji="0" lang="zh-CN" altLang="zh-CN"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不存在增广路径。</a:t>
            </a:r>
            <a:endParaRPr kumimoji="0" lang="zh-CN" altLang="zh-CN" b="1" i="0" u="none" strike="noStrike" kern="1200" cap="none" spc="0" normalizeH="0" baseline="0" noProof="0" dirty="0">
              <a:ln>
                <a:noFill/>
              </a:ln>
              <a:solidFill>
                <a:sysClr val="windowText" lastClr="000000"/>
              </a:solidFill>
              <a:effectLst/>
              <a:uLnTx/>
              <a:uFillTx/>
              <a:latin typeface="Century Schoolbook"/>
              <a:ea typeface="宋体" panose="02010600030101010101" pitchFamily="2" charset="-122"/>
              <a:cs typeface="+mn-cs"/>
            </a:endParaRPr>
          </a:p>
        </p:txBody>
      </p:sp>
      <p:sp>
        <p:nvSpPr>
          <p:cNvPr id="5" name="矩形 4">
            <a:extLst>
              <a:ext uri="{FF2B5EF4-FFF2-40B4-BE49-F238E27FC236}">
                <a16:creationId xmlns:a16="http://schemas.microsoft.com/office/drawing/2014/main" id="{A4C141C7-8EC6-78D2-AF02-A5BC0D3FEC51}"/>
              </a:ext>
            </a:extLst>
          </p:cNvPr>
          <p:cNvSpPr/>
          <p:nvPr/>
        </p:nvSpPr>
        <p:spPr>
          <a:xfrm>
            <a:off x="2095192" y="273101"/>
            <a:ext cx="3057247"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最大流最小割定理</a:t>
            </a:r>
          </a:p>
        </p:txBody>
      </p:sp>
    </p:spTree>
    <p:extLst>
      <p:ext uri="{BB962C8B-B14F-4D97-AF65-F5344CB8AC3E}">
        <p14:creationId xmlns:p14="http://schemas.microsoft.com/office/powerpoint/2010/main" val="211938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75C56229-F86C-FD6D-DD7D-132D4F5599F8}"/>
              </a:ext>
            </a:extLst>
          </p:cNvPr>
          <p:cNvSpPr txBox="1">
            <a:spLocks/>
          </p:cNvSpPr>
          <p:nvPr/>
        </p:nvSpPr>
        <p:spPr bwMode="auto">
          <a:xfrm>
            <a:off x="436995" y="1053667"/>
            <a:ext cx="10591223"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100000"/>
              <a:buFont typeface="Wingdings" panose="05000000000000000000" pitchFamily="2" charset="2"/>
              <a:buChar char=""/>
              <a:defRPr sz="2000" b="1"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100000"/>
              <a:buFont typeface="Wingdings" panose="05000000000000000000" pitchFamily="2" charset="2"/>
              <a:buChar char="l"/>
              <a:defRPr b="1"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100000"/>
              <a:buFont typeface="Wingdings" panose="05000000000000000000" pitchFamily="2" charset="2"/>
              <a:buChar char=""/>
              <a:defRPr sz="1600" b="1"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rgbClr val="FE8637"/>
              </a:buClr>
              <a:buSzPct val="100000"/>
              <a:buFont typeface="Wingdings" panose="05000000000000000000" pitchFamily="2" charset="2"/>
              <a:buChar char=""/>
              <a:tabLst/>
              <a:defRPr/>
            </a:pPr>
            <a:r>
              <a:rPr kumimoji="0" lang="nb-NO"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Ford-Fulkerson</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算法的主要思想：</a:t>
            </a:r>
          </a:p>
          <a:p>
            <a:pPr marL="457200" marR="0" lvl="0" indent="-457200" algn="l" defTabSz="914400" rtl="0" eaLnBrk="0" fontAlgn="base" latinLnBrk="0" hangingPunct="0">
              <a:lnSpc>
                <a:spcPct val="100000"/>
              </a:lnSpc>
              <a:spcBef>
                <a:spcPts val="600"/>
              </a:spcBef>
              <a:spcAft>
                <a:spcPct val="0"/>
              </a:spcAft>
              <a:buClr>
                <a:srgbClr val="FE8637"/>
              </a:buClr>
              <a:buSzPct val="100000"/>
              <a:buFont typeface="+mj-ea"/>
              <a:buAutoNum type="circleNumDbPlain"/>
              <a:tabLst/>
              <a:defRPr/>
            </a:pP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初始化</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一条</a:t>
            </a:r>
            <a:r>
              <a:rPr kumimoji="0" lang="zh-CN" altLang="en-US"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流</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量为</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0</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的流</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en-US"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的</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剩余网络</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，第一个剩余网络为原图</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G</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，每条边的剩余容量初始化为每条边的初始容量</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c</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p>
          <a:p>
            <a:pPr marL="457200" marR="0" lvl="0" indent="-457200" algn="l" defTabSz="914400" rtl="0" eaLnBrk="0" fontAlgn="base" latinLnBrk="0" hangingPunct="0">
              <a:lnSpc>
                <a:spcPct val="100000"/>
              </a:lnSpc>
              <a:spcBef>
                <a:spcPts val="600"/>
              </a:spcBef>
              <a:spcAft>
                <a:spcPct val="0"/>
              </a:spcAft>
              <a:buClr>
                <a:srgbClr val="FE8637"/>
              </a:buClr>
              <a:buSzPct val="100000"/>
              <a:buFont typeface="+mj-ea"/>
              <a:buAutoNum type="circleNumDbPlain"/>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在剩余网络</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中</a:t>
            </a:r>
            <a:r>
              <a:rPr kumimoji="0" lang="zh-CN" altLang="zh-CN" sz="2000" b="1" i="0"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寻找增广路径</a:t>
            </a:r>
            <a:r>
              <a:rPr kumimoji="0" lang="en-US" altLang="zh-CN" sz="2000" b="1" i="1" u="none" strike="noStrike" kern="1200" cap="none" spc="0" normalizeH="0" baseline="0" noProof="0">
                <a:ln>
                  <a:noFill/>
                </a:ln>
                <a:solidFill>
                  <a:srgbClr val="0000CC"/>
                </a:solidFill>
                <a:effectLst/>
                <a:uLnTx/>
                <a:uFillTx/>
                <a:latin typeface="Century Schoolbook"/>
                <a:ea typeface="宋体" panose="02010600030101010101" pitchFamily="2" charset="-122"/>
                <a:cs typeface="+mn-cs"/>
              </a:rPr>
              <a:t>p</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，取增广路径</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p</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中边的剩余容量</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最小值作为流的增量△</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，使得</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en-US" altLang="zh-CN" sz="2000" b="1" i="0" u="none" strike="noStrike" kern="1200" cap="none" spc="0" normalizeH="0" baseline="0" noProof="0">
                <a:ln>
                  <a:noFill/>
                </a:ln>
                <a:solidFill>
                  <a:srgbClr val="FF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。更新剩余网络</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中每条边的容量</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r</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u</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v</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r>
              <a:rPr kumimoji="0" lang="en-US" altLang="zh-CN" sz="2000" b="1" i="1"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f</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a:t>
            </a:r>
          </a:p>
          <a:p>
            <a:pPr marL="457200" marR="0" lvl="0" indent="-457200" algn="l" defTabSz="914400" rtl="0" eaLnBrk="0" fontAlgn="base" latinLnBrk="0" hangingPunct="0">
              <a:lnSpc>
                <a:spcPct val="100000"/>
              </a:lnSpc>
              <a:spcBef>
                <a:spcPts val="600"/>
              </a:spcBef>
              <a:spcAft>
                <a:spcPct val="0"/>
              </a:spcAft>
              <a:buClr>
                <a:srgbClr val="FE8637"/>
              </a:buClr>
              <a:buSzPct val="100000"/>
              <a:buFont typeface="+mj-ea"/>
              <a:buAutoNum type="circleNumDbPlain"/>
              <a:tabLst/>
              <a:defRPr/>
            </a:pP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重复步骤（</a:t>
            </a:r>
            <a:r>
              <a:rPr kumimoji="0" lang="en-US"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2</a:t>
            </a:r>
            <a:r>
              <a:rPr kumimoji="0" lang="zh-CN" altLang="zh-CN" sz="2000" b="1" i="0" u="none" strike="noStrike" kern="1200" cap="none" spc="0" normalizeH="0" baseline="0" noProof="0">
                <a:ln>
                  <a:noFill/>
                </a:ln>
                <a:solidFill>
                  <a:sysClr val="windowText" lastClr="000000"/>
                </a:solidFill>
                <a:effectLst/>
                <a:uLnTx/>
                <a:uFillTx/>
                <a:latin typeface="Century Schoolbook"/>
                <a:ea typeface="宋体" panose="02010600030101010101" pitchFamily="2" charset="-122"/>
                <a:cs typeface="+mn-cs"/>
              </a:rPr>
              <a:t>），直到找不到一条增广路径为止。</a:t>
            </a:r>
            <a:endParaRPr kumimoji="0" lang="zh-CN" altLang="zh-CN" sz="2000" b="1" i="0" u="none" strike="noStrike" kern="1200" cap="none" spc="0" normalizeH="0" baseline="0" noProof="0" dirty="0">
              <a:ln>
                <a:noFill/>
              </a:ln>
              <a:solidFill>
                <a:sysClr val="windowText" lastClr="000000"/>
              </a:solidFill>
              <a:effectLst/>
              <a:uLnTx/>
              <a:uFillTx/>
              <a:latin typeface="Century Schoolbook"/>
              <a:ea typeface="宋体" panose="02010600030101010101" pitchFamily="2" charset="-122"/>
              <a:cs typeface="+mn-cs"/>
            </a:endParaRPr>
          </a:p>
        </p:txBody>
      </p:sp>
      <p:sp>
        <p:nvSpPr>
          <p:cNvPr id="3" name="矩形 2">
            <a:extLst>
              <a:ext uri="{FF2B5EF4-FFF2-40B4-BE49-F238E27FC236}">
                <a16:creationId xmlns:a16="http://schemas.microsoft.com/office/drawing/2014/main" id="{5EBB5D2A-5830-E866-E2D0-974C987C7A26}"/>
              </a:ext>
            </a:extLst>
          </p:cNvPr>
          <p:cNvSpPr/>
          <p:nvPr/>
        </p:nvSpPr>
        <p:spPr>
          <a:xfrm>
            <a:off x="2057712" y="246156"/>
            <a:ext cx="3406703" cy="523220"/>
          </a:xfrm>
          <a:prstGeom prst="rect">
            <a:avLst/>
          </a:prstGeom>
          <a:ln/>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en-US" altLang="zh-CN" sz="2800" b="1" cap="none" spc="0">
                <a:ln w="6600">
                  <a:solidFill>
                    <a:schemeClr val="accent2"/>
                  </a:solidFill>
                  <a:prstDash val="solid"/>
                </a:ln>
                <a:solidFill>
                  <a:srgbClr val="FFFFFF"/>
                </a:solidFill>
                <a:effectLst>
                  <a:outerShdw dist="38100" dir="2700000" algn="tl" rotWithShape="0">
                    <a:schemeClr val="accent2"/>
                  </a:outerShdw>
                </a:effectLst>
              </a:rPr>
              <a:t>Ford-Fulkerson</a:t>
            </a:r>
            <a:r>
              <a:rPr lang="zh-CN" altLang="en-US" sz="2800" b="1" cap="none" spc="0">
                <a:ln w="6600">
                  <a:solidFill>
                    <a:schemeClr val="accent2"/>
                  </a:solidFill>
                  <a:prstDash val="solid"/>
                </a:ln>
                <a:solidFill>
                  <a:srgbClr val="FFFFFF"/>
                </a:solidFill>
                <a:effectLst>
                  <a:outerShdw dist="38100" dir="2700000" algn="tl" rotWithShape="0">
                    <a:schemeClr val="accent2"/>
                  </a:outerShdw>
                </a:effectLst>
              </a:rPr>
              <a:t>方法</a:t>
            </a:r>
          </a:p>
        </p:txBody>
      </p:sp>
    </p:spTree>
    <p:extLst>
      <p:ext uri="{BB962C8B-B14F-4D97-AF65-F5344CB8AC3E}">
        <p14:creationId xmlns:p14="http://schemas.microsoft.com/office/powerpoint/2010/main" val="21544364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2020</Words>
  <Application>Microsoft Office PowerPoint</Application>
  <PresentationFormat>宽屏</PresentationFormat>
  <Paragraphs>133</Paragraphs>
  <Slides>15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8" baseType="lpstr">
      <vt:lpstr>Adobe Myungjo Std M</vt:lpstr>
      <vt:lpstr>Hannotate SC Bold</vt:lpstr>
      <vt:lpstr>等线</vt:lpstr>
      <vt:lpstr>等线 Light</vt:lpstr>
      <vt:lpstr>宋体</vt:lpstr>
      <vt:lpstr>Arial</vt:lpstr>
      <vt:lpstr>Calibri</vt:lpstr>
      <vt:lpstr>Cambria Math</vt:lpstr>
      <vt:lpstr>Century Schoolbook</vt:lpstr>
      <vt:lpstr>Times New Roman</vt:lpstr>
      <vt:lpstr>Wingdings</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Cat</dc:creator>
  <cp:lastModifiedBy>Cat</cp:lastModifiedBy>
  <cp:revision>114</cp:revision>
  <dcterms:created xsi:type="dcterms:W3CDTF">2021-07-29T09:24:54Z</dcterms:created>
  <dcterms:modified xsi:type="dcterms:W3CDTF">2022-08-24T07:12:41Z</dcterms:modified>
</cp:coreProperties>
</file>