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961" r:id="rId3"/>
    <p:sldId id="966" r:id="rId4"/>
    <p:sldId id="962" r:id="rId5"/>
    <p:sldId id="963" r:id="rId6"/>
    <p:sldId id="965" r:id="rId7"/>
    <p:sldId id="967" r:id="rId8"/>
    <p:sldId id="968" r:id="rId9"/>
    <p:sldId id="9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11463ECB-9584-488A-833F-D9B277E51086}">
          <p14:sldIdLst>
            <p14:sldId id="257"/>
          </p14:sldIdLst>
        </p14:section>
        <p14:section name="流输入输出" id="{1F631C64-3103-4A8B-9B66-C6AA9AF7BCF1}">
          <p14:sldIdLst>
            <p14:sldId id="961"/>
            <p14:sldId id="966"/>
            <p14:sldId id="962"/>
          </p14:sldIdLst>
        </p14:section>
        <p14:section name="格式化输入输出" id="{9B47D5CC-A391-478A-B390-B8561EF68707}">
          <p14:sldIdLst>
            <p14:sldId id="963"/>
            <p14:sldId id="965"/>
            <p14:sldId id="967"/>
          </p14:sldIdLst>
        </p14:section>
        <p14:section name="习题" id="{6FEC9F84-3CE8-43FF-B944-9480C19942B8}">
          <p14:sldIdLst>
            <p14:sldId id="968"/>
            <p14:sldId id="9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7B91A-0DE9-4483-9D23-22F89A91BC1D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17E1-4EAD-4189-B90F-D043D7C0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8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定义不同于声明，定义就分配内存空间，声明不分配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练习：输入</a:t>
            </a:r>
            <a:r>
              <a:rPr lang="en-US" altLang="zh-CN"/>
              <a:t>3</a:t>
            </a:r>
            <a:r>
              <a:rPr lang="zh-CN" altLang="en-US"/>
              <a:t>个整数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145492" y="2717953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格式化输入输出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775" y="1673225"/>
            <a:ext cx="2675890" cy="2675890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2197973" y="308609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流输入与输出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60120" y="1393825"/>
            <a:ext cx="9734550" cy="1850390"/>
            <a:chOff x="1479" y="2211"/>
            <a:chExt cx="15330" cy="2914"/>
          </a:xfrm>
        </p:grpSpPr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9120" y="2767"/>
              <a:ext cx="7689" cy="1132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 lvl="0" indent="0" algn="just">
                <a:lnSpc>
                  <a:spcPct val="130000"/>
                </a:lnSpc>
                <a:spcAft>
                  <a:spcPts val="800"/>
                </a:spcAft>
                <a:buClr>
                  <a:srgbClr val="595959"/>
                </a:buClr>
                <a:buNone/>
                <a:defRPr/>
              </a:pPr>
              <a:r>
                <a:rPr lang="en-US" altLang="zh-CN" sz="3600" spc="1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cin </a:t>
              </a:r>
              <a:r>
                <a:rPr lang="en-US" altLang="zh-CN" sz="3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&gt;&gt; a &gt;&gt; b &gt;&gt; c...;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" y="2211"/>
              <a:ext cx="4856" cy="2914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7112" y="3128"/>
              <a:ext cx="1859" cy="576"/>
            </a:xfrm>
            <a:prstGeom prst="rightArrow">
              <a:avLst>
                <a:gd name="adj1" fmla="val 50000"/>
                <a:gd name="adj2" fmla="val 1387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>
              <a:stCxn id="7" idx="0"/>
              <a:endCxn id="9" idx="1"/>
            </p:cNvCxnSpPr>
            <p:nvPr/>
          </p:nvCxnSpPr>
          <p:spPr>
            <a:xfrm rot="16200000" flipH="1">
              <a:off x="4907" y="1211"/>
              <a:ext cx="1205" cy="3205"/>
            </a:xfrm>
            <a:prstGeom prst="bentConnector4">
              <a:avLst>
                <a:gd name="adj1" fmla="val -31120"/>
                <a:gd name="adj2" fmla="val 8789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972185" y="3392170"/>
            <a:ext cx="9722485" cy="2322830"/>
            <a:chOff x="1531" y="5342"/>
            <a:chExt cx="15311" cy="365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1" y="5342"/>
              <a:ext cx="4943" cy="365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9120" y="6059"/>
              <a:ext cx="7722" cy="1132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 lvl="0" indent="0" algn="just">
                <a:lnSpc>
                  <a:spcPct val="130000"/>
                </a:lnSpc>
                <a:spcAft>
                  <a:spcPts val="800"/>
                </a:spcAft>
                <a:buClr>
                  <a:srgbClr val="595959"/>
                </a:buClr>
                <a:buNone/>
                <a:defRPr/>
              </a:pPr>
              <a:r>
                <a:rPr lang="en-US" altLang="zh-CN" sz="3600" spc="1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cout </a:t>
              </a:r>
              <a:r>
                <a:rPr lang="en-US" altLang="zh-CN" sz="3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&lt;&lt; a &lt;&lt; b &lt;&lt; c...;</a:t>
              </a:r>
            </a:p>
          </p:txBody>
        </p:sp>
        <p:sp>
          <p:nvSpPr>
            <p:cNvPr id="19" name="右箭头 18"/>
            <p:cNvSpPr/>
            <p:nvPr/>
          </p:nvSpPr>
          <p:spPr>
            <a:xfrm rot="10800000">
              <a:off x="6981" y="6417"/>
              <a:ext cx="1859" cy="576"/>
            </a:xfrm>
            <a:prstGeom prst="rightArrow">
              <a:avLst>
                <a:gd name="adj1" fmla="val 50000"/>
                <a:gd name="adj2" fmla="val 1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肘形连接符 19"/>
            <p:cNvCxnSpPr>
              <a:stCxn id="19" idx="3"/>
            </p:cNvCxnSpPr>
            <p:nvPr/>
          </p:nvCxnSpPr>
          <p:spPr>
            <a:xfrm rot="10800000" flipV="1">
              <a:off x="4652" y="6705"/>
              <a:ext cx="2329" cy="1871"/>
            </a:xfrm>
            <a:prstGeom prst="bentConnector3">
              <a:avLst>
                <a:gd name="adj1" fmla="val 8286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5066030" y="5704840"/>
            <a:ext cx="574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&lt;&lt; </a:t>
            </a:r>
            <a:r>
              <a:rPr lang="zh-CN" altLang="en-US" sz="3600"/>
              <a:t>和 </a:t>
            </a:r>
            <a:r>
              <a:rPr lang="en-US" altLang="zh-CN" sz="3600"/>
              <a:t>&gt;&gt; </a:t>
            </a:r>
            <a:r>
              <a:rPr lang="zh-CN" altLang="en-US" sz="3600"/>
              <a:t>表示数据的流向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C958803-E020-B76D-741D-DC54DFD24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4561"/>
              </p:ext>
            </p:extLst>
          </p:nvPr>
        </p:nvGraphicFramePr>
        <p:xfrm>
          <a:off x="1510937" y="940883"/>
          <a:ext cx="9170125" cy="5440920"/>
        </p:xfrm>
        <a:graphic>
          <a:graphicData uri="http://schemas.openxmlformats.org/drawingml/2006/table">
            <a:tbl>
              <a:tblPr/>
              <a:tblGrid>
                <a:gridCol w="345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控制符 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 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endl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输出一个新行符，并清空流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hex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用十六进制表示法输入或输出数值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oct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用八进制表示法输入或输出数值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setfill ( char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设置填充符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setprecision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设置浮点数输出精度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包括小数点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setw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设置输出宽度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2123166" y="263555"/>
            <a:ext cx="413446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/>
              <a:t>浮点数保留</a:t>
            </a:r>
            <a:r>
              <a:rPr lang="en-US" altLang="zh-CN"/>
              <a:t>n</a:t>
            </a:r>
            <a:r>
              <a:rPr lang="zh-CN" altLang="zh-CN"/>
              <a:t>位小数输出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012" y="1022985"/>
            <a:ext cx="1079373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>
                <a:sym typeface="+mn-ea"/>
              </a:rPr>
              <a:t>cout&lt;&lt;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fixed</a:t>
            </a:r>
            <a:r>
              <a:rPr lang="en-US" altLang="zh-CN" sz="3600">
                <a:sym typeface="+mn-ea"/>
              </a:rPr>
              <a:t>&lt;&lt;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setprecision</a:t>
            </a:r>
            <a:r>
              <a:rPr lang="en-US" altLang="zh-CN" sz="3600">
                <a:sym typeface="+mn-ea"/>
              </a:rPr>
              <a:t>(</a:t>
            </a:r>
            <a:r>
              <a:rPr lang="zh-CN" altLang="en-US" sz="3600">
                <a:sym typeface="+mn-ea"/>
              </a:rPr>
              <a:t>小数位数</a:t>
            </a:r>
            <a:r>
              <a:rPr lang="en-US" altLang="zh-CN" sz="3600">
                <a:sym typeface="+mn-ea"/>
              </a:rPr>
              <a:t>)&lt;&lt;</a:t>
            </a:r>
            <a:r>
              <a:rPr lang="zh-CN" altLang="en-US" sz="3600">
                <a:sym typeface="+mn-ea"/>
              </a:rPr>
              <a:t>浮点数</a:t>
            </a:r>
            <a:r>
              <a:rPr lang="en-US" altLang="zh-CN" sz="3600">
                <a:sym typeface="+mn-ea"/>
              </a:rPr>
              <a:t>&lt;&lt;...;</a:t>
            </a:r>
            <a:endParaRPr lang="en-US" altLang="zh-CN" sz="3600"/>
          </a:p>
          <a:p>
            <a:pPr algn="l">
              <a:lnSpc>
                <a:spcPct val="120000"/>
              </a:lnSpc>
            </a:pPr>
            <a:r>
              <a:rPr lang="zh-CN" altLang="en-US" sz="3600">
                <a:sym typeface="+mn-ea"/>
              </a:rPr>
              <a:t>如果位数不足，末尾补</a:t>
            </a:r>
            <a:r>
              <a:rPr lang="en-US" altLang="zh-CN" sz="3600">
                <a:sym typeface="+mn-ea"/>
              </a:rPr>
              <a:t>0</a:t>
            </a:r>
            <a:r>
              <a:rPr lang="zh-CN" altLang="en-US" sz="3600">
                <a:sym typeface="+mn-ea"/>
              </a:rPr>
              <a:t>。四舍五入得到最后一位。</a:t>
            </a:r>
            <a:endParaRPr lang="en-US" altLang="zh-CN" sz="36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6732" y="2849245"/>
            <a:ext cx="11138535" cy="3192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cout &lt;&lt; fixed &lt;&lt; setprecision(2) &lt;&lt; 1.005; </a:t>
            </a: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输出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1.01</a:t>
            </a:r>
            <a:endParaRPr lang="en-US" altLang="zh-CN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cout &lt;&lt; fixed &lt;&lt; setprecision(3) &lt;&lt; 1.1; </a:t>
            </a: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输出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1.100</a:t>
            </a:r>
            <a:endParaRPr lang="en-US" altLang="zh-CN" sz="360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32363" y="280586"/>
            <a:ext cx="291137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格式化输入</a:t>
            </a:r>
            <a:r>
              <a:rPr altLang="zh-CN">
                <a:sym typeface="+mn-ea"/>
              </a:rPr>
              <a:t>:scanf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085850"/>
            <a:ext cx="1024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</a:t>
            </a:r>
            <a:r>
              <a: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格式控制字符串，变量</a:t>
            </a:r>
            <a:r>
              <a:rPr lang="en-US" altLang="zh-C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地址，变量</a:t>
            </a:r>
            <a:r>
              <a:rPr lang="en-US" altLang="zh-C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地址</a:t>
            </a:r>
            <a:r>
              <a:rPr lang="en-US" altLang="zh-C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...)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7550" y="2930525"/>
            <a:ext cx="7251700" cy="14452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400">
                <a:latin typeface="Consolas" panose="020B0609020204030204" charset="0"/>
                <a:cs typeface="Consolas" panose="020B0609020204030204" charset="0"/>
              </a:rPr>
              <a:t>int a, b;</a:t>
            </a:r>
          </a:p>
          <a:p>
            <a:r>
              <a:rPr lang="en-US" altLang="zh-CN" sz="4400">
                <a:latin typeface="Consolas" panose="020B0609020204030204" charset="0"/>
                <a:cs typeface="Consolas" panose="020B0609020204030204" charset="0"/>
              </a:rPr>
              <a:t>scanf("%d %d",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&amp;</a:t>
            </a:r>
            <a:r>
              <a:rPr lang="en-US" altLang="zh-CN" sz="4400">
                <a:latin typeface="Consolas" panose="020B0609020204030204" charset="0"/>
                <a:cs typeface="Consolas" panose="020B0609020204030204" charset="0"/>
              </a:rPr>
              <a:t>a,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&amp;</a:t>
            </a:r>
            <a:r>
              <a:rPr lang="en-US" altLang="zh-CN" sz="4400">
                <a:latin typeface="Consolas" panose="020B0609020204030204" charset="0"/>
                <a:cs typeface="Consolas" panose="020B0609020204030204" charset="0"/>
              </a:rPr>
              <a:t>b);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8330" y="5746750"/>
            <a:ext cx="11073765" cy="700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sym typeface="+mn-ea"/>
              </a:rPr>
              <a:t>注意：传入的是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变量地址</a:t>
            </a:r>
            <a:r>
              <a:rPr lang="zh-CN" altLang="en-US" sz="3600">
                <a:solidFill>
                  <a:schemeClr val="tx1"/>
                </a:solidFill>
                <a:effectLst/>
                <a:sym typeface="+mn-ea"/>
              </a:rPr>
              <a:t>，变量前要有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sz="3600">
                <a:solidFill>
                  <a:schemeClr val="tx1"/>
                </a:solidFill>
                <a:effectLst/>
                <a:sym typeface="+mn-ea"/>
              </a:rPr>
              <a:t>，表示取地址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731010"/>
            <a:ext cx="65836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3600"/>
              <a:t>格式控制符对应后面的变量地址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244215" y="4300855"/>
            <a:ext cx="2547620" cy="687070"/>
            <a:chOff x="5109" y="6773"/>
            <a:chExt cx="4012" cy="189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097" y="6797"/>
              <a:ext cx="0" cy="1871"/>
            </a:xfrm>
            <a:prstGeom prst="line">
              <a:avLst/>
            </a:prstGeom>
            <a:ln w="38100">
              <a:solidFill>
                <a:srgbClr val="E419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09" y="6773"/>
              <a:ext cx="0" cy="1871"/>
            </a:xfrm>
            <a:prstGeom prst="line">
              <a:avLst/>
            </a:prstGeom>
            <a:ln w="38100">
              <a:solidFill>
                <a:srgbClr val="E41908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109" y="8642"/>
              <a:ext cx="4012" cy="24"/>
            </a:xfrm>
            <a:prstGeom prst="line">
              <a:avLst/>
            </a:prstGeom>
            <a:ln w="38100">
              <a:solidFill>
                <a:srgbClr val="E419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V="1">
            <a:off x="4276090" y="3037205"/>
            <a:ext cx="2734945" cy="685800"/>
            <a:chOff x="5109" y="6773"/>
            <a:chExt cx="4012" cy="189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9097" y="6797"/>
              <a:ext cx="0" cy="1871"/>
            </a:xfrm>
            <a:prstGeom prst="line">
              <a:avLst/>
            </a:prstGeom>
            <a:ln w="38100">
              <a:solidFill>
                <a:srgbClr val="E419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109" y="6773"/>
              <a:ext cx="0" cy="1871"/>
            </a:xfrm>
            <a:prstGeom prst="line">
              <a:avLst/>
            </a:prstGeom>
            <a:ln w="38100">
              <a:solidFill>
                <a:srgbClr val="E41908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5109" y="8642"/>
              <a:ext cx="4012" cy="24"/>
            </a:xfrm>
            <a:prstGeom prst="line">
              <a:avLst/>
            </a:prstGeom>
            <a:ln w="38100">
              <a:solidFill>
                <a:srgbClr val="E419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  <p:bldP spid="1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94178" y="247035"/>
            <a:ext cx="297389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格式化输出</a:t>
            </a:r>
            <a:r>
              <a:rPr altLang="zh-CN">
                <a:sym typeface="+mn-ea"/>
              </a:rPr>
              <a:t>:printf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017905"/>
            <a:ext cx="9250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printf(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格式控制字符串，表达式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，表达式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2...)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4685" y="3456305"/>
            <a:ext cx="7223760" cy="19183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int a=1, b=2, c=3;</a:t>
            </a:r>
          </a:p>
          <a:p>
            <a:pPr>
              <a:lnSpc>
                <a:spcPct val="110000"/>
              </a:lnSpc>
            </a:pP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printf("%d+%d=%d", a, b, c);</a:t>
            </a:r>
          </a:p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输出：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1+2=3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8175" y="1677035"/>
            <a:ext cx="10468610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格式控制字符串</a:t>
            </a:r>
            <a:r>
              <a:rPr lang="zh-CN" altLang="en-US" sz="3600">
                <a:sym typeface="+mn-ea"/>
              </a:rPr>
              <a:t>中的</a:t>
            </a:r>
            <a:r>
              <a:rPr lang="zh-CN" altLang="en-US" sz="3600" u="sng">
                <a:sym typeface="+mn-ea"/>
              </a:rPr>
              <a:t>普通字</a:t>
            </a:r>
            <a:r>
              <a:rPr lang="zh-CN" altLang="en-US" sz="3600">
                <a:sym typeface="+mn-ea"/>
              </a:rPr>
              <a:t>符会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保留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 u="sng">
                <a:solidFill>
                  <a:schemeClr val="tx1"/>
                </a:solidFill>
                <a:effectLst/>
                <a:sym typeface="+mn-ea"/>
              </a:rPr>
              <a:t>格式控制符</a:t>
            </a:r>
            <a:r>
              <a:rPr lang="zh-CN" altLang="en-US" sz="3600">
                <a:sym typeface="+mn-ea"/>
              </a:rPr>
              <a:t>会被后面对应的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参数</a:t>
            </a:r>
            <a:r>
              <a:rPr lang="zh-CN" altLang="en-US" sz="3600">
                <a:sym typeface="+mn-ea"/>
              </a:rPr>
              <a:t>替代，构成字符串。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8175" y="5766435"/>
            <a:ext cx="7105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注：换行符为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\n'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，例"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123\n456\n789"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7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2707">
            <a:extLst>
              <a:ext uri="{FF2B5EF4-FFF2-40B4-BE49-F238E27FC236}">
                <a16:creationId xmlns:a16="http://schemas.microsoft.com/office/drawing/2014/main" id="{6B4244D4-6E78-62BD-165D-BB0C53C51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926443"/>
              </p:ext>
            </p:extLst>
          </p:nvPr>
        </p:nvGraphicFramePr>
        <p:xfrm>
          <a:off x="1470714" y="956876"/>
          <a:ext cx="9675268" cy="5482167"/>
        </p:xfrm>
        <a:graphic>
          <a:graphicData uri="http://schemas.openxmlformats.org/drawingml/2006/table">
            <a:tbl>
              <a:tblPr/>
              <a:tblGrid>
                <a:gridCol w="269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</a:t>
                      </a: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%ld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0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%u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%o(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用于输入八进制整数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%x,%X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用于输入十六进制整数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%c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用于输入单个字符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用于输入字符串（非空格开始，空格结束，字符串变量以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'\0'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结尾）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0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%lf</a:t>
                      </a: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%.3lf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用于输入实数（小数或指数均可）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%p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用于输入指针（地址）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u="none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表示对应输入量不赋给一个变量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9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8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E727F64-70B3-8D5C-E08A-D6728D0D7F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21200" y="281672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反向输出三位数</a:t>
            </a:r>
            <a:endParaRPr lang="en-US" altLang="zh-CN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F8FF4-9262-8D5B-3DCC-D9982D47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86" y="1037262"/>
            <a:ext cx="8248650" cy="54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8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9894" y="1520420"/>
            <a:ext cx="679450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/>
              <a:t>123 </a:t>
            </a:r>
            <a:r>
              <a:rPr lang="zh-CN" altLang="en-US" sz="4800"/>
              <a:t>÷</a:t>
            </a:r>
            <a:r>
              <a:rPr lang="en-US" altLang="zh-CN" sz="4800"/>
              <a:t> 10 = 12 ...... 3</a:t>
            </a:r>
          </a:p>
          <a:p>
            <a:pPr>
              <a:lnSpc>
                <a:spcPct val="120000"/>
              </a:lnSpc>
            </a:pPr>
            <a:r>
              <a:rPr lang="en-US" altLang="zh-CN" sz="4800"/>
              <a:t>12 </a:t>
            </a:r>
            <a:r>
              <a:rPr lang="zh-CN" altLang="en-US" sz="4800">
                <a:sym typeface="+mn-ea"/>
              </a:rPr>
              <a:t>÷</a:t>
            </a:r>
            <a:r>
              <a:rPr lang="en-US" altLang="zh-CN" sz="4800"/>
              <a:t> 10 = 1 ...... 2</a:t>
            </a:r>
          </a:p>
          <a:p>
            <a:pPr>
              <a:lnSpc>
                <a:spcPct val="120000"/>
              </a:lnSpc>
            </a:pPr>
            <a:r>
              <a:rPr lang="en-US" altLang="zh-CN" sz="4800"/>
              <a:t>1 </a:t>
            </a:r>
            <a:r>
              <a:rPr lang="zh-CN" altLang="en-US" sz="4800">
                <a:sym typeface="+mn-ea"/>
              </a:rPr>
              <a:t>÷</a:t>
            </a:r>
            <a:r>
              <a:rPr lang="en-US" altLang="zh-CN" sz="4800"/>
              <a:t> 10 = 0 ......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84778" y="1459517"/>
            <a:ext cx="1377950" cy="64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123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540808" y="1382682"/>
            <a:ext cx="2190750" cy="759287"/>
            <a:chOff x="13791" y="1387"/>
            <a:chExt cx="2597" cy="900"/>
          </a:xfrm>
        </p:grpSpPr>
        <p:cxnSp>
          <p:nvCxnSpPr>
            <p:cNvPr id="15" name="直接箭头连接符 14"/>
            <p:cNvCxnSpPr>
              <a:endCxn id="17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3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84778" y="2087532"/>
            <a:ext cx="1908810" cy="1622197"/>
            <a:chOff x="11881" y="2537"/>
            <a:chExt cx="2268" cy="1927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2700" y="2537"/>
              <a:ext cx="0" cy="120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2772" y="2754"/>
              <a:ext cx="1377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/10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81" y="3698"/>
              <a:ext cx="1637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12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56048" y="2972722"/>
            <a:ext cx="2190750" cy="759287"/>
            <a:chOff x="13791" y="1387"/>
            <a:chExt cx="2597" cy="900"/>
          </a:xfrm>
        </p:grpSpPr>
        <p:cxnSp>
          <p:nvCxnSpPr>
            <p:cNvPr id="23" name="直接箭头连接符 22"/>
            <p:cNvCxnSpPr>
              <a:endCxn id="25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84778" y="3711227"/>
            <a:ext cx="1908810" cy="1622197"/>
            <a:chOff x="11881" y="2537"/>
            <a:chExt cx="2268" cy="1927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2700" y="2537"/>
              <a:ext cx="0" cy="120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2772" y="2754"/>
              <a:ext cx="1377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/10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81" y="3698"/>
              <a:ext cx="1637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25568" y="4581177"/>
            <a:ext cx="2190750" cy="759287"/>
            <a:chOff x="13791" y="1387"/>
            <a:chExt cx="2597" cy="900"/>
          </a:xfrm>
        </p:grpSpPr>
        <p:cxnSp>
          <p:nvCxnSpPr>
            <p:cNvPr id="31" name="直接箭头连接符 30"/>
            <p:cNvCxnSpPr>
              <a:endCxn id="33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8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8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468</Words>
  <Application>Microsoft Office PowerPoint</Application>
  <PresentationFormat>宽屏</PresentationFormat>
  <Paragraphs>78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Hannotate SC Bold</vt:lpstr>
      <vt:lpstr>等线</vt:lpstr>
      <vt:lpstr>等线 Light</vt:lpstr>
      <vt:lpstr>宋体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50</cp:revision>
  <dcterms:created xsi:type="dcterms:W3CDTF">2021-07-29T09:24:54Z</dcterms:created>
  <dcterms:modified xsi:type="dcterms:W3CDTF">2022-12-12T03:52:12Z</dcterms:modified>
</cp:coreProperties>
</file>