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1070" r:id="rId3"/>
    <p:sldId id="1016" r:id="rId4"/>
    <p:sldId id="1017" r:id="rId5"/>
    <p:sldId id="862" r:id="rId6"/>
    <p:sldId id="1071" r:id="rId7"/>
    <p:sldId id="1018" r:id="rId8"/>
    <p:sldId id="1019" r:id="rId9"/>
    <p:sldId id="1020" r:id="rId10"/>
    <p:sldId id="1021" r:id="rId11"/>
    <p:sldId id="1022" r:id="rId12"/>
    <p:sldId id="1023" r:id="rId13"/>
    <p:sldId id="1029" r:id="rId14"/>
    <p:sldId id="1028" r:id="rId15"/>
    <p:sldId id="1030" r:id="rId16"/>
    <p:sldId id="1031" r:id="rId17"/>
    <p:sldId id="1037" r:id="rId18"/>
    <p:sldId id="1033" r:id="rId19"/>
    <p:sldId id="1036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DC24726-E944-4C22-AE5E-30A0AB8DAC3A}">
          <p14:sldIdLst>
            <p14:sldId id="257"/>
          </p14:sldIdLst>
        </p14:section>
        <p14:section name="布尔类型" id="{A2A84091-CA91-4462-9F5B-BDF8927AFCA8}">
          <p14:sldIdLst>
            <p14:sldId id="1070"/>
            <p14:sldId id="1016"/>
            <p14:sldId id="1017"/>
            <p14:sldId id="862"/>
          </p14:sldIdLst>
        </p14:section>
        <p14:section name="关系运算与逻辑运算" id="{342B01A8-B529-4762-A7A0-3A4C9BE3BEF5}">
          <p14:sldIdLst>
            <p14:sldId id="1071"/>
            <p14:sldId id="1018"/>
            <p14:sldId id="1019"/>
            <p14:sldId id="1020"/>
            <p14:sldId id="1021"/>
            <p14:sldId id="1022"/>
            <p14:sldId id="1023"/>
            <p14:sldId id="1029"/>
            <p14:sldId id="1028"/>
            <p14:sldId id="1030"/>
            <p14:sldId id="1031"/>
            <p14:sldId id="1037"/>
            <p14:sldId id="1033"/>
            <p14:sldId id="10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60"/>
      </p:cViewPr>
      <p:guideLst>
        <p:guide orient="horz" pos="2164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657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 </a:t>
            </a:r>
            <a:r>
              <a:rPr lang="zh-CN" altLang="en-US"/>
              <a:t>范围-2147483648 ~ +21 4748 3647</a:t>
            </a:r>
          </a:p>
          <a:p>
            <a:r>
              <a:rPr lang="en-US" altLang="zh-CN"/>
              <a:t>float </a:t>
            </a:r>
            <a:r>
              <a:rPr lang="zh-CN" altLang="en-US"/>
              <a:t>精度6~7位</a:t>
            </a:r>
          </a:p>
          <a:p>
            <a:r>
              <a:rPr lang="en-US" altLang="zh-CN"/>
              <a:t>+-</a:t>
            </a:r>
            <a:r>
              <a:rPr lang="zh-CN" altLang="en-US"/>
              <a:t>1.4</a:t>
            </a:r>
            <a:r>
              <a:rPr lang="en-US" altLang="zh-CN"/>
              <a:t>e</a:t>
            </a:r>
            <a:r>
              <a:rPr lang="zh-CN" altLang="en-US"/>
              <a:t>-45</a:t>
            </a:r>
            <a:r>
              <a:rPr lang="en-US" altLang="zh-CN"/>
              <a:t>~3.4e38</a:t>
            </a:r>
          </a:p>
          <a:p>
            <a:endParaRPr lang="en-US" altLang="zh-CN"/>
          </a:p>
          <a:p>
            <a:r>
              <a:rPr lang="zh-CN" altLang="en-US"/>
              <a:t>练习：</a:t>
            </a:r>
          </a:p>
          <a:p>
            <a:r>
              <a:rPr lang="zh-CN" altLang="en-US"/>
              <a:t>定义学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1854年，他出版了《思维规律的研究》这是他最著名的著作。在这本书中布尔介绍了现在以他的名字命名的布尔代数。鉴于他在符号逻辑运算中的特殊贡献，很多计算机语言中将逻辑运算称为布尔运算，将其结果称为布尔值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93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编辑：排版。编辑一份报纸。</a:t>
            </a:r>
          </a:p>
          <a:p>
            <a:r>
              <a:rPr lang="zh-CN" altLang="en-US"/>
              <a:t>什么是计算机</a:t>
            </a:r>
          </a:p>
          <a:p>
            <a:r>
              <a:rPr lang="zh-CN" altLang="en-US"/>
              <a:t>什么是程序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true &amp;&amp; false</a:t>
            </a:r>
          </a:p>
          <a:p>
            <a:r>
              <a:rPr lang="en-US" altLang="zh-CN"/>
              <a:t>true || false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53.xml"/><Relationship Id="rId10" Type="http://schemas.openxmlformats.org/officeDocument/2006/relationships/image" Target="../media/image4.png"/><Relationship Id="rId4" Type="http://schemas.openxmlformats.org/officeDocument/2006/relationships/tags" Target="../tags/tag5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4.png"/><Relationship Id="rId5" Type="http://schemas.openxmlformats.org/officeDocument/2006/relationships/tags" Target="../tags/tag58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57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22.xml"/><Relationship Id="rId10" Type="http://schemas.openxmlformats.org/officeDocument/2006/relationships/image" Target="../media/image4.png"/><Relationship Id="rId4" Type="http://schemas.openxmlformats.org/officeDocument/2006/relationships/tags" Target="../tags/tag2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7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31.xml"/><Relationship Id="rId10" Type="http://schemas.openxmlformats.org/officeDocument/2006/relationships/image" Target="../media/image4.png"/><Relationship Id="rId4" Type="http://schemas.openxmlformats.org/officeDocument/2006/relationships/tags" Target="../tags/tag30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6040614" y="270332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选择结构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477610-C806-5552-EBCA-E83965A5F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240270" y="110703"/>
            <a:ext cx="1887792" cy="775854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1D43A7C4-F5CF-4EF9-7DC6-E597A4CD217A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165F32F3-047F-BAA7-5CB2-711B9BFBDB6C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64D2D40-628D-C45A-91BA-45604AB968B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5BB22701-45D6-FDA6-4B66-B6A0A7B86FA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AD48E7-F733-F7C8-1993-7190C7A9A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5D693FA-47DA-BE01-923D-8175DB39F819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746760" y="1226820"/>
          <a:ext cx="9734550" cy="370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/>
                        <a:t>A</a:t>
                      </a:r>
                      <a:r>
                        <a:rPr lang="zh-CN" altLang="en-US" sz="2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800">
                          <a:solidFill>
                            <a:schemeClr val="bg1"/>
                          </a:solidFill>
                        </a:rPr>
                        <a:t>&amp;&amp;</a:t>
                      </a:r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8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280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2800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4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44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67775" y="5447665"/>
            <a:ext cx="26320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1 </a:t>
            </a:r>
            <a:r>
              <a:rPr lang="zh-CN" altLang="en-US" sz="2800"/>
              <a:t>表示 真</a:t>
            </a:r>
            <a:r>
              <a:rPr lang="en-US" altLang="zh-CN" sz="2800"/>
              <a:t>(true)</a:t>
            </a:r>
          </a:p>
          <a:p>
            <a:r>
              <a:rPr lang="en-US" altLang="zh-CN" sz="2800"/>
              <a:t>0 </a:t>
            </a:r>
            <a:r>
              <a:rPr lang="zh-CN" altLang="en-US" sz="2800"/>
              <a:t>表示 假</a:t>
            </a:r>
            <a:r>
              <a:rPr lang="en-US" altLang="zh-CN" sz="2800"/>
              <a:t>(false)</a:t>
            </a: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逻辑运算真值表</a:t>
            </a:r>
            <a:endParaRPr altLang="zh-CN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逻辑表达式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7000" y="1068705"/>
            <a:ext cx="620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布尔值</a:t>
            </a:r>
            <a:r>
              <a:rPr lang="en-US" altLang="zh-CN" sz="3600"/>
              <a:t>A</a:t>
            </a:r>
            <a:r>
              <a:rPr lang="en-US" altLang="zh-CN" sz="4000"/>
              <a:t>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逻辑运算符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</a:rPr>
              <a:t>布尔值</a:t>
            </a:r>
            <a:r>
              <a:rPr lang="en-US" altLang="zh-CN" sz="3600">
                <a:solidFill>
                  <a:schemeClr val="tx1"/>
                </a:solidFill>
                <a:effectLst/>
              </a:rPr>
              <a:t>B</a:t>
            </a:r>
            <a:r>
              <a:rPr lang="zh-CN" altLang="en-US" sz="4400"/>
              <a:t> </a:t>
            </a:r>
            <a:endParaRPr lang="en-US" altLang="zh-CN" sz="4000"/>
          </a:p>
        </p:txBody>
      </p:sp>
      <p:sp>
        <p:nvSpPr>
          <p:cNvPr id="9" name="右大括号 8"/>
          <p:cNvSpPr/>
          <p:nvPr/>
        </p:nvSpPr>
        <p:spPr>
          <a:xfrm rot="5400000">
            <a:off x="5541645" y="-1035685"/>
            <a:ext cx="269875" cy="6017260"/>
          </a:xfrm>
          <a:prstGeom prst="rightBrace">
            <a:avLst>
              <a:gd name="adj1" fmla="val 95934"/>
              <a:gd name="adj2" fmla="val 4974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9360" y="2247900"/>
            <a:ext cx="381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表达式的值：布尔值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1175" y="3031490"/>
            <a:ext cx="7619365" cy="3634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200">
                <a:sym typeface="+mn-ea"/>
              </a:rPr>
              <a:t>判断一个数</a:t>
            </a:r>
            <a:r>
              <a:rPr lang="en-US" altLang="zh-CN" sz="3200">
                <a:sym typeface="+mn-ea"/>
              </a:rPr>
              <a:t>a</a:t>
            </a:r>
            <a:r>
              <a:rPr lang="zh-CN" altLang="en-US" sz="3200">
                <a:sym typeface="+mn-ea"/>
              </a:rPr>
              <a:t>是否满足</a:t>
            </a:r>
            <a:r>
              <a:rPr lang="en-US" altLang="zh-CN" sz="3200">
                <a:sym typeface="+mn-ea"/>
              </a:rPr>
              <a:t> 2 &lt; a ≤ 5</a:t>
            </a:r>
            <a:endParaRPr lang="en-US" altLang="zh-CN" sz="3200"/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3200">
              <a:sym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200">
                <a:sym typeface="+mn-ea"/>
              </a:rPr>
              <a:t>判断一个数是否是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或</a:t>
            </a:r>
            <a:r>
              <a:rPr lang="en-US" altLang="zh-CN" sz="3200">
                <a:sym typeface="+mn-ea"/>
              </a:rPr>
              <a:t>5</a:t>
            </a:r>
            <a:r>
              <a:rPr lang="zh-CN" altLang="en-US" sz="3200">
                <a:sym typeface="+mn-ea"/>
              </a:rPr>
              <a:t>的倍数</a:t>
            </a:r>
            <a:endParaRPr lang="zh-CN" altLang="en-US" sz="3200"/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endParaRPr lang="zh-CN" altLang="en-US" sz="3200">
              <a:sym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sz="3200">
                <a:sym typeface="+mn-ea"/>
              </a:rPr>
              <a:t>判断一个数是否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不是</a:t>
            </a:r>
            <a:r>
              <a:rPr lang="zh-CN" sz="3200">
                <a:sym typeface="+mn-ea"/>
              </a:rPr>
              <a:t>偶数</a:t>
            </a:r>
            <a:endParaRPr lang="en-US" altLang="zh-CN" sz="3200">
              <a:sym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34200" y="3031490"/>
            <a:ext cx="3401060" cy="68199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en-US" altLang="zh-CN" sz="3200">
                <a:sym typeface="+mn-ea"/>
              </a:rPr>
              <a:t>a &gt; 2 &amp;&amp; a &lt;= 5</a:t>
            </a:r>
            <a:endParaRPr lang="en-US" altLang="zh-CN" sz="3200" spc="1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4200" y="4225290"/>
            <a:ext cx="4780280" cy="68199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>
                <a:sym typeface="+mn-ea"/>
              </a:rPr>
              <a:t>a % 3 == 0 || a % 5 == 0</a:t>
            </a:r>
            <a:endParaRPr lang="en-US" altLang="zh-CN" sz="3200" spc="1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4200" y="5419090"/>
            <a:ext cx="3843020" cy="68199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>
                <a:sym typeface="+mn-ea"/>
              </a:rPr>
              <a:t>!(a % 2 == 0)</a:t>
            </a:r>
            <a:endParaRPr lang="en-US" altLang="zh-CN" sz="3200" spc="1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ldLvl="0" animBg="1"/>
      <p:bldP spid="10" grpId="0"/>
      <p:bldP spid="4" grpId="0" bldLvl="0" animBg="1"/>
      <p:bldP spid="7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判断一个数是否是另一个数的倍数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1945" y="1323340"/>
            <a:ext cx="3871595" cy="442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4400"/>
              <a:t>有整数</a:t>
            </a:r>
            <a:r>
              <a:rPr lang="en-US" altLang="zh-CN" sz="4400"/>
              <a:t>a</a:t>
            </a:r>
            <a:r>
              <a:rPr lang="zh-CN" altLang="en-US" sz="4400"/>
              <a:t>，</a:t>
            </a:r>
            <a:r>
              <a:rPr lang="en-US" altLang="zh-CN" sz="4400"/>
              <a:t>b</a:t>
            </a:r>
            <a:endParaRPr lang="zh-CN" altLang="en-US" sz="4400"/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4400"/>
              <a:t>a</a:t>
            </a:r>
            <a:r>
              <a:rPr lang="zh-CN" altLang="en-US" sz="4400"/>
              <a:t>是</a:t>
            </a:r>
            <a:r>
              <a:rPr lang="en-US" altLang="zh-CN" sz="4400"/>
              <a:t>b</a:t>
            </a:r>
            <a:r>
              <a:rPr lang="zh-CN" altLang="en-US" sz="4400"/>
              <a:t>的倍数</a:t>
            </a: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4400"/>
              <a:t>b</a:t>
            </a:r>
            <a:r>
              <a:rPr lang="zh-CN" altLang="en-US" sz="4400"/>
              <a:t>是</a:t>
            </a:r>
            <a:r>
              <a:rPr lang="en-US" altLang="zh-CN" sz="4400"/>
              <a:t>a</a:t>
            </a:r>
            <a:r>
              <a:rPr lang="zh-CN" altLang="en-US" sz="4400"/>
              <a:t>的因数</a:t>
            </a:r>
          </a:p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en-US" altLang="zh-CN" sz="4400"/>
              <a:t>a</a:t>
            </a:r>
            <a:r>
              <a:rPr lang="zh-CN" altLang="en-US" sz="4400"/>
              <a:t>能整除</a:t>
            </a:r>
            <a:r>
              <a:rPr lang="en-US" altLang="zh-CN" sz="4400"/>
              <a:t>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54545" y="2586355"/>
            <a:ext cx="3570605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>
              <a:lnSpc>
                <a:spcPct val="160000"/>
              </a:lnSpc>
              <a:buFont typeface="Wingdings" panose="05000000000000000000" charset="0"/>
              <a:buNone/>
            </a:pPr>
            <a:r>
              <a:rPr lang="en-US" altLang="zh-CN" sz="4000">
                <a:sym typeface="+mn-ea"/>
              </a:rPr>
              <a:t>a</a:t>
            </a:r>
            <a:r>
              <a:rPr lang="zh-CN" altLang="en-US" sz="4000">
                <a:sym typeface="+mn-ea"/>
              </a:rPr>
              <a:t>除以</a:t>
            </a:r>
            <a:r>
              <a:rPr lang="en-US" altLang="zh-CN" sz="4000">
                <a:sym typeface="+mn-ea"/>
              </a:rPr>
              <a:t>b</a:t>
            </a:r>
            <a:r>
              <a:rPr lang="zh-CN" altLang="en-US" sz="4000">
                <a:sym typeface="+mn-ea"/>
              </a:rPr>
              <a:t>余数为</a:t>
            </a:r>
            <a:r>
              <a:rPr lang="en-US" altLang="zh-CN" sz="4000">
                <a:sym typeface="+mn-ea"/>
              </a:rPr>
              <a:t>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5180" y="3780155"/>
            <a:ext cx="3649345" cy="82994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>
                <a:sym typeface="+mn-ea"/>
              </a:rPr>
              <a:t>a % b == 0</a:t>
            </a:r>
            <a:endParaRPr lang="en-US" altLang="zh-CN" sz="4000" spc="1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4192905" y="3391535"/>
            <a:ext cx="2226310" cy="8572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59960" y="2913698"/>
            <a:ext cx="4880610" cy="108140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>
                <a:sym typeface="Arial" panose="020B0604020202020204" pitchFamily="34" charset="0"/>
              </a:rPr>
              <a:t>选择结构程序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8330" y="1231900"/>
            <a:ext cx="4111625" cy="4965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altLang="zh-CN" sz="4800"/>
              <a:t> (</a:t>
            </a:r>
            <a:r>
              <a:rPr lang="zh-CN" altLang="en-US" sz="4800"/>
              <a:t>条件表达式</a:t>
            </a:r>
            <a:r>
              <a:rPr lang="en-US" altLang="zh-CN" sz="4800"/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4800"/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4800"/>
              <a:t>    </a:t>
            </a:r>
            <a:r>
              <a:rPr lang="zh-CN" altLang="en-US" sz="4800"/>
              <a:t>语句</a:t>
            </a:r>
            <a:r>
              <a:rPr lang="en-US" altLang="zh-CN" sz="4800"/>
              <a:t>1;</a:t>
            </a:r>
          </a:p>
          <a:p>
            <a:pPr>
              <a:lnSpc>
                <a:spcPct val="110000"/>
              </a:lnSpc>
            </a:pPr>
            <a:r>
              <a:rPr lang="en-US" altLang="zh-CN" sz="4800"/>
              <a:t>    ...</a:t>
            </a:r>
          </a:p>
          <a:p>
            <a:pPr>
              <a:lnSpc>
                <a:spcPct val="110000"/>
              </a:lnSpc>
            </a:pPr>
            <a:r>
              <a:rPr lang="en-US" altLang="zh-CN" sz="4800"/>
              <a:t>    </a:t>
            </a:r>
            <a:r>
              <a:rPr lang="zh-CN" altLang="en-US" sz="4800"/>
              <a:t>语句</a:t>
            </a:r>
            <a:r>
              <a:rPr lang="en-US" altLang="zh-CN" sz="4800"/>
              <a:t>n;</a:t>
            </a:r>
          </a:p>
          <a:p>
            <a:pPr>
              <a:lnSpc>
                <a:spcPct val="110000"/>
              </a:lnSpc>
            </a:pPr>
            <a:r>
              <a:rPr lang="en-US" altLang="zh-CN" sz="4800"/>
              <a:t>}</a:t>
            </a:r>
          </a:p>
        </p:txBody>
      </p:sp>
      <p:sp>
        <p:nvSpPr>
          <p:cNvPr id="9" name="菱形 8"/>
          <p:cNvSpPr/>
          <p:nvPr/>
        </p:nvSpPr>
        <p:spPr>
          <a:xfrm>
            <a:off x="6939915" y="1306195"/>
            <a:ext cx="3291205" cy="10439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条件表达式的值</a:t>
            </a:r>
          </a:p>
        </p:txBody>
      </p:sp>
      <p:cxnSp>
        <p:nvCxnSpPr>
          <p:cNvPr id="10" name="肘形连接符 9"/>
          <p:cNvCxnSpPr>
            <a:stCxn id="9" idx="2"/>
            <a:endCxn id="14" idx="0"/>
          </p:cNvCxnSpPr>
          <p:nvPr/>
        </p:nvCxnSpPr>
        <p:spPr>
          <a:xfrm rot="5400000">
            <a:off x="7974965" y="2960370"/>
            <a:ext cx="1221105" cy="635"/>
          </a:xfrm>
          <a:prstGeom prst="bentConnector3">
            <a:avLst>
              <a:gd name="adj1" fmla="val 50026"/>
            </a:avLst>
          </a:prstGeom>
          <a:ln w="127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43470" y="2668905"/>
            <a:ext cx="10769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true</a:t>
            </a:r>
          </a:p>
        </p:txBody>
      </p:sp>
      <p:cxnSp>
        <p:nvCxnSpPr>
          <p:cNvPr id="12" name="肘形连接符 11"/>
          <p:cNvCxnSpPr>
            <a:stCxn id="9" idx="3"/>
          </p:cNvCxnSpPr>
          <p:nvPr/>
        </p:nvCxnSpPr>
        <p:spPr>
          <a:xfrm flipH="1">
            <a:off x="8590915" y="1828165"/>
            <a:ext cx="1640205" cy="4800600"/>
          </a:xfrm>
          <a:prstGeom prst="bentConnector4">
            <a:avLst>
              <a:gd name="adj1" fmla="val -31049"/>
              <a:gd name="adj2" fmla="val 76190"/>
            </a:avLst>
          </a:prstGeom>
          <a:ln w="127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19765" y="3435350"/>
            <a:ext cx="1300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false</a:t>
            </a:r>
          </a:p>
        </p:txBody>
      </p:sp>
      <p:sp>
        <p:nvSpPr>
          <p:cNvPr id="14" name="矩形 13"/>
          <p:cNvSpPr/>
          <p:nvPr/>
        </p:nvSpPr>
        <p:spPr>
          <a:xfrm>
            <a:off x="7741285" y="3571240"/>
            <a:ext cx="1687830" cy="937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语句段</a:t>
            </a:r>
            <a:endParaRPr lang="en-US" altLang="zh-CN" sz="3200"/>
          </a:p>
        </p:txBody>
      </p:sp>
      <p:cxnSp>
        <p:nvCxnSpPr>
          <p:cNvPr id="15" name="直接箭头连接符 14"/>
          <p:cNvCxnSpPr>
            <a:stCxn id="14" idx="2"/>
          </p:cNvCxnSpPr>
          <p:nvPr/>
        </p:nvCxnSpPr>
        <p:spPr>
          <a:xfrm>
            <a:off x="8585200" y="4509135"/>
            <a:ext cx="0" cy="212026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号 2"/>
          <p:cNvSpPr/>
          <p:nvPr/>
        </p:nvSpPr>
        <p:spPr>
          <a:xfrm>
            <a:off x="3234690" y="3119755"/>
            <a:ext cx="392430" cy="2079625"/>
          </a:xfrm>
          <a:prstGeom prst="rightBrace">
            <a:avLst>
              <a:gd name="adj1" fmla="val 4288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60165" y="3775710"/>
            <a:ext cx="2082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/>
              <a:t>语句段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3" grpId="0"/>
      <p:bldP spid="14" grpId="0" bldLvl="0" animBg="1"/>
      <p:bldP spid="3" grpId="0" bldLvl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593159" y="1306195"/>
            <a:ext cx="10974649" cy="4572000"/>
          </a:xfrm>
          <a:prstGeom prst="rect">
            <a:avLst/>
          </a:prstGeom>
          <a:ln w="12700">
            <a:noFill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6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6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if...else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6420" y="1035685"/>
            <a:ext cx="38112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altLang="zh-CN" sz="4400"/>
              <a:t> (</a:t>
            </a:r>
            <a:r>
              <a:rPr lang="zh-CN" altLang="en-US" sz="4400"/>
              <a:t>条件表达式</a:t>
            </a:r>
            <a:r>
              <a:rPr lang="en-US" altLang="zh-CN" sz="4400"/>
              <a:t>)</a:t>
            </a:r>
          </a:p>
          <a:p>
            <a:r>
              <a:rPr lang="en-US" altLang="zh-CN" sz="4400"/>
              <a:t>{</a:t>
            </a:r>
          </a:p>
          <a:p>
            <a:r>
              <a:rPr lang="en-US" altLang="zh-CN" sz="4400"/>
              <a:t>    </a:t>
            </a:r>
            <a:r>
              <a:rPr lang="zh-CN" altLang="en-US" sz="4400"/>
              <a:t>语句段</a:t>
            </a:r>
            <a:r>
              <a:rPr lang="en-US" altLang="zh-CN" sz="4400"/>
              <a:t>1</a:t>
            </a:r>
          </a:p>
          <a:p>
            <a:r>
              <a:rPr lang="en-US" altLang="zh-CN" sz="4400"/>
              <a:t>}</a:t>
            </a:r>
          </a:p>
          <a:p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</a:t>
            </a:r>
            <a:endParaRPr lang="en-US" altLang="zh-CN" sz="4400"/>
          </a:p>
          <a:p>
            <a:r>
              <a:rPr lang="en-US" altLang="zh-CN" sz="4400"/>
              <a:t>{</a:t>
            </a:r>
          </a:p>
          <a:p>
            <a:r>
              <a:rPr lang="en-US" altLang="zh-CN" sz="4400"/>
              <a:t>    </a:t>
            </a:r>
            <a:r>
              <a:rPr lang="zh-CN" altLang="en-US" sz="4400"/>
              <a:t>语句段</a:t>
            </a:r>
            <a:r>
              <a:rPr lang="en-US" altLang="zh-CN" sz="4400"/>
              <a:t>2</a:t>
            </a:r>
          </a:p>
          <a:p>
            <a:r>
              <a:rPr lang="en-US" altLang="zh-CN" sz="4400"/>
              <a:t>}</a:t>
            </a:r>
          </a:p>
        </p:txBody>
      </p:sp>
      <p:sp>
        <p:nvSpPr>
          <p:cNvPr id="18" name="菱形 17"/>
          <p:cNvSpPr/>
          <p:nvPr/>
        </p:nvSpPr>
        <p:spPr>
          <a:xfrm>
            <a:off x="6459220" y="1152525"/>
            <a:ext cx="3291205" cy="10439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条件表达式的值</a:t>
            </a:r>
          </a:p>
        </p:txBody>
      </p:sp>
      <p:cxnSp>
        <p:nvCxnSpPr>
          <p:cNvPr id="19" name="肘形连接符 18"/>
          <p:cNvCxnSpPr>
            <a:stCxn id="18" idx="1"/>
            <a:endCxn id="23" idx="0"/>
          </p:cNvCxnSpPr>
          <p:nvPr/>
        </p:nvCxnSpPr>
        <p:spPr>
          <a:xfrm rot="10800000" flipV="1">
            <a:off x="6096000" y="1674495"/>
            <a:ext cx="363220" cy="1742440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63185" y="2230755"/>
            <a:ext cx="88328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  <p:cxnSp>
        <p:nvCxnSpPr>
          <p:cNvPr id="21" name="肘形连接符 20"/>
          <p:cNvCxnSpPr>
            <a:stCxn id="18" idx="3"/>
            <a:endCxn id="25" idx="0"/>
          </p:cNvCxnSpPr>
          <p:nvPr/>
        </p:nvCxnSpPr>
        <p:spPr>
          <a:xfrm>
            <a:off x="9750425" y="1674495"/>
            <a:ext cx="319405" cy="1799590"/>
          </a:xfrm>
          <a:prstGeom prst="bentConnector2">
            <a:avLst/>
          </a:prstGeom>
          <a:ln w="127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157460" y="2320290"/>
            <a:ext cx="10414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</a:p>
        </p:txBody>
      </p:sp>
      <p:sp>
        <p:nvSpPr>
          <p:cNvPr id="23" name="矩形 22"/>
          <p:cNvSpPr/>
          <p:nvPr/>
        </p:nvSpPr>
        <p:spPr>
          <a:xfrm>
            <a:off x="5252085" y="3416935"/>
            <a:ext cx="1687830" cy="937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语句段</a:t>
            </a:r>
            <a:r>
              <a:rPr lang="en-US" altLang="zh-CN" sz="3200"/>
              <a:t>1</a:t>
            </a:r>
          </a:p>
        </p:txBody>
      </p:sp>
      <p:sp>
        <p:nvSpPr>
          <p:cNvPr id="25" name="矩形 24"/>
          <p:cNvSpPr/>
          <p:nvPr/>
        </p:nvSpPr>
        <p:spPr>
          <a:xfrm>
            <a:off x="9225915" y="3474085"/>
            <a:ext cx="1687830" cy="9378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语句段</a:t>
            </a:r>
            <a:r>
              <a:rPr lang="en-US" altLang="zh-CN" sz="3200"/>
              <a:t>2</a:t>
            </a:r>
          </a:p>
        </p:txBody>
      </p:sp>
      <p:cxnSp>
        <p:nvCxnSpPr>
          <p:cNvPr id="28" name="肘形连接符 27"/>
          <p:cNvCxnSpPr>
            <a:stCxn id="23" idx="2"/>
          </p:cNvCxnSpPr>
          <p:nvPr/>
        </p:nvCxnSpPr>
        <p:spPr>
          <a:xfrm rot="5400000" flipV="1">
            <a:off x="5987415" y="4462780"/>
            <a:ext cx="2280285" cy="2063115"/>
          </a:xfrm>
          <a:prstGeom prst="bentConnector3">
            <a:avLst>
              <a:gd name="adj1" fmla="val 5001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5" idx="2"/>
          </p:cNvCxnSpPr>
          <p:nvPr/>
        </p:nvCxnSpPr>
        <p:spPr>
          <a:xfrm rot="5400000">
            <a:off x="8011160" y="4559300"/>
            <a:ext cx="2205990" cy="1910715"/>
          </a:xfrm>
          <a:prstGeom prst="bentConnector3">
            <a:avLst>
              <a:gd name="adj1" fmla="val 49237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  <p:bldP spid="22" grpId="0"/>
      <p:bldP spid="23" grpId="0" bldLvl="0" animBg="1"/>
      <p:bldP spid="2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6252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</a:t>
            </a: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{}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3090" y="1069975"/>
            <a:ext cx="111353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3200" dirty="0">
                <a:sym typeface="+mn-ea"/>
              </a:rPr>
              <a:t>当要运行的语句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只有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句</a:t>
            </a:r>
            <a:r>
              <a:rPr lang="zh-CN" altLang="en-US" sz="3200" dirty="0">
                <a:sym typeface="+mn-ea"/>
              </a:rPr>
              <a:t>时，在 </a:t>
            </a:r>
            <a:r>
              <a:rPr lang="en-US" altLang="zh-CN" sz="3200" dirty="0">
                <a:sym typeface="+mn-ea"/>
              </a:rPr>
              <a:t>if </a:t>
            </a:r>
            <a:r>
              <a:rPr lang="zh-CN" altLang="en-US" sz="3200" dirty="0">
                <a:sym typeface="+mn-ea"/>
              </a:rPr>
              <a:t>或 </a:t>
            </a:r>
            <a:r>
              <a:rPr lang="en-US" altLang="zh-CN" sz="3200" dirty="0">
                <a:sym typeface="+mn-ea"/>
              </a:rPr>
              <a:t>else </a:t>
            </a:r>
            <a:r>
              <a:rPr lang="zh-CN" altLang="en-US" sz="3200" dirty="0">
                <a:sym typeface="+mn-ea"/>
              </a:rPr>
              <a:t>后的语句可以</a:t>
            </a:r>
            <a:r>
              <a:rPr lang="zh-CN" altLang="en-US" sz="3200" dirty="0">
                <a:solidFill>
                  <a:schemeClr val="accent1"/>
                </a:solidFill>
                <a:sym typeface="+mn-ea"/>
              </a:rPr>
              <a:t>不加</a:t>
            </a:r>
            <a:r>
              <a:rPr lang="en-US" altLang="zh-CN" sz="3200" dirty="0">
                <a:solidFill>
                  <a:schemeClr val="accent1"/>
                </a:solidFill>
                <a:sym typeface="+mn-ea"/>
              </a:rPr>
              <a:t>{ 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3090" y="1952625"/>
            <a:ext cx="4432300" cy="395922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if (a % 2 == 0)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"even";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"odd";</a:t>
            </a:r>
          </a:p>
          <a:p>
            <a:pPr lvl="0" indent="0" algn="just">
              <a:lnSpc>
                <a:spcPct val="8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2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8770" y="2404110"/>
            <a:ext cx="5059680" cy="305625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2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if (a % 2 == 0)</a:t>
            </a:r>
          </a:p>
          <a:p>
            <a:pPr lvl="0" indent="0" algn="just">
              <a:lnSpc>
                <a:spcPct val="12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"even";</a:t>
            </a:r>
          </a:p>
          <a:p>
            <a:pPr lvl="0" indent="0" algn="just">
              <a:lnSpc>
                <a:spcPct val="12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</a:p>
          <a:p>
            <a:pPr lvl="0" indent="0" algn="just">
              <a:lnSpc>
                <a:spcPct val="12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"odd";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5024755" y="3639185"/>
            <a:ext cx="1644015" cy="5867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bldLvl="0" animBg="1"/>
      <p:bldP spid="8" grpId="0" uiExpand="1" build="allAtOnce" bldLvl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三目运算符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110" y="1032510"/>
            <a:ext cx="10614660" cy="2091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判断表达式</a:t>
            </a:r>
            <a:r>
              <a:rPr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? </a:t>
            </a:r>
            <a:r>
              <a:rPr 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表达式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表达式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zh-CN" altLang="en-US" sz="3200"/>
              <a:t>如果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判断表达式</a:t>
            </a:r>
            <a:r>
              <a:rPr lang="zh-CN" altLang="en-US" sz="3200"/>
              <a:t>值为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  <a:r>
              <a:rPr lang="zh-CN" altLang="en-US" sz="3200"/>
              <a:t>，整个表达式的值为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表达式1</a:t>
            </a:r>
            <a:r>
              <a:rPr lang="zh-CN" altLang="en-US" sz="3200"/>
              <a:t>的值</a:t>
            </a:r>
          </a:p>
          <a:p>
            <a:pPr algn="l">
              <a:lnSpc>
                <a:spcPct val="130000"/>
              </a:lnSpc>
            </a:pPr>
            <a:r>
              <a:rPr lang="zh-CN" altLang="en-US" sz="3200">
                <a:sym typeface="+mn-ea"/>
              </a:rPr>
              <a:t>如果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判断表达式</a:t>
            </a:r>
            <a:r>
              <a:rPr lang="zh-CN" altLang="en-US" sz="3200">
                <a:sym typeface="+mn-ea"/>
              </a:rPr>
              <a:t>值为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false</a:t>
            </a:r>
            <a:r>
              <a:rPr lang="zh-CN" altLang="en-US" sz="3200">
                <a:sym typeface="+mn-ea"/>
              </a:rPr>
              <a:t>，整个表达式的值为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表达式2</a:t>
            </a:r>
            <a:r>
              <a:rPr lang="zh-CN" altLang="en-US" sz="3200">
                <a:sym typeface="+mn-ea"/>
              </a:rPr>
              <a:t>的值</a:t>
            </a:r>
          </a:p>
        </p:txBody>
      </p:sp>
      <p:sp>
        <p:nvSpPr>
          <p:cNvPr id="3" name="左右箭头 2"/>
          <p:cNvSpPr/>
          <p:nvPr/>
        </p:nvSpPr>
        <p:spPr>
          <a:xfrm rot="2160000">
            <a:off x="5161915" y="4953635"/>
            <a:ext cx="1585595" cy="452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3352165"/>
            <a:ext cx="4441190" cy="212280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28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if(a % 2 == 0)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28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"even";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28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28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    cout &lt;&lt; "odd";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92320" y="5913120"/>
            <a:ext cx="7146925" cy="607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2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28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(a % 2 == 0 ? </a:t>
            </a:r>
            <a:r>
              <a:rPr lang="en-US" altLang="zh-CN" sz="28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"even" : "odd");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uiExpand="1" build="allAtOnce" bldLvl="0" animBg="1"/>
      <p:bldP spid="10" grpId="0" uiExpand="1" build="allAtOnce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6252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if...else if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1005" y="1087755"/>
            <a:ext cx="3422015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altLang="zh-CN" sz="2800"/>
              <a:t> (</a:t>
            </a:r>
            <a:r>
              <a:rPr lang="zh-CN" altLang="en-US" sz="2800"/>
              <a:t>条件表达式</a:t>
            </a:r>
            <a:r>
              <a:rPr lang="en-US" altLang="zh-CN" sz="2800"/>
              <a:t>1)</a:t>
            </a:r>
          </a:p>
          <a:p>
            <a:pPr algn="l"/>
            <a:r>
              <a:rPr lang="en-US" altLang="zh-CN" sz="2800"/>
              <a:t>{</a:t>
            </a:r>
          </a:p>
          <a:p>
            <a:pPr algn="l"/>
            <a:r>
              <a:rPr lang="en-US" altLang="zh-CN" sz="2800"/>
              <a:t>    </a:t>
            </a:r>
            <a:r>
              <a:rPr lang="zh-CN" altLang="en-US" sz="2800"/>
              <a:t>语句段</a:t>
            </a:r>
            <a:r>
              <a:rPr lang="en-US" altLang="zh-CN" sz="2800"/>
              <a:t>1</a:t>
            </a:r>
          </a:p>
          <a:p>
            <a:pPr algn="l"/>
            <a:r>
              <a:rPr lang="en-US" altLang="zh-CN" sz="2800"/>
              <a:t>}</a:t>
            </a: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 if </a:t>
            </a:r>
            <a:r>
              <a:rPr lang="en-US" altLang="zh-CN" sz="2800"/>
              <a:t>(条件表达式2)</a:t>
            </a:r>
          </a:p>
          <a:p>
            <a:pPr algn="l"/>
            <a:r>
              <a:rPr lang="en-US" altLang="zh-CN" sz="2800"/>
              <a:t>{</a:t>
            </a:r>
          </a:p>
          <a:p>
            <a:pPr algn="l"/>
            <a:r>
              <a:rPr lang="en-US" altLang="zh-CN" sz="2800"/>
              <a:t>    </a:t>
            </a:r>
            <a:r>
              <a:rPr lang="zh-CN" altLang="en-US" sz="2800"/>
              <a:t>语句段</a:t>
            </a:r>
            <a:r>
              <a:rPr lang="en-US" altLang="zh-CN" sz="2800"/>
              <a:t>2</a:t>
            </a:r>
          </a:p>
          <a:p>
            <a:pPr algn="l"/>
            <a:r>
              <a:rPr lang="en-US" altLang="zh-CN" sz="2800"/>
              <a:t>}</a:t>
            </a:r>
          </a:p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else 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800">
                <a:sym typeface="+mn-ea"/>
              </a:rPr>
              <a:t>{</a:t>
            </a:r>
            <a:endParaRPr lang="en-US" altLang="zh-CN" sz="2800"/>
          </a:p>
          <a:p>
            <a:pPr algn="l"/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语句段</a:t>
            </a:r>
            <a:r>
              <a:rPr lang="en-US" altLang="zh-CN" sz="2800">
                <a:sym typeface="+mn-ea"/>
              </a:rPr>
              <a:t>3;</a:t>
            </a:r>
            <a:endParaRPr lang="en-US" altLang="zh-CN" sz="2800"/>
          </a:p>
          <a:p>
            <a:pPr algn="l"/>
            <a:r>
              <a:rPr lang="en-US" altLang="zh-CN" sz="2800">
                <a:sym typeface="+mn-ea"/>
              </a:rPr>
              <a:t>}</a:t>
            </a:r>
          </a:p>
        </p:txBody>
      </p:sp>
      <p:sp>
        <p:nvSpPr>
          <p:cNvPr id="13" name="左大括号 12"/>
          <p:cNvSpPr/>
          <p:nvPr/>
        </p:nvSpPr>
        <p:spPr>
          <a:xfrm flipH="1">
            <a:off x="3937000" y="2942590"/>
            <a:ext cx="514350" cy="1551305"/>
          </a:xfrm>
          <a:prstGeom prst="leftBrace">
            <a:avLst>
              <a:gd name="adj1" fmla="val 32592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17415" y="3433445"/>
            <a:ext cx="2058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可以有多个</a:t>
            </a:r>
          </a:p>
        </p:txBody>
      </p:sp>
      <p:sp>
        <p:nvSpPr>
          <p:cNvPr id="19" name="矩形 18"/>
          <p:cNvSpPr/>
          <p:nvPr/>
        </p:nvSpPr>
        <p:spPr>
          <a:xfrm>
            <a:off x="7675880" y="6250940"/>
            <a:ext cx="1295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040245" y="647700"/>
            <a:ext cx="4845685" cy="5619115"/>
            <a:chOff x="11091" y="995"/>
            <a:chExt cx="7631" cy="8849"/>
          </a:xfrm>
        </p:grpSpPr>
        <p:sp>
          <p:nvSpPr>
            <p:cNvPr id="21" name="矩形 20"/>
            <p:cNvSpPr/>
            <p:nvPr/>
          </p:nvSpPr>
          <p:spPr>
            <a:xfrm>
              <a:off x="16682" y="3383"/>
              <a:ext cx="2040" cy="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语句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菱形 8"/>
            <p:cNvSpPr/>
            <p:nvPr/>
          </p:nvSpPr>
          <p:spPr>
            <a:xfrm>
              <a:off x="11106" y="1915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0" name="肘形连接符 9"/>
            <p:cNvCxnSpPr/>
            <p:nvPr/>
          </p:nvCxnSpPr>
          <p:spPr>
            <a:xfrm rot="5400000" flipV="1">
              <a:off x="12618" y="4016"/>
              <a:ext cx="920" cy="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208" y="3729"/>
              <a:ext cx="1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false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637" y="2803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true</a:t>
              </a:r>
            </a:p>
          </p:txBody>
        </p:sp>
        <p:sp>
          <p:nvSpPr>
            <p:cNvPr id="8" name="菱形 7"/>
            <p:cNvSpPr/>
            <p:nvPr/>
          </p:nvSpPr>
          <p:spPr>
            <a:xfrm>
              <a:off x="11091" y="4454"/>
              <a:ext cx="4003" cy="164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条件表达式</a:t>
              </a:r>
              <a:r>
                <a:rPr lang="en-US" altLang="zh-CN" sz="200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5" name="肘形连接符 14"/>
            <p:cNvCxnSpPr/>
            <p:nvPr/>
          </p:nvCxnSpPr>
          <p:spPr>
            <a:xfrm rot="5400000" flipV="1">
              <a:off x="12633" y="6560"/>
              <a:ext cx="920" cy="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1" y="6168"/>
              <a:ext cx="10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false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2081" y="7023"/>
              <a:ext cx="2040" cy="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语句</a:t>
              </a:r>
              <a:r>
                <a:rPr lang="en-US" altLang="zh-CN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0" name="肘形连接符 19"/>
            <p:cNvCxnSpPr>
              <a:stCxn id="9" idx="3"/>
              <a:endCxn id="21" idx="0"/>
            </p:cNvCxnSpPr>
            <p:nvPr/>
          </p:nvCxnSpPr>
          <p:spPr>
            <a:xfrm>
              <a:off x="15109" y="2737"/>
              <a:ext cx="2593" cy="6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21" idx="2"/>
              <a:endCxn id="19" idx="0"/>
            </p:cNvCxnSpPr>
            <p:nvPr/>
          </p:nvCxnSpPr>
          <p:spPr>
            <a:xfrm rot="5400000">
              <a:off x="12509" y="4651"/>
              <a:ext cx="5792" cy="4594"/>
            </a:xfrm>
            <a:prstGeom prst="bentConnector3">
              <a:avLst>
                <a:gd name="adj1" fmla="val 746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5278" y="5437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en-US" altLang="zh-CN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true</a:t>
              </a:r>
            </a:p>
          </p:txBody>
        </p:sp>
        <p:cxnSp>
          <p:nvCxnSpPr>
            <p:cNvPr id="24" name="肘形连接符 23"/>
            <p:cNvCxnSpPr>
              <a:stCxn id="8" idx="3"/>
              <a:endCxn id="26" idx="0"/>
            </p:cNvCxnSpPr>
            <p:nvPr/>
          </p:nvCxnSpPr>
          <p:spPr>
            <a:xfrm>
              <a:off x="15094" y="5276"/>
              <a:ext cx="1204" cy="9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5278" y="6229"/>
              <a:ext cx="2040" cy="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语句</a:t>
              </a:r>
              <a:r>
                <a:rPr lang="en-US" altLang="zh-CN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肘形连接符 26"/>
            <p:cNvCxnSpPr>
              <a:stCxn id="26" idx="2"/>
              <a:endCxn id="19" idx="0"/>
            </p:cNvCxnSpPr>
            <p:nvPr/>
          </p:nvCxnSpPr>
          <p:spPr>
            <a:xfrm rot="5400000">
              <a:off x="13230" y="6776"/>
              <a:ext cx="2946" cy="31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endCxn id="19" idx="0"/>
            </p:cNvCxnSpPr>
            <p:nvPr/>
          </p:nvCxnSpPr>
          <p:spPr>
            <a:xfrm rot="5400000" flipV="1">
              <a:off x="12098" y="8833"/>
              <a:ext cx="2011" cy="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肘形连接符 2"/>
            <p:cNvCxnSpPr/>
            <p:nvPr/>
          </p:nvCxnSpPr>
          <p:spPr>
            <a:xfrm rot="5400000" flipV="1">
              <a:off x="12627" y="1452"/>
              <a:ext cx="920" cy="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ldLvl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6252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switch</a:t>
            </a: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7050" y="1158875"/>
            <a:ext cx="397764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switch</a:t>
            </a:r>
            <a:r>
              <a:rPr lang="en-US" altLang="zh-CN" sz="3200"/>
              <a:t>(</a:t>
            </a:r>
            <a:r>
              <a:rPr lang="zh-CN" altLang="en-US" sz="3200" u="sng"/>
              <a:t>表达式</a:t>
            </a:r>
            <a:r>
              <a:rPr lang="en-US" altLang="zh-CN" sz="3200"/>
              <a:t>)</a:t>
            </a:r>
          </a:p>
          <a:p>
            <a:pPr algn="l"/>
            <a:r>
              <a:rPr lang="en-US" altLang="zh-CN" sz="3200"/>
              <a:t>{</a:t>
            </a:r>
          </a:p>
          <a:p>
            <a:pPr algn="l"/>
            <a:r>
              <a:rPr lang="en-US" altLang="zh-CN" sz="3200"/>
              <a:t>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 </a:t>
            </a:r>
            <a:r>
              <a:rPr lang="zh-CN" altLang="en-US" sz="3200"/>
              <a:t>常量表达式</a:t>
            </a:r>
            <a:r>
              <a:rPr lang="en-US" altLang="zh-CN" sz="3200"/>
              <a:t>1:</a:t>
            </a:r>
          </a:p>
          <a:p>
            <a:pPr algn="l"/>
            <a:r>
              <a:rPr lang="en-US" altLang="zh-CN" sz="3200"/>
              <a:t>        </a:t>
            </a:r>
            <a:r>
              <a:rPr lang="zh-CN" altLang="en-US" sz="3200"/>
              <a:t>语句序列</a:t>
            </a:r>
            <a:r>
              <a:rPr lang="en-US" altLang="zh-CN" sz="3200"/>
              <a:t>1;</a:t>
            </a:r>
          </a:p>
          <a:p>
            <a:pPr algn="l"/>
            <a:r>
              <a:rPr lang="en-US" altLang="zh-CN" sz="3200"/>
              <a:t>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break</a:t>
            </a:r>
            <a:r>
              <a:rPr lang="en-US" altLang="zh-CN" sz="3200"/>
              <a:t>;</a:t>
            </a:r>
          </a:p>
          <a:p>
            <a:pPr algn="l"/>
            <a:r>
              <a:rPr lang="en-US" altLang="zh-CN" sz="3200">
                <a:sym typeface="+mn-ea"/>
              </a:rPr>
              <a:t>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case </a:t>
            </a:r>
            <a:r>
              <a:rPr lang="zh-CN" altLang="en-US" sz="3200">
                <a:sym typeface="+mn-ea"/>
              </a:rPr>
              <a:t>常量表达式</a:t>
            </a:r>
            <a:r>
              <a:rPr lang="en-US" altLang="zh-CN" sz="3200">
                <a:sym typeface="+mn-ea"/>
              </a:rPr>
              <a:t>2:</a:t>
            </a:r>
            <a:endParaRPr lang="en-US" altLang="zh-CN" sz="3200"/>
          </a:p>
          <a:p>
            <a:pPr algn="l"/>
            <a:r>
              <a:rPr lang="en-US" altLang="zh-CN" sz="3200">
                <a:sym typeface="+mn-ea"/>
              </a:rPr>
              <a:t>        </a:t>
            </a:r>
            <a:r>
              <a:rPr lang="zh-CN" altLang="en-US" sz="3200">
                <a:sym typeface="+mn-ea"/>
              </a:rPr>
              <a:t>语句序列</a:t>
            </a:r>
            <a:r>
              <a:rPr lang="en-US" altLang="zh-CN" sz="3200">
                <a:sym typeface="+mn-ea"/>
              </a:rPr>
              <a:t>2;</a:t>
            </a:r>
            <a:endParaRPr lang="en-US" altLang="zh-CN" sz="3200"/>
          </a:p>
          <a:p>
            <a:pPr algn="l"/>
            <a:r>
              <a:rPr lang="en-US" altLang="zh-CN" sz="3200">
                <a:sym typeface="+mn-ea"/>
              </a:rPr>
              <a:t>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break</a:t>
            </a:r>
            <a:r>
              <a:rPr lang="en-US" altLang="zh-CN" sz="3200">
                <a:sym typeface="+mn-ea"/>
              </a:rPr>
              <a:t>;</a:t>
            </a:r>
          </a:p>
          <a:p>
            <a:pPr algn="l"/>
            <a:r>
              <a:rPr lang="en-US" altLang="zh-CN" sz="3200">
                <a:sym typeface="+mn-ea"/>
              </a:rPr>
              <a:t>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default</a:t>
            </a:r>
            <a:r>
              <a:rPr lang="en-US" altLang="zh-CN" sz="3200">
                <a:sym typeface="+mn-ea"/>
              </a:rPr>
              <a:t>:</a:t>
            </a:r>
          </a:p>
          <a:p>
            <a:pPr algn="l"/>
            <a:r>
              <a:rPr lang="en-US" altLang="zh-CN" sz="3200">
                <a:sym typeface="+mn-ea"/>
              </a:rPr>
              <a:t>        </a:t>
            </a:r>
            <a:r>
              <a:rPr lang="zh-CN" altLang="en-US" sz="3200">
                <a:sym typeface="+mn-ea"/>
              </a:rPr>
              <a:t>语句序列</a:t>
            </a:r>
            <a:r>
              <a:rPr lang="en-US" altLang="zh-CN" sz="3200">
                <a:sym typeface="+mn-ea"/>
              </a:rPr>
              <a:t>n;</a:t>
            </a:r>
            <a:endParaRPr lang="en-US" altLang="zh-CN" sz="3200"/>
          </a:p>
          <a:p>
            <a:pPr algn="l"/>
            <a:r>
              <a:rPr lang="en-US" altLang="zh-CN" sz="3200"/>
              <a:t>}</a:t>
            </a:r>
          </a:p>
        </p:txBody>
      </p:sp>
      <p:sp>
        <p:nvSpPr>
          <p:cNvPr id="13" name="左大括号 12"/>
          <p:cNvSpPr/>
          <p:nvPr/>
        </p:nvSpPr>
        <p:spPr>
          <a:xfrm flipH="1">
            <a:off x="4603115" y="3760470"/>
            <a:ext cx="610235" cy="1325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17185" y="3916045"/>
            <a:ext cx="15754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可以有多个这样的代码块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56120" y="930275"/>
            <a:ext cx="4640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1. </a:t>
            </a:r>
            <a:r>
              <a:rPr lang="zh-CN" altLang="en-US" sz="2400" u="sng"/>
              <a:t>表达式</a:t>
            </a:r>
            <a:r>
              <a:rPr lang="zh-CN" altLang="en-US" sz="2400"/>
              <a:t>的值等于哪个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常量表达式</a:t>
            </a:r>
            <a:r>
              <a:rPr lang="zh-CN" altLang="en-US" sz="2400"/>
              <a:t>，就跳到哪一个</a:t>
            </a:r>
            <a:r>
              <a:rPr lang="en-US" altLang="zh-CN" sz="2400"/>
              <a:t>case</a:t>
            </a:r>
            <a:r>
              <a:rPr lang="zh-CN" altLang="en-US" sz="2400"/>
              <a:t>下面的语句开始运行。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如果</a:t>
            </a:r>
            <a:r>
              <a:rPr lang="zh-CN" altLang="en-US" sz="2400" u="sng"/>
              <a:t>表达式</a:t>
            </a:r>
            <a:r>
              <a:rPr lang="zh-CN" altLang="en-US" sz="2400"/>
              <a:t>的值不等于任何列出的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常量表达式</a:t>
            </a:r>
            <a:r>
              <a:rPr lang="zh-CN" altLang="en-US" sz="2400"/>
              <a:t>，那么跳到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default</a:t>
            </a:r>
            <a:r>
              <a:rPr lang="zh-CN" altLang="en-US" sz="2400"/>
              <a:t>下面的语句开始运行。</a:t>
            </a:r>
          </a:p>
          <a:p>
            <a:pPr>
              <a:lnSpc>
                <a:spcPct val="15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遇到</a:t>
            </a: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break</a:t>
            </a:r>
            <a:r>
              <a:rPr lang="zh-CN" altLang="en-US" sz="2400"/>
              <a:t>就跳出</a:t>
            </a:r>
            <a:r>
              <a:rPr lang="en-US" altLang="zh-CN" sz="2400"/>
              <a:t>switch</a:t>
            </a:r>
            <a:r>
              <a:rPr lang="zh-CN" altLang="en-US" sz="2400"/>
              <a:t>结构，运行面的语句。如果没遇到</a:t>
            </a:r>
            <a:r>
              <a:rPr lang="en-US" altLang="zh-CN" sz="2400"/>
              <a:t>break</a:t>
            </a:r>
            <a:r>
              <a:rPr lang="zh-CN" altLang="en-US" sz="2400"/>
              <a:t>，就顺序向下运行，</a:t>
            </a:r>
            <a:r>
              <a:rPr lang="en-US" altLang="zh-CN" sz="2400"/>
              <a:t>case</a:t>
            </a:r>
            <a:r>
              <a:rPr lang="zh-CN" altLang="en-US" sz="2400"/>
              <a:t>语句不会阻挡程序运行。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59960" y="2913698"/>
            <a:ext cx="4880610" cy="10814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>
                <a:sym typeface="Arial" panose="020B0604020202020204" pitchFamily="34" charset="0"/>
              </a:rPr>
              <a:t>布尔类型</a:t>
            </a:r>
            <a:endParaRPr lang="zh-CN" sz="6000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7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布尔类型</a:t>
            </a:r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608330" y="2107565"/>
          <a:ext cx="5011420" cy="2025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4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3200"/>
                        <a:t>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ym typeface="+mn-ea"/>
                        </a:rPr>
                        <a:t>真</a:t>
                      </a:r>
                      <a:endParaRPr lang="zh-CN" altLang="en-US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>
                          <a:latin typeface="Candara" panose="020E0502030303020204" charset="0"/>
                          <a:ea typeface="宋体" panose="02010600030101010101" pitchFamily="2" charset="-122"/>
                          <a:cs typeface="Candara" panose="020E0502030303020204" charset="0"/>
                          <a:sym typeface="+mn-ea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3200">
                          <a:sym typeface="+mn-ea"/>
                        </a:rPr>
                        <a:t>假</a:t>
                      </a:r>
                      <a:endParaRPr lang="zh-CN" altLang="zh-CN" sz="3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>
                          <a:latin typeface="Candara" panose="020E0502030303020204" charset="0"/>
                          <a:ea typeface="宋体" panose="02010600030101010101" pitchFamily="2" charset="-122"/>
                          <a:cs typeface="Candara" panose="020E0502030303020204" charset="0"/>
                          <a:sym typeface="+mn-ea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08330" y="948690"/>
            <a:ext cx="40328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/>
              <a:t>变量类型：</a:t>
            </a:r>
            <a:r>
              <a:rPr lang="en-US" altLang="zh-CN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bool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4392295"/>
            <a:ext cx="6931660" cy="212407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1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bool a;</a:t>
            </a:r>
          </a:p>
          <a:p>
            <a:pPr lvl="0" indent="0" algn="just">
              <a:lnSpc>
                <a:spcPct val="11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bool a = true, b = false;</a:t>
            </a:r>
          </a:p>
          <a:p>
            <a:pPr lvl="0" indent="0" algn="just">
              <a:lnSpc>
                <a:spcPct val="11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bool a = 0, b = 1;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56475" y="1111885"/>
            <a:ext cx="4119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内存空间：</a:t>
            </a:r>
            <a:r>
              <a:rPr lang="en-US" altLang="zh-CN" sz="4000"/>
              <a:t>1</a:t>
            </a:r>
            <a:r>
              <a:rPr lang="zh-CN" altLang="en-US" sz="4000"/>
              <a:t>字节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uiExpand="1" build="allAtOnce" bldLvl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布尔类型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8330" y="868680"/>
            <a:ext cx="10674985" cy="225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/>
              <a:t>输出布尔类型量</a:t>
            </a: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3600"/>
              <a:t>如果值为真</a:t>
            </a:r>
            <a:r>
              <a:rPr lang="en-US" altLang="zh-CN" sz="3600"/>
              <a:t>(true)</a:t>
            </a:r>
            <a:r>
              <a:rPr lang="zh-CN" altLang="en-US" sz="3600"/>
              <a:t>，输出</a:t>
            </a:r>
            <a:r>
              <a:rPr lang="en-US" altLang="zh-CN" sz="3600"/>
              <a:t>1</a:t>
            </a:r>
            <a:endParaRPr lang="zh-CN" altLang="en-US" sz="3600"/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3600"/>
              <a:t>如果值为假</a:t>
            </a:r>
            <a:r>
              <a:rPr lang="en-US" altLang="zh-CN" sz="3600"/>
              <a:t>(false)</a:t>
            </a:r>
            <a:r>
              <a:rPr lang="zh-CN" altLang="en-US" sz="3600"/>
              <a:t>，输出</a:t>
            </a:r>
            <a:r>
              <a:rPr lang="en-US" altLang="zh-CN" sz="3600"/>
              <a:t>0</a:t>
            </a:r>
            <a:r>
              <a:rPr lang="zh-CN" altLang="en-US" sz="3600"/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9940" y="3328035"/>
            <a:ext cx="11165205" cy="76835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1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true &lt;&lt; ' ' &lt;&lt; </a:t>
            </a:r>
            <a:r>
              <a:rPr lang="en-US" altLang="zh-CN" sz="4000"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en-US" altLang="zh-CN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输出</a:t>
            </a:r>
            <a:r>
              <a:rPr lang="en-US" altLang="zh-CN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:1 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940" y="4435475"/>
            <a:ext cx="9462135" cy="142494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bool a = </a:t>
            </a:r>
            <a:r>
              <a:rPr lang="en-US" altLang="zh-CN" sz="4000"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, b = </a:t>
            </a:r>
            <a:r>
              <a:rPr lang="en-US" altLang="zh-CN" sz="4000"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40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a &lt;&lt; ' ' &lt;&lt; b;</a:t>
            </a:r>
            <a:r>
              <a:rPr lang="en-US" altLang="zh-CN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</a:t>
            </a:r>
            <a:r>
              <a:rPr lang="zh-CN" altLang="en-US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输出</a:t>
            </a:r>
            <a:r>
              <a:rPr lang="en-US" altLang="zh-CN" sz="40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:1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bldLvl="0" animBg="1"/>
      <p:bldP spid="16" grpId="0" uiExpand="1" build="allAtOnce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4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>
                <a:sym typeface="+mn-ea"/>
              </a:rPr>
              <a:t>布尔类型与其它类型的转换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8330" y="1034415"/>
            <a:ext cx="8125460" cy="2179955"/>
            <a:chOff x="12172" y="3999"/>
            <a:chExt cx="12796" cy="3433"/>
          </a:xfrm>
        </p:grpSpPr>
        <p:sp>
          <p:nvSpPr>
            <p:cNvPr id="10" name="右箭头 9"/>
            <p:cNvSpPr/>
            <p:nvPr/>
          </p:nvSpPr>
          <p:spPr>
            <a:xfrm>
              <a:off x="14352" y="4366"/>
              <a:ext cx="2637" cy="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4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72" y="3999"/>
              <a:ext cx="1969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5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非</a:t>
              </a:r>
              <a:r>
                <a:rPr lang="en-US" altLang="zh-CN" sz="5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0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312" y="3999"/>
              <a:ext cx="2664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5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charset="0"/>
                  <a:cs typeface="Consolas" panose="020B0609020204030204" charset="0"/>
                  <a:sym typeface="+mn-ea"/>
                </a:rPr>
                <a:t>true</a:t>
              </a:r>
            </a:p>
          </p:txBody>
        </p:sp>
        <p:sp>
          <p:nvSpPr>
            <p:cNvPr id="7" name="右箭头 6"/>
            <p:cNvSpPr/>
            <p:nvPr/>
          </p:nvSpPr>
          <p:spPr>
            <a:xfrm>
              <a:off x="14352" y="6228"/>
              <a:ext cx="2637" cy="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44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348" y="5980"/>
              <a:ext cx="889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5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0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312" y="5980"/>
              <a:ext cx="3258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54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charset="0"/>
                  <a:cs typeface="Consolas" panose="020B0609020204030204" charset="0"/>
                  <a:sym typeface="+mn-ea"/>
                </a:rPr>
                <a:t>false</a:t>
              </a:r>
            </a:p>
          </p:txBody>
        </p:sp>
        <p:sp>
          <p:nvSpPr>
            <p:cNvPr id="3" name="右箭头 2"/>
            <p:cNvSpPr/>
            <p:nvPr/>
          </p:nvSpPr>
          <p:spPr>
            <a:xfrm>
              <a:off x="21080" y="4424"/>
              <a:ext cx="2637" cy="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4400"/>
            </a:p>
          </p:txBody>
        </p:sp>
        <p:sp>
          <p:nvSpPr>
            <p:cNvPr id="5" name="右箭头 4"/>
            <p:cNvSpPr/>
            <p:nvPr/>
          </p:nvSpPr>
          <p:spPr>
            <a:xfrm>
              <a:off x="21080" y="6344"/>
              <a:ext cx="2637" cy="7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sz="44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903" y="3999"/>
              <a:ext cx="889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5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079" y="5980"/>
              <a:ext cx="889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5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0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20090" y="3462655"/>
            <a:ext cx="10422255" cy="327152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bool(0.2) &lt;&lt; endl;</a:t>
            </a: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//输出:1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bool a = -1, b = 0;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a &lt;&lt; ' ' &lt;&lt; b;</a:t>
            </a: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//输出:1 0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int c = bool(3), d = false;</a:t>
            </a:r>
          </a:p>
          <a:p>
            <a:pPr lvl="0" indent="0" algn="just">
              <a:lnSpc>
                <a:spcPct val="100000"/>
              </a:lnSpc>
              <a:spcAft>
                <a:spcPts val="800"/>
              </a:spcAft>
              <a:buClr>
                <a:srgbClr val="595959"/>
              </a:buClr>
              <a:buNone/>
              <a:defRPr/>
            </a:pPr>
            <a:r>
              <a:rPr lang="en-US" altLang="zh-CN" sz="3600">
                <a:solidFill>
                  <a:schemeClr val="tx1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cout &lt;&lt; c &lt;&lt; ' ' &lt;&lt; d &lt;&lt; endl;</a:t>
            </a:r>
            <a:r>
              <a:rPr lang="en-US" altLang="zh-CN" sz="3600">
                <a:solidFill>
                  <a:srgbClr val="00B050"/>
                </a:solidFill>
                <a:effectLst/>
                <a:latin typeface="Consolas" panose="020B0609020204030204" charset="0"/>
                <a:cs typeface="Consolas" panose="020B0609020204030204" charset="0"/>
                <a:sym typeface="+mn-ea"/>
              </a:rPr>
              <a:t>//输出1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>
            <a:off x="4335780" y="2879090"/>
            <a:ext cx="0" cy="10820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15" name="TextBox 2"/>
          <p:cNvSpPr txBox="1"/>
          <p:nvPr>
            <p:custDataLst>
              <p:tags r:id="rId3"/>
            </p:custDataLst>
          </p:nvPr>
        </p:nvSpPr>
        <p:spPr>
          <a:xfrm>
            <a:off x="2449195" y="2740025"/>
            <a:ext cx="1684655" cy="136017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80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</a:p>
        </p:txBody>
      </p:sp>
      <p:sp>
        <p:nvSpPr>
          <p:cNvPr id="17" name="标题 16"/>
          <p:cNvSpPr>
            <a:spLocks noGrp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4759959" y="2913698"/>
            <a:ext cx="5352627" cy="108140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>
                <a:sym typeface="Arial" panose="020B0604020202020204" pitchFamily="34" charset="0"/>
              </a:rPr>
              <a:t>关系运算与逻辑运算</a:t>
            </a:r>
            <a:endParaRPr lang="zh-CN" sz="6000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5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/>
          <p:nvPr>
            <p:custDataLst>
              <p:tags r:id="rId2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11471910" y="6269233"/>
            <a:ext cx="720090" cy="588767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3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0" y="6269233"/>
            <a:ext cx="720090" cy="588767"/>
          </a:xfrm>
          <a:prstGeom prst="rect">
            <a:avLst/>
          </a:prstGeom>
        </p:spPr>
      </p:pic>
      <p:sp>
        <p:nvSpPr>
          <p:cNvPr id="19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关系运算</a:t>
            </a:r>
          </a:p>
        </p:txBody>
      </p:sp>
      <p:graphicFrame>
        <p:nvGraphicFramePr>
          <p:cNvPr id="21" name="表格 20"/>
          <p:cNvGraphicFramePr/>
          <p:nvPr>
            <p:custDataLst>
              <p:tags r:id="rId5"/>
            </p:custDataLst>
          </p:nvPr>
        </p:nvGraphicFramePr>
        <p:xfrm>
          <a:off x="736600" y="1054735"/>
          <a:ext cx="10490200" cy="536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800"/>
                        <a:t>大小关系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2800"/>
                        <a:t>C++</a:t>
                      </a:r>
                      <a:r>
                        <a:rPr lang="zh-CN" altLang="en-US" sz="2800"/>
                        <a:t>关系运算符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800"/>
                        <a:t>数学符号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ym typeface="+mn-ea"/>
                        </a:rPr>
                        <a:t>大于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>
                          <a:sym typeface="+mn-ea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>
                          <a:sym typeface="+mn-ea"/>
                        </a:rPr>
                        <a:t>小于</a:t>
                      </a:r>
                      <a:endParaRPr lang="zh-CN" altLang="zh-CN" sz="28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大于等于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小于等于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ym typeface="+mn-ea"/>
                        </a:rPr>
                        <a:t>不等于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关系表达式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5080" y="1068705"/>
            <a:ext cx="66147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数值</a:t>
            </a:r>
            <a:r>
              <a:rPr lang="en-US" altLang="zh-CN" sz="4000"/>
              <a:t>A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关系运算符</a:t>
            </a:r>
            <a:r>
              <a:rPr lang="zh-CN" altLang="en-US" sz="4400"/>
              <a:t> </a:t>
            </a:r>
            <a:r>
              <a:rPr lang="zh-CN" altLang="en-US" sz="4000"/>
              <a:t>数值B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0890" y="3180715"/>
            <a:ext cx="2226945" cy="306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/>
              <a:t>1 &gt; 2</a:t>
            </a:r>
          </a:p>
          <a:p>
            <a:pPr>
              <a:lnSpc>
                <a:spcPct val="110000"/>
              </a:lnSpc>
            </a:pPr>
            <a:r>
              <a:rPr lang="en-US" altLang="zh-CN" sz="4400"/>
              <a:t>1 &lt; 2</a:t>
            </a:r>
          </a:p>
          <a:p>
            <a:pPr>
              <a:lnSpc>
                <a:spcPct val="110000"/>
              </a:lnSpc>
            </a:pPr>
            <a:r>
              <a:rPr lang="en-US" altLang="zh-CN" sz="4400"/>
              <a:t>2 &lt;= 2</a:t>
            </a:r>
          </a:p>
          <a:p>
            <a:pPr>
              <a:lnSpc>
                <a:spcPct val="110000"/>
              </a:lnSpc>
            </a:pPr>
            <a:r>
              <a:rPr lang="en-US" altLang="zh-CN" sz="4400"/>
              <a:t>1 &lt;= 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35985" y="3180715"/>
            <a:ext cx="1816735" cy="3068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1 == 2</a:t>
            </a:r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2 == 2</a:t>
            </a:r>
            <a:endParaRPr lang="en-US" altLang="zh-CN" sz="4400"/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1 != 2</a:t>
            </a:r>
            <a:endParaRPr lang="en-US" altLang="zh-CN" sz="4400"/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2 != 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03950" y="3180715"/>
            <a:ext cx="4373880" cy="3068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1 + 2 == 3</a:t>
            </a:r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2.8*3.5 &gt;= 3</a:t>
            </a:r>
            <a:endParaRPr lang="en-US" altLang="zh-CN" sz="4400"/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(1 &lt; 2) == false</a:t>
            </a:r>
          </a:p>
          <a:p>
            <a:pPr>
              <a:lnSpc>
                <a:spcPct val="110000"/>
              </a:lnSpc>
            </a:pPr>
            <a:r>
              <a:rPr lang="en-US" altLang="zh-CN" sz="4400">
                <a:sym typeface="+mn-ea"/>
              </a:rPr>
              <a:t>(a = 3) == 3</a:t>
            </a:r>
          </a:p>
        </p:txBody>
      </p:sp>
      <p:sp>
        <p:nvSpPr>
          <p:cNvPr id="9" name="右大括号 8"/>
          <p:cNvSpPr/>
          <p:nvPr/>
        </p:nvSpPr>
        <p:spPr>
          <a:xfrm rot="5400000">
            <a:off x="5132070" y="-627380"/>
            <a:ext cx="284480" cy="5214620"/>
          </a:xfrm>
          <a:prstGeom prst="rightBrace">
            <a:avLst>
              <a:gd name="adj1" fmla="val 95934"/>
              <a:gd name="adj2" fmla="val 4974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35985" y="2289175"/>
            <a:ext cx="3815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表达式的值：布尔值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8" grpId="0"/>
      <p:bldP spid="9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593159" y="162525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3200" b="1" spc="15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逻辑运算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3"/>
            </p:custDataLst>
          </p:nvPr>
        </p:nvGraphicFramePr>
        <p:xfrm>
          <a:off x="2077085" y="1767205"/>
          <a:ext cx="7865110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55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3200"/>
                        <a:t>逻辑运算符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3200"/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39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4000">
                          <a:sym typeface="+mn-ea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3600"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逻辑</a:t>
                      </a:r>
                      <a:r>
                        <a:rPr lang="zh-CN" altLang="en-US" sz="3600">
                          <a:solidFill>
                            <a:srgbClr val="C0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3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4000">
                          <a:sym typeface="+mn-ea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3600"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逻辑</a:t>
                      </a:r>
                      <a:r>
                        <a:rPr lang="zh-CN" altLang="en-US" sz="3600">
                          <a:solidFill>
                            <a:srgbClr val="C0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3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4000">
                          <a:sym typeface="+mn-ea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3600"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逻辑</a:t>
                      </a:r>
                      <a:r>
                        <a:rPr lang="zh-CN" altLang="en-US" sz="3600">
                          <a:solidFill>
                            <a:srgbClr val="C0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黑体" panose="02010609060101010101" charset="-122"/>
                          <a:ea typeface="黑体" panose="02010609060101010101" charset="-122"/>
                          <a:cs typeface="Candara" panose="020E0502030303020204" charset="0"/>
                          <a:sym typeface="+mn-ea"/>
                        </a:rPr>
                        <a:t>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IzYWFkYjQ1ZDBkZTljODNmMWU1ZWQ3MTFiZmQyNmQifQ=="/>
  <p:tag name="KSO_WPP_MARK_KEY" val="d480b419-ee77-4f66-a39e-d87ae5a33f9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0dfe77-4a86-4049-a7a1-cbd1dc0a4e51}"/>
  <p:tag name="TABLE_ENDDRAG_ORIGIN_RECT" val="394*157"/>
  <p:tag name="TABLE_ENDDRAG_RECT" val="301*180*394*1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38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538"/>
  <p:tag name="KSO_WM_SLIDE_LAYOUT" val="a_i_z_h"/>
  <p:tag name="KSO_WM_SLIDE_LAYOUT_CNT" val="1_1_1_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8_10*i*2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SLIDE_ID" val="custom20204538_1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TEMPLATE_CATEGORY" val="custom"/>
  <p:tag name="KSO_WM_TEMPLATE_INDEX" val="20204538"/>
  <p:tag name="KSO_WM_SLIDE_LAYOUT" val="a_i_z_h"/>
  <p:tag name="KSO_WM_SLIDE_LAYOUT_CNT" val="1_1_1_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8_10*i*2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10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d6982e9-6677-4956-8739-5a3d185e3858}"/>
  <p:tag name="TABLE_ENDDRAG_ORIGIN_RECT" val="826*422"/>
  <p:tag name="TABLE_ENDDRAG_RECT" val="67*88*826*4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0dfe77-4a86-4049-a7a1-cbd1dc0a4e51}"/>
  <p:tag name="TABLE_ENDDRAG_ORIGIN_RECT" val="619*280"/>
  <p:tag name="TABLE_ENDDRAG_RECT" val="179*151*619*28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0dfe77-4a86-4049-a7a1-cbd1dc0a4e51}"/>
  <p:tag name="TABLE_ENDDRAG_ORIGIN_RECT" val="766*292"/>
  <p:tag name="TABLE_ENDDRAG_RECT" val="55*88*766*29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7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8_7*e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7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添加大标题"/>
  <p:tag name="KSO_WM_UNIT_ISNUMDGMTITL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538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38"/>
  <p:tag name="KSO_WM_SLIDE_LAYOUT" val="a_f_i"/>
  <p:tag name="KSO_WM_SLIDE_LAYOUT_CNT" val="1_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8_8*i*2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538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TEMPLATE_CATEGORY" val="custom"/>
  <p:tag name="KSO_WM_TEMPLATE_INDEX" val="20204538"/>
  <p:tag name="KSO_WM_SLIDE_LAYOUT" val="a_f_i"/>
  <p:tag name="KSO_WM_SLIDE_LAYOUT_CNT" val="1_1_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8_8*i*2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538_8*i*3"/>
  <p:tag name="KSO_WM_TEMPLATE_CATEGORY" val="custom"/>
  <p:tag name="KSO_WM_TEMPLATE_INDEX" val="20204538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8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8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8"/>
  <p:tag name="KSO_WM_SLIDE_LAYOUT" val="a_e"/>
  <p:tag name="KSO_WM_SLIDE_LAYOUT_CNT" val="1_1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959</Words>
  <Application>Microsoft Office PowerPoint</Application>
  <PresentationFormat>宽屏</PresentationFormat>
  <Paragraphs>238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Arial</vt:lpstr>
      <vt:lpstr>Calibri</vt:lpstr>
      <vt:lpstr>Candara</vt:lpstr>
      <vt:lpstr>Consolas</vt:lpstr>
      <vt:lpstr>Wingdings</vt:lpstr>
      <vt:lpstr>1_Office 主题​​</vt:lpstr>
      <vt:lpstr>PowerPoint 演示文稿</vt:lpstr>
      <vt:lpstr>布尔类型</vt:lpstr>
      <vt:lpstr>PowerPoint 演示文稿</vt:lpstr>
      <vt:lpstr>PowerPoint 演示文稿</vt:lpstr>
      <vt:lpstr>PowerPoint 演示文稿</vt:lpstr>
      <vt:lpstr>关系运算与逻辑运算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选择结构程序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第一课</dc:title>
  <dc:creator/>
  <cp:lastModifiedBy>Cat</cp:lastModifiedBy>
  <cp:revision>477</cp:revision>
  <dcterms:created xsi:type="dcterms:W3CDTF">2019-06-19T02:08:00Z</dcterms:created>
  <dcterms:modified xsi:type="dcterms:W3CDTF">2023-02-14T03:27:19Z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E57BC3E80A084D1E9E634AA1F83981BA</vt:lpwstr>
  </property>
</Properties>
</file>