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heme/theme2.xml" ContentType="application/vnd.openxmlformats-officedocument.them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1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2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3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1330" r:id="rId2"/>
    <p:sldId id="1305" r:id="rId3"/>
    <p:sldId id="1306" r:id="rId4"/>
    <p:sldId id="1307" r:id="rId5"/>
    <p:sldId id="1308" r:id="rId6"/>
    <p:sldId id="1309" r:id="rId7"/>
    <p:sldId id="1303" r:id="rId8"/>
    <p:sldId id="1310" r:id="rId9"/>
    <p:sldId id="1312" r:id="rId10"/>
    <p:sldId id="1324" r:id="rId11"/>
    <p:sldId id="1297" r:id="rId12"/>
    <p:sldId id="1325" r:id="rId13"/>
    <p:sldId id="1326" r:id="rId14"/>
    <p:sldId id="1327" r:id="rId15"/>
    <p:sldId id="132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ADAD"/>
    <a:srgbClr val="FF0000"/>
    <a:srgbClr val="E41908"/>
    <a:srgbClr val="D9D9D9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5791" autoAdjust="0"/>
  </p:normalViewPr>
  <p:slideViewPr>
    <p:cSldViewPr snapToGrid="0">
      <p:cViewPr varScale="1">
        <p:scale>
          <a:sx n="94" d="100"/>
          <a:sy n="94" d="100"/>
        </p:scale>
        <p:origin x="64" y="160"/>
      </p:cViewPr>
      <p:guideLst>
        <p:guide orient="horz" pos="2160"/>
        <p:guide pos="3839"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当输入到末尾时，没有可以输入的东西时，</a:t>
            </a:r>
            <a:r>
              <a:rPr lang="en-US" altLang="zh-CN">
                <a:sym typeface="+mn-ea"/>
              </a:rPr>
              <a:t>cin&gt;&gt;a</a:t>
            </a:r>
            <a:r>
              <a:rPr lang="zh-CN" altLang="en-US">
                <a:sym typeface="+mn-ea"/>
              </a:rPr>
              <a:t>这个表达式的值为</a:t>
            </a:r>
            <a:r>
              <a:rPr lang="en-US" altLang="zh-CN">
                <a:sym typeface="+mn-ea"/>
              </a:rPr>
              <a:t>false</a:t>
            </a: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6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file:///C:\Users\1V994W2\PycharmProjects\PPT_Background_Generation/pic_temp/pic_sup.png" TargetMode="External"/><Relationship Id="rId5" Type="http://schemas.openxmlformats.org/officeDocument/2006/relationships/tags" Target="../tags/tag15.xml"/><Relationship Id="rId10" Type="http://schemas.openxmlformats.org/officeDocument/2006/relationships/image" Target="../media/image1.png"/><Relationship Id="rId4" Type="http://schemas.openxmlformats.org/officeDocument/2006/relationships/tags" Target="../tags/tag14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3.png"/><Relationship Id="rId5" Type="http://schemas.openxmlformats.org/officeDocument/2006/relationships/tags" Target="../tags/tag82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81.xml"/><Relationship Id="rId9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../media/image3.png"/><Relationship Id="rId5" Type="http://schemas.openxmlformats.org/officeDocument/2006/relationships/tags" Target="../tags/tag89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88.xml"/><Relationship Id="rId9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image" Target="../media/image3.png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../media/image2.png"/><Relationship Id="rId5" Type="http://schemas.openxmlformats.org/officeDocument/2006/relationships/tags" Target="../tags/tag9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05.xml"/><Relationship Id="rId10" Type="http://schemas.openxmlformats.org/officeDocument/2006/relationships/image" Target="../media/image2.png"/><Relationship Id="rId4" Type="http://schemas.openxmlformats.org/officeDocument/2006/relationships/tags" Target="../tags/tag104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image" Target="../media/image2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13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18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image" Target="../media/image2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3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28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17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30.xml"/><Relationship Id="rId16" Type="http://schemas.openxmlformats.org/officeDocument/2006/relationships/image" Target="../media/image3.png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5" Type="http://schemas.openxmlformats.org/officeDocument/2006/relationships/tags" Target="../tags/tag133.xml"/><Relationship Id="rId15" Type="http://schemas.openxmlformats.org/officeDocument/2006/relationships/image" Target="file:///C:\Users\1V994W2\PycharmProjects\PPT_Background_Generation/pic_temp/0_pic_quater_left_up.png" TargetMode="External"/><Relationship Id="rId10" Type="http://schemas.openxmlformats.org/officeDocument/2006/relationships/tags" Target="../tags/tag138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image" Target="../media/image6.png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image" Target="../media/image2.png"/><Relationship Id="rId5" Type="http://schemas.openxmlformats.org/officeDocument/2006/relationships/tags" Target="../tags/tag14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3.xml"/><Relationship Id="rId10" Type="http://schemas.openxmlformats.org/officeDocument/2006/relationships/image" Target="../media/image2.png"/><Relationship Id="rId4" Type="http://schemas.openxmlformats.org/officeDocument/2006/relationships/tags" Target="../tags/tag22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tags" Target="../tags/tag29.xml"/><Relationship Id="rId7" Type="http://schemas.openxmlformats.org/officeDocument/2006/relationships/image" Target="../media/image4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3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2.png"/><Relationship Id="rId5" Type="http://schemas.openxmlformats.org/officeDocument/2006/relationships/tags" Target="../tags/tag3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2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image" Target="../media/image3.png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56.xml"/><Relationship Id="rId10" Type="http://schemas.openxmlformats.org/officeDocument/2006/relationships/image" Target="../media/image3.png"/><Relationship Id="rId4" Type="http://schemas.openxmlformats.org/officeDocument/2006/relationships/tags" Target="../tags/tag55.xml"/><Relationship Id="rId9" Type="http://schemas.openxmlformats.org/officeDocument/2006/relationships/image" Target="file:///C:\Users\1V994W2\Documents\Tencent%20Files\574576071\FileRecv\&#25340;&#35013;&#32032;&#26448;\forright\\06\subject_holdleft_84,125,158_0_staid_full_0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3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2.png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3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74.xml"/><Relationship Id="rId10" Type="http://schemas.openxmlformats.org/officeDocument/2006/relationships/image" Target="../media/image2.png"/><Relationship Id="rId4" Type="http://schemas.openxmlformats.org/officeDocument/2006/relationships/tags" Target="../tags/tag73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1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6432557" y="466333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6432557" y="513831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7"/>
            </p:custDataLst>
          </p:nvPr>
        </p:nvSpPr>
        <p:spPr>
          <a:xfrm>
            <a:off x="6432556" y="3188232"/>
            <a:ext cx="4826000" cy="111125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6432557" y="2012848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6269233"/>
            <a:ext cx="12192000" cy="588767"/>
            <a:chOff x="0" y="6269233"/>
            <a:chExt cx="12192000" cy="588767"/>
          </a:xfrm>
        </p:grpSpPr>
        <p:pic>
          <p:nvPicPr>
            <p:cNvPr id="12" name="图片 11"/>
            <p:cNvPicPr/>
            <p:nvPr userDrawn="1">
              <p:custDataLst>
                <p:tags r:id="rId11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6269233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2"/>
              </p:custDataLst>
            </p:nvPr>
          </p:nvPicPr>
          <p:blipFill>
            <a:blip r:embed="rId16" r:link="rId17" cstate="screen"/>
            <a:stretch>
              <a:fillRect/>
            </a:stretch>
          </p:blipFill>
          <p:spPr>
            <a:xfrm>
              <a:off x="0" y="6269233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5533275"/>
            <a:ext cx="12191999" cy="1324725"/>
            <a:chOff x="0" y="5533275"/>
            <a:chExt cx="12191999" cy="1324725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0571797" y="5533275"/>
              <a:ext cx="1620202" cy="132472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5533275"/>
              <a:ext cx="1620202" cy="13247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4759960" y="2913698"/>
            <a:ext cx="4880610" cy="10814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67775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2023/2/14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itle 6"/>
          <p:cNvSpPr txBox="1"/>
          <p:nvPr userDrawn="1">
            <p:custDataLst>
              <p:tags r:id="rId27"/>
            </p:custDataLst>
          </p:nvPr>
        </p:nvSpPr>
        <p:spPr>
          <a:xfrm>
            <a:off x="608399" y="143475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itle 6"/>
          <p:cNvSpPr txBox="1"/>
          <p:nvPr userDrawn="1">
            <p:custDataLst>
              <p:tags r:id="rId2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BE0789-EBD5-F2DF-FDF3-68FF00DDCE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10703"/>
            <a:ext cx="1887792" cy="775854"/>
          </a:xfrm>
          <a:prstGeom prst="rect">
            <a:avLst/>
          </a:prstGeom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B338EB5B-F650-9AFF-7EB3-83C37FB8E40C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DFD02723-D9DB-280C-1B01-372BE9228FAE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E356579E-F28B-0D0F-525E-69BA1FAFEE06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B5412B1A-BC6E-039A-3071-79E453F4F33B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791EE4-D81B-483F-45CD-2F163DA47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A66285C-741C-5D7C-24D3-B023AA1497CA}"/>
              </a:ext>
            </a:extLst>
          </p:cNvPr>
          <p:cNvSpPr/>
          <p:nvPr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0CFE3E-14E2-76F5-8421-8A4E5DE3A22C}"/>
              </a:ext>
            </a:extLst>
          </p:cNvPr>
          <p:cNvSpPr/>
          <p:nvPr/>
        </p:nvSpPr>
        <p:spPr>
          <a:xfrm>
            <a:off x="6003358" y="290917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综合问题</a:t>
            </a:r>
          </a:p>
        </p:txBody>
      </p:sp>
    </p:spTree>
    <p:extLst>
      <p:ext uri="{BB962C8B-B14F-4D97-AF65-F5344CB8AC3E}">
        <p14:creationId xmlns:p14="http://schemas.microsoft.com/office/powerpoint/2010/main" val="78637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读入不确定数量的元素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93470"/>
            <a:ext cx="5842000" cy="255333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while(cin &gt;&gt; a)</a:t>
            </a:r>
          </a:p>
          <a:p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    //...</a:t>
            </a:r>
          </a:p>
          <a:p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330" y="3978275"/>
            <a:ext cx="1117092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4000"/>
              <a:t>调试时，如果想结束输入，按</a:t>
            </a:r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Ctrl+Z</a:t>
            </a:r>
            <a:r>
              <a:rPr lang="zh-CN" altLang="en-US" sz="4000"/>
              <a:t>，屏幕中出现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^Z</a:t>
            </a:r>
            <a:r>
              <a:rPr lang="zh-CN" altLang="en-US" sz="4000"/>
              <a:t>后，按回车，即可结束输入，查看输出。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练习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8330" y="1010285"/>
            <a:ext cx="10495280" cy="2084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/>
              <a:t>洛谷</a:t>
            </a:r>
            <a:r>
              <a:rPr lang="en-US" altLang="zh-CN" sz="3600"/>
              <a:t> </a:t>
            </a:r>
            <a:r>
              <a:rPr lang="zh-CN" altLang="en-US" sz="3600">
                <a:sym typeface="+mn-ea"/>
              </a:rPr>
              <a:t>U264574</a:t>
            </a:r>
            <a:r>
              <a:rPr lang="en-US" altLang="zh-CN" sz="3600">
                <a:sym typeface="+mn-ea"/>
              </a:rPr>
              <a:t> 逗号分隔输出</a:t>
            </a:r>
          </a:p>
          <a:p>
            <a:pPr>
              <a:lnSpc>
                <a:spcPct val="120000"/>
              </a:lnSpc>
            </a:pPr>
            <a:r>
              <a:rPr lang="zh-CN" altLang="en-US" sz="3600"/>
              <a:t>（需要输入网址：https://www.luogu.com.cn/problem/U264574）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数位分离问题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数位分离问题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970915"/>
            <a:ext cx="1097470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>
                <a:solidFill>
                  <a:schemeClr val="tx1"/>
                </a:solidFill>
                <a:effectLst/>
              </a:rPr>
              <a:t>获取一个任意位数整数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各数位上的数字。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2136775"/>
            <a:ext cx="10759440" cy="435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/>
              <a:t>例：</a:t>
            </a: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3600"/>
              <a:t>输入一个整数，倒序输出各个数位上的数字</a:t>
            </a:r>
          </a:p>
          <a:p>
            <a:pPr>
              <a:lnSpc>
                <a:spcPct val="110000"/>
              </a:lnSpc>
            </a:pPr>
            <a:r>
              <a:rPr lang="zh-CN" altLang="en-US" sz="3600"/>
              <a:t>输入：</a:t>
            </a:r>
            <a:r>
              <a:rPr lang="en-US" altLang="zh-CN" sz="3600"/>
              <a:t>123</a:t>
            </a:r>
            <a:r>
              <a:rPr lang="zh-CN" altLang="en-US" sz="3600"/>
              <a:t>，输出：</a:t>
            </a:r>
            <a:r>
              <a:rPr lang="en-US" altLang="zh-CN" sz="3600"/>
              <a:t>3 2 1</a:t>
            </a: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3600"/>
              <a:t>输入一个整数，输出各个数位上数字的和</a:t>
            </a:r>
          </a:p>
          <a:p>
            <a:pPr>
              <a:lnSpc>
                <a:spcPct val="110000"/>
              </a:lnSpc>
            </a:pPr>
            <a:r>
              <a:rPr lang="zh-CN" altLang="en-US" sz="3600"/>
              <a:t>输入：</a:t>
            </a:r>
            <a:r>
              <a:rPr lang="en-US" altLang="zh-CN" sz="3600"/>
              <a:t>123</a:t>
            </a:r>
            <a:r>
              <a:rPr lang="zh-CN" altLang="en-US" sz="3600"/>
              <a:t>，</a:t>
            </a:r>
            <a:r>
              <a:rPr lang="en-US" altLang="zh-CN" sz="3600"/>
              <a:t> </a:t>
            </a:r>
            <a:r>
              <a:rPr lang="zh-CN" altLang="en-US" sz="3600"/>
              <a:t>输出：</a:t>
            </a:r>
            <a:r>
              <a:rPr lang="en-US" altLang="zh-CN" sz="3600"/>
              <a:t>6</a:t>
            </a:r>
          </a:p>
          <a:p>
            <a:pPr marL="571500" indent="-57150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3600"/>
              <a:t>输入一个整数，统计各位数字中</a:t>
            </a:r>
            <a:r>
              <a:rPr lang="en-US" altLang="zh-CN" sz="3600"/>
              <a:t>1</a:t>
            </a:r>
            <a:r>
              <a:rPr lang="zh-CN" altLang="en-US" sz="3600"/>
              <a:t>的个数</a:t>
            </a: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3600"/>
              <a:t>输入：</a:t>
            </a:r>
            <a:r>
              <a:rPr lang="en-US" altLang="zh-CN" sz="3600"/>
              <a:t>10121</a:t>
            </a:r>
            <a:r>
              <a:rPr lang="zh-CN" altLang="en-US" sz="3600"/>
              <a:t>，</a:t>
            </a:r>
            <a:r>
              <a:rPr lang="en-US" altLang="zh-CN" sz="3600"/>
              <a:t> </a:t>
            </a:r>
            <a:r>
              <a:rPr lang="zh-CN" altLang="en-US" sz="3600"/>
              <a:t>输出：</a:t>
            </a:r>
            <a:r>
              <a:rPr lang="en-US" altLang="zh-CN" sz="3600"/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59315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数位分离原理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4030" y="981075"/>
            <a:ext cx="6794500" cy="363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800"/>
              <a:t>1234 </a:t>
            </a:r>
            <a:r>
              <a:rPr lang="zh-CN" altLang="en-US" sz="4800"/>
              <a:t>÷</a:t>
            </a:r>
            <a:r>
              <a:rPr lang="en-US" altLang="zh-CN" sz="4800"/>
              <a:t> 10 = 123 ...... 4</a:t>
            </a:r>
          </a:p>
          <a:p>
            <a:pPr>
              <a:lnSpc>
                <a:spcPct val="120000"/>
              </a:lnSpc>
            </a:pPr>
            <a:r>
              <a:rPr lang="en-US" altLang="zh-CN" sz="4800"/>
              <a:t>123 </a:t>
            </a:r>
            <a:r>
              <a:rPr lang="zh-CN" altLang="en-US" sz="4800"/>
              <a:t>÷</a:t>
            </a:r>
            <a:r>
              <a:rPr lang="en-US" altLang="zh-CN" sz="4800"/>
              <a:t> 10 = 12 ...... 3</a:t>
            </a:r>
          </a:p>
          <a:p>
            <a:pPr>
              <a:lnSpc>
                <a:spcPct val="120000"/>
              </a:lnSpc>
            </a:pPr>
            <a:r>
              <a:rPr lang="en-US" altLang="zh-CN" sz="4800"/>
              <a:t>12 </a:t>
            </a:r>
            <a:r>
              <a:rPr lang="zh-CN" altLang="en-US" sz="4800">
                <a:sym typeface="+mn-ea"/>
              </a:rPr>
              <a:t>÷</a:t>
            </a:r>
            <a:r>
              <a:rPr lang="en-US" altLang="zh-CN" sz="4800"/>
              <a:t> 10 = 1 ...... 2</a:t>
            </a:r>
          </a:p>
          <a:p>
            <a:pPr>
              <a:lnSpc>
                <a:spcPct val="120000"/>
              </a:lnSpc>
            </a:pPr>
            <a:r>
              <a:rPr lang="en-US" altLang="zh-CN" sz="4800"/>
              <a:t>1 </a:t>
            </a:r>
            <a:r>
              <a:rPr lang="zh-CN" altLang="en-US" sz="4800">
                <a:sym typeface="+mn-ea"/>
              </a:rPr>
              <a:t>÷</a:t>
            </a:r>
            <a:r>
              <a:rPr lang="en-US" altLang="zh-CN" sz="4800"/>
              <a:t> 10 = 0 ...... 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09815" y="981075"/>
            <a:ext cx="1376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1234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786767" y="883285"/>
            <a:ext cx="1976483" cy="759287"/>
            <a:chOff x="14045" y="1387"/>
            <a:chExt cx="2343" cy="900"/>
          </a:xfrm>
        </p:grpSpPr>
        <p:cxnSp>
          <p:nvCxnSpPr>
            <p:cNvPr id="8" name="直接箭头连接符 7"/>
            <p:cNvCxnSpPr>
              <a:stCxn id="4" idx="3"/>
              <a:endCxn id="10" idx="1"/>
            </p:cNvCxnSpPr>
            <p:nvPr/>
          </p:nvCxnSpPr>
          <p:spPr>
            <a:xfrm>
              <a:off x="14045" y="1885"/>
              <a:ext cx="1344" cy="1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4091" y="1387"/>
              <a:ext cx="1377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%10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389" y="1522"/>
              <a:ext cx="999" cy="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/>
                <a:t>4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57110" y="1610995"/>
            <a:ext cx="1908810" cy="1622197"/>
            <a:chOff x="11881" y="2537"/>
            <a:chExt cx="2268" cy="1927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2700" y="2537"/>
              <a:ext cx="0" cy="120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2772" y="2754"/>
              <a:ext cx="1377" cy="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/10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881" y="3698"/>
              <a:ext cx="1637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/>
                <a:t>123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613140" y="2511425"/>
            <a:ext cx="2190750" cy="759287"/>
            <a:chOff x="13791" y="1387"/>
            <a:chExt cx="2597" cy="900"/>
          </a:xfrm>
        </p:grpSpPr>
        <p:cxnSp>
          <p:nvCxnSpPr>
            <p:cNvPr id="15" name="直接箭头连接符 14"/>
            <p:cNvCxnSpPr>
              <a:endCxn id="17" idx="1"/>
            </p:cNvCxnSpPr>
            <p:nvPr/>
          </p:nvCxnSpPr>
          <p:spPr>
            <a:xfrm>
              <a:off x="13791" y="1897"/>
              <a:ext cx="1598" cy="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4037" y="1387"/>
              <a:ext cx="1377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%10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389" y="1522"/>
              <a:ext cx="999" cy="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/>
                <a:t>3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357110" y="3216275"/>
            <a:ext cx="1908810" cy="1622197"/>
            <a:chOff x="11881" y="2537"/>
            <a:chExt cx="2268" cy="1927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12700" y="2537"/>
              <a:ext cx="0" cy="120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2772" y="2754"/>
              <a:ext cx="1377" cy="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/10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881" y="3698"/>
              <a:ext cx="1637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/>
                <a:t>12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628380" y="4101465"/>
            <a:ext cx="2190750" cy="759287"/>
            <a:chOff x="13791" y="1387"/>
            <a:chExt cx="2597" cy="900"/>
          </a:xfrm>
        </p:grpSpPr>
        <p:cxnSp>
          <p:nvCxnSpPr>
            <p:cNvPr id="23" name="直接箭头连接符 22"/>
            <p:cNvCxnSpPr>
              <a:endCxn id="25" idx="1"/>
            </p:cNvCxnSpPr>
            <p:nvPr/>
          </p:nvCxnSpPr>
          <p:spPr>
            <a:xfrm>
              <a:off x="13791" y="1897"/>
              <a:ext cx="1598" cy="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4037" y="1387"/>
              <a:ext cx="1377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%10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389" y="1522"/>
              <a:ext cx="999" cy="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/>
                <a:t>2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57110" y="4839970"/>
            <a:ext cx="1908810" cy="1622197"/>
            <a:chOff x="11881" y="2537"/>
            <a:chExt cx="2268" cy="1927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2700" y="2537"/>
              <a:ext cx="0" cy="120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2772" y="2754"/>
              <a:ext cx="1377" cy="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/10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881" y="3698"/>
              <a:ext cx="1637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/>
                <a:t>1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597900" y="5709920"/>
            <a:ext cx="2190750" cy="759287"/>
            <a:chOff x="13791" y="1387"/>
            <a:chExt cx="2597" cy="900"/>
          </a:xfrm>
        </p:grpSpPr>
        <p:cxnSp>
          <p:nvCxnSpPr>
            <p:cNvPr id="31" name="直接箭头连接符 30"/>
            <p:cNvCxnSpPr>
              <a:endCxn id="33" idx="1"/>
            </p:cNvCxnSpPr>
            <p:nvPr/>
          </p:nvCxnSpPr>
          <p:spPr>
            <a:xfrm>
              <a:off x="13791" y="1897"/>
              <a:ext cx="1598" cy="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4037" y="1387"/>
              <a:ext cx="1377" cy="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%10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389" y="1522"/>
              <a:ext cx="999" cy="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/>
                <a:t>1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59315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数位分离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99745" y="879475"/>
            <a:ext cx="7821295" cy="31369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600">
                <a:solidFill>
                  <a:srgbClr val="00B050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600">
                <a:solidFill>
                  <a:srgbClr val="00B050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注意：</a:t>
            </a:r>
            <a:r>
              <a:rPr lang="en-US" altLang="zh-CN" sz="3600">
                <a:solidFill>
                  <a:srgbClr val="C00000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n</a:t>
            </a:r>
            <a:r>
              <a:rPr lang="zh-CN" altLang="en-US" sz="3600">
                <a:solidFill>
                  <a:srgbClr val="C00000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为</a:t>
            </a:r>
            <a:r>
              <a:rPr lang="en-US" altLang="zh-CN" sz="3600">
                <a:solidFill>
                  <a:srgbClr val="C00000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zh-CN" altLang="en-US" sz="3600">
                <a:solidFill>
                  <a:srgbClr val="00B050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时，循环体</a:t>
            </a:r>
            <a:r>
              <a:rPr lang="zh-CN" altLang="en-US" sz="3600">
                <a:solidFill>
                  <a:srgbClr val="C00000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不会执行</a:t>
            </a:r>
            <a:endParaRPr lang="zh-CN" altLang="en-US" sz="3600">
              <a:solidFill>
                <a:srgbClr val="00B050"/>
              </a:solidFill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for(int a = n; a &gt; 0; a /= 10)</a:t>
            </a: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</a:t>
            </a:r>
            <a:endParaRPr lang="zh-CN" altLang="en-US"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3600">
                <a:solidFill>
                  <a:srgbClr val="00B05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zh-CN" altLang="en-US" sz="3600">
                <a:solidFill>
                  <a:srgbClr val="C0000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a%10</a:t>
            </a:r>
            <a:r>
              <a:rPr lang="zh-CN" altLang="en-US" sz="3600">
                <a:solidFill>
                  <a:srgbClr val="00B050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（取出一位数字）</a:t>
            </a:r>
            <a:endParaRPr lang="zh-CN" altLang="en-US" sz="36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}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99330" y="3112135"/>
            <a:ext cx="7077075" cy="374586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int a = n;</a:t>
            </a:r>
          </a:p>
          <a:p>
            <a:pPr>
              <a:lnSpc>
                <a:spcPct val="110000"/>
              </a:lnSpc>
            </a:pP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do</a:t>
            </a:r>
            <a:r>
              <a:rPr lang="zh-CN" altLang="en-US" sz="3600">
                <a:solidFill>
                  <a:srgbClr val="00B05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//n为0时，循环体</a:t>
            </a:r>
            <a:r>
              <a:rPr lang="zh-CN" altLang="en-US" sz="3600">
                <a:solidFill>
                  <a:schemeClr val="accent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会执行一次</a:t>
            </a:r>
            <a:endParaRPr lang="zh-CN" altLang="en-US" sz="3600">
              <a:solidFill>
                <a:schemeClr val="accent6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</a:t>
            </a:r>
            <a:endParaRPr lang="zh-CN" altLang="en-US"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3600">
                <a:solidFill>
                  <a:srgbClr val="00B05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zh-CN" altLang="en-US" sz="3600">
                <a:solidFill>
                  <a:srgbClr val="C0000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a%10</a:t>
            </a:r>
            <a:r>
              <a:rPr lang="zh-CN" altLang="en-US" sz="3600">
                <a:solidFill>
                  <a:srgbClr val="00B05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（</a:t>
            </a:r>
            <a:r>
              <a:rPr lang="zh-CN" altLang="en-US" sz="3600">
                <a:solidFill>
                  <a:srgbClr val="00B050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取出一位数字）</a:t>
            </a:r>
          </a:p>
          <a:p>
            <a:pPr>
              <a:lnSpc>
                <a:spcPct val="110000"/>
              </a:lnSpc>
            </a:pPr>
            <a:r>
              <a:rPr lang="zh-CN" altLang="en-US" sz="36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zh-CN" sz="36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a /= 10;</a:t>
            </a:r>
            <a:endParaRPr lang="zh-CN" altLang="en-US" sz="36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while(a &gt; 0);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uiExpand="1" build="allAtOnce" bldLvl="0" animBg="1"/>
      <p:bldP spid="6" grpId="1" uiExpand="1" build="allAtOnce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4759960" y="2914015"/>
            <a:ext cx="4223385" cy="1081405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>
                <a:sym typeface="Arial" panose="020B0604020202020204" pitchFamily="34" charset="0"/>
              </a:rPr>
              <a:t>循环控制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continue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重新开始循环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04080" y="987425"/>
            <a:ext cx="7118350" cy="2459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while/do...while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语句中：</a:t>
            </a:r>
          </a:p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sz="3600"/>
              <a:t>continue会跳过当前循环中</a:t>
            </a:r>
            <a:r>
              <a:rPr lang="zh-CN" sz="3600"/>
              <a:t>后面</a:t>
            </a:r>
            <a:r>
              <a:rPr sz="3600"/>
              <a:t>的代码，</a:t>
            </a:r>
            <a:r>
              <a:rPr lang="zh-CN" sz="3600"/>
              <a:t>直接开始</a:t>
            </a:r>
            <a:r>
              <a:rPr 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循环条件</a:t>
            </a:r>
            <a:r>
              <a:rPr lang="zh-CN" sz="3600"/>
              <a:t>判定，视情况进行下一次循环。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6055" y="987425"/>
            <a:ext cx="3430905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while(...)</a:t>
            </a:r>
          </a:p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32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continue;</a:t>
            </a:r>
            <a:endParaRPr lang="en-US" altLang="zh-CN" sz="3200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2109470" y="1461135"/>
            <a:ext cx="1506855" cy="1214120"/>
          </a:xfrm>
          <a:custGeom>
            <a:avLst/>
            <a:gdLst>
              <a:gd name="connisteX0" fmla="*/ 454660 w 787240"/>
              <a:gd name="connsiteY0" fmla="*/ 1245870 h 1245870"/>
              <a:gd name="connisteX1" fmla="*/ 771525 w 787240"/>
              <a:gd name="connsiteY1" fmla="*/ 642620 h 1245870"/>
              <a:gd name="connisteX2" fmla="*/ 0 w 787240"/>
              <a:gd name="connsiteY2" fmla="*/ 0 h 12458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7240" h="1245870">
                <a:moveTo>
                  <a:pt x="454660" y="1245870"/>
                </a:moveTo>
                <a:cubicBezTo>
                  <a:pt x="533400" y="1137920"/>
                  <a:pt x="862330" y="891540"/>
                  <a:pt x="771525" y="642620"/>
                </a:cubicBezTo>
                <a:cubicBezTo>
                  <a:pt x="680720" y="393700"/>
                  <a:pt x="160655" y="11620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3413125" y="3141345"/>
            <a:ext cx="345186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do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36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continue;</a:t>
            </a:r>
            <a:endParaRPr lang="en-US" altLang="zh-CN" sz="3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}while(...);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5860415" y="5144135"/>
            <a:ext cx="1228725" cy="859790"/>
          </a:xfrm>
          <a:custGeom>
            <a:avLst/>
            <a:gdLst>
              <a:gd name="connisteX0" fmla="*/ 859790 w 1229750"/>
              <a:gd name="connsiteY0" fmla="*/ 0 h 890905"/>
              <a:gd name="connisteX1" fmla="*/ 1188085 w 1229750"/>
              <a:gd name="connsiteY1" fmla="*/ 406400 h 890905"/>
              <a:gd name="connisteX2" fmla="*/ 0 w 1229750"/>
              <a:gd name="connsiteY2" fmla="*/ 890905 h 890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229751" h="890905">
                <a:moveTo>
                  <a:pt x="859790" y="0"/>
                </a:moveTo>
                <a:cubicBezTo>
                  <a:pt x="949325" y="71755"/>
                  <a:pt x="1360170" y="227965"/>
                  <a:pt x="1188085" y="406400"/>
                </a:cubicBezTo>
                <a:cubicBezTo>
                  <a:pt x="1016000" y="584835"/>
                  <a:pt x="244475" y="802005"/>
                  <a:pt x="0" y="890905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continue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重新开始循环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0525" y="935355"/>
            <a:ext cx="742950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for(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初始化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循环条件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增量表达式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)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36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continue;</a:t>
            </a:r>
            <a:endParaRPr lang="en-US" altLang="zh-CN" sz="3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3853180" y="1535430"/>
            <a:ext cx="3831590" cy="1437005"/>
          </a:xfrm>
          <a:custGeom>
            <a:avLst/>
            <a:gdLst>
              <a:gd name="connisteX0" fmla="*/ 0 w 3315647"/>
              <a:gd name="connsiteY0" fmla="*/ 1077595 h 1077595"/>
              <a:gd name="connisteX1" fmla="*/ 3223260 w 3315647"/>
              <a:gd name="connsiteY1" fmla="*/ 770890 h 1077595"/>
              <a:gd name="connisteX2" fmla="*/ 2165350 w 3315647"/>
              <a:gd name="connsiteY2" fmla="*/ 0 h 10775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315648" h="1077595">
                <a:moveTo>
                  <a:pt x="0" y="1077595"/>
                </a:moveTo>
                <a:cubicBezTo>
                  <a:pt x="666115" y="1031875"/>
                  <a:pt x="2790190" y="986155"/>
                  <a:pt x="3223260" y="770890"/>
                </a:cubicBezTo>
                <a:cubicBezTo>
                  <a:pt x="3656330" y="555625"/>
                  <a:pt x="2441575" y="147955"/>
                  <a:pt x="216535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251585" y="4206875"/>
            <a:ext cx="9687560" cy="2459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3200"/>
              <a:t>for</a:t>
            </a:r>
            <a:r>
              <a:rPr lang="zh-CN" altLang="en-US" sz="3200"/>
              <a:t>语句中：</a:t>
            </a:r>
          </a:p>
          <a:p>
            <a:pPr algn="l">
              <a:lnSpc>
                <a:spcPct val="110000"/>
              </a:lnSpc>
            </a:pPr>
            <a:r>
              <a:rPr sz="3600"/>
              <a:t>continue 会跳过当前循环中</a:t>
            </a:r>
            <a:r>
              <a:rPr lang="zh-CN" sz="3600"/>
              <a:t>后面</a:t>
            </a:r>
            <a:r>
              <a:rPr sz="3600"/>
              <a:t>的代码，</a:t>
            </a:r>
            <a:r>
              <a:rPr lang="zh-CN" sz="3600"/>
              <a:t>直接运行</a:t>
            </a:r>
            <a:r>
              <a:rPr 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增量表达式</a:t>
            </a:r>
            <a:r>
              <a:rPr lang="zh-CN" sz="3600"/>
              <a:t>，而后判定</a:t>
            </a:r>
            <a:r>
              <a:rPr 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循环条件</a:t>
            </a:r>
            <a:r>
              <a:rPr lang="zh-CN" sz="3600"/>
              <a:t>，视情况进行下一次循环。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break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163320"/>
            <a:ext cx="6812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break</a:t>
            </a:r>
            <a:r>
              <a:rPr lang="zh-CN" altLang="en-US" sz="3600"/>
              <a:t>语句可以直接跳出当前循环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66445" y="3132455"/>
            <a:ext cx="1565910" cy="2513330"/>
            <a:chOff x="1207" y="3745"/>
            <a:chExt cx="2466" cy="3958"/>
          </a:xfrm>
        </p:grpSpPr>
        <p:sp>
          <p:nvSpPr>
            <p:cNvPr id="3" name="文本框 2"/>
            <p:cNvSpPr txBox="1"/>
            <p:nvPr/>
          </p:nvSpPr>
          <p:spPr>
            <a:xfrm>
              <a:off x="1207" y="3745"/>
              <a:ext cx="2467" cy="3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while(...)</a:t>
              </a:r>
            </a:p>
            <a:p>
              <a:r>
                <a:rPr lang="en-US" altLang="zh-CN" sz="2800"/>
                <a:t>{</a:t>
              </a:r>
            </a:p>
            <a:p>
              <a:r>
                <a:rPr lang="en-US" altLang="zh-CN" sz="2800"/>
                <a:t>    ...</a:t>
              </a:r>
            </a:p>
            <a:p>
              <a:r>
                <a:rPr lang="en-US" altLang="zh-CN" sz="2800"/>
                <a:t>    break;</a:t>
              </a:r>
            </a:p>
            <a:p>
              <a:r>
                <a:rPr lang="en-US" altLang="zh-CN" sz="2800"/>
                <a:t>}</a:t>
              </a:r>
            </a:p>
          </p:txBody>
        </p:sp>
        <p:cxnSp>
          <p:nvCxnSpPr>
            <p:cNvPr id="9" name="肘形连接符 8"/>
            <p:cNvCxnSpPr/>
            <p:nvPr/>
          </p:nvCxnSpPr>
          <p:spPr>
            <a:xfrm rot="10800000" flipV="1">
              <a:off x="1361" y="6237"/>
              <a:ext cx="2173" cy="1466"/>
            </a:xfrm>
            <a:prstGeom prst="bentConnector3">
              <a:avLst>
                <a:gd name="adj1" fmla="val -29222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3381375" y="3132455"/>
            <a:ext cx="1565910" cy="2473960"/>
            <a:chOff x="5325" y="3745"/>
            <a:chExt cx="2466" cy="3896"/>
          </a:xfrm>
        </p:grpSpPr>
        <p:sp>
          <p:nvSpPr>
            <p:cNvPr id="6" name="文本框 5"/>
            <p:cNvSpPr txBox="1"/>
            <p:nvPr/>
          </p:nvSpPr>
          <p:spPr>
            <a:xfrm>
              <a:off x="5325" y="3745"/>
              <a:ext cx="2467" cy="3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for(...)</a:t>
              </a:r>
            </a:p>
            <a:p>
              <a:r>
                <a:rPr lang="en-US" altLang="zh-CN" sz="2800"/>
                <a:t>{</a:t>
              </a:r>
            </a:p>
            <a:p>
              <a:r>
                <a:rPr lang="en-US" altLang="zh-CN" sz="2800"/>
                <a:t>    ...</a:t>
              </a:r>
            </a:p>
            <a:p>
              <a:r>
                <a:rPr lang="en-US" altLang="zh-CN" sz="2800"/>
                <a:t>    break;</a:t>
              </a:r>
            </a:p>
            <a:p>
              <a:r>
                <a:rPr lang="en-US" altLang="zh-CN" sz="2800"/>
                <a:t>}</a:t>
              </a:r>
            </a:p>
          </p:txBody>
        </p:sp>
        <p:cxnSp>
          <p:nvCxnSpPr>
            <p:cNvPr id="10" name="肘形连接符 9"/>
            <p:cNvCxnSpPr/>
            <p:nvPr/>
          </p:nvCxnSpPr>
          <p:spPr>
            <a:xfrm rot="10800000" flipV="1">
              <a:off x="5406" y="6251"/>
              <a:ext cx="2385" cy="1391"/>
            </a:xfrm>
            <a:prstGeom prst="bentConnector3">
              <a:avLst>
                <a:gd name="adj1" fmla="val -17735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5962015" y="3132455"/>
            <a:ext cx="1742440" cy="2512060"/>
            <a:chOff x="9389" y="3745"/>
            <a:chExt cx="2744" cy="3956"/>
          </a:xfrm>
        </p:grpSpPr>
        <p:sp>
          <p:nvSpPr>
            <p:cNvPr id="7" name="文本框 6"/>
            <p:cNvSpPr txBox="1"/>
            <p:nvPr/>
          </p:nvSpPr>
          <p:spPr>
            <a:xfrm>
              <a:off x="9389" y="3745"/>
              <a:ext cx="2745" cy="3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do</a:t>
              </a:r>
            </a:p>
            <a:p>
              <a:r>
                <a:rPr lang="en-US" altLang="zh-CN" sz="2800"/>
                <a:t>{</a:t>
              </a:r>
            </a:p>
            <a:p>
              <a:r>
                <a:rPr lang="en-US" altLang="zh-CN" sz="2800"/>
                <a:t>    ...</a:t>
              </a:r>
            </a:p>
            <a:p>
              <a:r>
                <a:rPr lang="en-US" altLang="zh-CN" sz="2800"/>
                <a:t>    break;</a:t>
              </a:r>
            </a:p>
            <a:p>
              <a:r>
                <a:rPr lang="en-US" altLang="zh-CN" sz="2800"/>
                <a:t>}while(...);</a:t>
              </a:r>
            </a:p>
          </p:txBody>
        </p:sp>
        <p:cxnSp>
          <p:nvCxnSpPr>
            <p:cNvPr id="11" name="肘形连接符 10"/>
            <p:cNvCxnSpPr/>
            <p:nvPr/>
          </p:nvCxnSpPr>
          <p:spPr>
            <a:xfrm rot="10800000" flipV="1">
              <a:off x="9467" y="6237"/>
              <a:ext cx="2471" cy="1465"/>
            </a:xfrm>
            <a:prstGeom prst="bentConnector3">
              <a:avLst>
                <a:gd name="adj1" fmla="val -18413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8849995" y="3132455"/>
            <a:ext cx="1703070" cy="2446020"/>
            <a:chOff x="13937" y="3745"/>
            <a:chExt cx="2682" cy="3852"/>
          </a:xfrm>
        </p:grpSpPr>
        <p:sp>
          <p:nvSpPr>
            <p:cNvPr id="8" name="文本框 7"/>
            <p:cNvSpPr txBox="1"/>
            <p:nvPr/>
          </p:nvSpPr>
          <p:spPr>
            <a:xfrm>
              <a:off x="13937" y="3745"/>
              <a:ext cx="2683" cy="3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switch(...)</a:t>
              </a:r>
            </a:p>
            <a:p>
              <a:r>
                <a:rPr lang="en-US" altLang="zh-CN" sz="2800"/>
                <a:t>{</a:t>
              </a:r>
            </a:p>
            <a:p>
              <a:r>
                <a:rPr lang="en-US" altLang="zh-CN" sz="2800"/>
                <a:t>    ...</a:t>
              </a:r>
            </a:p>
            <a:p>
              <a:r>
                <a:rPr lang="en-US" altLang="zh-CN" sz="2800"/>
                <a:t>    break;</a:t>
              </a:r>
            </a:p>
            <a:p>
              <a:r>
                <a:rPr lang="en-US" altLang="zh-CN" sz="2800"/>
                <a:t>}</a:t>
              </a:r>
            </a:p>
          </p:txBody>
        </p:sp>
        <p:cxnSp>
          <p:nvCxnSpPr>
            <p:cNvPr id="12" name="肘形连接符 11"/>
            <p:cNvCxnSpPr/>
            <p:nvPr/>
          </p:nvCxnSpPr>
          <p:spPr>
            <a:xfrm rot="10800000" flipV="1">
              <a:off x="14081" y="6147"/>
              <a:ext cx="2396" cy="1450"/>
            </a:xfrm>
            <a:prstGeom prst="bentConnector3">
              <a:avLst>
                <a:gd name="adj1" fmla="val -11101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break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在循环嵌套中</a:t>
            </a:r>
            <a:endParaRPr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1006475"/>
            <a:ext cx="8437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600">
                <a:sym typeface="+mn-ea"/>
              </a:rPr>
              <a:t>break</a:t>
            </a:r>
            <a:r>
              <a:rPr lang="zh-CN" altLang="en-US" sz="3600">
                <a:sym typeface="+mn-ea"/>
              </a:rPr>
              <a:t>语句在循环嵌套中只能跳出</a:t>
            </a:r>
            <a:r>
              <a:rPr lang="en-US" altLang="zh-CN" sz="3600">
                <a:sym typeface="+mn-ea"/>
              </a:rPr>
              <a:t>1</a:t>
            </a:r>
            <a:r>
              <a:rPr lang="zh-CN" altLang="en-US" sz="3600">
                <a:sym typeface="+mn-ea"/>
              </a:rPr>
              <a:t>层循环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8655" y="1896110"/>
            <a:ext cx="47409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for(...;...;...)</a:t>
            </a:r>
          </a:p>
          <a:p>
            <a:r>
              <a:rPr lang="en-US" altLang="zh-CN" sz="3600"/>
              <a:t>{</a:t>
            </a:r>
          </a:p>
          <a:p>
            <a:r>
              <a:rPr lang="en-US" altLang="zh-CN" sz="3600"/>
              <a:t>    for(...;...;...)</a:t>
            </a:r>
          </a:p>
          <a:p>
            <a:r>
              <a:rPr lang="en-US" altLang="zh-CN" sz="3600"/>
              <a:t>    {</a:t>
            </a:r>
          </a:p>
          <a:p>
            <a:r>
              <a:rPr lang="en-US" altLang="zh-CN" sz="3600"/>
              <a:t>        ...</a:t>
            </a:r>
          </a:p>
          <a:p>
            <a:r>
              <a:rPr lang="en-US" altLang="zh-CN" sz="3600"/>
              <a:t>        break;</a:t>
            </a:r>
          </a:p>
          <a:p>
            <a:r>
              <a:rPr lang="en-US" altLang="zh-CN" sz="3600"/>
              <a:t>    }</a:t>
            </a:r>
          </a:p>
          <a:p>
            <a:r>
              <a:rPr lang="en-US" altLang="zh-CN" sz="3600"/>
              <a:t>}</a:t>
            </a:r>
          </a:p>
        </p:txBody>
      </p:sp>
      <p:cxnSp>
        <p:nvCxnSpPr>
          <p:cNvPr id="6" name="肘形连接符 5"/>
          <p:cNvCxnSpPr/>
          <p:nvPr/>
        </p:nvCxnSpPr>
        <p:spPr>
          <a:xfrm rot="10800000" flipV="1">
            <a:off x="992505" y="5039360"/>
            <a:ext cx="2221865" cy="761365"/>
          </a:xfrm>
          <a:prstGeom prst="bentConnector3">
            <a:avLst>
              <a:gd name="adj1" fmla="val -28093"/>
            </a:avLst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/>
        </p:nvSpPr>
        <p:spPr>
          <a:xfrm>
            <a:off x="245745" y="2654300"/>
            <a:ext cx="511175" cy="2916555"/>
          </a:xfrm>
          <a:custGeom>
            <a:avLst/>
            <a:gdLst>
              <a:gd name="connisteX0" fmla="*/ 646427 w 718014"/>
              <a:gd name="connsiteY0" fmla="*/ 2887396 h 2887396"/>
              <a:gd name="connisteX1" fmla="*/ 62862 w 718014"/>
              <a:gd name="connsiteY1" fmla="*/ 2017446 h 2887396"/>
              <a:gd name="connisteX2" fmla="*/ 112392 w 718014"/>
              <a:gd name="connsiteY2" fmla="*/ 494716 h 2887396"/>
              <a:gd name="connisteX3" fmla="*/ 656587 w 718014"/>
              <a:gd name="connsiteY3" fmla="*/ 39421 h 2887396"/>
              <a:gd name="connisteX4" fmla="*/ 685797 w 718014"/>
              <a:gd name="connsiteY4" fmla="*/ 49581 h 288739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718014" h="2887396">
                <a:moveTo>
                  <a:pt x="646428" y="2887396"/>
                </a:moveTo>
                <a:cubicBezTo>
                  <a:pt x="528953" y="2743886"/>
                  <a:pt x="169543" y="2496236"/>
                  <a:pt x="62863" y="2017446"/>
                </a:cubicBezTo>
                <a:cubicBezTo>
                  <a:pt x="-43817" y="1538656"/>
                  <a:pt x="-6352" y="890321"/>
                  <a:pt x="112393" y="494716"/>
                </a:cubicBezTo>
                <a:cubicBezTo>
                  <a:pt x="231138" y="99111"/>
                  <a:pt x="541653" y="128321"/>
                  <a:pt x="656588" y="39421"/>
                </a:cubicBezTo>
                <a:cubicBezTo>
                  <a:pt x="771523" y="-49479"/>
                  <a:pt x="690878" y="38151"/>
                  <a:pt x="685798" y="4958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2035175"/>
            <a:ext cx="10680065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/>
              <a:t>主函数中运行</a:t>
            </a:r>
            <a:r>
              <a:rPr lang="en-US" altLang="zh-CN" sz="3600"/>
              <a:t>return 0;</a:t>
            </a:r>
            <a:r>
              <a:rPr lang="zh-CN" altLang="en-US" sz="3600"/>
              <a:t>语句可以直接结束程序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075690"/>
            <a:ext cx="2841625" cy="64516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return 0;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标志位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911225"/>
            <a:ext cx="1116965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4000"/>
              <a:t>标志位为一个布尔型变量，用来表示当前是否处于某一状态。</a:t>
            </a:r>
          </a:p>
          <a:p>
            <a:pPr algn="l">
              <a:lnSpc>
                <a:spcPct val="130000"/>
              </a:lnSpc>
            </a:pPr>
            <a:r>
              <a:rPr lang="zh-CN" altLang="en-US" sz="4000"/>
              <a:t>通常命名为</a:t>
            </a:r>
            <a:r>
              <a:rPr lang="en-US" altLang="zh-CN" sz="4000"/>
              <a:t>isXXX</a:t>
            </a:r>
            <a:r>
              <a:rPr lang="zh-CN" altLang="en-US" sz="4000"/>
              <a:t>，意为</a:t>
            </a:r>
            <a:r>
              <a:rPr lang="en-US" altLang="zh-CN" sz="4000"/>
              <a:t>“</a:t>
            </a:r>
            <a:r>
              <a:rPr lang="zh-CN" altLang="en-US" sz="4000"/>
              <a:t>是否如何</a:t>
            </a:r>
            <a:r>
              <a:rPr lang="en-US" altLang="zh-CN" sz="4000"/>
              <a:t>”</a:t>
            </a:r>
            <a:r>
              <a:rPr lang="zh-CN" altLang="en-US" sz="400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3740150"/>
            <a:ext cx="10348595" cy="76835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bool isOk;</a:t>
            </a:r>
            <a:r>
              <a:rPr lang="en-US" altLang="zh-CN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zh-CN" altLang="en-US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一般</a:t>
            </a:r>
            <a:r>
              <a:rPr lang="zh-CN" altLang="zh-CN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用注释写明标志位的含义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逗号分隔输出问题</a:t>
            </a:r>
            <a:endParaRPr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270" y="860425"/>
            <a:ext cx="5162550" cy="1272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/>
              <a:t>输入</a:t>
            </a:r>
            <a:r>
              <a:rPr lang="en-US" altLang="zh-CN" sz="3200"/>
              <a:t>n</a:t>
            </a:r>
            <a:r>
              <a:rPr lang="zh-CN" altLang="en-US" sz="3200"/>
              <a:t>，输出</a:t>
            </a:r>
            <a:r>
              <a:rPr lang="en-US" altLang="zh-CN" sz="3200"/>
              <a:t>1~n</a:t>
            </a:r>
            <a:r>
              <a:rPr lang="zh-CN" altLang="en-US" sz="3200"/>
              <a:t>，逗号分隔</a:t>
            </a:r>
          </a:p>
          <a:p>
            <a:pPr algn="l">
              <a:lnSpc>
                <a:spcPct val="120000"/>
              </a:lnSpc>
            </a:pPr>
            <a:r>
              <a:rPr lang="zh-CN" altLang="en-US" sz="3200"/>
              <a:t>例：输入</a:t>
            </a:r>
            <a:r>
              <a:rPr lang="en-US" altLang="zh-CN" sz="3200"/>
              <a:t>4</a:t>
            </a:r>
            <a:r>
              <a:rPr lang="zh-CN" altLang="en-US" sz="3200"/>
              <a:t>，输出：</a:t>
            </a:r>
            <a:r>
              <a:rPr lang="en-US" altLang="zh-CN" sz="3200"/>
              <a:t>1,2,3,4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5916930" y="860425"/>
            <a:ext cx="5911850" cy="563118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int n;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cin &gt;&gt; n;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bool </a:t>
            </a:r>
            <a:r>
              <a:rPr lang="zh-CN" altLang="en-US" sz="2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isFirst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zh-CN" altLang="en-US" sz="2400" b="1"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for(int i = 1; i &lt;= n; ++i)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if(</a:t>
            </a:r>
            <a:r>
              <a:rPr lang="zh-CN" altLang="en-US" sz="2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isFirst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)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zh-CN" altLang="en-US" sz="2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isFirst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zh-CN" altLang="en-US" sz="2400" b="1">
                <a:latin typeface="Consolas" panose="020B0609020204030204" charset="0"/>
                <a:cs typeface="Consolas" panose="020B0609020204030204" charset="0"/>
              </a:rPr>
              <a:t>false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else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    cout &lt;&lt; ',';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cout &lt;&lt; i;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4" dur="8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5" dur="8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8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1002761-e01c-4569-9828-083905bafc93"/>
  <p:tag name="COMMONDATA" val="eyJoZGlkIjoiMDIzYWFkYjQ1ZDBkZTljODNmMWU1ZWQ3MTFiZmQyN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0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647</Words>
  <Application>Microsoft Office PowerPoint</Application>
  <PresentationFormat>宽屏</PresentationFormat>
  <Paragraphs>140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1_Office 主题​​</vt:lpstr>
      <vt:lpstr>PowerPoint 演示文稿</vt:lpstr>
      <vt:lpstr>循环控制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数位分离问题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第五课</dc:title>
  <dc:creator/>
  <cp:lastModifiedBy>Cat</cp:lastModifiedBy>
  <cp:revision>467</cp:revision>
  <dcterms:created xsi:type="dcterms:W3CDTF">2019-06-19T02:08:00Z</dcterms:created>
  <dcterms:modified xsi:type="dcterms:W3CDTF">2023-02-14T03:49:59Z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46AA9DA86E8147498007ADBDF8D8F604</vt:lpwstr>
  </property>
</Properties>
</file>