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84DFE567-8E28-447B-901F-AED27C786684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6F566D-189E-480A-A17F-CC62152925B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C42BC6E-259E-4058-BAFA-7E21155D39C8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71AAC645-06D3-4713-8E28-C4F6AC720642}"/>
              </a:ext>
            </a:extLst>
          </p:cNvPr>
          <p:cNvSpPr>
            <a:spLocks noGrp="1"/>
          </p:cNvSpPr>
          <p:nvPr/>
        </p:nvSpPr>
        <p:spPr>
          <a:xfrm>
            <a:off x="789803" y="846722"/>
            <a:ext cx="7824470" cy="25822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是由一定数目的同类元素顺序排列而成的结构类型数据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个数组在内存占有一片连续的存储区域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名是存储空间的首地址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的每个元素用下标变量标识 </a:t>
            </a:r>
            <a:endParaRPr lang="zh-CN" altLang="en-US" sz="1800" b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indent="65405" algn="l"/>
            <a:endParaRPr lang="zh-CN" altLang="en-US" sz="18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465060-05CC-475C-A516-ACB9BDBB7352}"/>
              </a:ext>
            </a:extLst>
          </p:cNvPr>
          <p:cNvSpPr txBox="1"/>
          <p:nvPr/>
        </p:nvSpPr>
        <p:spPr>
          <a:xfrm>
            <a:off x="1809290" y="341825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数组的特征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1C328E9-BBFE-4FE4-97EF-81B9365BACC9}"/>
              </a:ext>
            </a:extLst>
          </p:cNvPr>
          <p:cNvSpPr>
            <a:spLocks noGrp="1"/>
          </p:cNvSpPr>
          <p:nvPr/>
        </p:nvSpPr>
        <p:spPr>
          <a:xfrm>
            <a:off x="498652" y="1057390"/>
            <a:ext cx="10813583" cy="3950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当数组中每个元素只带有一个下标时，我们称这样的数组为一维数组。</a:t>
            </a: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①数组名的命名规则与变量名的命名规则一致。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②常量表达式表示数组元素的个数。可以是常量和符号常量，但不能是变量。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int a[10];           //数组a定义是合法的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int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b[n];            //数组b定义是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非法的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a是一维数组的数组名，该数组有10个元素，依次表示为：a[0],a[1],a[2],a[3],a[4],a[5]，a[6],a[7],a[8],a[9]。需要注意的是：a[10]不属于该数组的空间范围。当在说明部分定义了一个数组变量之后,C++编译程序为所定义的数组在内存空间开辟一串连续的存储单元，每个数组第一个元素的下标都是0，因此第一个元素为第0个数组元素。例如：上例中的a数组在内存的存储如表所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示：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数组共有10个元素组成，在内存中10个数组元素共占10个连续的存储单元。a数组最小下标为0，最大下标9。按定义a数组所有元素都是整型变量。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+mn-ea"/>
            </a:endParaRPr>
          </a:p>
          <a:p>
            <a:pPr indent="65405" algn="l"/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pPr indent="65405" algn="l"/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895CB2-A03B-464F-A79E-8A0545488CC8}"/>
              </a:ext>
            </a:extLst>
          </p:cNvPr>
          <p:cNvSpPr txBox="1"/>
          <p:nvPr/>
        </p:nvSpPr>
        <p:spPr>
          <a:xfrm>
            <a:off x="1753870" y="323145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一维数组定义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9BB7A88-9884-4920-95DB-C7EBAD9E7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76152"/>
              </p:ext>
            </p:extLst>
          </p:nvPr>
        </p:nvGraphicFramePr>
        <p:xfrm>
          <a:off x="614247" y="4924425"/>
          <a:ext cx="5976938" cy="439738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a[0]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a[1]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a[2]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a[3]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a[4]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a[5]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a[6]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a[7]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a[8]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a[9]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8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CC9D85-E1D3-41EE-AC39-0C037FBCBCDA}"/>
              </a:ext>
            </a:extLst>
          </p:cNvPr>
          <p:cNvSpPr txBox="1"/>
          <p:nvPr/>
        </p:nvSpPr>
        <p:spPr>
          <a:xfrm>
            <a:off x="498653" y="1062887"/>
            <a:ext cx="1092430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数组是由一定数目的同类元素顺序排列而成的结构类型数据</a:t>
            </a: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数组的初始化可以在定义时一并完成。格式：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　类型标识符  数组名[常量表达式]={值1，值2，…}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　int a[5]={1,2,3,4,5}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(1)在初值列表中可以写出全部数组元素的值，也可以写出部分。例如，以下方式可以对数组进行初始化：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int x[10]={0,1,2,3,4};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该方法仅对数组的前5个元素依次进行初始化，其余值为0。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(2)对数组元素全部初始化为0，可以简写为：{}。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例如：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a[5]={}; 将数组a的5个元素都初始化为0。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D172A0-C4E4-4F8F-9C66-FAFFAD539C89}"/>
              </a:ext>
            </a:extLst>
          </p:cNvPr>
          <p:cNvSpPr txBox="1"/>
          <p:nvPr/>
        </p:nvSpPr>
        <p:spPr>
          <a:xfrm>
            <a:off x="1781580" y="291869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一维数组初始化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0636B-3202-49B5-A681-F70AC509540D}"/>
              </a:ext>
            </a:extLst>
          </p:cNvPr>
          <p:cNvSpPr/>
          <p:nvPr/>
        </p:nvSpPr>
        <p:spPr>
          <a:xfrm>
            <a:off x="318653" y="116581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1B7165-8DBA-4E76-B2C0-BCE94D598DCE}"/>
              </a:ext>
            </a:extLst>
          </p:cNvPr>
          <p:cNvSpPr/>
          <p:nvPr/>
        </p:nvSpPr>
        <p:spPr>
          <a:xfrm>
            <a:off x="318653" y="271265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A497C7-7EA6-4649-80F5-1FF6A153A8FC}"/>
              </a:ext>
            </a:extLst>
          </p:cNvPr>
          <p:cNvSpPr/>
          <p:nvPr/>
        </p:nvSpPr>
        <p:spPr>
          <a:xfrm>
            <a:off x="318653" y="2979744"/>
            <a:ext cx="180000" cy="17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2A823A-09DA-4FE9-BE59-9AAAF904CDC6}"/>
              </a:ext>
            </a:extLst>
          </p:cNvPr>
          <p:cNvSpPr/>
          <p:nvPr/>
        </p:nvSpPr>
        <p:spPr>
          <a:xfrm>
            <a:off x="318653" y="4219725"/>
            <a:ext cx="180000" cy="17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1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8E5F526-718E-4620-8E2A-93B27F29D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81" y="885046"/>
            <a:ext cx="7038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ea typeface="Arial Unicode MS" panose="020B0604020202020204" charset="-122"/>
                <a:cs typeface="Arial Unicode MS" panose="020B0604020202020204" charset="-122"/>
              </a:rPr>
              <a:t>与普通变量一样，可以在数组定义的同时，对数组元素赋初值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C89F5E89-ED3A-474F-A2E0-DE8C5E5B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3" y="1689908"/>
            <a:ext cx="56673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zh-CN" altLang="en-US" sz="2000" b="1">
                <a:solidFill>
                  <a:srgbClr val="008000"/>
                </a:solidFill>
              </a:rPr>
              <a:t>：</a:t>
            </a:r>
            <a:r>
              <a:rPr lang="en-US" altLang="en-US" sz="2000"/>
              <a:t>	</a:t>
            </a:r>
            <a:r>
              <a:rPr lang="en-US" altLang="zh-CN" sz="2000"/>
              <a:t>int  a [ 5 ] = { 1,  3,  5,  7,  9 };		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zh-CN" sz="2000"/>
              <a:t>	int  b [ 5 ] = { } ;		</a:t>
            </a:r>
            <a:r>
              <a:rPr lang="en-US" altLang="en-US" sz="2000"/>
              <a:t>	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zh-CN" sz="2000"/>
              <a:t>	int  c [ 5 ] = { 1, 2, 3 } ;		</a:t>
            </a:r>
            <a:endParaRPr lang="en-US" altLang="zh-CN" sz="2000" i="1">
              <a:solidFill>
                <a:srgbClr val="0000FF"/>
              </a:solidFill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en-US" sz="2000"/>
              <a:t>	</a:t>
            </a:r>
            <a:r>
              <a:rPr lang="en-US" altLang="zh-CN" sz="2000"/>
              <a:t>int  d [  ] = { 1, 2, 3, 4, 5, 6, 7 } ;	</a:t>
            </a:r>
            <a:endParaRPr lang="en-US" altLang="zh-CN" sz="2000" i="1">
              <a:solidFill>
                <a:srgbClr val="0000FF"/>
              </a:solidFill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lang="en-US" altLang="en-US" sz="2000"/>
              <a:t>	</a:t>
            </a:r>
            <a:r>
              <a:rPr lang="en-US" altLang="zh-CN" sz="2000" b="1" i="1">
                <a:solidFill>
                  <a:schemeClr val="accent2"/>
                </a:solidFill>
              </a:rPr>
              <a:t>int  e [ 5 ] = { 1, 2, 3, 4, 5, 6, 7 } ;</a:t>
            </a:r>
            <a:r>
              <a:rPr lang="en-US" altLang="zh-CN" sz="2000"/>
              <a:t> 	</a:t>
            </a:r>
            <a:endParaRPr lang="en-US" altLang="zh-CN" sz="2000" i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760EAFF-4069-4C57-8BDA-8420128D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68" y="2820208"/>
            <a:ext cx="2963863" cy="56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c[3],  c[4]</a:t>
            </a:r>
            <a:r>
              <a:rPr lang="zh-CN" altLang="zh-CN" sz="2000" b="1" i="1">
                <a:solidFill>
                  <a:srgbClr val="008000"/>
                </a:solidFill>
              </a:rPr>
              <a:t>自动赋 0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300662-4B85-49DC-A2EF-46615724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218" y="3521883"/>
            <a:ext cx="287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自动定义数组长度为</a:t>
            </a:r>
            <a:r>
              <a:rPr lang="en-US" altLang="zh-CN" sz="2000" b="1" i="1">
                <a:solidFill>
                  <a:srgbClr val="008000"/>
                </a:solidFill>
              </a:rPr>
              <a:t>7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BA6C55-B202-4227-A8C4-AC787058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931" y="4071158"/>
            <a:ext cx="315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chemeClr val="accent2"/>
                </a:solidFill>
              </a:rPr>
              <a:t>// </a:t>
            </a:r>
            <a:r>
              <a:rPr lang="zh-CN" altLang="en-US" sz="2000" b="1" i="1">
                <a:solidFill>
                  <a:schemeClr val="accent2"/>
                </a:solidFill>
              </a:rPr>
              <a:t>错误，初始化数据过多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39438FB-E17F-4DB8-B0BE-D93C4826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568" y="2242358"/>
            <a:ext cx="2916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全部元素初始化为</a:t>
            </a:r>
            <a:r>
              <a:rPr lang="zh-CN" altLang="zh-CN" sz="2000" b="1" i="1">
                <a:solidFill>
                  <a:srgbClr val="008000"/>
                </a:solidFill>
              </a:rPr>
              <a:t> 0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DBDF04B-2796-457E-A92C-13B4FF2F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568" y="1708958"/>
            <a:ext cx="2989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各元素分别赋初始值</a:t>
            </a:r>
            <a:endParaRPr lang="en-US" altLang="en-US" sz="2000" b="1" i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350BB2F5-3A4E-4C58-8797-D04097CE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53" y="923521"/>
            <a:ext cx="11422014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int a[5];   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系统会随机分配一个数，数值不确定；如果定义在全局变量，所有数组元素都初始化为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7AEF24-369B-4336-BEE3-DAF63C81ABDE}"/>
              </a:ext>
            </a:extLst>
          </p:cNvPr>
          <p:cNvSpPr/>
          <p:nvPr/>
        </p:nvSpPr>
        <p:spPr>
          <a:xfrm>
            <a:off x="339435" y="1265726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2D797-90CB-4C7D-85A6-7EFF6DF0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9" y="1762238"/>
            <a:ext cx="4319974" cy="3333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019B43-2E81-4610-8A72-419467E9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61" y="1762238"/>
            <a:ext cx="4889115" cy="38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DD3D66-B452-4EA0-B18E-4D58AD7873E9}"/>
              </a:ext>
            </a:extLst>
          </p:cNvPr>
          <p:cNvSpPr txBox="1"/>
          <p:nvPr/>
        </p:nvSpPr>
        <p:spPr>
          <a:xfrm>
            <a:off x="390126" y="928185"/>
            <a:ext cx="1098665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通过给出的数组名称和这个元素在数组中的位置编号(即下标)，程序可以访问这个数组中的任何一个元素。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一维数组元素的访问格式：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数组名[下标]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例如：若i、j都是int型变量，则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a[5]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a[i+j]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a[i++]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都是合法的元素。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(1)下标可以是任意值为整型的表达式，该表达式里可以包含变量和函数调用。访问时，下标值应在数组定义的下标值范围内。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(2)数组的精妙在于下标可以是变量，通过对下标变量值的灵活控制，达到灵活处理数组元素的目的。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(3)C++语言只能逐个引用数组元素，而不能一次引用整个数组。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   (4)数组元素可以像同类型的普通变量那样使用，对其进行赋值和运算的操作，和普通变量完全相同。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65405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c[10]=34;实现了给c[10]赋值为34。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75A6D-334E-4F72-B011-15DA5399D85A}"/>
              </a:ext>
            </a:extLst>
          </p:cNvPr>
          <p:cNvSpPr txBox="1"/>
          <p:nvPr/>
        </p:nvSpPr>
        <p:spPr>
          <a:xfrm>
            <a:off x="1752806" y="328282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一维数组访问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69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B1508F-268D-4C65-A73F-25C659AA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90" y="1060513"/>
            <a:ext cx="376927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000" b="1" i="1">
                <a:solidFill>
                  <a:srgbClr val="008000"/>
                </a:solidFill>
              </a:rPr>
              <a:t>例：</a:t>
            </a:r>
            <a:r>
              <a:rPr lang="zh-CN" altLang="en-US" sz="2000"/>
              <a:t>	</a:t>
            </a:r>
            <a:r>
              <a:rPr lang="en-US" altLang="zh-CN" sz="1800"/>
              <a:t>int  arr [ 10 ] , i = 3, j = 5 </a:t>
            </a:r>
            <a:r>
              <a:rPr lang="zh-CN" altLang="en-US" sz="1800"/>
              <a:t>；</a:t>
            </a:r>
            <a:r>
              <a:rPr lang="zh-CN" altLang="en-US" sz="2000"/>
              <a:t> 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67778164-50A8-472E-BB1E-F2F262EA14DC}"/>
              </a:ext>
            </a:extLst>
          </p:cNvPr>
          <p:cNvGrpSpPr/>
          <p:nvPr/>
        </p:nvGrpSpPr>
        <p:grpSpPr bwMode="auto">
          <a:xfrm>
            <a:off x="1694410" y="1567411"/>
            <a:ext cx="2603500" cy="3879850"/>
            <a:chOff x="1922" y="1522"/>
            <a:chExt cx="1640" cy="2444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3E0BA5A9-2253-4D03-83EB-F51E22146E12}"/>
                </a:ext>
              </a:extLst>
            </p:cNvPr>
            <p:cNvGrpSpPr/>
            <p:nvPr/>
          </p:nvGrpSpPr>
          <p:grpSpPr bwMode="auto">
            <a:xfrm>
              <a:off x="2554" y="1554"/>
              <a:ext cx="1008" cy="2400"/>
              <a:chOff x="3216" y="1584"/>
              <a:chExt cx="1008" cy="2400"/>
            </a:xfrm>
          </p:grpSpPr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878E913D-B4DB-4E4C-A1CD-14694A060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008" cy="24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Line 10">
                <a:extLst>
                  <a:ext uri="{FF2B5EF4-FFF2-40B4-BE49-F238E27FC236}">
                    <a16:creationId xmlns:a16="http://schemas.microsoft.com/office/drawing/2014/main" id="{E080FF5C-5327-40FE-A9EC-B59744F8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68122DFD-5559-49FC-A77D-277850184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3AD6373F-3EE0-460A-BADA-B480DD2B5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2CD82103-4048-40C2-9E40-1BB3F095E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DCC06461-A4A5-4AF1-86AB-573AE5D0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78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1D64D434-32E5-4D12-999E-E6C9E8F62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6">
                <a:extLst>
                  <a:ext uri="{FF2B5EF4-FFF2-40B4-BE49-F238E27FC236}">
                    <a16:creationId xmlns:a16="http://schemas.microsoft.com/office/drawing/2014/main" id="{4A3603B2-9C18-45AA-BFB3-5D4ED24DF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B0D8E296-B750-460B-83B0-95D637CE8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50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id="{B2A0355E-7476-43EF-B9AB-B0507D4EE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7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C0EE94F8-010E-4801-9580-ACC0A7ADC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522"/>
              <a:ext cx="574" cy="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/>
                <a:t>arr [ 0 ]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800"/>
                <a:t>arr [ 1 ]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[ 2 ]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[ 3 ]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[ 4 ]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[ 5 ]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[ 6 ]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[ 7 ]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[ 8 ]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1800"/>
                <a:t>arr [ 9 ]</a:t>
              </a:r>
            </a:p>
          </p:txBody>
        </p:sp>
      </p:grpSp>
      <p:sp>
        <p:nvSpPr>
          <p:cNvPr id="17" name="Text Box 20">
            <a:extLst>
              <a:ext uri="{FF2B5EF4-FFF2-40B4-BE49-F238E27FC236}">
                <a16:creationId xmlns:a16="http://schemas.microsoft.com/office/drawing/2014/main" id="{DBB986E1-A992-4656-9282-2ECC0EF2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41" y="1573253"/>
            <a:ext cx="135675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[ 0 ] = 10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43F98F14-96FE-412B-9213-778E2F631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910" y="1665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D99B2C7F-BFE1-4854-994F-9D573BA4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2806436"/>
            <a:ext cx="119004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i ] = 2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9F61F463-E343-4660-A7B1-5D2905F1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060" y="2808836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BCB89897-3B8B-4870-80AE-4231B056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3506524"/>
            <a:ext cx="176071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j ] = arr [ i ]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0B1A9CD1-A1A2-413C-9857-EB798959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4268524"/>
            <a:ext cx="15507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arr [ 2+j ] = 31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1E3A3B0-FE97-4F10-A97B-8F9F40FD5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960" y="4332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9939C61E-5028-4016-A089-CC84AEC7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110" y="3570836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5895930C-FB14-4AAB-8558-D379A0C1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635" y="2363524"/>
            <a:ext cx="247565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sz="1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 [ arr [ i ] ] = arr [ 0 ]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1F77016F-6539-4C35-AD39-FA297B88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910" y="2427836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id="{B49A0A22-8811-4C9C-8CE0-40E12653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555" y="1209328"/>
            <a:ext cx="2828925" cy="1577975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8900000" algn="ctr" rotWithShape="0">
              <a:srgbClr val="BDB09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b="1" i="1">
                <a:solidFill>
                  <a:schemeClr val="accent2"/>
                </a:solidFill>
              </a:rPr>
              <a:t>注意</a:t>
            </a:r>
          </a:p>
          <a:p>
            <a:pPr algn="ctr" eaLnBrk="1" hangingPunct="1">
              <a:lnSpc>
                <a:spcPct val="160000"/>
              </a:lnSpc>
              <a:defRPr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 </a:t>
            </a:r>
            <a:r>
              <a:rPr lang="zh-CN" altLang="en-US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不提供对数组的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下标范围检查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B95A82-EA96-438F-8DD1-804F9C055443}"/>
              </a:ext>
            </a:extLst>
          </p:cNvPr>
          <p:cNvSpPr txBox="1"/>
          <p:nvPr/>
        </p:nvSpPr>
        <p:spPr>
          <a:xfrm>
            <a:off x="1778548" y="287867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一维数组的赋值 </a:t>
            </a:r>
          </a:p>
          <a:p>
            <a:pPr lvl="0" algn="l">
              <a:buClrTx/>
              <a:buSzTx/>
              <a:buFontTx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61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7" grpId="0" bldLvl="0" animBg="1" autoUpdateAnimBg="0"/>
      <p:bldP spid="18" grpId="0" bldLvl="0" animBg="1" autoUpdateAnimBg="0"/>
      <p:bldP spid="19" grpId="0" bldLvl="0" animBg="1" autoUpdateAnimBg="0"/>
      <p:bldP spid="20" grpId="0" bldLvl="0" animBg="1" autoUpdateAnimBg="0"/>
      <p:bldP spid="21" grpId="0" bldLvl="0" animBg="1" autoUpdateAnimBg="0"/>
      <p:bldP spid="22" grpId="0" bldLvl="0" animBg="1" autoUpdateAnimBg="0"/>
      <p:bldP spid="23" grpId="0" bldLvl="0" animBg="1" autoUpdateAnimBg="0"/>
      <p:bldP spid="24" grpId="0" bldLvl="0" animBg="1" autoUpdateAnimBg="0"/>
      <p:bldP spid="25" grpId="0" bldLvl="0" animBg="1" autoUpdateAnimBg="0"/>
      <p:bldP spid="26" grpId="0" bldLvl="0" animBg="1" autoUpdateAnimBg="0"/>
      <p:bldP spid="2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5930EC-8F70-4D50-BA13-43C61AB8AD9D}"/>
              </a:ext>
            </a:extLst>
          </p:cNvPr>
          <p:cNvSpPr txBox="1"/>
          <p:nvPr/>
        </p:nvSpPr>
        <p:spPr>
          <a:xfrm>
            <a:off x="941999" y="1062796"/>
            <a:ext cx="9247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5405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C++语言规定，使用数组时，要注意：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(1)、数组元素的下标值为非负整数。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(2)、在定义元素个数的下标范围内使用。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然而，当在程序中把下标写成负数、大于数组元素的个数时，程序编译的时候是不会出错的。例如：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a[10];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a[-3]=5;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a[20]=15;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a[10]=20;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int k=a[30]</a:t>
            </a:r>
            <a:b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这些语句的语法是正确的，能够通过程序的编译。然而，它们要访问的数组元素并不在数组的存储空间的，这种现象叫数组越界。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EFC838-375A-429A-B796-BB8996837C0C}"/>
              </a:ext>
            </a:extLst>
          </p:cNvPr>
          <p:cNvSpPr txBox="1"/>
          <p:nvPr/>
        </p:nvSpPr>
        <p:spPr>
          <a:xfrm>
            <a:off x="1778548" y="287867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数组越界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1225</Words>
  <Application>Microsoft Office PowerPoint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Hannotate SC Bold</vt:lpstr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94</cp:revision>
  <dcterms:created xsi:type="dcterms:W3CDTF">2020-10-12T01:38:58Z</dcterms:created>
  <dcterms:modified xsi:type="dcterms:W3CDTF">2023-03-07T03:24:39Z</dcterms:modified>
</cp:coreProperties>
</file>