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59" r:id="rId19"/>
    <p:sldId id="260" r:id="rId20"/>
    <p:sldId id="261" r:id="rId21"/>
    <p:sldId id="262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9" r:id="rId44"/>
    <p:sldId id="310" r:id="rId45"/>
    <p:sldId id="311" r:id="rId46"/>
    <p:sldId id="312" r:id="rId47"/>
    <p:sldId id="313" r:id="rId48"/>
    <p:sldId id="314" r:id="rId49"/>
    <p:sldId id="304" r:id="rId50"/>
    <p:sldId id="315" r:id="rId51"/>
    <p:sldId id="316" r:id="rId52"/>
    <p:sldId id="317" r:id="rId53"/>
    <p:sldId id="318" r:id="rId54"/>
    <p:sldId id="319" r:id="rId55"/>
    <p:sldId id="320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指针变量" id="{6585B903-B077-4DF0-9747-91498163D5A1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指针和数组" id="{DE408CA6-B6CA-4B32-B591-869FDBA01393}">
          <p14:sldIdLst>
            <p14:sldId id="259"/>
            <p14:sldId id="260"/>
            <p14:sldId id="261"/>
            <p14:sldId id="262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指针和字符串" id="{88C69B5E-D12B-4E2A-A111-D68D13BC106B}">
          <p14:sldIdLst>
            <p14:sldId id="309"/>
            <p14:sldId id="310"/>
            <p14:sldId id="311"/>
            <p14:sldId id="312"/>
            <p14:sldId id="313"/>
            <p14:sldId id="314"/>
            <p14:sldId id="304"/>
          </p14:sldIdLst>
        </p14:section>
        <p14:section name="引用" id="{254D14B9-CC63-4CE2-BF3E-C70C78C83B28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36334-3AE4-42C0-A11F-F8CF814B8149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AC350-7594-4660-8843-547DA6E21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577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CCD67-68F7-44CD-A4FB-470928D247D8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94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AC350-7594-4660-8843-547DA6E21035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12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noi.hioier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" name="艾茵施坦">
            <a:extLst>
              <a:ext uri="{FF2B5EF4-FFF2-40B4-BE49-F238E27FC236}">
                <a16:creationId xmlns:a16="http://schemas.microsoft.com/office/drawing/2014/main" id="{2CCD1182-6569-9402-1CF6-2F93CAB0AA63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A6252B-8267-C43F-2336-292D6A1976A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7908D7A-4B1C-C52C-1B09-E000CFA0F774}"/>
              </a:ext>
            </a:extLst>
          </p:cNvPr>
          <p:cNvSpPr txBox="1"/>
          <p:nvPr userDrawn="1"/>
        </p:nvSpPr>
        <p:spPr>
          <a:xfrm>
            <a:off x="618156" y="577467"/>
            <a:ext cx="14600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14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276" name="Group 4"/>
          <p:cNvGrpSpPr/>
          <p:nvPr/>
        </p:nvGrpSpPr>
        <p:grpSpPr bwMode="auto">
          <a:xfrm>
            <a:off x="8505268" y="432858"/>
            <a:ext cx="2601383" cy="5992284"/>
            <a:chOff x="4003" y="1344"/>
            <a:chExt cx="1229" cy="2831"/>
          </a:xfrm>
        </p:grpSpPr>
        <p:grpSp>
          <p:nvGrpSpPr>
            <p:cNvPr id="192518" name="Group 5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192520" name="AutoShape 6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92521" name="Line 7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22" name="Line 8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192523" name="Group 9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192541" name="Line 10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2542" name="Line 11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2543" name="Line 12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2544" name="Line 13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2545" name="Line 14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2546" name="Line 15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2547" name="Line 16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2524" name="Line 17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25" name="Line 18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26" name="Line 19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27" name="Line 20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28" name="Line 21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29" name="Line 22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0" name="Line 23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1" name="Line 24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2" name="Line 25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3" name="Line 26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4" name="Line 27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5" name="Line 28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6" name="Line 29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7" name="Line 30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8" name="Line 31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39" name="Line 32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2540" name="Rectangle 33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192519" name="Line 34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694307" name="Text Box 35"/>
          <p:cNvSpPr txBox="1">
            <a:spLocks noChangeArrowheads="1"/>
          </p:cNvSpPr>
          <p:nvPr/>
        </p:nvSpPr>
        <p:spPr bwMode="auto">
          <a:xfrm>
            <a:off x="1419337" y="577818"/>
            <a:ext cx="2749471" cy="56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r>
              <a:rPr lang="zh-CN" altLang="en-US" sz="2400" i="1">
                <a:solidFill>
                  <a:srgbClr val="008000"/>
                </a:solidFill>
              </a:rPr>
              <a:t>例如：</a:t>
            </a: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</p:spTree>
    <p:extLst>
      <p:ext uri="{BB962C8B-B14F-4D97-AF65-F5344CB8AC3E}">
        <p14:creationId xmlns:p14="http://schemas.microsoft.com/office/powerpoint/2010/main" val="37445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9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307" grpId="0" bldLvl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1918239" y="4647276"/>
            <a:ext cx="36576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5982239" y="4909743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5982239" y="3893743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1735" name="Group 7"/>
          <p:cNvGrpSpPr/>
          <p:nvPr/>
        </p:nvGrpSpPr>
        <p:grpSpPr bwMode="auto">
          <a:xfrm>
            <a:off x="8562457" y="481677"/>
            <a:ext cx="2601383" cy="5992284"/>
            <a:chOff x="4003" y="1344"/>
            <a:chExt cx="1229" cy="2831"/>
          </a:xfrm>
        </p:grpSpPr>
        <p:grpSp>
          <p:nvGrpSpPr>
            <p:cNvPr id="201749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1751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1752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53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1754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1772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1773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1774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1775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1776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1777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1778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1755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56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57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58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59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0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1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2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3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4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5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6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7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8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69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70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1771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1750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1736" name="Rectangle 38"/>
          <p:cNvSpPr>
            <a:spLocks noChangeArrowheads="1"/>
          </p:cNvSpPr>
          <p:nvPr/>
        </p:nvSpPr>
        <p:spPr bwMode="auto">
          <a:xfrm>
            <a:off x="8562457" y="3974176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1737" name="Rectangle 39"/>
          <p:cNvSpPr>
            <a:spLocks noChangeArrowheads="1"/>
          </p:cNvSpPr>
          <p:nvPr/>
        </p:nvSpPr>
        <p:spPr bwMode="auto">
          <a:xfrm>
            <a:off x="8562457" y="4952076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1738" name="Text Box 40"/>
          <p:cNvSpPr txBox="1">
            <a:spLocks noChangeArrowheads="1"/>
          </p:cNvSpPr>
          <p:nvPr/>
        </p:nvSpPr>
        <p:spPr bwMode="auto">
          <a:xfrm>
            <a:off x="1490673" y="176877"/>
            <a:ext cx="3393878" cy="55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rgbClr val="FFFFFF"/>
                </a:solidFill>
              </a:rPr>
              <a:t>        b = 20 ;	// *p2 = 20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201739" name="Text Box 41"/>
          <p:cNvSpPr txBox="1">
            <a:spLocks noChangeArrowheads="1"/>
          </p:cNvSpPr>
          <p:nvPr/>
        </p:nvSpPr>
        <p:spPr bwMode="auto">
          <a:xfrm>
            <a:off x="5779040" y="989676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1740" name="Text Box 42"/>
          <p:cNvSpPr txBox="1">
            <a:spLocks noChangeArrowheads="1"/>
          </p:cNvSpPr>
          <p:nvPr/>
        </p:nvSpPr>
        <p:spPr bwMode="auto">
          <a:xfrm>
            <a:off x="5779040" y="1963343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1741" name="Rectangle 43"/>
          <p:cNvSpPr>
            <a:spLocks noChangeArrowheads="1"/>
          </p:cNvSpPr>
          <p:nvPr/>
        </p:nvSpPr>
        <p:spPr bwMode="auto">
          <a:xfrm>
            <a:off x="8562457" y="1042593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1742" name="Rectangle 44"/>
          <p:cNvSpPr>
            <a:spLocks noChangeArrowheads="1"/>
          </p:cNvSpPr>
          <p:nvPr/>
        </p:nvSpPr>
        <p:spPr bwMode="auto">
          <a:xfrm>
            <a:off x="8562457" y="2026843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1743" name="Text Box 45"/>
          <p:cNvSpPr txBox="1">
            <a:spLocks noChangeArrowheads="1"/>
          </p:cNvSpPr>
          <p:nvPr/>
        </p:nvSpPr>
        <p:spPr bwMode="auto">
          <a:xfrm>
            <a:off x="8979440" y="2310476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1744" name="Text Box 46"/>
          <p:cNvSpPr txBox="1">
            <a:spLocks noChangeArrowheads="1"/>
          </p:cNvSpPr>
          <p:nvPr/>
        </p:nvSpPr>
        <p:spPr bwMode="auto">
          <a:xfrm>
            <a:off x="8979440" y="1294476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201745" name="Text Box 47"/>
          <p:cNvSpPr txBox="1">
            <a:spLocks noChangeArrowheads="1"/>
          </p:cNvSpPr>
          <p:nvPr/>
        </p:nvSpPr>
        <p:spPr bwMode="auto">
          <a:xfrm>
            <a:off x="9591885" y="5155276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01746" name="Text Box 48"/>
          <p:cNvSpPr txBox="1">
            <a:spLocks noChangeArrowheads="1"/>
          </p:cNvSpPr>
          <p:nvPr/>
        </p:nvSpPr>
        <p:spPr bwMode="auto">
          <a:xfrm>
            <a:off x="6316290" y="5316143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1747" name="Text Box 49"/>
          <p:cNvSpPr txBox="1">
            <a:spLocks noChangeArrowheads="1"/>
          </p:cNvSpPr>
          <p:nvPr/>
        </p:nvSpPr>
        <p:spPr bwMode="auto">
          <a:xfrm>
            <a:off x="6316290" y="4300143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703538" name="Text Box 50"/>
          <p:cNvSpPr txBox="1">
            <a:spLocks noChangeArrowheads="1"/>
          </p:cNvSpPr>
          <p:nvPr/>
        </p:nvSpPr>
        <p:spPr bwMode="auto">
          <a:xfrm>
            <a:off x="9591885" y="4219709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79113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538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1857587" y="5273963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5921587" y="4926830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5921587" y="3910830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2759" name="Group 7"/>
          <p:cNvGrpSpPr/>
          <p:nvPr/>
        </p:nvGrpSpPr>
        <p:grpSpPr bwMode="auto">
          <a:xfrm>
            <a:off x="8501805" y="498764"/>
            <a:ext cx="2601383" cy="5992284"/>
            <a:chOff x="4003" y="1344"/>
            <a:chExt cx="1229" cy="2831"/>
          </a:xfrm>
        </p:grpSpPr>
        <p:grpSp>
          <p:nvGrpSpPr>
            <p:cNvPr id="202778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2780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2781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82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2783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2801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2802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2803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2804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2805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2806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2807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2784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85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86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87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88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89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0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1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2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3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4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5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6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7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8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799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2800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2779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2760" name="Rectangle 38"/>
          <p:cNvSpPr>
            <a:spLocks noChangeArrowheads="1"/>
          </p:cNvSpPr>
          <p:nvPr/>
        </p:nvSpPr>
        <p:spPr bwMode="auto">
          <a:xfrm>
            <a:off x="8501805" y="3991263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2761" name="Rectangle 39"/>
          <p:cNvSpPr>
            <a:spLocks noChangeArrowheads="1"/>
          </p:cNvSpPr>
          <p:nvPr/>
        </p:nvSpPr>
        <p:spPr bwMode="auto">
          <a:xfrm>
            <a:off x="8501805" y="4969163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2762" name="Text Box 40"/>
          <p:cNvSpPr txBox="1">
            <a:spLocks noChangeArrowheads="1"/>
          </p:cNvSpPr>
          <p:nvPr/>
        </p:nvSpPr>
        <p:spPr bwMode="auto">
          <a:xfrm>
            <a:off x="1430021" y="193964"/>
            <a:ext cx="2749471" cy="55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rgbClr val="FFFFFF"/>
                </a:solidFill>
              </a:rPr>
              <a:t>a = *p1 + *p2 ;</a:t>
            </a:r>
          </a:p>
        </p:txBody>
      </p:sp>
      <p:sp>
        <p:nvSpPr>
          <p:cNvPr id="202763" name="Text Box 41"/>
          <p:cNvSpPr txBox="1">
            <a:spLocks noChangeArrowheads="1"/>
          </p:cNvSpPr>
          <p:nvPr/>
        </p:nvSpPr>
        <p:spPr bwMode="auto">
          <a:xfrm>
            <a:off x="5718387" y="1006763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2764" name="Text Box 42"/>
          <p:cNvSpPr txBox="1">
            <a:spLocks noChangeArrowheads="1"/>
          </p:cNvSpPr>
          <p:nvPr/>
        </p:nvSpPr>
        <p:spPr bwMode="auto">
          <a:xfrm>
            <a:off x="5718387" y="1980430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2765" name="Rectangle 43"/>
          <p:cNvSpPr>
            <a:spLocks noChangeArrowheads="1"/>
          </p:cNvSpPr>
          <p:nvPr/>
        </p:nvSpPr>
        <p:spPr bwMode="auto">
          <a:xfrm>
            <a:off x="8501805" y="1059680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2766" name="Rectangle 44"/>
          <p:cNvSpPr>
            <a:spLocks noChangeArrowheads="1"/>
          </p:cNvSpPr>
          <p:nvPr/>
        </p:nvSpPr>
        <p:spPr bwMode="auto">
          <a:xfrm>
            <a:off x="8501805" y="2043930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2767" name="Text Box 45"/>
          <p:cNvSpPr txBox="1">
            <a:spLocks noChangeArrowheads="1"/>
          </p:cNvSpPr>
          <p:nvPr/>
        </p:nvSpPr>
        <p:spPr bwMode="auto">
          <a:xfrm>
            <a:off x="8918787" y="2327563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2768" name="Text Box 46"/>
          <p:cNvSpPr txBox="1">
            <a:spLocks noChangeArrowheads="1"/>
          </p:cNvSpPr>
          <p:nvPr/>
        </p:nvSpPr>
        <p:spPr bwMode="auto">
          <a:xfrm>
            <a:off x="8918787" y="1311563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202769" name="Text Box 47"/>
          <p:cNvSpPr txBox="1">
            <a:spLocks noChangeArrowheads="1"/>
          </p:cNvSpPr>
          <p:nvPr/>
        </p:nvSpPr>
        <p:spPr bwMode="auto">
          <a:xfrm>
            <a:off x="9531232" y="5172363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02770" name="Text Box 48"/>
          <p:cNvSpPr txBox="1">
            <a:spLocks noChangeArrowheads="1"/>
          </p:cNvSpPr>
          <p:nvPr/>
        </p:nvSpPr>
        <p:spPr bwMode="auto">
          <a:xfrm>
            <a:off x="6255637" y="5333230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2771" name="Text Box 49"/>
          <p:cNvSpPr txBox="1">
            <a:spLocks noChangeArrowheads="1"/>
          </p:cNvSpPr>
          <p:nvPr/>
        </p:nvSpPr>
        <p:spPr bwMode="auto">
          <a:xfrm>
            <a:off x="6255637" y="4317230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202772" name="Text Box 50"/>
          <p:cNvSpPr txBox="1">
            <a:spLocks noChangeArrowheads="1"/>
          </p:cNvSpPr>
          <p:nvPr/>
        </p:nvSpPr>
        <p:spPr bwMode="auto">
          <a:xfrm>
            <a:off x="9531232" y="4236796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20</a:t>
            </a:r>
          </a:p>
        </p:txBody>
      </p:sp>
      <p:grpSp>
        <p:nvGrpSpPr>
          <p:cNvPr id="704563" name="Group 51"/>
          <p:cNvGrpSpPr/>
          <p:nvPr/>
        </p:nvGrpSpPr>
        <p:grpSpPr bwMode="auto">
          <a:xfrm>
            <a:off x="7648787" y="3546763"/>
            <a:ext cx="1828800" cy="1930400"/>
            <a:chOff x="3600" y="2784"/>
            <a:chExt cx="864" cy="912"/>
          </a:xfrm>
        </p:grpSpPr>
        <p:sp>
          <p:nvSpPr>
            <p:cNvPr id="202776" name="Freeform 52"/>
            <p:cNvSpPr/>
            <p:nvPr/>
          </p:nvSpPr>
          <p:spPr bwMode="auto">
            <a:xfrm>
              <a:off x="3600" y="2784"/>
              <a:ext cx="864" cy="432"/>
            </a:xfrm>
            <a:custGeom>
              <a:avLst/>
              <a:gdLst>
                <a:gd name="T0" fmla="*/ 864 w 912"/>
                <a:gd name="T1" fmla="*/ 432 h 432"/>
                <a:gd name="T2" fmla="*/ 637 w 912"/>
                <a:gd name="T3" fmla="*/ 192 h 432"/>
                <a:gd name="T4" fmla="*/ 0 w 912"/>
                <a:gd name="T5" fmla="*/ 0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2" h="432">
                  <a:moveTo>
                    <a:pt x="912" y="432"/>
                  </a:moveTo>
                  <a:cubicBezTo>
                    <a:pt x="868" y="348"/>
                    <a:pt x="824" y="264"/>
                    <a:pt x="672" y="192"/>
                  </a:cubicBezTo>
                  <a:cubicBezTo>
                    <a:pt x="520" y="120"/>
                    <a:pt x="260" y="6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0000CC"/>
              </a:solidFill>
              <a:prstDash val="solid"/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02777" name="Freeform 53"/>
            <p:cNvSpPr/>
            <p:nvPr/>
          </p:nvSpPr>
          <p:spPr bwMode="auto">
            <a:xfrm>
              <a:off x="3600" y="2880"/>
              <a:ext cx="864" cy="816"/>
            </a:xfrm>
            <a:custGeom>
              <a:avLst/>
              <a:gdLst>
                <a:gd name="T0" fmla="*/ 864 w 864"/>
                <a:gd name="T1" fmla="*/ 816 h 816"/>
                <a:gd name="T2" fmla="*/ 624 w 864"/>
                <a:gd name="T3" fmla="*/ 384 h 816"/>
                <a:gd name="T4" fmla="*/ 0 w 864"/>
                <a:gd name="T5" fmla="*/ 0 h 8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816">
                  <a:moveTo>
                    <a:pt x="864" y="816"/>
                  </a:moveTo>
                  <a:cubicBezTo>
                    <a:pt x="816" y="668"/>
                    <a:pt x="768" y="520"/>
                    <a:pt x="624" y="384"/>
                  </a:cubicBezTo>
                  <a:cubicBezTo>
                    <a:pt x="480" y="248"/>
                    <a:pt x="104" y="6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0000CC"/>
              </a:solidFill>
              <a:prstDash val="solid"/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704566" name="Freeform 54"/>
          <p:cNvSpPr/>
          <p:nvPr/>
        </p:nvSpPr>
        <p:spPr bwMode="auto">
          <a:xfrm>
            <a:off x="7360920" y="3851563"/>
            <a:ext cx="1811867" cy="1524000"/>
          </a:xfrm>
          <a:custGeom>
            <a:avLst/>
            <a:gdLst>
              <a:gd name="T0" fmla="*/ 63500 w 856"/>
              <a:gd name="T1" fmla="*/ 0 h 720"/>
              <a:gd name="T2" fmla="*/ 215900 w 856"/>
              <a:gd name="T3" fmla="*/ 762000 h 720"/>
              <a:gd name="T4" fmla="*/ 1358900 w 856"/>
              <a:gd name="T5" fmla="*/ 1143000 h 7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56" h="720">
                <a:moveTo>
                  <a:pt x="40" y="0"/>
                </a:moveTo>
                <a:cubicBezTo>
                  <a:pt x="20" y="180"/>
                  <a:pt x="0" y="360"/>
                  <a:pt x="136" y="480"/>
                </a:cubicBezTo>
                <a:cubicBezTo>
                  <a:pt x="272" y="600"/>
                  <a:pt x="736" y="680"/>
                  <a:pt x="856" y="720"/>
                </a:cubicBezTo>
              </a:path>
            </a:pathLst>
          </a:custGeom>
          <a:noFill/>
          <a:ln w="19050" cap="flat" cmpd="sng">
            <a:solidFill>
              <a:srgbClr val="0000CC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704567" name="Oval 55"/>
          <p:cNvSpPr>
            <a:spLocks noChangeArrowheads="1"/>
          </p:cNvSpPr>
          <p:nvPr/>
        </p:nvSpPr>
        <p:spPr bwMode="auto">
          <a:xfrm>
            <a:off x="6937587" y="3445163"/>
            <a:ext cx="711200" cy="508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prstShdw prst="shdw17" dist="52363" dir="17042175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123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4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4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0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4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4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4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4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66" grpId="0" bldLvl="0" animBg="1"/>
      <p:bldP spid="704567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1870363" y="5208057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5934363" y="4860924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5934363" y="3844924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3783" name="Group 7"/>
          <p:cNvGrpSpPr/>
          <p:nvPr/>
        </p:nvGrpSpPr>
        <p:grpSpPr bwMode="auto">
          <a:xfrm>
            <a:off x="8514581" y="432858"/>
            <a:ext cx="2601383" cy="5992284"/>
            <a:chOff x="4003" y="1344"/>
            <a:chExt cx="1229" cy="2831"/>
          </a:xfrm>
        </p:grpSpPr>
        <p:grpSp>
          <p:nvGrpSpPr>
            <p:cNvPr id="203802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3804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3805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06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3807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3825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3826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3827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3828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3829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3830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3831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3808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09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0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1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2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3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4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5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6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7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8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19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20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21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22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23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3824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3803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3784" name="Rectangle 38"/>
          <p:cNvSpPr>
            <a:spLocks noChangeArrowheads="1"/>
          </p:cNvSpPr>
          <p:nvPr/>
        </p:nvSpPr>
        <p:spPr bwMode="auto">
          <a:xfrm>
            <a:off x="8514581" y="3925357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3785" name="Rectangle 39"/>
          <p:cNvSpPr>
            <a:spLocks noChangeArrowheads="1"/>
          </p:cNvSpPr>
          <p:nvPr/>
        </p:nvSpPr>
        <p:spPr bwMode="auto">
          <a:xfrm>
            <a:off x="8514581" y="4903257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3786" name="Text Box 40"/>
          <p:cNvSpPr txBox="1">
            <a:spLocks noChangeArrowheads="1"/>
          </p:cNvSpPr>
          <p:nvPr/>
        </p:nvSpPr>
        <p:spPr bwMode="auto">
          <a:xfrm>
            <a:off x="1442797" y="128058"/>
            <a:ext cx="2749471" cy="55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rgbClr val="FFFFFF"/>
                </a:solidFill>
              </a:rPr>
              <a:t>a = *p1 + *p2 ;</a:t>
            </a:r>
          </a:p>
        </p:txBody>
      </p:sp>
      <p:sp>
        <p:nvSpPr>
          <p:cNvPr id="203787" name="Text Box 41"/>
          <p:cNvSpPr txBox="1">
            <a:spLocks noChangeArrowheads="1"/>
          </p:cNvSpPr>
          <p:nvPr/>
        </p:nvSpPr>
        <p:spPr bwMode="auto">
          <a:xfrm>
            <a:off x="5731163" y="940857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3788" name="Text Box 42"/>
          <p:cNvSpPr txBox="1">
            <a:spLocks noChangeArrowheads="1"/>
          </p:cNvSpPr>
          <p:nvPr/>
        </p:nvSpPr>
        <p:spPr bwMode="auto">
          <a:xfrm>
            <a:off x="5731163" y="1914524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3789" name="Rectangle 43"/>
          <p:cNvSpPr>
            <a:spLocks noChangeArrowheads="1"/>
          </p:cNvSpPr>
          <p:nvPr/>
        </p:nvSpPr>
        <p:spPr bwMode="auto">
          <a:xfrm>
            <a:off x="8514581" y="993775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3790" name="Rectangle 44"/>
          <p:cNvSpPr>
            <a:spLocks noChangeArrowheads="1"/>
          </p:cNvSpPr>
          <p:nvPr/>
        </p:nvSpPr>
        <p:spPr bwMode="auto">
          <a:xfrm>
            <a:off x="8514581" y="1978024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3791" name="Text Box 45"/>
          <p:cNvSpPr txBox="1">
            <a:spLocks noChangeArrowheads="1"/>
          </p:cNvSpPr>
          <p:nvPr/>
        </p:nvSpPr>
        <p:spPr bwMode="auto">
          <a:xfrm>
            <a:off x="8931564" y="2261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3792" name="Text Box 46"/>
          <p:cNvSpPr txBox="1">
            <a:spLocks noChangeArrowheads="1"/>
          </p:cNvSpPr>
          <p:nvPr/>
        </p:nvSpPr>
        <p:spPr bwMode="auto">
          <a:xfrm>
            <a:off x="8931564" y="1245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705583" name="Text Box 47"/>
          <p:cNvSpPr txBox="1">
            <a:spLocks noChangeArrowheads="1"/>
          </p:cNvSpPr>
          <p:nvPr/>
        </p:nvSpPr>
        <p:spPr bwMode="auto">
          <a:xfrm>
            <a:off x="9544009" y="5106457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/>
              <a:t>30</a:t>
            </a:r>
          </a:p>
        </p:txBody>
      </p:sp>
      <p:sp>
        <p:nvSpPr>
          <p:cNvPr id="203794" name="Text Box 48"/>
          <p:cNvSpPr txBox="1">
            <a:spLocks noChangeArrowheads="1"/>
          </p:cNvSpPr>
          <p:nvPr/>
        </p:nvSpPr>
        <p:spPr bwMode="auto">
          <a:xfrm>
            <a:off x="6268413" y="5267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3795" name="Text Box 49"/>
          <p:cNvSpPr txBox="1">
            <a:spLocks noChangeArrowheads="1"/>
          </p:cNvSpPr>
          <p:nvPr/>
        </p:nvSpPr>
        <p:spPr bwMode="auto">
          <a:xfrm>
            <a:off x="6268413" y="4251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203796" name="Text Box 50"/>
          <p:cNvSpPr txBox="1">
            <a:spLocks noChangeArrowheads="1"/>
          </p:cNvSpPr>
          <p:nvPr/>
        </p:nvSpPr>
        <p:spPr bwMode="auto">
          <a:xfrm>
            <a:off x="9544009" y="4170891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20</a:t>
            </a:r>
          </a:p>
        </p:txBody>
      </p:sp>
      <p:grpSp>
        <p:nvGrpSpPr>
          <p:cNvPr id="203797" name="Group 51"/>
          <p:cNvGrpSpPr/>
          <p:nvPr/>
        </p:nvGrpSpPr>
        <p:grpSpPr bwMode="auto">
          <a:xfrm>
            <a:off x="7661563" y="3480857"/>
            <a:ext cx="1828800" cy="1930400"/>
            <a:chOff x="3600" y="2784"/>
            <a:chExt cx="864" cy="912"/>
          </a:xfrm>
        </p:grpSpPr>
        <p:sp>
          <p:nvSpPr>
            <p:cNvPr id="203800" name="Freeform 52"/>
            <p:cNvSpPr/>
            <p:nvPr/>
          </p:nvSpPr>
          <p:spPr bwMode="auto">
            <a:xfrm>
              <a:off x="3600" y="2784"/>
              <a:ext cx="864" cy="432"/>
            </a:xfrm>
            <a:custGeom>
              <a:avLst/>
              <a:gdLst>
                <a:gd name="T0" fmla="*/ 864 w 912"/>
                <a:gd name="T1" fmla="*/ 432 h 432"/>
                <a:gd name="T2" fmla="*/ 637 w 912"/>
                <a:gd name="T3" fmla="*/ 192 h 432"/>
                <a:gd name="T4" fmla="*/ 0 w 912"/>
                <a:gd name="T5" fmla="*/ 0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2" h="432">
                  <a:moveTo>
                    <a:pt x="912" y="432"/>
                  </a:moveTo>
                  <a:cubicBezTo>
                    <a:pt x="868" y="348"/>
                    <a:pt x="824" y="264"/>
                    <a:pt x="672" y="192"/>
                  </a:cubicBezTo>
                  <a:cubicBezTo>
                    <a:pt x="520" y="120"/>
                    <a:pt x="260" y="6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0000CC"/>
              </a:solidFill>
              <a:prstDash val="solid"/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03801" name="Freeform 53"/>
            <p:cNvSpPr/>
            <p:nvPr/>
          </p:nvSpPr>
          <p:spPr bwMode="auto">
            <a:xfrm>
              <a:off x="3600" y="2880"/>
              <a:ext cx="864" cy="816"/>
            </a:xfrm>
            <a:custGeom>
              <a:avLst/>
              <a:gdLst>
                <a:gd name="T0" fmla="*/ 864 w 864"/>
                <a:gd name="T1" fmla="*/ 816 h 816"/>
                <a:gd name="T2" fmla="*/ 624 w 864"/>
                <a:gd name="T3" fmla="*/ 384 h 816"/>
                <a:gd name="T4" fmla="*/ 0 w 864"/>
                <a:gd name="T5" fmla="*/ 0 h 8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816">
                  <a:moveTo>
                    <a:pt x="864" y="816"/>
                  </a:moveTo>
                  <a:cubicBezTo>
                    <a:pt x="816" y="668"/>
                    <a:pt x="768" y="520"/>
                    <a:pt x="624" y="384"/>
                  </a:cubicBezTo>
                  <a:cubicBezTo>
                    <a:pt x="480" y="248"/>
                    <a:pt x="104" y="6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0000CC"/>
              </a:solidFill>
              <a:prstDash val="solid"/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3798" name="Freeform 54"/>
          <p:cNvSpPr/>
          <p:nvPr/>
        </p:nvSpPr>
        <p:spPr bwMode="auto">
          <a:xfrm>
            <a:off x="7373696" y="3785657"/>
            <a:ext cx="1811867" cy="1524000"/>
          </a:xfrm>
          <a:custGeom>
            <a:avLst/>
            <a:gdLst>
              <a:gd name="T0" fmla="*/ 63500 w 856"/>
              <a:gd name="T1" fmla="*/ 0 h 720"/>
              <a:gd name="T2" fmla="*/ 215900 w 856"/>
              <a:gd name="T3" fmla="*/ 762000 h 720"/>
              <a:gd name="T4" fmla="*/ 1358900 w 856"/>
              <a:gd name="T5" fmla="*/ 1143000 h 7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56" h="720">
                <a:moveTo>
                  <a:pt x="40" y="0"/>
                </a:moveTo>
                <a:cubicBezTo>
                  <a:pt x="20" y="180"/>
                  <a:pt x="0" y="360"/>
                  <a:pt x="136" y="480"/>
                </a:cubicBezTo>
                <a:cubicBezTo>
                  <a:pt x="272" y="600"/>
                  <a:pt x="736" y="680"/>
                  <a:pt x="856" y="720"/>
                </a:cubicBezTo>
              </a:path>
            </a:pathLst>
          </a:custGeom>
          <a:noFill/>
          <a:ln w="19050" cap="flat" cmpd="sng">
            <a:solidFill>
              <a:srgbClr val="0000CC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705591" name="Oval 55"/>
          <p:cNvSpPr>
            <a:spLocks noChangeArrowheads="1"/>
          </p:cNvSpPr>
          <p:nvPr/>
        </p:nvSpPr>
        <p:spPr bwMode="auto">
          <a:xfrm>
            <a:off x="6950363" y="3379257"/>
            <a:ext cx="711200" cy="508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prstShdw prst="shdw17" dist="52363" dir="17042175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667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1145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83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6562" name="Oval 2"/>
          <p:cNvSpPr>
            <a:spLocks noChangeArrowheads="1"/>
          </p:cNvSpPr>
          <p:nvPr/>
        </p:nvSpPr>
        <p:spPr bwMode="auto">
          <a:xfrm>
            <a:off x="2419927" y="5208057"/>
            <a:ext cx="812800" cy="508000"/>
          </a:xfrm>
          <a:prstGeom prst="ellipse">
            <a:avLst/>
          </a:prstGeom>
          <a:ln w="190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5874327" y="4860924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5874327" y="3844924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4807" name="Group 7"/>
          <p:cNvGrpSpPr/>
          <p:nvPr/>
        </p:nvGrpSpPr>
        <p:grpSpPr bwMode="auto">
          <a:xfrm>
            <a:off x="8454545" y="432858"/>
            <a:ext cx="2601383" cy="5992284"/>
            <a:chOff x="4003" y="1344"/>
            <a:chExt cx="1229" cy="2831"/>
          </a:xfrm>
        </p:grpSpPr>
        <p:grpSp>
          <p:nvGrpSpPr>
            <p:cNvPr id="204823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4825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4826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27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4828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4846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4847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4848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4849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4850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4851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4852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4829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0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1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2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3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4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5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6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7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8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39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40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41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42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43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44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4845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4824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4808" name="Rectangle 38"/>
          <p:cNvSpPr>
            <a:spLocks noChangeArrowheads="1"/>
          </p:cNvSpPr>
          <p:nvPr/>
        </p:nvSpPr>
        <p:spPr bwMode="auto">
          <a:xfrm>
            <a:off x="8454545" y="3925357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4809" name="Rectangle 39"/>
          <p:cNvSpPr>
            <a:spLocks noChangeArrowheads="1"/>
          </p:cNvSpPr>
          <p:nvPr/>
        </p:nvSpPr>
        <p:spPr bwMode="auto">
          <a:xfrm>
            <a:off x="8454545" y="4903257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4810" name="Text Box 40"/>
          <p:cNvSpPr txBox="1">
            <a:spLocks noChangeArrowheads="1"/>
          </p:cNvSpPr>
          <p:nvPr/>
        </p:nvSpPr>
        <p:spPr bwMode="auto">
          <a:xfrm>
            <a:off x="1382761" y="128058"/>
            <a:ext cx="2749471" cy="55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204811" name="Text Box 41"/>
          <p:cNvSpPr txBox="1">
            <a:spLocks noChangeArrowheads="1"/>
          </p:cNvSpPr>
          <p:nvPr/>
        </p:nvSpPr>
        <p:spPr bwMode="auto">
          <a:xfrm>
            <a:off x="5671127" y="940857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4812" name="Text Box 42"/>
          <p:cNvSpPr txBox="1">
            <a:spLocks noChangeArrowheads="1"/>
          </p:cNvSpPr>
          <p:nvPr/>
        </p:nvSpPr>
        <p:spPr bwMode="auto">
          <a:xfrm>
            <a:off x="5671127" y="1914524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4813" name="Rectangle 43"/>
          <p:cNvSpPr>
            <a:spLocks noChangeArrowheads="1"/>
          </p:cNvSpPr>
          <p:nvPr/>
        </p:nvSpPr>
        <p:spPr bwMode="auto">
          <a:xfrm>
            <a:off x="8454545" y="993775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4814" name="Rectangle 44"/>
          <p:cNvSpPr>
            <a:spLocks noChangeArrowheads="1"/>
          </p:cNvSpPr>
          <p:nvPr/>
        </p:nvSpPr>
        <p:spPr bwMode="auto">
          <a:xfrm>
            <a:off x="8454545" y="1978024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4815" name="Text Box 45"/>
          <p:cNvSpPr txBox="1">
            <a:spLocks noChangeArrowheads="1"/>
          </p:cNvSpPr>
          <p:nvPr/>
        </p:nvSpPr>
        <p:spPr bwMode="auto">
          <a:xfrm>
            <a:off x="8871528" y="2261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4816" name="Text Box 46"/>
          <p:cNvSpPr txBox="1">
            <a:spLocks noChangeArrowheads="1"/>
          </p:cNvSpPr>
          <p:nvPr/>
        </p:nvSpPr>
        <p:spPr bwMode="auto">
          <a:xfrm>
            <a:off x="8871528" y="1245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204817" name="Text Box 47"/>
          <p:cNvSpPr txBox="1">
            <a:spLocks noChangeArrowheads="1"/>
          </p:cNvSpPr>
          <p:nvPr/>
        </p:nvSpPr>
        <p:spPr bwMode="auto">
          <a:xfrm>
            <a:off x="9483973" y="5106457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/>
              <a:t>30</a:t>
            </a:r>
          </a:p>
        </p:txBody>
      </p:sp>
      <p:sp>
        <p:nvSpPr>
          <p:cNvPr id="204818" name="Text Box 48"/>
          <p:cNvSpPr txBox="1">
            <a:spLocks noChangeArrowheads="1"/>
          </p:cNvSpPr>
          <p:nvPr/>
        </p:nvSpPr>
        <p:spPr bwMode="auto">
          <a:xfrm>
            <a:off x="6208377" y="5267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4819" name="Text Box 49"/>
          <p:cNvSpPr txBox="1">
            <a:spLocks noChangeArrowheads="1"/>
          </p:cNvSpPr>
          <p:nvPr/>
        </p:nvSpPr>
        <p:spPr bwMode="auto">
          <a:xfrm>
            <a:off x="6208377" y="4251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204820" name="Text Box 50"/>
          <p:cNvSpPr txBox="1">
            <a:spLocks noChangeArrowheads="1"/>
          </p:cNvSpPr>
          <p:nvPr/>
        </p:nvSpPr>
        <p:spPr bwMode="auto">
          <a:xfrm>
            <a:off x="9483973" y="4170891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06611" name="AutoShape 51"/>
          <p:cNvSpPr/>
          <p:nvPr/>
        </p:nvSpPr>
        <p:spPr bwMode="auto">
          <a:xfrm>
            <a:off x="5335636" y="509059"/>
            <a:ext cx="4267200" cy="1985433"/>
          </a:xfrm>
          <a:prstGeom prst="borderCallout2">
            <a:avLst>
              <a:gd name="adj1" fmla="val 6000"/>
              <a:gd name="adj2" fmla="val -2380"/>
              <a:gd name="adj3" fmla="val 6000"/>
              <a:gd name="adj4" fmla="val -11361"/>
              <a:gd name="adj5" fmla="val 234548"/>
              <a:gd name="adj6" fmla="val -56886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2400" i="1">
                <a:solidFill>
                  <a:srgbClr val="CC3300"/>
                </a:solidFill>
                <a:latin typeface="宋体" panose="02010600030101010101" pitchFamily="2" charset="-122"/>
              </a:rPr>
              <a:t>间址访问</a:t>
            </a:r>
          </a:p>
          <a:p>
            <a:pPr eaLnBrk="1" hangingPunct="1">
              <a:lnSpc>
                <a:spcPct val="130000"/>
              </a:lnSpc>
              <a:buFontTx/>
              <a:buChar char="•"/>
              <a:defRPr/>
            </a:pPr>
            <a:r>
              <a:rPr lang="zh-CN" altLang="en-US" sz="2400">
                <a:latin typeface="宋体" panose="02010600030101010101" pitchFamily="2" charset="-122"/>
              </a:rPr>
              <a:t> 读出变量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p1 </a:t>
            </a:r>
            <a:r>
              <a:rPr lang="zh-CN" altLang="en-US" sz="2400">
                <a:latin typeface="宋体" panose="02010600030101010101" pitchFamily="2" charset="-122"/>
              </a:rPr>
              <a:t>的地址值</a:t>
            </a:r>
          </a:p>
          <a:p>
            <a:pPr eaLnBrk="1" hangingPunct="1">
              <a:lnSpc>
                <a:spcPct val="130000"/>
              </a:lnSpc>
              <a:buFontTx/>
              <a:buChar char="•"/>
              <a:defRPr/>
            </a:pPr>
            <a:r>
              <a:rPr lang="zh-CN" altLang="en-US" sz="2400">
                <a:latin typeface="宋体" panose="02010600030101010101" pitchFamily="2" charset="-122"/>
              </a:rPr>
              <a:t> 查找该地址的存储单元</a:t>
            </a:r>
          </a:p>
          <a:p>
            <a:pPr eaLnBrk="1" hangingPunct="1">
              <a:lnSpc>
                <a:spcPct val="130000"/>
              </a:lnSpc>
              <a:buFontTx/>
              <a:buChar char="•"/>
              <a:defRPr/>
            </a:pPr>
            <a:r>
              <a:rPr lang="zh-CN" altLang="en-US" sz="2400">
                <a:latin typeface="宋体" panose="02010600030101010101" pitchFamily="2" charset="-122"/>
              </a:rPr>
              <a:t> 用关联类型解释并读出数据</a:t>
            </a:r>
          </a:p>
        </p:txBody>
      </p:sp>
      <p:sp>
        <p:nvSpPr>
          <p:cNvPr id="706612" name="Freeform 52"/>
          <p:cNvSpPr/>
          <p:nvPr/>
        </p:nvSpPr>
        <p:spPr bwMode="auto">
          <a:xfrm>
            <a:off x="7567660" y="2464857"/>
            <a:ext cx="1049867" cy="2743200"/>
          </a:xfrm>
          <a:custGeom>
            <a:avLst/>
            <a:gdLst>
              <a:gd name="T0" fmla="*/ 787400 w 496"/>
              <a:gd name="T1" fmla="*/ 0 h 1296"/>
              <a:gd name="T2" fmla="*/ 25400 w 496"/>
              <a:gd name="T3" fmla="*/ 990600 h 1296"/>
              <a:gd name="T4" fmla="*/ 635000 w 496"/>
              <a:gd name="T5" fmla="*/ 2057400 h 1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6" h="1296">
                <a:moveTo>
                  <a:pt x="496" y="0"/>
                </a:moveTo>
                <a:cubicBezTo>
                  <a:pt x="264" y="204"/>
                  <a:pt x="32" y="408"/>
                  <a:pt x="16" y="624"/>
                </a:cubicBezTo>
                <a:cubicBezTo>
                  <a:pt x="0" y="840"/>
                  <a:pt x="200" y="1068"/>
                  <a:pt x="400" y="1296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25605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06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6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6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6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6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2" grpId="0" bldLvl="0" animBg="1"/>
      <p:bldP spid="706611" grpId="0" bldLvl="0" animBg="1" autoUpdateAnimBg="0"/>
      <p:bldP spid="70661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7586" name="Oval 2"/>
          <p:cNvSpPr>
            <a:spLocks noChangeArrowheads="1"/>
          </p:cNvSpPr>
          <p:nvPr/>
        </p:nvSpPr>
        <p:spPr bwMode="auto">
          <a:xfrm>
            <a:off x="3323013" y="5208057"/>
            <a:ext cx="812800" cy="508000"/>
          </a:xfrm>
          <a:prstGeom prst="ellipse">
            <a:avLst/>
          </a:prstGeom>
          <a:ln w="190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5863013" y="4860924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5830" name="Text Box 6"/>
          <p:cNvSpPr txBox="1">
            <a:spLocks noChangeArrowheads="1"/>
          </p:cNvSpPr>
          <p:nvPr/>
        </p:nvSpPr>
        <p:spPr bwMode="auto">
          <a:xfrm>
            <a:off x="5863013" y="3844924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5831" name="Group 7"/>
          <p:cNvGrpSpPr/>
          <p:nvPr/>
        </p:nvGrpSpPr>
        <p:grpSpPr bwMode="auto">
          <a:xfrm>
            <a:off x="8443231" y="432858"/>
            <a:ext cx="2601383" cy="5992284"/>
            <a:chOff x="4003" y="1344"/>
            <a:chExt cx="1229" cy="2831"/>
          </a:xfrm>
        </p:grpSpPr>
        <p:grpSp>
          <p:nvGrpSpPr>
            <p:cNvPr id="205847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5849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5850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51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5852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5870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5871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5872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5873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5874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5875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5876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5853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54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55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56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57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58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59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0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1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2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3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4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5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6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7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8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5869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5848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5832" name="Rectangle 38"/>
          <p:cNvSpPr>
            <a:spLocks noChangeArrowheads="1"/>
          </p:cNvSpPr>
          <p:nvPr/>
        </p:nvSpPr>
        <p:spPr bwMode="auto">
          <a:xfrm>
            <a:off x="8443231" y="3925357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5833" name="Rectangle 39"/>
          <p:cNvSpPr>
            <a:spLocks noChangeArrowheads="1"/>
          </p:cNvSpPr>
          <p:nvPr/>
        </p:nvSpPr>
        <p:spPr bwMode="auto">
          <a:xfrm>
            <a:off x="8443231" y="4903257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5834" name="Text Box 40"/>
          <p:cNvSpPr txBox="1">
            <a:spLocks noChangeArrowheads="1"/>
          </p:cNvSpPr>
          <p:nvPr/>
        </p:nvSpPr>
        <p:spPr bwMode="auto">
          <a:xfrm>
            <a:off x="1371447" y="128058"/>
            <a:ext cx="2749471" cy="55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205835" name="Text Box 41"/>
          <p:cNvSpPr txBox="1">
            <a:spLocks noChangeArrowheads="1"/>
          </p:cNvSpPr>
          <p:nvPr/>
        </p:nvSpPr>
        <p:spPr bwMode="auto">
          <a:xfrm>
            <a:off x="5659813" y="940857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5836" name="Text Box 42"/>
          <p:cNvSpPr txBox="1">
            <a:spLocks noChangeArrowheads="1"/>
          </p:cNvSpPr>
          <p:nvPr/>
        </p:nvSpPr>
        <p:spPr bwMode="auto">
          <a:xfrm>
            <a:off x="5659813" y="1914524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5837" name="Rectangle 43"/>
          <p:cNvSpPr>
            <a:spLocks noChangeArrowheads="1"/>
          </p:cNvSpPr>
          <p:nvPr/>
        </p:nvSpPr>
        <p:spPr bwMode="auto">
          <a:xfrm>
            <a:off x="8443231" y="993775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5838" name="Rectangle 44"/>
          <p:cNvSpPr>
            <a:spLocks noChangeArrowheads="1"/>
          </p:cNvSpPr>
          <p:nvPr/>
        </p:nvSpPr>
        <p:spPr bwMode="auto">
          <a:xfrm>
            <a:off x="8443231" y="1978024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5839" name="Text Box 45"/>
          <p:cNvSpPr txBox="1">
            <a:spLocks noChangeArrowheads="1"/>
          </p:cNvSpPr>
          <p:nvPr/>
        </p:nvSpPr>
        <p:spPr bwMode="auto">
          <a:xfrm>
            <a:off x="8860214" y="2261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5840" name="Text Box 46"/>
          <p:cNvSpPr txBox="1">
            <a:spLocks noChangeArrowheads="1"/>
          </p:cNvSpPr>
          <p:nvPr/>
        </p:nvSpPr>
        <p:spPr bwMode="auto">
          <a:xfrm>
            <a:off x="8860214" y="1245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205841" name="Text Box 47"/>
          <p:cNvSpPr txBox="1">
            <a:spLocks noChangeArrowheads="1"/>
          </p:cNvSpPr>
          <p:nvPr/>
        </p:nvSpPr>
        <p:spPr bwMode="auto">
          <a:xfrm>
            <a:off x="9472659" y="5106457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/>
              <a:t>30</a:t>
            </a:r>
          </a:p>
        </p:txBody>
      </p:sp>
      <p:sp>
        <p:nvSpPr>
          <p:cNvPr id="205842" name="Text Box 48"/>
          <p:cNvSpPr txBox="1">
            <a:spLocks noChangeArrowheads="1"/>
          </p:cNvSpPr>
          <p:nvPr/>
        </p:nvSpPr>
        <p:spPr bwMode="auto">
          <a:xfrm>
            <a:off x="6197063" y="5267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5843" name="Text Box 49"/>
          <p:cNvSpPr txBox="1">
            <a:spLocks noChangeArrowheads="1"/>
          </p:cNvSpPr>
          <p:nvPr/>
        </p:nvSpPr>
        <p:spPr bwMode="auto">
          <a:xfrm>
            <a:off x="6197063" y="4251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205844" name="Text Box 50"/>
          <p:cNvSpPr txBox="1">
            <a:spLocks noChangeArrowheads="1"/>
          </p:cNvSpPr>
          <p:nvPr/>
        </p:nvSpPr>
        <p:spPr bwMode="auto">
          <a:xfrm>
            <a:off x="9472659" y="4170891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07635" name="AutoShape 51"/>
          <p:cNvSpPr/>
          <p:nvPr/>
        </p:nvSpPr>
        <p:spPr bwMode="auto">
          <a:xfrm>
            <a:off x="4643813" y="1448857"/>
            <a:ext cx="4368800" cy="2540000"/>
          </a:xfrm>
          <a:prstGeom prst="borderCallout2">
            <a:avLst>
              <a:gd name="adj1" fmla="val 6000"/>
              <a:gd name="adj2" fmla="val -2324"/>
              <a:gd name="adj3" fmla="val 6000"/>
              <a:gd name="adj4" fmla="val -13181"/>
              <a:gd name="adj5" fmla="val 147083"/>
              <a:gd name="adj6" fmla="val -2577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2400" i="1">
                <a:solidFill>
                  <a:srgbClr val="CC3300"/>
                </a:solidFill>
                <a:latin typeface="宋体" panose="02010600030101010101" pitchFamily="2" charset="-122"/>
              </a:rPr>
              <a:t>间址访问</a:t>
            </a:r>
          </a:p>
          <a:p>
            <a:pPr eaLnBrk="1" hangingPunct="1">
              <a:lnSpc>
                <a:spcPct val="130000"/>
              </a:lnSpc>
              <a:buFontTx/>
              <a:buChar char="•"/>
              <a:defRPr/>
            </a:pPr>
            <a:r>
              <a:rPr lang="zh-CN" altLang="en-US" sz="2400">
                <a:latin typeface="宋体" panose="02010600030101010101" pitchFamily="2" charset="-122"/>
              </a:rPr>
              <a:t> 读出变量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p2 </a:t>
            </a:r>
            <a:r>
              <a:rPr lang="zh-CN" altLang="en-US" sz="2400">
                <a:latin typeface="宋体" panose="02010600030101010101" pitchFamily="2" charset="-122"/>
              </a:rPr>
              <a:t>的地址值</a:t>
            </a:r>
          </a:p>
          <a:p>
            <a:pPr eaLnBrk="1" hangingPunct="1">
              <a:lnSpc>
                <a:spcPct val="130000"/>
              </a:lnSpc>
              <a:buFontTx/>
              <a:buChar char="•"/>
              <a:defRPr/>
            </a:pPr>
            <a:r>
              <a:rPr lang="zh-CN" altLang="en-US" sz="2400">
                <a:latin typeface="宋体" panose="02010600030101010101" pitchFamily="2" charset="-122"/>
              </a:rPr>
              <a:t> 查找该地址的存储单元</a:t>
            </a:r>
          </a:p>
          <a:p>
            <a:pPr eaLnBrk="1" hangingPunct="1">
              <a:lnSpc>
                <a:spcPct val="130000"/>
              </a:lnSpc>
              <a:buFontTx/>
              <a:buChar char="•"/>
              <a:defRPr/>
            </a:pPr>
            <a:r>
              <a:rPr lang="zh-CN" altLang="en-US" sz="2400">
                <a:latin typeface="宋体" panose="02010600030101010101" pitchFamily="2" charset="-122"/>
              </a:rPr>
              <a:t> 用关联类型解释并读出数据</a:t>
            </a:r>
          </a:p>
        </p:txBody>
      </p:sp>
      <p:sp>
        <p:nvSpPr>
          <p:cNvPr id="707636" name="Freeform 52"/>
          <p:cNvSpPr/>
          <p:nvPr/>
        </p:nvSpPr>
        <p:spPr bwMode="auto">
          <a:xfrm>
            <a:off x="7556346" y="1448857"/>
            <a:ext cx="1049867" cy="2743200"/>
          </a:xfrm>
          <a:custGeom>
            <a:avLst/>
            <a:gdLst>
              <a:gd name="T0" fmla="*/ 787400 w 496"/>
              <a:gd name="T1" fmla="*/ 0 h 1296"/>
              <a:gd name="T2" fmla="*/ 25400 w 496"/>
              <a:gd name="T3" fmla="*/ 990600 h 1296"/>
              <a:gd name="T4" fmla="*/ 635000 w 496"/>
              <a:gd name="T5" fmla="*/ 2057400 h 1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6" h="1296">
                <a:moveTo>
                  <a:pt x="496" y="0"/>
                </a:moveTo>
                <a:cubicBezTo>
                  <a:pt x="264" y="204"/>
                  <a:pt x="32" y="408"/>
                  <a:pt x="16" y="624"/>
                </a:cubicBezTo>
                <a:cubicBezTo>
                  <a:pt x="0" y="840"/>
                  <a:pt x="200" y="1068"/>
                  <a:pt x="400" y="1296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25942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076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7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7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7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7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6" grpId="0" bldLvl="0" animBg="1"/>
      <p:bldP spid="707635" grpId="0" bldLvl="0" animBg="1" autoUpdateAnimBg="0"/>
      <p:bldP spid="70763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8610" name="Oval 2"/>
          <p:cNvSpPr>
            <a:spLocks noChangeArrowheads="1"/>
          </p:cNvSpPr>
          <p:nvPr/>
        </p:nvSpPr>
        <p:spPr bwMode="auto">
          <a:xfrm>
            <a:off x="2471728" y="5208057"/>
            <a:ext cx="406400" cy="406400"/>
          </a:xfrm>
          <a:prstGeom prst="ellipse">
            <a:avLst/>
          </a:prstGeom>
          <a:ln w="190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 useBgFill="1">
        <p:nvSpPr>
          <p:cNvPr id="708611" name="Oval 3"/>
          <p:cNvSpPr>
            <a:spLocks noChangeArrowheads="1"/>
          </p:cNvSpPr>
          <p:nvPr/>
        </p:nvSpPr>
        <p:spPr bwMode="auto">
          <a:xfrm>
            <a:off x="3284528" y="5208057"/>
            <a:ext cx="406400" cy="406400"/>
          </a:xfrm>
          <a:prstGeom prst="ellipse">
            <a:avLst/>
          </a:prstGeom>
          <a:ln w="190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5926128" y="4860924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5926128" y="3844924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6856" name="Group 8"/>
          <p:cNvGrpSpPr/>
          <p:nvPr/>
        </p:nvGrpSpPr>
        <p:grpSpPr bwMode="auto">
          <a:xfrm>
            <a:off x="8506346" y="432858"/>
            <a:ext cx="2601383" cy="5992284"/>
            <a:chOff x="4003" y="1344"/>
            <a:chExt cx="1229" cy="2831"/>
          </a:xfrm>
        </p:grpSpPr>
        <p:grpSp>
          <p:nvGrpSpPr>
            <p:cNvPr id="206871" name="Group 9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6873" name="AutoShape 10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6874" name="Line 11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75" name="Line 12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6876" name="Group 13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6894" name="Line 14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6895" name="Line 15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6896" name="Line 16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6897" name="Line 17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6898" name="Line 18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6899" name="Line 19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6900" name="Line 20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6877" name="Line 21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78" name="Line 22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79" name="Line 23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0" name="Line 24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1" name="Line 25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2" name="Line 26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3" name="Line 27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4" name="Line 28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5" name="Line 29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6" name="Line 30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7" name="Line 31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8" name="Line 32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89" name="Line 33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90" name="Line 34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91" name="Line 35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92" name="Line 36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6893" name="Rectangle 37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6872" name="Line 38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6857" name="Rectangle 39"/>
          <p:cNvSpPr>
            <a:spLocks noChangeArrowheads="1"/>
          </p:cNvSpPr>
          <p:nvPr/>
        </p:nvSpPr>
        <p:spPr bwMode="auto">
          <a:xfrm>
            <a:off x="8506346" y="3925357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6858" name="Rectangle 40"/>
          <p:cNvSpPr>
            <a:spLocks noChangeArrowheads="1"/>
          </p:cNvSpPr>
          <p:nvPr/>
        </p:nvSpPr>
        <p:spPr bwMode="auto">
          <a:xfrm>
            <a:off x="8506346" y="4903257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6859" name="Text Box 41"/>
          <p:cNvSpPr txBox="1">
            <a:spLocks noChangeArrowheads="1"/>
          </p:cNvSpPr>
          <p:nvPr/>
        </p:nvSpPr>
        <p:spPr bwMode="auto">
          <a:xfrm>
            <a:off x="1434563" y="128058"/>
            <a:ext cx="2749471" cy="55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</a:t>
            </a:r>
            <a:r>
              <a:rPr lang="en-US" altLang="zh-CN" sz="2400">
                <a:solidFill>
                  <a:srgbClr val="3333FF"/>
                </a:solidFill>
              </a:rPr>
              <a:t>*</a:t>
            </a:r>
            <a:r>
              <a:rPr lang="en-US" altLang="zh-CN" sz="2400">
                <a:solidFill>
                  <a:schemeClr val="tx1"/>
                </a:solidFill>
              </a:rPr>
              <a:t>p1 + </a:t>
            </a:r>
            <a:r>
              <a:rPr lang="en-US" altLang="zh-CN" sz="2400">
                <a:solidFill>
                  <a:srgbClr val="3333FF"/>
                </a:solidFill>
              </a:rPr>
              <a:t>*</a:t>
            </a:r>
            <a:r>
              <a:rPr lang="en-US" altLang="zh-CN" sz="2400">
                <a:solidFill>
                  <a:schemeClr val="tx1"/>
                </a:solidFill>
              </a:rPr>
              <a:t>p2 ;</a:t>
            </a:r>
          </a:p>
        </p:txBody>
      </p:sp>
      <p:sp>
        <p:nvSpPr>
          <p:cNvPr id="206860" name="Text Box 42"/>
          <p:cNvSpPr txBox="1">
            <a:spLocks noChangeArrowheads="1"/>
          </p:cNvSpPr>
          <p:nvPr/>
        </p:nvSpPr>
        <p:spPr bwMode="auto">
          <a:xfrm>
            <a:off x="5722929" y="940857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6861" name="Text Box 43"/>
          <p:cNvSpPr txBox="1">
            <a:spLocks noChangeArrowheads="1"/>
          </p:cNvSpPr>
          <p:nvPr/>
        </p:nvSpPr>
        <p:spPr bwMode="auto">
          <a:xfrm>
            <a:off x="5722929" y="1914524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6862" name="Rectangle 44"/>
          <p:cNvSpPr>
            <a:spLocks noChangeArrowheads="1"/>
          </p:cNvSpPr>
          <p:nvPr/>
        </p:nvSpPr>
        <p:spPr bwMode="auto">
          <a:xfrm>
            <a:off x="8506346" y="993774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6863" name="Rectangle 45"/>
          <p:cNvSpPr>
            <a:spLocks noChangeArrowheads="1"/>
          </p:cNvSpPr>
          <p:nvPr/>
        </p:nvSpPr>
        <p:spPr bwMode="auto">
          <a:xfrm>
            <a:off x="8506346" y="1978024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6864" name="Text Box 46"/>
          <p:cNvSpPr txBox="1">
            <a:spLocks noChangeArrowheads="1"/>
          </p:cNvSpPr>
          <p:nvPr/>
        </p:nvSpPr>
        <p:spPr bwMode="auto">
          <a:xfrm>
            <a:off x="8923329" y="2261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6865" name="Text Box 47"/>
          <p:cNvSpPr txBox="1">
            <a:spLocks noChangeArrowheads="1"/>
          </p:cNvSpPr>
          <p:nvPr/>
        </p:nvSpPr>
        <p:spPr bwMode="auto">
          <a:xfrm>
            <a:off x="8923329" y="1245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206866" name="Text Box 48"/>
          <p:cNvSpPr txBox="1">
            <a:spLocks noChangeArrowheads="1"/>
          </p:cNvSpPr>
          <p:nvPr/>
        </p:nvSpPr>
        <p:spPr bwMode="auto">
          <a:xfrm>
            <a:off x="9535774" y="5106457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/>
              <a:t>30</a:t>
            </a:r>
          </a:p>
        </p:txBody>
      </p:sp>
      <p:sp>
        <p:nvSpPr>
          <p:cNvPr id="206867" name="Text Box 49"/>
          <p:cNvSpPr txBox="1">
            <a:spLocks noChangeArrowheads="1"/>
          </p:cNvSpPr>
          <p:nvPr/>
        </p:nvSpPr>
        <p:spPr bwMode="auto">
          <a:xfrm>
            <a:off x="6260179" y="5267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6868" name="Text Box 50"/>
          <p:cNvSpPr txBox="1">
            <a:spLocks noChangeArrowheads="1"/>
          </p:cNvSpPr>
          <p:nvPr/>
        </p:nvSpPr>
        <p:spPr bwMode="auto">
          <a:xfrm>
            <a:off x="6260179" y="4251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206869" name="Text Box 51"/>
          <p:cNvSpPr txBox="1">
            <a:spLocks noChangeArrowheads="1"/>
          </p:cNvSpPr>
          <p:nvPr/>
        </p:nvSpPr>
        <p:spPr bwMode="auto">
          <a:xfrm>
            <a:off x="9535774" y="4170890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08660" name="AutoShape 52"/>
          <p:cNvSpPr/>
          <p:nvPr/>
        </p:nvSpPr>
        <p:spPr bwMode="auto">
          <a:xfrm>
            <a:off x="5214928" y="2668057"/>
            <a:ext cx="2336800" cy="1320800"/>
          </a:xfrm>
          <a:prstGeom prst="borderCallout2">
            <a:avLst>
              <a:gd name="adj1" fmla="val 11537"/>
              <a:gd name="adj2" fmla="val -4347"/>
              <a:gd name="adj3" fmla="val 11537"/>
              <a:gd name="adj4" fmla="val -43843"/>
              <a:gd name="adj5" fmla="val 180449"/>
              <a:gd name="adj6" fmla="val -8976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间址运算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（指针运算）</a:t>
            </a:r>
          </a:p>
        </p:txBody>
      </p:sp>
    </p:spTree>
    <p:extLst>
      <p:ext uri="{BB962C8B-B14F-4D97-AF65-F5344CB8AC3E}">
        <p14:creationId xmlns:p14="http://schemas.microsoft.com/office/powerpoint/2010/main" val="296547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086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0" grpId="0" bldLvl="0" animBg="1"/>
      <p:bldP spid="708611" grpId="0" bldLvl="0" animBg="1"/>
      <p:bldP spid="708660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9634" name="Oval 2"/>
          <p:cNvSpPr>
            <a:spLocks noChangeArrowheads="1"/>
          </p:cNvSpPr>
          <p:nvPr/>
        </p:nvSpPr>
        <p:spPr bwMode="auto">
          <a:xfrm>
            <a:off x="2357543" y="1579033"/>
            <a:ext cx="406400" cy="406400"/>
          </a:xfrm>
          <a:prstGeom prst="ellipse">
            <a:avLst/>
          </a:prstGeom>
          <a:ln w="190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 useBgFill="1">
        <p:nvSpPr>
          <p:cNvPr id="709635" name="Oval 3"/>
          <p:cNvSpPr>
            <a:spLocks noChangeArrowheads="1"/>
          </p:cNvSpPr>
          <p:nvPr/>
        </p:nvSpPr>
        <p:spPr bwMode="auto">
          <a:xfrm>
            <a:off x="3170343" y="1579033"/>
            <a:ext cx="406400" cy="406400"/>
          </a:xfrm>
          <a:prstGeom prst="ellipse">
            <a:avLst/>
          </a:prstGeom>
          <a:ln w="190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7878" name="Text Box 6"/>
          <p:cNvSpPr txBox="1">
            <a:spLocks noChangeArrowheads="1"/>
          </p:cNvSpPr>
          <p:nvPr/>
        </p:nvSpPr>
        <p:spPr bwMode="auto">
          <a:xfrm>
            <a:off x="5811943" y="4686300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7879" name="Text Box 7"/>
          <p:cNvSpPr txBox="1">
            <a:spLocks noChangeArrowheads="1"/>
          </p:cNvSpPr>
          <p:nvPr/>
        </p:nvSpPr>
        <p:spPr bwMode="auto">
          <a:xfrm>
            <a:off x="5811943" y="3670300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7880" name="Group 8"/>
          <p:cNvGrpSpPr/>
          <p:nvPr/>
        </p:nvGrpSpPr>
        <p:grpSpPr bwMode="auto">
          <a:xfrm>
            <a:off x="8392161" y="258234"/>
            <a:ext cx="2601383" cy="5992284"/>
            <a:chOff x="4003" y="1344"/>
            <a:chExt cx="1229" cy="2831"/>
          </a:xfrm>
        </p:grpSpPr>
        <p:grpSp>
          <p:nvGrpSpPr>
            <p:cNvPr id="207895" name="Group 9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7897" name="AutoShape 10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7898" name="Line 11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899" name="Line 12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7900" name="Group 13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7918" name="Line 14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7919" name="Line 15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7920" name="Line 16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7921" name="Line 17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7922" name="Line 18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7923" name="Line 19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7924" name="Line 20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7901" name="Line 21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02" name="Line 22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03" name="Line 23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04" name="Line 24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05" name="Line 25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06" name="Line 26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07" name="Line 27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08" name="Line 28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09" name="Line 29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10" name="Line 30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11" name="Line 31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12" name="Line 32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13" name="Line 33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14" name="Line 34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15" name="Line 35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16" name="Line 36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7917" name="Rectangle 37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7896" name="Line 38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7881" name="Rectangle 39"/>
          <p:cNvSpPr>
            <a:spLocks noChangeArrowheads="1"/>
          </p:cNvSpPr>
          <p:nvPr/>
        </p:nvSpPr>
        <p:spPr bwMode="auto">
          <a:xfrm>
            <a:off x="8392161" y="3750733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7882" name="Rectangle 40"/>
          <p:cNvSpPr>
            <a:spLocks noChangeArrowheads="1"/>
          </p:cNvSpPr>
          <p:nvPr/>
        </p:nvSpPr>
        <p:spPr bwMode="auto">
          <a:xfrm>
            <a:off x="8392161" y="4728633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7883" name="Text Box 41"/>
          <p:cNvSpPr txBox="1">
            <a:spLocks noChangeArrowheads="1"/>
          </p:cNvSpPr>
          <p:nvPr/>
        </p:nvSpPr>
        <p:spPr bwMode="auto">
          <a:xfrm>
            <a:off x="1320378" y="-46566"/>
            <a:ext cx="2749471" cy="55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</a:t>
            </a:r>
            <a:r>
              <a:rPr lang="en-US" altLang="zh-CN" sz="2400">
                <a:solidFill>
                  <a:srgbClr val="CC0099"/>
                </a:solidFill>
              </a:rPr>
              <a:t>*</a:t>
            </a:r>
            <a:r>
              <a:rPr lang="en-US" altLang="zh-CN" sz="2400">
                <a:solidFill>
                  <a:schemeClr val="tx1"/>
                </a:solidFill>
              </a:rPr>
              <a:t>p1 , </a:t>
            </a:r>
            <a:r>
              <a:rPr lang="en-US" altLang="zh-CN" sz="2400">
                <a:solidFill>
                  <a:srgbClr val="CC0099"/>
                </a:solidFill>
              </a:rPr>
              <a:t>*</a:t>
            </a:r>
            <a:r>
              <a:rPr lang="en-US" altLang="zh-CN" sz="2400">
                <a:solidFill>
                  <a:schemeClr val="tx1"/>
                </a:solidFill>
              </a:rPr>
              <a:t>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</a:t>
            </a:r>
            <a:r>
              <a:rPr lang="en-US" altLang="zh-CN" sz="2400">
                <a:solidFill>
                  <a:srgbClr val="3333FF"/>
                </a:solidFill>
              </a:rPr>
              <a:t>*</a:t>
            </a:r>
            <a:r>
              <a:rPr lang="en-US" altLang="zh-CN" sz="2400">
                <a:solidFill>
                  <a:schemeClr val="tx1"/>
                </a:solidFill>
              </a:rPr>
              <a:t>p1 + </a:t>
            </a:r>
            <a:r>
              <a:rPr lang="en-US" altLang="zh-CN" sz="2400">
                <a:solidFill>
                  <a:srgbClr val="3333FF"/>
                </a:solidFill>
              </a:rPr>
              <a:t>*</a:t>
            </a:r>
            <a:r>
              <a:rPr lang="en-US" altLang="zh-CN" sz="2400">
                <a:solidFill>
                  <a:schemeClr val="tx1"/>
                </a:solidFill>
              </a:rPr>
              <a:t>p2 ;</a:t>
            </a:r>
          </a:p>
        </p:txBody>
      </p:sp>
      <p:sp>
        <p:nvSpPr>
          <p:cNvPr id="207884" name="Text Box 42"/>
          <p:cNvSpPr txBox="1">
            <a:spLocks noChangeArrowheads="1"/>
          </p:cNvSpPr>
          <p:nvPr/>
        </p:nvSpPr>
        <p:spPr bwMode="auto">
          <a:xfrm>
            <a:off x="5608744" y="766233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7885" name="Text Box 43"/>
          <p:cNvSpPr txBox="1">
            <a:spLocks noChangeArrowheads="1"/>
          </p:cNvSpPr>
          <p:nvPr/>
        </p:nvSpPr>
        <p:spPr bwMode="auto">
          <a:xfrm>
            <a:off x="5608744" y="1739900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7886" name="Rectangle 44"/>
          <p:cNvSpPr>
            <a:spLocks noChangeArrowheads="1"/>
          </p:cNvSpPr>
          <p:nvPr/>
        </p:nvSpPr>
        <p:spPr bwMode="auto">
          <a:xfrm>
            <a:off x="8392161" y="819151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7887" name="Rectangle 45"/>
          <p:cNvSpPr>
            <a:spLocks noChangeArrowheads="1"/>
          </p:cNvSpPr>
          <p:nvPr/>
        </p:nvSpPr>
        <p:spPr bwMode="auto">
          <a:xfrm>
            <a:off x="8392161" y="1803400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7888" name="Text Box 46"/>
          <p:cNvSpPr txBox="1">
            <a:spLocks noChangeArrowheads="1"/>
          </p:cNvSpPr>
          <p:nvPr/>
        </p:nvSpPr>
        <p:spPr bwMode="auto">
          <a:xfrm>
            <a:off x="8809144" y="2087033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7889" name="Text Box 47"/>
          <p:cNvSpPr txBox="1">
            <a:spLocks noChangeArrowheads="1"/>
          </p:cNvSpPr>
          <p:nvPr/>
        </p:nvSpPr>
        <p:spPr bwMode="auto">
          <a:xfrm>
            <a:off x="8809144" y="1071033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207890" name="Text Box 48"/>
          <p:cNvSpPr txBox="1">
            <a:spLocks noChangeArrowheads="1"/>
          </p:cNvSpPr>
          <p:nvPr/>
        </p:nvSpPr>
        <p:spPr bwMode="auto">
          <a:xfrm>
            <a:off x="9421589" y="4931833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/>
              <a:t>30</a:t>
            </a:r>
          </a:p>
        </p:txBody>
      </p:sp>
      <p:sp>
        <p:nvSpPr>
          <p:cNvPr id="207891" name="Text Box 49"/>
          <p:cNvSpPr txBox="1">
            <a:spLocks noChangeArrowheads="1"/>
          </p:cNvSpPr>
          <p:nvPr/>
        </p:nvSpPr>
        <p:spPr bwMode="auto">
          <a:xfrm>
            <a:off x="6145994" y="5092700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7892" name="Text Box 50"/>
          <p:cNvSpPr txBox="1">
            <a:spLocks noChangeArrowheads="1"/>
          </p:cNvSpPr>
          <p:nvPr/>
        </p:nvSpPr>
        <p:spPr bwMode="auto">
          <a:xfrm>
            <a:off x="6145994" y="4076700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207893" name="Text Box 51"/>
          <p:cNvSpPr txBox="1">
            <a:spLocks noChangeArrowheads="1"/>
          </p:cNvSpPr>
          <p:nvPr/>
        </p:nvSpPr>
        <p:spPr bwMode="auto">
          <a:xfrm>
            <a:off x="9421589" y="3996267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09684" name="AutoShape 52"/>
          <p:cNvSpPr/>
          <p:nvPr/>
        </p:nvSpPr>
        <p:spPr bwMode="auto">
          <a:xfrm>
            <a:off x="4751416" y="2752976"/>
            <a:ext cx="2540000" cy="812800"/>
          </a:xfrm>
          <a:prstGeom prst="borderCallout2">
            <a:avLst>
              <a:gd name="adj1" fmla="val 18750"/>
              <a:gd name="adj2" fmla="val -4000"/>
              <a:gd name="adj3" fmla="val 18750"/>
              <a:gd name="adj4" fmla="val -35833"/>
              <a:gd name="adj5" fmla="val -89728"/>
              <a:gd name="adj6" fmla="val -79924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指针类型说明</a:t>
            </a:r>
          </a:p>
        </p:txBody>
      </p:sp>
      <p:sp>
        <p:nvSpPr>
          <p:cNvPr id="51" name="Rectangle 39">
            <a:extLst>
              <a:ext uri="{FF2B5EF4-FFF2-40B4-BE49-F238E27FC236}">
                <a16:creationId xmlns:a16="http://schemas.microsoft.com/office/drawing/2014/main" id="{240A9C18-2620-41CE-B786-D75867C63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161" y="3754966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82124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09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4" grpId="0" bldLvl="0" animBg="1"/>
      <p:bldP spid="709635" grpId="0" bldLvl="0" animBg="1"/>
      <p:bldP spid="709684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5756487" y="4840393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5756487" y="3824393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8902" name="Group 6"/>
          <p:cNvGrpSpPr/>
          <p:nvPr/>
        </p:nvGrpSpPr>
        <p:grpSpPr bwMode="auto">
          <a:xfrm>
            <a:off x="8336705" y="412327"/>
            <a:ext cx="2601383" cy="5992284"/>
            <a:chOff x="4003" y="1344"/>
            <a:chExt cx="1229" cy="2831"/>
          </a:xfrm>
        </p:grpSpPr>
        <p:grpSp>
          <p:nvGrpSpPr>
            <p:cNvPr id="208927" name="Group 7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8929" name="AutoShape 8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8930" name="Line 9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31" name="Line 10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8932" name="Group 11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8950" name="Line 12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8951" name="Line 13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8952" name="Line 14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8953" name="Line 15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8954" name="Line 16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8955" name="Line 17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8956" name="Line 18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8933" name="Line 19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34" name="Line 20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35" name="Line 21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36" name="Line 22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37" name="Line 23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38" name="Line 24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39" name="Line 25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0" name="Line 26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1" name="Line 27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2" name="Line 28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3" name="Line 29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4" name="Line 30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5" name="Line 31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6" name="Line 32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7" name="Line 33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8" name="Line 34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8949" name="Rectangle 35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8928" name="Line 36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8903" name="Rectangle 37"/>
          <p:cNvSpPr>
            <a:spLocks noChangeArrowheads="1"/>
          </p:cNvSpPr>
          <p:nvPr/>
        </p:nvSpPr>
        <p:spPr bwMode="auto">
          <a:xfrm>
            <a:off x="8336705" y="3904827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8904" name="Rectangle 38"/>
          <p:cNvSpPr>
            <a:spLocks noChangeArrowheads="1"/>
          </p:cNvSpPr>
          <p:nvPr/>
        </p:nvSpPr>
        <p:spPr bwMode="auto">
          <a:xfrm>
            <a:off x="8336705" y="4882727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8905" name="Text Box 39"/>
          <p:cNvSpPr txBox="1">
            <a:spLocks noChangeArrowheads="1"/>
          </p:cNvSpPr>
          <p:nvPr/>
        </p:nvSpPr>
        <p:spPr bwMode="auto">
          <a:xfrm>
            <a:off x="5553287" y="920327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8906" name="Text Box 40"/>
          <p:cNvSpPr txBox="1">
            <a:spLocks noChangeArrowheads="1"/>
          </p:cNvSpPr>
          <p:nvPr/>
        </p:nvSpPr>
        <p:spPr bwMode="auto">
          <a:xfrm>
            <a:off x="5553287" y="1893993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8907" name="Rectangle 41"/>
          <p:cNvSpPr>
            <a:spLocks noChangeArrowheads="1"/>
          </p:cNvSpPr>
          <p:nvPr/>
        </p:nvSpPr>
        <p:spPr bwMode="auto">
          <a:xfrm>
            <a:off x="8336705" y="973244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8908" name="Rectangle 42"/>
          <p:cNvSpPr>
            <a:spLocks noChangeArrowheads="1"/>
          </p:cNvSpPr>
          <p:nvPr/>
        </p:nvSpPr>
        <p:spPr bwMode="auto">
          <a:xfrm>
            <a:off x="8336705" y="1957493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8909" name="Text Box 43"/>
          <p:cNvSpPr txBox="1">
            <a:spLocks noChangeArrowheads="1"/>
          </p:cNvSpPr>
          <p:nvPr/>
        </p:nvSpPr>
        <p:spPr bwMode="auto">
          <a:xfrm>
            <a:off x="8753687" y="224112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8910" name="Text Box 44"/>
          <p:cNvSpPr txBox="1">
            <a:spLocks noChangeArrowheads="1"/>
          </p:cNvSpPr>
          <p:nvPr/>
        </p:nvSpPr>
        <p:spPr bwMode="auto">
          <a:xfrm>
            <a:off x="8753687" y="122512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208911" name="Text Box 45"/>
          <p:cNvSpPr txBox="1">
            <a:spLocks noChangeArrowheads="1"/>
          </p:cNvSpPr>
          <p:nvPr/>
        </p:nvSpPr>
        <p:spPr bwMode="auto">
          <a:xfrm>
            <a:off x="9366132" y="5085927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/>
              <a:t>30</a:t>
            </a:r>
          </a:p>
        </p:txBody>
      </p:sp>
      <p:sp>
        <p:nvSpPr>
          <p:cNvPr id="208912" name="Text Box 46"/>
          <p:cNvSpPr txBox="1">
            <a:spLocks noChangeArrowheads="1"/>
          </p:cNvSpPr>
          <p:nvPr/>
        </p:nvSpPr>
        <p:spPr bwMode="auto">
          <a:xfrm>
            <a:off x="6090537" y="5246793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8913" name="Text Box 47"/>
          <p:cNvSpPr txBox="1">
            <a:spLocks noChangeArrowheads="1"/>
          </p:cNvSpPr>
          <p:nvPr/>
        </p:nvSpPr>
        <p:spPr bwMode="auto">
          <a:xfrm>
            <a:off x="6090537" y="4230793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208914" name="Text Box 48"/>
          <p:cNvSpPr txBox="1">
            <a:spLocks noChangeArrowheads="1"/>
          </p:cNvSpPr>
          <p:nvPr/>
        </p:nvSpPr>
        <p:spPr bwMode="auto">
          <a:xfrm>
            <a:off x="9366132" y="4150360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10705" name="Rectangle 49"/>
          <p:cNvSpPr>
            <a:spLocks noChangeArrowheads="1"/>
          </p:cNvSpPr>
          <p:nvPr/>
        </p:nvSpPr>
        <p:spPr bwMode="auto">
          <a:xfrm>
            <a:off x="1165437" y="2241127"/>
            <a:ext cx="914400" cy="3048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710706" name="Rectangle 50"/>
          <p:cNvSpPr>
            <a:spLocks noChangeArrowheads="1"/>
          </p:cNvSpPr>
          <p:nvPr/>
        </p:nvSpPr>
        <p:spPr bwMode="auto">
          <a:xfrm>
            <a:off x="3299037" y="2139527"/>
            <a:ext cx="1219200" cy="508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  <a:effectLst>
            <a:outerShdw dist="17961" dir="189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710707" name="Line 51"/>
          <p:cNvSpPr>
            <a:spLocks noChangeShapeType="1"/>
          </p:cNvSpPr>
          <p:nvPr/>
        </p:nvSpPr>
        <p:spPr bwMode="auto">
          <a:xfrm>
            <a:off x="2079837" y="2393527"/>
            <a:ext cx="1219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710708" name="Rectangle 52"/>
          <p:cNvSpPr>
            <a:spLocks noChangeArrowheads="1"/>
          </p:cNvSpPr>
          <p:nvPr/>
        </p:nvSpPr>
        <p:spPr bwMode="auto">
          <a:xfrm>
            <a:off x="1165437" y="3968327"/>
            <a:ext cx="914400" cy="3048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710709" name="Rectangle 53"/>
          <p:cNvSpPr>
            <a:spLocks noChangeArrowheads="1"/>
          </p:cNvSpPr>
          <p:nvPr/>
        </p:nvSpPr>
        <p:spPr bwMode="auto">
          <a:xfrm>
            <a:off x="3299037" y="3866727"/>
            <a:ext cx="1219200" cy="508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  <a:effectLst>
            <a:outerShdw dist="17961" dir="189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710710" name="Line 54"/>
          <p:cNvSpPr>
            <a:spLocks noChangeShapeType="1"/>
          </p:cNvSpPr>
          <p:nvPr/>
        </p:nvSpPr>
        <p:spPr bwMode="auto">
          <a:xfrm>
            <a:off x="2079837" y="4120727"/>
            <a:ext cx="1219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710711" name="Text Box 55"/>
          <p:cNvSpPr txBox="1">
            <a:spLocks noChangeArrowheads="1"/>
          </p:cNvSpPr>
          <p:nvPr/>
        </p:nvSpPr>
        <p:spPr bwMode="auto">
          <a:xfrm>
            <a:off x="1090537" y="1733127"/>
            <a:ext cx="1066318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</a:p>
        </p:txBody>
      </p:sp>
      <p:sp>
        <p:nvSpPr>
          <p:cNvPr id="710712" name="Text Box 56"/>
          <p:cNvSpPr txBox="1">
            <a:spLocks noChangeArrowheads="1"/>
          </p:cNvSpPr>
          <p:nvPr/>
        </p:nvSpPr>
        <p:spPr bwMode="auto">
          <a:xfrm>
            <a:off x="1090537" y="3519593"/>
            <a:ext cx="1066318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</a:p>
        </p:txBody>
      </p:sp>
      <p:sp>
        <p:nvSpPr>
          <p:cNvPr id="710713" name="Text Box 57"/>
          <p:cNvSpPr txBox="1">
            <a:spLocks noChangeArrowheads="1"/>
          </p:cNvSpPr>
          <p:nvPr/>
        </p:nvSpPr>
        <p:spPr bwMode="auto">
          <a:xfrm>
            <a:off x="2960948" y="1631527"/>
            <a:ext cx="777777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endParaRPr lang="en-US" altLang="zh-CN" sz="2133">
              <a:solidFill>
                <a:srgbClr val="CC3300"/>
              </a:solidFill>
            </a:endParaRPr>
          </a:p>
        </p:txBody>
      </p:sp>
      <p:sp>
        <p:nvSpPr>
          <p:cNvPr id="710714" name="Text Box 58"/>
          <p:cNvSpPr txBox="1">
            <a:spLocks noChangeArrowheads="1"/>
          </p:cNvSpPr>
          <p:nvPr/>
        </p:nvSpPr>
        <p:spPr bwMode="auto">
          <a:xfrm>
            <a:off x="2913775" y="3460327"/>
            <a:ext cx="793807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endParaRPr lang="en-US" altLang="zh-CN" sz="2133">
              <a:solidFill>
                <a:srgbClr val="CC3300"/>
              </a:solidFill>
            </a:endParaRPr>
          </a:p>
        </p:txBody>
      </p:sp>
      <p:sp>
        <p:nvSpPr>
          <p:cNvPr id="710715" name="Text Box 59"/>
          <p:cNvSpPr txBox="1">
            <a:spLocks noChangeArrowheads="1"/>
          </p:cNvSpPr>
          <p:nvPr/>
        </p:nvSpPr>
        <p:spPr bwMode="auto">
          <a:xfrm>
            <a:off x="4000781" y="1631527"/>
            <a:ext cx="6094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>
                <a:solidFill>
                  <a:schemeClr val="tx1"/>
                </a:solidFill>
              </a:rPr>
              <a:t>*p1</a:t>
            </a:r>
            <a:endParaRPr lang="en-US" altLang="zh-CN" sz="2133">
              <a:solidFill>
                <a:srgbClr val="CC3300"/>
              </a:solidFill>
            </a:endParaRPr>
          </a:p>
        </p:txBody>
      </p:sp>
      <p:sp>
        <p:nvSpPr>
          <p:cNvPr id="710716" name="Text Box 60"/>
          <p:cNvSpPr txBox="1">
            <a:spLocks noChangeArrowheads="1"/>
          </p:cNvSpPr>
          <p:nvPr/>
        </p:nvSpPr>
        <p:spPr bwMode="auto">
          <a:xfrm>
            <a:off x="3981732" y="3417993"/>
            <a:ext cx="6094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>
                <a:solidFill>
                  <a:schemeClr val="tx1"/>
                </a:solidFill>
              </a:rPr>
              <a:t>*p2</a:t>
            </a:r>
            <a:endParaRPr lang="en-US" altLang="zh-CN" sz="2133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7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1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71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1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71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71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1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71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71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0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10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0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0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0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0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0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0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71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500"/>
                            </p:stCondLst>
                            <p:childTnLst>
                              <p:par>
                                <p:cTn id="55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71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705" grpId="0" bldLvl="0" animBg="1"/>
      <p:bldP spid="710706" grpId="0" bldLvl="0" animBg="1"/>
      <p:bldP spid="710707" grpId="0" bldLvl="0" animBg="1"/>
      <p:bldP spid="710708" grpId="0" bldLvl="0" animBg="1"/>
      <p:bldP spid="710709" grpId="0" bldLvl="0" animBg="1"/>
      <p:bldP spid="710710" grpId="0" bldLvl="0" animBg="1"/>
      <p:bldP spid="710711" grpId="0" bldLvl="0" animBg="1" autoUpdateAnimBg="0"/>
      <p:bldP spid="710712" grpId="0" bldLvl="0" animBg="1" autoUpdateAnimBg="0"/>
      <p:bldP spid="710713" grpId="0" bldLvl="0" animBg="1" autoUpdateAnimBg="0"/>
      <p:bldP spid="710714" grpId="0" bldLvl="0" animBg="1" autoUpdateAnimBg="0"/>
      <p:bldP spid="710715" grpId="0" bldLvl="0" animBg="1" autoUpdateAnimBg="0"/>
      <p:bldP spid="710716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299649" y="934308"/>
            <a:ext cx="11256818" cy="4870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lang="en-US" altLang="zh-CN" sz="2667">
                <a:solidFill>
                  <a:schemeClr val="tx2"/>
                </a:solidFill>
                <a:sym typeface="+mn-ea"/>
              </a:rPr>
              <a:t>      </a:t>
            </a:r>
            <a:r>
              <a:rPr lang="zh-CN" altLang="en-US" sz="26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指向</a:t>
            </a:r>
            <a:r>
              <a:rPr lang="zh-CN" altLang="en-US"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组的指针变量称为数组指针变量。一个数组是一块连续的内存单元组成的，数组名就是这块连续内存单元的首地址。一个数组元素的首地址就是指它所占有的几个内存单元的首地址。一个指针变量即可以指向一个数组，也可以指向一个数组元素，可把数组名或第一个元素的地址赋予它。如要使指针变量指向第 i 号元素，可以把 i 元素的首地址赋予它，或把数组名加 i 赋予它。 </a:t>
            </a:r>
          </a:p>
          <a:p>
            <a:pPr indent="87204" algn="l"/>
            <a:r>
              <a:rPr lang="en-US" altLang="zh-CN" sz="26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</a:t>
            </a:r>
            <a:r>
              <a:rPr lang="zh-CN" altLang="en-US" sz="26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设有</a:t>
            </a:r>
            <a:r>
              <a:rPr lang="zh-CN" altLang="en-US"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数组 a，指向 a 的指针变量为 pa，则有以下关系：pa、a、&amp;a[0]均指向同一单元，是数组 a 的首地址，也是 0 号元素 a[0]的首地址。pa+1、a+1、&amp;a[1]均指向 1 号元素 a[1]。类推可知 pa+i、a+i、&amp;a[i]指向 i 号元素 a[i]。pa 是变量，而 a，&amp;a[i]是常量，在编程时应予以注意。</a:t>
            </a:r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32680" y="351348"/>
            <a:ext cx="315503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指针与数组的关系 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32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364417" y="1039212"/>
            <a:ext cx="11142672" cy="48927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sz="26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数组指针变量说明的一般形式为</a:t>
            </a:r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： </a:t>
            </a:r>
          </a:p>
          <a:p>
            <a:pPr indent="87204" algn="l"/>
            <a:r>
              <a:rPr sz="2667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类型说明符 </a:t>
            </a:r>
            <a:r>
              <a:rPr sz="2667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*</a:t>
            </a:r>
            <a:r>
              <a:rPr sz="2667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指针变量名 </a:t>
            </a:r>
            <a:endParaRPr lang="en-US" sz="2667" dirty="0">
              <a:solidFill>
                <a:srgbClr val="FF0000"/>
              </a:solidFill>
              <a:sym typeface="+mn-ea"/>
            </a:endParaRPr>
          </a:p>
          <a:p>
            <a:pPr indent="87204" algn="l"/>
            <a:r>
              <a:rPr sz="2667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其中类型说明符表示所指数组的类型</a:t>
            </a:r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，从一般形式可以看出，指向数组的指针变量和指向普通变量的指针变量的说明是相同的。</a:t>
            </a:r>
          </a:p>
          <a:p>
            <a:pPr indent="87204" algn="l"/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</a:p>
          <a:p>
            <a:pPr indent="87204" algn="l"/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引入指针变量后，就可以用两种方法访问数组元素了， </a:t>
            </a:r>
          </a:p>
          <a:p>
            <a:pPr indent="87204" algn="l"/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例如定义了 </a:t>
            </a:r>
            <a:r>
              <a:rPr sz="2667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int </a:t>
            </a:r>
            <a:r>
              <a:rPr sz="2667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a[5];</a:t>
            </a:r>
            <a:r>
              <a:rPr lang="en-US" sz="2667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2667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int </a:t>
            </a:r>
            <a:r>
              <a:rPr sz="2667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*pa=a; </a:t>
            </a:r>
            <a:endParaRPr sz="2667" dirty="0">
              <a:solidFill>
                <a:srgbClr val="FF0000"/>
              </a:solidFill>
              <a:sym typeface="+mn-ea"/>
            </a:endParaRPr>
          </a:p>
          <a:p>
            <a:pPr indent="87204" algn="l"/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第一种方法为下标法，即用 pa[i]形式访问 a 的数组元素。 </a:t>
            </a:r>
          </a:p>
          <a:p>
            <a:pPr indent="87204" algn="l"/>
            <a:r>
              <a:rPr sz="2667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第二种方法为指针法，即采用*(pa+i)形式，用间接访问的方法来访问数组元素。</a:t>
            </a: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3082" y="334892"/>
            <a:ext cx="278601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87204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指向数组的指针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1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1901075" y="1091142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695301" name="Text Box 5"/>
          <p:cNvSpPr txBox="1">
            <a:spLocks noChangeArrowheads="1"/>
          </p:cNvSpPr>
          <p:nvPr/>
        </p:nvSpPr>
        <p:spPr bwMode="auto">
          <a:xfrm>
            <a:off x="5965075" y="4860924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695302" name="Text Box 6"/>
          <p:cNvSpPr txBox="1">
            <a:spLocks noChangeArrowheads="1"/>
          </p:cNvSpPr>
          <p:nvPr/>
        </p:nvSpPr>
        <p:spPr bwMode="auto">
          <a:xfrm>
            <a:off x="5965075" y="3844924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193543" name="Group 7"/>
          <p:cNvGrpSpPr/>
          <p:nvPr/>
        </p:nvGrpSpPr>
        <p:grpSpPr bwMode="auto">
          <a:xfrm>
            <a:off x="8545293" y="432858"/>
            <a:ext cx="2601383" cy="5992284"/>
            <a:chOff x="4003" y="1344"/>
            <a:chExt cx="1229" cy="2831"/>
          </a:xfrm>
        </p:grpSpPr>
        <p:grpSp>
          <p:nvGrpSpPr>
            <p:cNvPr id="193547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193549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93550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51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193552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193570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3571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3572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3573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3574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3575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3576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3553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54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55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56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57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58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59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0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1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2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3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4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5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6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7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8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3569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193548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695334" name="Rectangle 38"/>
          <p:cNvSpPr>
            <a:spLocks noChangeArrowheads="1"/>
          </p:cNvSpPr>
          <p:nvPr/>
        </p:nvSpPr>
        <p:spPr bwMode="auto">
          <a:xfrm>
            <a:off x="8545293" y="3925358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695335" name="Rectangle 39"/>
          <p:cNvSpPr>
            <a:spLocks noChangeArrowheads="1"/>
          </p:cNvSpPr>
          <p:nvPr/>
        </p:nvSpPr>
        <p:spPr bwMode="auto">
          <a:xfrm>
            <a:off x="8545293" y="4903258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3546" name="Text Box 40"/>
          <p:cNvSpPr txBox="1">
            <a:spLocks noChangeArrowheads="1"/>
          </p:cNvSpPr>
          <p:nvPr/>
        </p:nvSpPr>
        <p:spPr bwMode="auto">
          <a:xfrm>
            <a:off x="1473509" y="128058"/>
            <a:ext cx="2749471" cy="56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rgbClr val="FFFFFF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</p:spTree>
    <p:extLst>
      <p:ext uri="{BB962C8B-B14F-4D97-AF65-F5344CB8AC3E}">
        <p14:creationId xmlns:p14="http://schemas.microsoft.com/office/powerpoint/2010/main" val="15073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9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1" grpId="0" bldLvl="0" animBg="1" autoUpdateAnimBg="0"/>
      <p:bldP spid="695302" grpId="0" bldLvl="0" animBg="1" autoUpdateAnimBg="0"/>
      <p:bldP spid="695334" grpId="0" bldLvl="0" animBg="1"/>
      <p:bldP spid="695335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655" name="Group 7"/>
          <p:cNvGrpSpPr/>
          <p:nvPr/>
        </p:nvGrpSpPr>
        <p:grpSpPr bwMode="auto">
          <a:xfrm>
            <a:off x="6314441" y="5081"/>
            <a:ext cx="4982633" cy="6847417"/>
            <a:chOff x="2640" y="720"/>
            <a:chExt cx="2354" cy="3235"/>
          </a:xfrm>
        </p:grpSpPr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4608" y="1008"/>
              <a:ext cx="386" cy="2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a[0]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a[1]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a[2]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a[3]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a[4]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a[5]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a[6]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a[7]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a[8]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a[9]</a:t>
              </a:r>
            </a:p>
          </p:txBody>
        </p:sp>
        <p:sp>
          <p:nvSpPr>
            <p:cNvPr id="65545" name="Text Box 9"/>
            <p:cNvSpPr txBox="1">
              <a:spLocks noChangeArrowheads="1"/>
            </p:cNvSpPr>
            <p:nvPr/>
          </p:nvSpPr>
          <p:spPr bwMode="auto">
            <a:xfrm>
              <a:off x="2640" y="1008"/>
              <a:ext cx="110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en-US" altLang="zh-CN"/>
                <a:t>a   </a:t>
              </a:r>
              <a:r>
                <a:rPr kumimoji="0" lang="en-US" altLang="zh-CN">
                  <a:sym typeface="+mn-ea"/>
                </a:rPr>
                <a:t>0x6FFDF0</a:t>
              </a:r>
              <a:endParaRPr kumimoji="0" lang="en-US" altLang="zh-CN"/>
            </a:p>
          </p:txBody>
        </p:sp>
        <p:grpSp>
          <p:nvGrpSpPr>
            <p:cNvPr id="65546" name="Group 10"/>
            <p:cNvGrpSpPr/>
            <p:nvPr/>
          </p:nvGrpSpPr>
          <p:grpSpPr bwMode="auto">
            <a:xfrm>
              <a:off x="3744" y="720"/>
              <a:ext cx="834" cy="3235"/>
              <a:chOff x="3744" y="720"/>
              <a:chExt cx="834" cy="3235"/>
            </a:xfrm>
          </p:grpSpPr>
          <p:sp>
            <p:nvSpPr>
              <p:cNvPr id="65548" name="Line 11"/>
              <p:cNvSpPr>
                <a:spLocks noChangeShapeType="1"/>
              </p:cNvSpPr>
              <p:nvPr/>
            </p:nvSpPr>
            <p:spPr bwMode="auto">
              <a:xfrm>
                <a:off x="3744" y="109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49" name="AutoShape 12"/>
              <p:cNvSpPr>
                <a:spLocks noChangeArrowheads="1"/>
              </p:cNvSpPr>
              <p:nvPr/>
            </p:nvSpPr>
            <p:spPr bwMode="auto">
              <a:xfrm>
                <a:off x="3744" y="720"/>
                <a:ext cx="834" cy="3235"/>
              </a:xfrm>
              <a:prstGeom prst="wave">
                <a:avLst>
                  <a:gd name="adj1" fmla="val 2611"/>
                  <a:gd name="adj2" fmla="val 0"/>
                </a:avLst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3200"/>
              </a:p>
            </p:txBody>
          </p:sp>
          <p:sp>
            <p:nvSpPr>
              <p:cNvPr id="65550" name="Line 13"/>
              <p:cNvSpPr>
                <a:spLocks noChangeShapeType="1"/>
              </p:cNvSpPr>
              <p:nvPr/>
            </p:nvSpPr>
            <p:spPr bwMode="auto">
              <a:xfrm>
                <a:off x="3744" y="134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1" name="Line 14"/>
              <p:cNvSpPr>
                <a:spLocks noChangeShapeType="1"/>
              </p:cNvSpPr>
              <p:nvPr/>
            </p:nvSpPr>
            <p:spPr bwMode="auto">
              <a:xfrm>
                <a:off x="3744" y="1840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2" name="Line 15"/>
              <p:cNvSpPr>
                <a:spLocks noChangeShapeType="1"/>
              </p:cNvSpPr>
              <p:nvPr/>
            </p:nvSpPr>
            <p:spPr bwMode="auto">
              <a:xfrm>
                <a:off x="3744" y="1591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3" name="Line 16"/>
              <p:cNvSpPr>
                <a:spLocks noChangeShapeType="1"/>
              </p:cNvSpPr>
              <p:nvPr/>
            </p:nvSpPr>
            <p:spPr bwMode="auto">
              <a:xfrm>
                <a:off x="3744" y="2089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4" name="Line 17"/>
              <p:cNvSpPr>
                <a:spLocks noChangeShapeType="1"/>
              </p:cNvSpPr>
              <p:nvPr/>
            </p:nvSpPr>
            <p:spPr bwMode="auto">
              <a:xfrm>
                <a:off x="3744" y="2338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5" name="Line 18"/>
              <p:cNvSpPr>
                <a:spLocks noChangeShapeType="1"/>
              </p:cNvSpPr>
              <p:nvPr/>
            </p:nvSpPr>
            <p:spPr bwMode="auto">
              <a:xfrm>
                <a:off x="3744" y="258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6" name="Line 19"/>
              <p:cNvSpPr>
                <a:spLocks noChangeShapeType="1"/>
              </p:cNvSpPr>
              <p:nvPr/>
            </p:nvSpPr>
            <p:spPr bwMode="auto">
              <a:xfrm>
                <a:off x="3744" y="2835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7" name="Line 20"/>
              <p:cNvSpPr>
                <a:spLocks noChangeShapeType="1"/>
              </p:cNvSpPr>
              <p:nvPr/>
            </p:nvSpPr>
            <p:spPr bwMode="auto">
              <a:xfrm>
                <a:off x="3744" y="308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8" name="Line 21"/>
              <p:cNvSpPr>
                <a:spLocks noChangeShapeType="1"/>
              </p:cNvSpPr>
              <p:nvPr/>
            </p:nvSpPr>
            <p:spPr bwMode="auto">
              <a:xfrm>
                <a:off x="3744" y="333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9" name="Line 22"/>
              <p:cNvSpPr>
                <a:spLocks noChangeShapeType="1"/>
              </p:cNvSpPr>
              <p:nvPr/>
            </p:nvSpPr>
            <p:spPr bwMode="auto">
              <a:xfrm>
                <a:off x="3744" y="122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0" name="Line 23"/>
              <p:cNvSpPr>
                <a:spLocks noChangeShapeType="1"/>
              </p:cNvSpPr>
              <p:nvPr/>
            </p:nvSpPr>
            <p:spPr bwMode="auto">
              <a:xfrm>
                <a:off x="3744" y="109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1" name="Line 24"/>
              <p:cNvSpPr>
                <a:spLocks noChangeShapeType="1"/>
              </p:cNvSpPr>
              <p:nvPr/>
            </p:nvSpPr>
            <p:spPr bwMode="auto">
              <a:xfrm>
                <a:off x="3744" y="358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2" name="Line 25"/>
              <p:cNvSpPr>
                <a:spLocks noChangeShapeType="1"/>
              </p:cNvSpPr>
              <p:nvPr/>
            </p:nvSpPr>
            <p:spPr bwMode="auto">
              <a:xfrm>
                <a:off x="3744" y="115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3" name="Line 26"/>
              <p:cNvSpPr>
                <a:spLocks noChangeShapeType="1"/>
              </p:cNvSpPr>
              <p:nvPr/>
            </p:nvSpPr>
            <p:spPr bwMode="auto">
              <a:xfrm>
                <a:off x="3744" y="129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4" name="Line 27"/>
              <p:cNvSpPr>
                <a:spLocks noChangeShapeType="1"/>
              </p:cNvSpPr>
              <p:nvPr/>
            </p:nvSpPr>
            <p:spPr bwMode="auto">
              <a:xfrm>
                <a:off x="3744" y="146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5" name="Line 28"/>
              <p:cNvSpPr>
                <a:spLocks noChangeShapeType="1"/>
              </p:cNvSpPr>
              <p:nvPr/>
            </p:nvSpPr>
            <p:spPr bwMode="auto">
              <a:xfrm>
                <a:off x="3744" y="139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6" name="Line 29"/>
              <p:cNvSpPr>
                <a:spLocks noChangeShapeType="1"/>
              </p:cNvSpPr>
              <p:nvPr/>
            </p:nvSpPr>
            <p:spPr bwMode="auto">
              <a:xfrm>
                <a:off x="3744" y="153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grpSp>
            <p:nvGrpSpPr>
              <p:cNvPr id="65567" name="Group 30"/>
              <p:cNvGrpSpPr/>
              <p:nvPr/>
            </p:nvGrpSpPr>
            <p:grpSpPr bwMode="auto">
              <a:xfrm>
                <a:off x="3744" y="1654"/>
                <a:ext cx="834" cy="144"/>
                <a:chOff x="3744" y="1632"/>
                <a:chExt cx="834" cy="144"/>
              </a:xfrm>
            </p:grpSpPr>
            <p:sp>
              <p:nvSpPr>
                <p:cNvPr id="65596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7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8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68" name="Group 34"/>
              <p:cNvGrpSpPr/>
              <p:nvPr/>
            </p:nvGrpSpPr>
            <p:grpSpPr bwMode="auto">
              <a:xfrm>
                <a:off x="3744" y="1899"/>
                <a:ext cx="834" cy="144"/>
                <a:chOff x="3744" y="1632"/>
                <a:chExt cx="834" cy="144"/>
              </a:xfrm>
            </p:grpSpPr>
            <p:sp>
              <p:nvSpPr>
                <p:cNvPr id="65593" name="Line 35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4" name="Line 36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5" name="Line 37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69" name="Group 38"/>
              <p:cNvGrpSpPr/>
              <p:nvPr/>
            </p:nvGrpSpPr>
            <p:grpSpPr bwMode="auto">
              <a:xfrm>
                <a:off x="3744" y="2144"/>
                <a:ext cx="834" cy="144"/>
                <a:chOff x="3744" y="1632"/>
                <a:chExt cx="834" cy="144"/>
              </a:xfrm>
            </p:grpSpPr>
            <p:sp>
              <p:nvSpPr>
                <p:cNvPr id="65590" name="Line 39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1" name="Line 40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2" name="Line 41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0" name="Group 42"/>
              <p:cNvGrpSpPr/>
              <p:nvPr/>
            </p:nvGrpSpPr>
            <p:grpSpPr bwMode="auto">
              <a:xfrm>
                <a:off x="3744" y="2396"/>
                <a:ext cx="834" cy="144"/>
                <a:chOff x="3744" y="1632"/>
                <a:chExt cx="834" cy="144"/>
              </a:xfrm>
            </p:grpSpPr>
            <p:sp>
              <p:nvSpPr>
                <p:cNvPr id="65587" name="Line 43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8" name="Line 44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9" name="Line 45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1" name="Group 46"/>
              <p:cNvGrpSpPr/>
              <p:nvPr/>
            </p:nvGrpSpPr>
            <p:grpSpPr bwMode="auto">
              <a:xfrm>
                <a:off x="3744" y="2640"/>
                <a:ext cx="834" cy="144"/>
                <a:chOff x="3744" y="1632"/>
                <a:chExt cx="834" cy="144"/>
              </a:xfrm>
            </p:grpSpPr>
            <p:sp>
              <p:nvSpPr>
                <p:cNvPr id="65584" name="Line 47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5" name="Line 48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6" name="Line 49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2" name="Group 50"/>
              <p:cNvGrpSpPr/>
              <p:nvPr/>
            </p:nvGrpSpPr>
            <p:grpSpPr bwMode="auto">
              <a:xfrm>
                <a:off x="3744" y="2897"/>
                <a:ext cx="834" cy="144"/>
                <a:chOff x="3744" y="1632"/>
                <a:chExt cx="834" cy="144"/>
              </a:xfrm>
            </p:grpSpPr>
            <p:sp>
              <p:nvSpPr>
                <p:cNvPr id="65581" name="Line 51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2" name="Line 52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3" name="Line 53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3" name="Group 54"/>
              <p:cNvGrpSpPr/>
              <p:nvPr/>
            </p:nvGrpSpPr>
            <p:grpSpPr bwMode="auto">
              <a:xfrm>
                <a:off x="3744" y="3137"/>
                <a:ext cx="834" cy="144"/>
                <a:chOff x="3744" y="1632"/>
                <a:chExt cx="834" cy="144"/>
              </a:xfrm>
            </p:grpSpPr>
            <p:sp>
              <p:nvSpPr>
                <p:cNvPr id="65578" name="Line 55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9" name="Line 56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0" name="Line 57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4" name="Group 58"/>
              <p:cNvGrpSpPr/>
              <p:nvPr/>
            </p:nvGrpSpPr>
            <p:grpSpPr bwMode="auto">
              <a:xfrm>
                <a:off x="3744" y="3400"/>
                <a:ext cx="834" cy="144"/>
                <a:chOff x="3744" y="1632"/>
                <a:chExt cx="834" cy="144"/>
              </a:xfrm>
            </p:grpSpPr>
            <p:sp>
              <p:nvSpPr>
                <p:cNvPr id="65575" name="Line 59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6" name="Line 60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7" name="Line 61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65547" name="Text Box 62"/>
            <p:cNvSpPr txBox="1">
              <a:spLocks noChangeArrowheads="1"/>
            </p:cNvSpPr>
            <p:nvPr/>
          </p:nvSpPr>
          <p:spPr bwMode="auto">
            <a:xfrm>
              <a:off x="2832" y="1776"/>
              <a:ext cx="91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en-US" altLang="zh-CN">
                  <a:sym typeface="+mn-ea"/>
                </a:rPr>
                <a:t>0x6FFDFC</a:t>
              </a:r>
              <a:endParaRPr kumimoji="0" lang="en-US" altLang="zh-CN"/>
            </a:p>
          </p:txBody>
        </p:sp>
      </p:grpSp>
      <p:sp>
        <p:nvSpPr>
          <p:cNvPr id="539711" name="Text Box 63"/>
          <p:cNvSpPr txBox="1">
            <a:spLocks noChangeArrowheads="1"/>
          </p:cNvSpPr>
          <p:nvPr/>
        </p:nvSpPr>
        <p:spPr bwMode="auto">
          <a:xfrm>
            <a:off x="764540" y="249345"/>
            <a:ext cx="7323667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例</a:t>
            </a:r>
            <a:endParaRPr lang="en-US" altLang="zh-CN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#include&lt;iostream&gt;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using namespace std;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int main()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{ int a[ 10 ] = { 1, 3, 5, 7, 9 } ;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   cout &lt;&lt; "Address of array a : " &lt;&lt; a &lt;&lt; endl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   cout &lt;&lt; "Address of element a[3] : " &lt;&lt; &amp;a[3] &lt;&lt; endl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}</a:t>
            </a: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1649307" y="32935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40" y="4825790"/>
            <a:ext cx="40290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1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711" grpId="0" bldLvl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655" name="Group 7"/>
          <p:cNvGrpSpPr/>
          <p:nvPr/>
        </p:nvGrpSpPr>
        <p:grpSpPr bwMode="auto">
          <a:xfrm>
            <a:off x="6314441" y="5081"/>
            <a:ext cx="4982633" cy="6847417"/>
            <a:chOff x="2640" y="720"/>
            <a:chExt cx="2354" cy="3235"/>
          </a:xfrm>
        </p:grpSpPr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4608" y="1008"/>
              <a:ext cx="386" cy="2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a[0]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a[1]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a[2]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a[3]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a[4]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a[5]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a[6]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a[7]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a[8]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a[9]</a:t>
              </a:r>
            </a:p>
          </p:txBody>
        </p:sp>
        <p:sp>
          <p:nvSpPr>
            <p:cNvPr id="65545" name="Text Box 9"/>
            <p:cNvSpPr txBox="1">
              <a:spLocks noChangeArrowheads="1"/>
            </p:cNvSpPr>
            <p:nvPr/>
          </p:nvSpPr>
          <p:spPr bwMode="auto">
            <a:xfrm>
              <a:off x="2640" y="1008"/>
              <a:ext cx="110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en-US" altLang="zh-CN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   </a:t>
              </a:r>
              <a:r>
                <a:rPr kumimoji="0" lang="en-US" altLang="zh-CN">
                  <a:solidFill>
                    <a:srgbClr val="FF0000"/>
                  </a:solidFill>
                  <a:sym typeface="+mn-ea"/>
                </a:rPr>
                <a:t>0x6FFDF0</a:t>
              </a:r>
            </a:p>
          </p:txBody>
        </p:sp>
        <p:grpSp>
          <p:nvGrpSpPr>
            <p:cNvPr id="65546" name="Group 10"/>
            <p:cNvGrpSpPr/>
            <p:nvPr/>
          </p:nvGrpSpPr>
          <p:grpSpPr bwMode="auto">
            <a:xfrm>
              <a:off x="3744" y="720"/>
              <a:ext cx="834" cy="3235"/>
              <a:chOff x="3744" y="720"/>
              <a:chExt cx="834" cy="3235"/>
            </a:xfrm>
          </p:grpSpPr>
          <p:sp>
            <p:nvSpPr>
              <p:cNvPr id="65548" name="Line 11"/>
              <p:cNvSpPr>
                <a:spLocks noChangeShapeType="1"/>
              </p:cNvSpPr>
              <p:nvPr/>
            </p:nvSpPr>
            <p:spPr bwMode="auto">
              <a:xfrm>
                <a:off x="3744" y="109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49" name="AutoShape 12"/>
              <p:cNvSpPr>
                <a:spLocks noChangeArrowheads="1"/>
              </p:cNvSpPr>
              <p:nvPr/>
            </p:nvSpPr>
            <p:spPr bwMode="auto">
              <a:xfrm>
                <a:off x="3744" y="720"/>
                <a:ext cx="834" cy="3235"/>
              </a:xfrm>
              <a:prstGeom prst="wave">
                <a:avLst>
                  <a:gd name="adj1" fmla="val 2611"/>
                  <a:gd name="adj2" fmla="val 0"/>
                </a:avLst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3200"/>
              </a:p>
            </p:txBody>
          </p:sp>
          <p:sp>
            <p:nvSpPr>
              <p:cNvPr id="65550" name="Line 13"/>
              <p:cNvSpPr>
                <a:spLocks noChangeShapeType="1"/>
              </p:cNvSpPr>
              <p:nvPr/>
            </p:nvSpPr>
            <p:spPr bwMode="auto">
              <a:xfrm>
                <a:off x="3744" y="134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1" name="Line 14"/>
              <p:cNvSpPr>
                <a:spLocks noChangeShapeType="1"/>
              </p:cNvSpPr>
              <p:nvPr/>
            </p:nvSpPr>
            <p:spPr bwMode="auto">
              <a:xfrm>
                <a:off x="3744" y="1840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2" name="Line 15"/>
              <p:cNvSpPr>
                <a:spLocks noChangeShapeType="1"/>
              </p:cNvSpPr>
              <p:nvPr/>
            </p:nvSpPr>
            <p:spPr bwMode="auto">
              <a:xfrm>
                <a:off x="3744" y="1591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3" name="Line 16"/>
              <p:cNvSpPr>
                <a:spLocks noChangeShapeType="1"/>
              </p:cNvSpPr>
              <p:nvPr/>
            </p:nvSpPr>
            <p:spPr bwMode="auto">
              <a:xfrm>
                <a:off x="3744" y="2089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4" name="Line 17"/>
              <p:cNvSpPr>
                <a:spLocks noChangeShapeType="1"/>
              </p:cNvSpPr>
              <p:nvPr/>
            </p:nvSpPr>
            <p:spPr bwMode="auto">
              <a:xfrm>
                <a:off x="3744" y="2338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5" name="Line 18"/>
              <p:cNvSpPr>
                <a:spLocks noChangeShapeType="1"/>
              </p:cNvSpPr>
              <p:nvPr/>
            </p:nvSpPr>
            <p:spPr bwMode="auto">
              <a:xfrm>
                <a:off x="3744" y="258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6" name="Line 19"/>
              <p:cNvSpPr>
                <a:spLocks noChangeShapeType="1"/>
              </p:cNvSpPr>
              <p:nvPr/>
            </p:nvSpPr>
            <p:spPr bwMode="auto">
              <a:xfrm>
                <a:off x="3744" y="2835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7" name="Line 20"/>
              <p:cNvSpPr>
                <a:spLocks noChangeShapeType="1"/>
              </p:cNvSpPr>
              <p:nvPr/>
            </p:nvSpPr>
            <p:spPr bwMode="auto">
              <a:xfrm>
                <a:off x="3744" y="308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8" name="Line 21"/>
              <p:cNvSpPr>
                <a:spLocks noChangeShapeType="1"/>
              </p:cNvSpPr>
              <p:nvPr/>
            </p:nvSpPr>
            <p:spPr bwMode="auto">
              <a:xfrm>
                <a:off x="3744" y="333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9" name="Line 22"/>
              <p:cNvSpPr>
                <a:spLocks noChangeShapeType="1"/>
              </p:cNvSpPr>
              <p:nvPr/>
            </p:nvSpPr>
            <p:spPr bwMode="auto">
              <a:xfrm>
                <a:off x="3744" y="122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0" name="Line 23"/>
              <p:cNvSpPr>
                <a:spLocks noChangeShapeType="1"/>
              </p:cNvSpPr>
              <p:nvPr/>
            </p:nvSpPr>
            <p:spPr bwMode="auto">
              <a:xfrm>
                <a:off x="3744" y="109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1" name="Line 24"/>
              <p:cNvSpPr>
                <a:spLocks noChangeShapeType="1"/>
              </p:cNvSpPr>
              <p:nvPr/>
            </p:nvSpPr>
            <p:spPr bwMode="auto">
              <a:xfrm>
                <a:off x="3744" y="358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2" name="Line 25"/>
              <p:cNvSpPr>
                <a:spLocks noChangeShapeType="1"/>
              </p:cNvSpPr>
              <p:nvPr/>
            </p:nvSpPr>
            <p:spPr bwMode="auto">
              <a:xfrm>
                <a:off x="3744" y="115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3" name="Line 26"/>
              <p:cNvSpPr>
                <a:spLocks noChangeShapeType="1"/>
              </p:cNvSpPr>
              <p:nvPr/>
            </p:nvSpPr>
            <p:spPr bwMode="auto">
              <a:xfrm>
                <a:off x="3744" y="129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4" name="Line 27"/>
              <p:cNvSpPr>
                <a:spLocks noChangeShapeType="1"/>
              </p:cNvSpPr>
              <p:nvPr/>
            </p:nvSpPr>
            <p:spPr bwMode="auto">
              <a:xfrm>
                <a:off x="3744" y="146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5" name="Line 28"/>
              <p:cNvSpPr>
                <a:spLocks noChangeShapeType="1"/>
              </p:cNvSpPr>
              <p:nvPr/>
            </p:nvSpPr>
            <p:spPr bwMode="auto">
              <a:xfrm>
                <a:off x="3744" y="139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6" name="Line 29"/>
              <p:cNvSpPr>
                <a:spLocks noChangeShapeType="1"/>
              </p:cNvSpPr>
              <p:nvPr/>
            </p:nvSpPr>
            <p:spPr bwMode="auto">
              <a:xfrm>
                <a:off x="3744" y="153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grpSp>
            <p:nvGrpSpPr>
              <p:cNvPr id="65567" name="Group 30"/>
              <p:cNvGrpSpPr/>
              <p:nvPr/>
            </p:nvGrpSpPr>
            <p:grpSpPr bwMode="auto">
              <a:xfrm>
                <a:off x="3744" y="1654"/>
                <a:ext cx="834" cy="144"/>
                <a:chOff x="3744" y="1632"/>
                <a:chExt cx="834" cy="144"/>
              </a:xfrm>
            </p:grpSpPr>
            <p:sp>
              <p:nvSpPr>
                <p:cNvPr id="65596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7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8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68" name="Group 34"/>
              <p:cNvGrpSpPr/>
              <p:nvPr/>
            </p:nvGrpSpPr>
            <p:grpSpPr bwMode="auto">
              <a:xfrm>
                <a:off x="3744" y="1899"/>
                <a:ext cx="834" cy="144"/>
                <a:chOff x="3744" y="1632"/>
                <a:chExt cx="834" cy="144"/>
              </a:xfrm>
            </p:grpSpPr>
            <p:sp>
              <p:nvSpPr>
                <p:cNvPr id="65593" name="Line 35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4" name="Line 36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5" name="Line 37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69" name="Group 38"/>
              <p:cNvGrpSpPr/>
              <p:nvPr/>
            </p:nvGrpSpPr>
            <p:grpSpPr bwMode="auto">
              <a:xfrm>
                <a:off x="3744" y="2144"/>
                <a:ext cx="834" cy="144"/>
                <a:chOff x="3744" y="1632"/>
                <a:chExt cx="834" cy="144"/>
              </a:xfrm>
            </p:grpSpPr>
            <p:sp>
              <p:nvSpPr>
                <p:cNvPr id="65590" name="Line 39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1" name="Line 40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2" name="Line 41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0" name="Group 42"/>
              <p:cNvGrpSpPr/>
              <p:nvPr/>
            </p:nvGrpSpPr>
            <p:grpSpPr bwMode="auto">
              <a:xfrm>
                <a:off x="3744" y="2396"/>
                <a:ext cx="834" cy="144"/>
                <a:chOff x="3744" y="1632"/>
                <a:chExt cx="834" cy="144"/>
              </a:xfrm>
            </p:grpSpPr>
            <p:sp>
              <p:nvSpPr>
                <p:cNvPr id="65587" name="Line 43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8" name="Line 44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9" name="Line 45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1" name="Group 46"/>
              <p:cNvGrpSpPr/>
              <p:nvPr/>
            </p:nvGrpSpPr>
            <p:grpSpPr bwMode="auto">
              <a:xfrm>
                <a:off x="3744" y="2640"/>
                <a:ext cx="834" cy="144"/>
                <a:chOff x="3744" y="1632"/>
                <a:chExt cx="834" cy="144"/>
              </a:xfrm>
            </p:grpSpPr>
            <p:sp>
              <p:nvSpPr>
                <p:cNvPr id="65584" name="Line 47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5" name="Line 48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6" name="Line 49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2" name="Group 50"/>
              <p:cNvGrpSpPr/>
              <p:nvPr/>
            </p:nvGrpSpPr>
            <p:grpSpPr bwMode="auto">
              <a:xfrm>
                <a:off x="3744" y="2897"/>
                <a:ext cx="834" cy="144"/>
                <a:chOff x="3744" y="1632"/>
                <a:chExt cx="834" cy="144"/>
              </a:xfrm>
            </p:grpSpPr>
            <p:sp>
              <p:nvSpPr>
                <p:cNvPr id="65581" name="Line 51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2" name="Line 52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3" name="Line 53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3" name="Group 54"/>
              <p:cNvGrpSpPr/>
              <p:nvPr/>
            </p:nvGrpSpPr>
            <p:grpSpPr bwMode="auto">
              <a:xfrm>
                <a:off x="3744" y="3137"/>
                <a:ext cx="834" cy="144"/>
                <a:chOff x="3744" y="1632"/>
                <a:chExt cx="834" cy="144"/>
              </a:xfrm>
            </p:grpSpPr>
            <p:sp>
              <p:nvSpPr>
                <p:cNvPr id="65578" name="Line 55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9" name="Line 56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0" name="Line 57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4" name="Group 58"/>
              <p:cNvGrpSpPr/>
              <p:nvPr/>
            </p:nvGrpSpPr>
            <p:grpSpPr bwMode="auto">
              <a:xfrm>
                <a:off x="3744" y="3400"/>
                <a:ext cx="834" cy="144"/>
                <a:chOff x="3744" y="1632"/>
                <a:chExt cx="834" cy="144"/>
              </a:xfrm>
            </p:grpSpPr>
            <p:sp>
              <p:nvSpPr>
                <p:cNvPr id="65575" name="Line 59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6" name="Line 60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7" name="Line 61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65547" name="Text Box 62"/>
            <p:cNvSpPr txBox="1">
              <a:spLocks noChangeArrowheads="1"/>
            </p:cNvSpPr>
            <p:nvPr/>
          </p:nvSpPr>
          <p:spPr bwMode="auto">
            <a:xfrm>
              <a:off x="2832" y="1776"/>
              <a:ext cx="91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en-US" altLang="zh-CN">
                  <a:sym typeface="+mn-ea"/>
                </a:rPr>
                <a:t>0x6FFDFC</a:t>
              </a:r>
              <a:endParaRPr kumimoji="0" lang="en-US" altLang="zh-CN"/>
            </a:p>
          </p:txBody>
        </p:sp>
      </p:grpSp>
      <p:sp>
        <p:nvSpPr>
          <p:cNvPr id="539711" name="Text Box 63"/>
          <p:cNvSpPr txBox="1">
            <a:spLocks noChangeArrowheads="1"/>
          </p:cNvSpPr>
          <p:nvPr/>
        </p:nvSpPr>
        <p:spPr bwMode="auto">
          <a:xfrm>
            <a:off x="755227" y="249345"/>
            <a:ext cx="7323667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例</a:t>
            </a:r>
            <a:r>
              <a:rPr lang="en-US" altLang="zh-CN" b="1" i="1">
                <a:solidFill>
                  <a:srgbClr val="008000"/>
                </a:solidFill>
              </a:rPr>
              <a:t> 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#include&lt;iostream&gt;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using namespace std;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int main()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{ int a[ 10 ] = { 1, 3, 5, 7, 9 } ;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   cout &lt;&lt; "Address of array a : " &lt;&lt; 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altLang="zh-CN"/>
              <a:t> &lt;&lt; endl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   cout &lt;&lt; "Address of element a[3] : " &lt;&lt; &amp;a[3] &lt;&lt; endl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}</a:t>
            </a:r>
          </a:p>
        </p:txBody>
      </p:sp>
      <p:sp>
        <p:nvSpPr>
          <p:cNvPr id="4" name="Oval 66"/>
          <p:cNvSpPr>
            <a:spLocks noChangeArrowheads="1"/>
          </p:cNvSpPr>
          <p:nvPr/>
        </p:nvSpPr>
        <p:spPr bwMode="auto">
          <a:xfrm flipH="1">
            <a:off x="5252720" y="2987040"/>
            <a:ext cx="304800" cy="508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5" name="Group 67"/>
          <p:cNvGrpSpPr/>
          <p:nvPr/>
        </p:nvGrpSpPr>
        <p:grpSpPr bwMode="auto">
          <a:xfrm>
            <a:off x="5612554" y="3291840"/>
            <a:ext cx="4617177" cy="1231371"/>
            <a:chOff x="2208" y="2352"/>
            <a:chExt cx="2407" cy="716"/>
          </a:xfrm>
        </p:grpSpPr>
        <p:sp>
          <p:nvSpPr>
            <p:cNvPr id="7" name="AutoShape 68"/>
            <p:cNvSpPr/>
            <p:nvPr/>
          </p:nvSpPr>
          <p:spPr bwMode="auto">
            <a:xfrm>
              <a:off x="3127" y="2540"/>
              <a:ext cx="1488" cy="528"/>
            </a:xfrm>
            <a:prstGeom prst="borderCallout2">
              <a:avLst>
                <a:gd name="adj1" fmla="val 13634"/>
                <a:gd name="adj2" fmla="val -3227"/>
                <a:gd name="adj3" fmla="val 13634"/>
                <a:gd name="adj4" fmla="val -22444"/>
                <a:gd name="adj5" fmla="val 129356"/>
                <a:gd name="adj6" fmla="val -84139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b="1"/>
                <a:t>数组名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zh-CN" altLang="en-US" b="1"/>
                <a:t>是存储空间首地址</a:t>
              </a:r>
            </a:p>
          </p:txBody>
        </p:sp>
        <p:sp>
          <p:nvSpPr>
            <p:cNvPr id="8" name="Line 69"/>
            <p:cNvSpPr>
              <a:spLocks noChangeShapeType="1"/>
            </p:cNvSpPr>
            <p:nvPr/>
          </p:nvSpPr>
          <p:spPr bwMode="auto">
            <a:xfrm>
              <a:off x="2208" y="2352"/>
              <a:ext cx="919" cy="1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1649307" y="32935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40" y="4825790"/>
            <a:ext cx="4029075" cy="600075"/>
          </a:xfrm>
          <a:prstGeom prst="rect">
            <a:avLst/>
          </a:prstGeom>
        </p:spPr>
      </p:pic>
      <p:sp>
        <p:nvSpPr>
          <p:cNvPr id="69" name="Oval 65"/>
          <p:cNvSpPr>
            <a:spLocks noChangeArrowheads="1"/>
          </p:cNvSpPr>
          <p:nvPr/>
        </p:nvSpPr>
        <p:spPr bwMode="auto">
          <a:xfrm>
            <a:off x="2758440" y="4664287"/>
            <a:ext cx="2133600" cy="508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972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9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655" name="Group 7"/>
          <p:cNvGrpSpPr/>
          <p:nvPr/>
        </p:nvGrpSpPr>
        <p:grpSpPr bwMode="auto">
          <a:xfrm>
            <a:off x="6314441" y="5081"/>
            <a:ext cx="4982633" cy="6847417"/>
            <a:chOff x="2640" y="720"/>
            <a:chExt cx="2354" cy="3235"/>
          </a:xfrm>
        </p:grpSpPr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4608" y="1008"/>
              <a:ext cx="386" cy="2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a[0]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a[1]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a[2]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a[3]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a[4]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a[5]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a[6]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a[7]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a[8]</a:t>
              </a:r>
            </a:p>
            <a:p>
              <a:pPr algn="l">
                <a:lnSpc>
                  <a:spcPct val="145000"/>
                </a:lnSpc>
              </a:pPr>
              <a:r>
                <a:rPr kumimoji="0" lang="en-US" altLang="zh-CN"/>
                <a:t>a[9]</a:t>
              </a:r>
            </a:p>
          </p:txBody>
        </p:sp>
        <p:sp>
          <p:nvSpPr>
            <p:cNvPr id="65545" name="Text Box 9"/>
            <p:cNvSpPr txBox="1">
              <a:spLocks noChangeArrowheads="1"/>
            </p:cNvSpPr>
            <p:nvPr/>
          </p:nvSpPr>
          <p:spPr bwMode="auto">
            <a:xfrm>
              <a:off x="2640" y="1008"/>
              <a:ext cx="110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en-US" altLang="zh-CN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   </a:t>
              </a:r>
              <a:r>
                <a:rPr kumimoji="0" lang="en-US" altLang="zh-CN">
                  <a:solidFill>
                    <a:srgbClr val="FF0000"/>
                  </a:solidFill>
                  <a:sym typeface="+mn-ea"/>
                </a:rPr>
                <a:t>0x6FFDF0</a:t>
              </a:r>
            </a:p>
          </p:txBody>
        </p:sp>
        <p:grpSp>
          <p:nvGrpSpPr>
            <p:cNvPr id="65546" name="Group 10"/>
            <p:cNvGrpSpPr/>
            <p:nvPr/>
          </p:nvGrpSpPr>
          <p:grpSpPr bwMode="auto">
            <a:xfrm>
              <a:off x="3744" y="720"/>
              <a:ext cx="834" cy="3235"/>
              <a:chOff x="3744" y="720"/>
              <a:chExt cx="834" cy="3235"/>
            </a:xfrm>
          </p:grpSpPr>
          <p:sp>
            <p:nvSpPr>
              <p:cNvPr id="65548" name="Line 11"/>
              <p:cNvSpPr>
                <a:spLocks noChangeShapeType="1"/>
              </p:cNvSpPr>
              <p:nvPr/>
            </p:nvSpPr>
            <p:spPr bwMode="auto">
              <a:xfrm>
                <a:off x="3744" y="109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49" name="AutoShape 12"/>
              <p:cNvSpPr>
                <a:spLocks noChangeArrowheads="1"/>
              </p:cNvSpPr>
              <p:nvPr/>
            </p:nvSpPr>
            <p:spPr bwMode="auto">
              <a:xfrm>
                <a:off x="3744" y="720"/>
                <a:ext cx="834" cy="3235"/>
              </a:xfrm>
              <a:prstGeom prst="wave">
                <a:avLst>
                  <a:gd name="adj1" fmla="val 2611"/>
                  <a:gd name="adj2" fmla="val 0"/>
                </a:avLst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3200"/>
              </a:p>
            </p:txBody>
          </p:sp>
          <p:sp>
            <p:nvSpPr>
              <p:cNvPr id="65550" name="Line 13"/>
              <p:cNvSpPr>
                <a:spLocks noChangeShapeType="1"/>
              </p:cNvSpPr>
              <p:nvPr/>
            </p:nvSpPr>
            <p:spPr bwMode="auto">
              <a:xfrm>
                <a:off x="3744" y="134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1" name="Line 14"/>
              <p:cNvSpPr>
                <a:spLocks noChangeShapeType="1"/>
              </p:cNvSpPr>
              <p:nvPr/>
            </p:nvSpPr>
            <p:spPr bwMode="auto">
              <a:xfrm>
                <a:off x="3744" y="1840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2" name="Line 15"/>
              <p:cNvSpPr>
                <a:spLocks noChangeShapeType="1"/>
              </p:cNvSpPr>
              <p:nvPr/>
            </p:nvSpPr>
            <p:spPr bwMode="auto">
              <a:xfrm>
                <a:off x="3744" y="1591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3" name="Line 16"/>
              <p:cNvSpPr>
                <a:spLocks noChangeShapeType="1"/>
              </p:cNvSpPr>
              <p:nvPr/>
            </p:nvSpPr>
            <p:spPr bwMode="auto">
              <a:xfrm>
                <a:off x="3744" y="2089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4" name="Line 17"/>
              <p:cNvSpPr>
                <a:spLocks noChangeShapeType="1"/>
              </p:cNvSpPr>
              <p:nvPr/>
            </p:nvSpPr>
            <p:spPr bwMode="auto">
              <a:xfrm>
                <a:off x="3744" y="2338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5" name="Line 18"/>
              <p:cNvSpPr>
                <a:spLocks noChangeShapeType="1"/>
              </p:cNvSpPr>
              <p:nvPr/>
            </p:nvSpPr>
            <p:spPr bwMode="auto">
              <a:xfrm>
                <a:off x="3744" y="258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6" name="Line 19"/>
              <p:cNvSpPr>
                <a:spLocks noChangeShapeType="1"/>
              </p:cNvSpPr>
              <p:nvPr/>
            </p:nvSpPr>
            <p:spPr bwMode="auto">
              <a:xfrm>
                <a:off x="3744" y="2835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7" name="Line 20"/>
              <p:cNvSpPr>
                <a:spLocks noChangeShapeType="1"/>
              </p:cNvSpPr>
              <p:nvPr/>
            </p:nvSpPr>
            <p:spPr bwMode="auto">
              <a:xfrm>
                <a:off x="3744" y="308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8" name="Line 21"/>
              <p:cNvSpPr>
                <a:spLocks noChangeShapeType="1"/>
              </p:cNvSpPr>
              <p:nvPr/>
            </p:nvSpPr>
            <p:spPr bwMode="auto">
              <a:xfrm>
                <a:off x="3744" y="333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59" name="Line 22"/>
              <p:cNvSpPr>
                <a:spLocks noChangeShapeType="1"/>
              </p:cNvSpPr>
              <p:nvPr/>
            </p:nvSpPr>
            <p:spPr bwMode="auto">
              <a:xfrm>
                <a:off x="3744" y="122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0" name="Line 23"/>
              <p:cNvSpPr>
                <a:spLocks noChangeShapeType="1"/>
              </p:cNvSpPr>
              <p:nvPr/>
            </p:nvSpPr>
            <p:spPr bwMode="auto">
              <a:xfrm>
                <a:off x="3744" y="1093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1" name="Line 24"/>
              <p:cNvSpPr>
                <a:spLocks noChangeShapeType="1"/>
              </p:cNvSpPr>
              <p:nvPr/>
            </p:nvSpPr>
            <p:spPr bwMode="auto">
              <a:xfrm>
                <a:off x="3744" y="358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2" name="Line 25"/>
              <p:cNvSpPr>
                <a:spLocks noChangeShapeType="1"/>
              </p:cNvSpPr>
              <p:nvPr/>
            </p:nvSpPr>
            <p:spPr bwMode="auto">
              <a:xfrm>
                <a:off x="3744" y="115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3" name="Line 26"/>
              <p:cNvSpPr>
                <a:spLocks noChangeShapeType="1"/>
              </p:cNvSpPr>
              <p:nvPr/>
            </p:nvSpPr>
            <p:spPr bwMode="auto">
              <a:xfrm>
                <a:off x="3744" y="129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4" name="Line 27"/>
              <p:cNvSpPr>
                <a:spLocks noChangeShapeType="1"/>
              </p:cNvSpPr>
              <p:nvPr/>
            </p:nvSpPr>
            <p:spPr bwMode="auto">
              <a:xfrm>
                <a:off x="3744" y="1464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5" name="Line 28"/>
              <p:cNvSpPr>
                <a:spLocks noChangeShapeType="1"/>
              </p:cNvSpPr>
              <p:nvPr/>
            </p:nvSpPr>
            <p:spPr bwMode="auto">
              <a:xfrm>
                <a:off x="3744" y="1392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5566" name="Line 29"/>
              <p:cNvSpPr>
                <a:spLocks noChangeShapeType="1"/>
              </p:cNvSpPr>
              <p:nvPr/>
            </p:nvSpPr>
            <p:spPr bwMode="auto">
              <a:xfrm>
                <a:off x="3744" y="1536"/>
                <a:ext cx="83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grpSp>
            <p:nvGrpSpPr>
              <p:cNvPr id="65567" name="Group 30"/>
              <p:cNvGrpSpPr/>
              <p:nvPr/>
            </p:nvGrpSpPr>
            <p:grpSpPr bwMode="auto">
              <a:xfrm>
                <a:off x="3744" y="1654"/>
                <a:ext cx="834" cy="144"/>
                <a:chOff x="3744" y="1632"/>
                <a:chExt cx="834" cy="144"/>
              </a:xfrm>
            </p:grpSpPr>
            <p:sp>
              <p:nvSpPr>
                <p:cNvPr id="65596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7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8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68" name="Group 34"/>
              <p:cNvGrpSpPr/>
              <p:nvPr/>
            </p:nvGrpSpPr>
            <p:grpSpPr bwMode="auto">
              <a:xfrm>
                <a:off x="3744" y="1899"/>
                <a:ext cx="834" cy="144"/>
                <a:chOff x="3744" y="1632"/>
                <a:chExt cx="834" cy="144"/>
              </a:xfrm>
            </p:grpSpPr>
            <p:sp>
              <p:nvSpPr>
                <p:cNvPr id="65593" name="Line 35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4" name="Line 36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5" name="Line 37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69" name="Group 38"/>
              <p:cNvGrpSpPr/>
              <p:nvPr/>
            </p:nvGrpSpPr>
            <p:grpSpPr bwMode="auto">
              <a:xfrm>
                <a:off x="3744" y="2144"/>
                <a:ext cx="834" cy="144"/>
                <a:chOff x="3744" y="1632"/>
                <a:chExt cx="834" cy="144"/>
              </a:xfrm>
            </p:grpSpPr>
            <p:sp>
              <p:nvSpPr>
                <p:cNvPr id="65590" name="Line 39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1" name="Line 40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92" name="Line 41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0" name="Group 42"/>
              <p:cNvGrpSpPr/>
              <p:nvPr/>
            </p:nvGrpSpPr>
            <p:grpSpPr bwMode="auto">
              <a:xfrm>
                <a:off x="3744" y="2396"/>
                <a:ext cx="834" cy="144"/>
                <a:chOff x="3744" y="1632"/>
                <a:chExt cx="834" cy="144"/>
              </a:xfrm>
            </p:grpSpPr>
            <p:sp>
              <p:nvSpPr>
                <p:cNvPr id="65587" name="Line 43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8" name="Line 44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9" name="Line 45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1" name="Group 46"/>
              <p:cNvGrpSpPr/>
              <p:nvPr/>
            </p:nvGrpSpPr>
            <p:grpSpPr bwMode="auto">
              <a:xfrm>
                <a:off x="3744" y="2640"/>
                <a:ext cx="834" cy="144"/>
                <a:chOff x="3744" y="1632"/>
                <a:chExt cx="834" cy="144"/>
              </a:xfrm>
            </p:grpSpPr>
            <p:sp>
              <p:nvSpPr>
                <p:cNvPr id="65584" name="Line 47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5" name="Line 48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6" name="Line 49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2" name="Group 50"/>
              <p:cNvGrpSpPr/>
              <p:nvPr/>
            </p:nvGrpSpPr>
            <p:grpSpPr bwMode="auto">
              <a:xfrm>
                <a:off x="3744" y="2897"/>
                <a:ext cx="834" cy="144"/>
                <a:chOff x="3744" y="1632"/>
                <a:chExt cx="834" cy="144"/>
              </a:xfrm>
            </p:grpSpPr>
            <p:sp>
              <p:nvSpPr>
                <p:cNvPr id="65581" name="Line 51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2" name="Line 52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3" name="Line 53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3" name="Group 54"/>
              <p:cNvGrpSpPr/>
              <p:nvPr/>
            </p:nvGrpSpPr>
            <p:grpSpPr bwMode="auto">
              <a:xfrm>
                <a:off x="3744" y="3137"/>
                <a:ext cx="834" cy="144"/>
                <a:chOff x="3744" y="1632"/>
                <a:chExt cx="834" cy="144"/>
              </a:xfrm>
            </p:grpSpPr>
            <p:sp>
              <p:nvSpPr>
                <p:cNvPr id="65578" name="Line 55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9" name="Line 56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80" name="Line 57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65574" name="Group 58"/>
              <p:cNvGrpSpPr/>
              <p:nvPr/>
            </p:nvGrpSpPr>
            <p:grpSpPr bwMode="auto">
              <a:xfrm>
                <a:off x="3744" y="3400"/>
                <a:ext cx="834" cy="144"/>
                <a:chOff x="3744" y="1632"/>
                <a:chExt cx="834" cy="144"/>
              </a:xfrm>
            </p:grpSpPr>
            <p:sp>
              <p:nvSpPr>
                <p:cNvPr id="65575" name="Line 59"/>
                <p:cNvSpPr>
                  <a:spLocks noChangeShapeType="1"/>
                </p:cNvSpPr>
                <p:nvPr/>
              </p:nvSpPr>
              <p:spPr bwMode="auto">
                <a:xfrm>
                  <a:off x="3744" y="170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6" name="Line 60"/>
                <p:cNvSpPr>
                  <a:spLocks noChangeShapeType="1"/>
                </p:cNvSpPr>
                <p:nvPr/>
              </p:nvSpPr>
              <p:spPr bwMode="auto">
                <a:xfrm>
                  <a:off x="3744" y="163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5577" name="Line 61"/>
                <p:cNvSpPr>
                  <a:spLocks noChangeShapeType="1"/>
                </p:cNvSpPr>
                <p:nvPr/>
              </p:nvSpPr>
              <p:spPr bwMode="auto">
                <a:xfrm>
                  <a:off x="3744" y="177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65547" name="Text Box 62"/>
            <p:cNvSpPr txBox="1">
              <a:spLocks noChangeArrowheads="1"/>
            </p:cNvSpPr>
            <p:nvPr/>
          </p:nvSpPr>
          <p:spPr bwMode="auto">
            <a:xfrm>
              <a:off x="2832" y="1776"/>
              <a:ext cx="91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en-US" altLang="zh-CN">
                  <a:solidFill>
                    <a:srgbClr val="FF0000"/>
                  </a:solidFill>
                  <a:sym typeface="+mn-ea"/>
                </a:rPr>
                <a:t>0x6FFDFC</a:t>
              </a:r>
            </a:p>
          </p:txBody>
        </p:sp>
      </p:grpSp>
      <p:sp>
        <p:nvSpPr>
          <p:cNvPr id="539711" name="Text Box 63"/>
          <p:cNvSpPr txBox="1">
            <a:spLocks noChangeArrowheads="1"/>
          </p:cNvSpPr>
          <p:nvPr/>
        </p:nvSpPr>
        <p:spPr bwMode="auto">
          <a:xfrm>
            <a:off x="755227" y="249345"/>
            <a:ext cx="7323667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例</a:t>
            </a:r>
            <a:endParaRPr lang="en-US" altLang="zh-CN" b="1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#include&lt;iostream&gt;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using namespace std;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int main()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{ 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</a:t>
            </a:r>
            <a:r>
              <a:rPr lang="en-US" altLang="zh-CN"/>
              <a:t> a[ 10 ] = { 1, 3, 5, 7, 9 } ; 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   cout &lt;&lt; "Address of array a : " &lt;&lt; a &lt;&lt; endl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   cout &lt;&lt; "Address of element a[3] : " &lt;&lt; &amp;a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[3]</a:t>
            </a:r>
            <a:r>
              <a:rPr lang="en-US" altLang="zh-CN"/>
              <a:t> &lt;&lt; endl ;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/>
              <a:t>}</a:t>
            </a:r>
          </a:p>
        </p:txBody>
      </p:sp>
      <p:sp>
        <p:nvSpPr>
          <p:cNvPr id="10" name="Oval 66"/>
          <p:cNvSpPr>
            <a:spLocks noChangeArrowheads="1"/>
          </p:cNvSpPr>
          <p:nvPr/>
        </p:nvSpPr>
        <p:spPr bwMode="auto">
          <a:xfrm flipH="1">
            <a:off x="6395720" y="3459480"/>
            <a:ext cx="304800" cy="508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11" name="Group 67"/>
          <p:cNvGrpSpPr/>
          <p:nvPr/>
        </p:nvGrpSpPr>
        <p:grpSpPr bwMode="auto">
          <a:xfrm>
            <a:off x="6802121" y="3662680"/>
            <a:ext cx="4713817" cy="1117600"/>
            <a:chOff x="3264" y="2592"/>
            <a:chExt cx="2227" cy="528"/>
          </a:xfrm>
        </p:grpSpPr>
        <p:sp>
          <p:nvSpPr>
            <p:cNvPr id="12" name="AutoShape 68"/>
            <p:cNvSpPr/>
            <p:nvPr/>
          </p:nvSpPr>
          <p:spPr bwMode="auto">
            <a:xfrm>
              <a:off x="4368" y="2592"/>
              <a:ext cx="1123" cy="528"/>
            </a:xfrm>
            <a:prstGeom prst="borderCallout2">
              <a:avLst>
                <a:gd name="adj1" fmla="val 13634"/>
                <a:gd name="adj2" fmla="val -4764"/>
                <a:gd name="adj3" fmla="val 13634"/>
                <a:gd name="adj4" fmla="val -32343"/>
                <a:gd name="adj5" fmla="val 129318"/>
                <a:gd name="adj6" fmla="val -159145"/>
              </a:avLst>
            </a:prstGeom>
            <a:solidFill>
              <a:srgbClr val="F5F6FD"/>
            </a:solidFill>
            <a:ln w="190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b="1"/>
                <a:t>偏移值</a:t>
              </a:r>
            </a:p>
            <a:p>
              <a:pPr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b="1"/>
                <a:t>3 * sizeof ( </a:t>
              </a:r>
              <a:r>
                <a:rPr lang="en-US" altLang="zh-CN" b="1" i="1">
                  <a:solidFill>
                    <a:srgbClr val="0000FF"/>
                  </a:solidFill>
                </a:rPr>
                <a:t>int </a:t>
              </a:r>
              <a:r>
                <a:rPr lang="en-US" altLang="zh-CN" b="1"/>
                <a:t>)</a:t>
              </a:r>
            </a:p>
          </p:txBody>
        </p:sp>
        <p:sp>
          <p:nvSpPr>
            <p:cNvPr id="13" name="Line 69"/>
            <p:cNvSpPr>
              <a:spLocks noChangeShapeType="1"/>
            </p:cNvSpPr>
            <p:nvPr/>
          </p:nvSpPr>
          <p:spPr bwMode="auto">
            <a:xfrm>
              <a:off x="3264" y="2592"/>
              <a:ext cx="711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4" name="Oval 70"/>
          <p:cNvSpPr>
            <a:spLocks noChangeArrowheads="1"/>
          </p:cNvSpPr>
          <p:nvPr/>
        </p:nvSpPr>
        <p:spPr bwMode="auto">
          <a:xfrm flipH="1">
            <a:off x="1010920" y="2443480"/>
            <a:ext cx="508000" cy="508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649307" y="32935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40" y="4825790"/>
            <a:ext cx="4029075" cy="600075"/>
          </a:xfrm>
          <a:prstGeom prst="rect">
            <a:avLst/>
          </a:prstGeom>
        </p:spPr>
      </p:pic>
      <p:sp>
        <p:nvSpPr>
          <p:cNvPr id="69" name="Oval 65"/>
          <p:cNvSpPr>
            <a:spLocks noChangeArrowheads="1"/>
          </p:cNvSpPr>
          <p:nvPr/>
        </p:nvSpPr>
        <p:spPr bwMode="auto">
          <a:xfrm>
            <a:off x="3288453" y="4918287"/>
            <a:ext cx="2133600" cy="508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20049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4" grpId="0" bldLvl="0" animBg="1"/>
      <p:bldP spid="69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7" name="Text Box 7"/>
          <p:cNvSpPr txBox="1">
            <a:spLocks noChangeArrowheads="1"/>
          </p:cNvSpPr>
          <p:nvPr/>
        </p:nvSpPr>
        <p:spPr bwMode="auto">
          <a:xfrm>
            <a:off x="1269153" y="1233593"/>
            <a:ext cx="5724644" cy="134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华文宋体" panose="02010600040101010101" pitchFamily="2" charset="-122"/>
                <a:ea typeface="华文宋体" panose="02010600040101010101" pitchFamily="2" charset="-122"/>
                <a:cs typeface="Arial Unicode MS" panose="020B0604020202020204" charset="-122"/>
              </a:rPr>
              <a:t>数组名是隐含意义的常指针（直接地址）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华文宋体" panose="02010600040101010101" pitchFamily="2" charset="-122"/>
                <a:ea typeface="华文宋体" panose="02010600040101010101" pitchFamily="2" charset="-122"/>
                <a:cs typeface="Arial Unicode MS" panose="020B0604020202020204" charset="-122"/>
              </a:rPr>
              <a:t>其关联类型是数组元素的类型</a:t>
            </a:r>
          </a:p>
        </p:txBody>
      </p:sp>
      <p:sp>
        <p:nvSpPr>
          <p:cNvPr id="542728" name="Text Box 8"/>
          <p:cNvSpPr txBox="1">
            <a:spLocks noChangeArrowheads="1"/>
          </p:cNvSpPr>
          <p:nvPr/>
        </p:nvSpPr>
        <p:spPr bwMode="auto">
          <a:xfrm>
            <a:off x="1311487" y="4389545"/>
            <a:ext cx="26416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a       ==  &amp; a [ 0 ]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+ 1 ==  &amp; a [ 1 ]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i  ==  &amp; a [ i ] </a:t>
            </a:r>
          </a:p>
        </p:txBody>
      </p:sp>
      <p:sp>
        <p:nvSpPr>
          <p:cNvPr id="542729" name="Rectangle 9"/>
          <p:cNvSpPr>
            <a:spLocks noChangeArrowheads="1"/>
          </p:cNvSpPr>
          <p:nvPr/>
        </p:nvSpPr>
        <p:spPr bwMode="auto">
          <a:xfrm>
            <a:off x="4674871" y="4389545"/>
            <a:ext cx="303741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*a             == a [ 0 ]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+ 1 ) == a [ 1 ]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i )  == a [  i ] </a:t>
            </a:r>
          </a:p>
        </p:txBody>
      </p:sp>
      <p:grpSp>
        <p:nvGrpSpPr>
          <p:cNvPr id="68615" name="Group 10"/>
          <p:cNvGrpSpPr/>
          <p:nvPr/>
        </p:nvGrpSpPr>
        <p:grpSpPr bwMode="auto">
          <a:xfrm>
            <a:off x="6285654" y="73660"/>
            <a:ext cx="4982633" cy="6847418"/>
            <a:chOff x="2974" y="720"/>
            <a:chExt cx="2354" cy="3235"/>
          </a:xfrm>
        </p:grpSpPr>
        <p:grpSp>
          <p:nvGrpSpPr>
            <p:cNvPr id="68618" name="Group 11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68620" name="Text Box 12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68621" name="Text Box 13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68622" name="Group 14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68624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25" name="AutoShape 16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68626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27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28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29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0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1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2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3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4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5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6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7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8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39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40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41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8642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68643" name="Group 34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68672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7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7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8644" name="Group 38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68669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70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71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8645" name="Group 42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68666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67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68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8646" name="Group 46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68663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64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65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8647" name="Group 50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68660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61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62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8648" name="Group 54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68657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58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59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8649" name="Group 58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68654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55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56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8650" name="Group 62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68651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52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8653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68623" name="Text Box 66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68619" name="Text Box 67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542788" name="Text Box 68"/>
          <p:cNvSpPr txBox="1">
            <a:spLocks noChangeArrowheads="1"/>
          </p:cNvSpPr>
          <p:nvPr/>
        </p:nvSpPr>
        <p:spPr bwMode="auto">
          <a:xfrm>
            <a:off x="1311487" y="2914227"/>
            <a:ext cx="3942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/>
              <a:t>int  a [ 10 ]  = { 1, 3, 5, 7, 9 } ;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/>
              <a:t>则：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69627" y="39031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</p:spTree>
    <p:extLst>
      <p:ext uri="{BB962C8B-B14F-4D97-AF65-F5344CB8AC3E}">
        <p14:creationId xmlns:p14="http://schemas.microsoft.com/office/powerpoint/2010/main" val="33619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4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7" grpId="0" bldLvl="0" animBg="1" autoUpdateAnimBg="0"/>
      <p:bldP spid="542728" grpId="0" bldLvl="0" animBg="1" autoUpdateAnimBg="0"/>
      <p:bldP spid="542729" grpId="0" bldLvl="0" animBg="1" autoUpdateAnimBg="0"/>
      <p:bldP spid="542788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107440" y="4592744"/>
            <a:ext cx="2844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543752" name="Text Box 8"/>
          <p:cNvSpPr txBox="1">
            <a:spLocks noChangeArrowheads="1"/>
          </p:cNvSpPr>
          <p:nvPr/>
        </p:nvSpPr>
        <p:spPr bwMode="auto">
          <a:xfrm>
            <a:off x="6284807" y="683261"/>
            <a:ext cx="2336800" cy="54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kumimoji="0" lang="en-US" altLang="zh-CN" b="1">
                <a:solidFill>
                  <a:srgbClr val="0000FF"/>
                </a:solidFill>
              </a:rPr>
              <a:t>a</a:t>
            </a:r>
            <a:r>
              <a:rPr kumimoji="0" lang="en-US" altLang="zh-CN" b="1">
                <a:solidFill>
                  <a:schemeClr val="accent2"/>
                </a:solidFill>
              </a:rPr>
              <a:t>   0x0065FDE4</a:t>
            </a:r>
          </a:p>
        </p:txBody>
      </p:sp>
      <p:sp>
        <p:nvSpPr>
          <p:cNvPr id="69638" name="Text Box 9"/>
          <p:cNvSpPr txBox="1">
            <a:spLocks noChangeArrowheads="1"/>
          </p:cNvSpPr>
          <p:nvPr/>
        </p:nvSpPr>
        <p:spPr bwMode="auto">
          <a:xfrm>
            <a:off x="1268307" y="1233593"/>
            <a:ext cx="5753498" cy="130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数组名是隐含意义的常指针（直接地址）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其关联类型是数组元素的类型</a:t>
            </a:r>
          </a:p>
        </p:txBody>
      </p:sp>
      <p:sp>
        <p:nvSpPr>
          <p:cNvPr id="69639" name="Text Box 10"/>
          <p:cNvSpPr txBox="1">
            <a:spLocks noChangeArrowheads="1"/>
          </p:cNvSpPr>
          <p:nvPr/>
        </p:nvSpPr>
        <p:spPr bwMode="auto">
          <a:xfrm>
            <a:off x="1310640" y="4389545"/>
            <a:ext cx="26416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b="1">
                <a:solidFill>
                  <a:srgbClr val="FFFFFF"/>
                </a:solidFill>
              </a:rPr>
              <a:t>a       ==  &amp; a [ 0 ]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+ 1 ==  &amp; a [ 1 ]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i  ==  &amp; a [ i ] </a:t>
            </a:r>
          </a:p>
        </p:txBody>
      </p:sp>
      <p:sp>
        <p:nvSpPr>
          <p:cNvPr id="69640" name="Rectangle 11"/>
          <p:cNvSpPr>
            <a:spLocks noChangeArrowheads="1"/>
          </p:cNvSpPr>
          <p:nvPr/>
        </p:nvSpPr>
        <p:spPr bwMode="auto">
          <a:xfrm>
            <a:off x="4674024" y="4389545"/>
            <a:ext cx="303741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*a             == a [ 0 ]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+ 1 ) == a [ 1 ]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i )  == a [  i ] </a:t>
            </a:r>
          </a:p>
        </p:txBody>
      </p:sp>
      <p:grpSp>
        <p:nvGrpSpPr>
          <p:cNvPr id="69641" name="Group 12"/>
          <p:cNvGrpSpPr/>
          <p:nvPr/>
        </p:nvGrpSpPr>
        <p:grpSpPr bwMode="auto">
          <a:xfrm>
            <a:off x="8621608" y="73660"/>
            <a:ext cx="2645833" cy="6847418"/>
            <a:chOff x="4078" y="720"/>
            <a:chExt cx="1250" cy="3235"/>
          </a:xfrm>
        </p:grpSpPr>
        <p:grpSp>
          <p:nvGrpSpPr>
            <p:cNvPr id="69644" name="Group 13"/>
            <p:cNvGrpSpPr/>
            <p:nvPr/>
          </p:nvGrpSpPr>
          <p:grpSpPr bwMode="auto">
            <a:xfrm>
              <a:off x="4078" y="720"/>
              <a:ext cx="1250" cy="3235"/>
              <a:chOff x="4078" y="720"/>
              <a:chExt cx="1250" cy="3235"/>
            </a:xfrm>
          </p:grpSpPr>
          <p:sp>
            <p:nvSpPr>
              <p:cNvPr id="69646" name="Text Box 14"/>
              <p:cNvSpPr txBox="1">
                <a:spLocks noChangeArrowheads="1"/>
              </p:cNvSpPr>
              <p:nvPr/>
            </p:nvSpPr>
            <p:spPr bwMode="auto">
              <a:xfrm>
                <a:off x="4942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grpSp>
            <p:nvGrpSpPr>
              <p:cNvPr id="69647" name="Group 15"/>
              <p:cNvGrpSpPr/>
              <p:nvPr/>
            </p:nvGrpSpPr>
            <p:grpSpPr bwMode="auto">
              <a:xfrm>
                <a:off x="4078" y="720"/>
                <a:ext cx="834" cy="3235"/>
                <a:chOff x="3744" y="720"/>
                <a:chExt cx="834" cy="3235"/>
              </a:xfrm>
            </p:grpSpPr>
            <p:sp>
              <p:nvSpPr>
                <p:cNvPr id="69648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49" name="AutoShape 17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69650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1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2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3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4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5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6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7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8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59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60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61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62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63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64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65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69666" name="Line 34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69667" name="Group 35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69696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9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98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9668" name="Group 39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6969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94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95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9669" name="Group 43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6969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91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9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9670" name="Group 47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69687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88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8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9671" name="Group 51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69684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85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86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9672" name="Group 55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69681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82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83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9673" name="Group 59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69678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79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8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69674" name="Group 63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69675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76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69677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</p:grpSp>
        <p:sp>
          <p:nvSpPr>
            <p:cNvPr id="69645" name="Text Box 67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69642" name="Text Box 68"/>
          <p:cNvSpPr txBox="1">
            <a:spLocks noChangeArrowheads="1"/>
          </p:cNvSpPr>
          <p:nvPr/>
        </p:nvSpPr>
        <p:spPr bwMode="auto">
          <a:xfrm>
            <a:off x="1310641" y="2914227"/>
            <a:ext cx="3942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/>
              <a:t>int  a [ 10 ]  = { 1, 3, 5, 7, 9 } ;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/>
              <a:t>则：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69627" y="39031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</p:spTree>
    <p:extLst>
      <p:ext uri="{BB962C8B-B14F-4D97-AF65-F5344CB8AC3E}">
        <p14:creationId xmlns:p14="http://schemas.microsoft.com/office/powerpoint/2010/main" val="25278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5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1117600" y="5172711"/>
            <a:ext cx="2844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544776" name="Text Box 8"/>
          <p:cNvSpPr txBox="1">
            <a:spLocks noChangeArrowheads="1"/>
          </p:cNvSpPr>
          <p:nvPr/>
        </p:nvSpPr>
        <p:spPr bwMode="auto">
          <a:xfrm>
            <a:off x="5791200" y="1223011"/>
            <a:ext cx="2743200" cy="54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kumimoji="0" lang="en-US" altLang="zh-CN" b="1">
                <a:solidFill>
                  <a:srgbClr val="0000FF"/>
                </a:solidFill>
              </a:rPr>
              <a:t>a+1</a:t>
            </a:r>
            <a:r>
              <a:rPr kumimoji="0" lang="en-US" altLang="zh-CN" b="1">
                <a:solidFill>
                  <a:schemeClr val="accent2"/>
                </a:solidFill>
              </a:rPr>
              <a:t>   0x0065FDE8</a:t>
            </a:r>
          </a:p>
        </p:txBody>
      </p:sp>
      <p:sp>
        <p:nvSpPr>
          <p:cNvPr id="70662" name="Text Box 9"/>
          <p:cNvSpPr txBox="1">
            <a:spLocks noChangeArrowheads="1"/>
          </p:cNvSpPr>
          <p:nvPr/>
        </p:nvSpPr>
        <p:spPr bwMode="auto">
          <a:xfrm>
            <a:off x="1278467" y="1203960"/>
            <a:ext cx="5753498" cy="130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数组名是隐含意义的常指针（直接地址）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其关联类型是数组元素的类型</a:t>
            </a:r>
          </a:p>
        </p:txBody>
      </p:sp>
      <p:sp>
        <p:nvSpPr>
          <p:cNvPr id="70663" name="Text Box 10"/>
          <p:cNvSpPr txBox="1">
            <a:spLocks noChangeArrowheads="1"/>
          </p:cNvSpPr>
          <p:nvPr/>
        </p:nvSpPr>
        <p:spPr bwMode="auto">
          <a:xfrm>
            <a:off x="1320800" y="4359911"/>
            <a:ext cx="26416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a       ==  &amp; a [ 0 ]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b="1">
                <a:solidFill>
                  <a:srgbClr val="FFFFFF"/>
                </a:solidFill>
              </a:rPr>
              <a:t>a + 1 ==  &amp; a [ 1 ]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i  ==  &amp; a [ i ] </a:t>
            </a:r>
          </a:p>
        </p:txBody>
      </p:sp>
      <p:sp>
        <p:nvSpPr>
          <p:cNvPr id="70664" name="Rectangle 11"/>
          <p:cNvSpPr>
            <a:spLocks noChangeArrowheads="1"/>
          </p:cNvSpPr>
          <p:nvPr/>
        </p:nvSpPr>
        <p:spPr bwMode="auto">
          <a:xfrm>
            <a:off x="4684184" y="4359911"/>
            <a:ext cx="303741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*a             == a [ 0 ]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+ 1 ) == a [ 1 ]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i )  == a [  i ] </a:t>
            </a:r>
          </a:p>
        </p:txBody>
      </p:sp>
      <p:grpSp>
        <p:nvGrpSpPr>
          <p:cNvPr id="70665" name="Group 12"/>
          <p:cNvGrpSpPr/>
          <p:nvPr/>
        </p:nvGrpSpPr>
        <p:grpSpPr bwMode="auto">
          <a:xfrm>
            <a:off x="8631768" y="44027"/>
            <a:ext cx="2645833" cy="6847418"/>
            <a:chOff x="4078" y="720"/>
            <a:chExt cx="1250" cy="3235"/>
          </a:xfrm>
        </p:grpSpPr>
        <p:grpSp>
          <p:nvGrpSpPr>
            <p:cNvPr id="70668" name="Group 13"/>
            <p:cNvGrpSpPr/>
            <p:nvPr/>
          </p:nvGrpSpPr>
          <p:grpSpPr bwMode="auto">
            <a:xfrm>
              <a:off x="4078" y="720"/>
              <a:ext cx="1250" cy="3235"/>
              <a:chOff x="4078" y="720"/>
              <a:chExt cx="1250" cy="3235"/>
            </a:xfrm>
          </p:grpSpPr>
          <p:sp>
            <p:nvSpPr>
              <p:cNvPr id="70670" name="Text Box 14"/>
              <p:cNvSpPr txBox="1">
                <a:spLocks noChangeArrowheads="1"/>
              </p:cNvSpPr>
              <p:nvPr/>
            </p:nvSpPr>
            <p:spPr bwMode="auto">
              <a:xfrm>
                <a:off x="4942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grpSp>
            <p:nvGrpSpPr>
              <p:cNvPr id="70671" name="Group 15"/>
              <p:cNvGrpSpPr/>
              <p:nvPr/>
            </p:nvGrpSpPr>
            <p:grpSpPr bwMode="auto">
              <a:xfrm>
                <a:off x="4078" y="720"/>
                <a:ext cx="834" cy="3235"/>
                <a:chOff x="3744" y="720"/>
                <a:chExt cx="834" cy="3235"/>
              </a:xfrm>
            </p:grpSpPr>
            <p:sp>
              <p:nvSpPr>
                <p:cNvPr id="70672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73" name="AutoShape 17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70674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75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76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77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78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79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0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1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2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3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4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5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6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7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8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89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0690" name="Line 34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70691" name="Group 35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70720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2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22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0692" name="Group 39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70717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18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1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0693" name="Group 43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70714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15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16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0694" name="Group 47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70711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12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13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0695" name="Group 51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70708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09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10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0696" name="Group 55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70705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06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07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0697" name="Group 59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70702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03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04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0698" name="Group 63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70699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00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0701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</p:grpSp>
        <p:sp>
          <p:nvSpPr>
            <p:cNvPr id="70669" name="Text Box 67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70666" name="Text Box 68"/>
          <p:cNvSpPr txBox="1">
            <a:spLocks noChangeArrowheads="1"/>
          </p:cNvSpPr>
          <p:nvPr/>
        </p:nvSpPr>
        <p:spPr bwMode="auto">
          <a:xfrm>
            <a:off x="1320801" y="2884594"/>
            <a:ext cx="3942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/>
              <a:t>int  a [ 10 ]  = { 1, 3, 5, 7, 9 } ;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/>
              <a:t>则：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69627" y="39031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</p:spTree>
    <p:extLst>
      <p:ext uri="{BB962C8B-B14F-4D97-AF65-F5344CB8AC3E}">
        <p14:creationId xmlns:p14="http://schemas.microsoft.com/office/powerpoint/2010/main" val="87837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1098127" y="5719657"/>
            <a:ext cx="2844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545800" name="Text Box 8"/>
          <p:cNvSpPr txBox="1">
            <a:spLocks noChangeArrowheads="1"/>
          </p:cNvSpPr>
          <p:nvPr/>
        </p:nvSpPr>
        <p:spPr bwMode="auto">
          <a:xfrm>
            <a:off x="5365327" y="2887557"/>
            <a:ext cx="3149600" cy="54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kumimoji="0" lang="en-US" altLang="zh-CN" b="1">
                <a:solidFill>
                  <a:srgbClr val="0000FF"/>
                </a:solidFill>
              </a:rPr>
              <a:t>a+i</a:t>
            </a:r>
            <a:r>
              <a:rPr kumimoji="0" lang="en-US" altLang="zh-CN" b="1">
                <a:solidFill>
                  <a:schemeClr val="accent2"/>
                </a:solidFill>
              </a:rPr>
              <a:t>   a+i*sizeof(</a:t>
            </a:r>
            <a:r>
              <a:rPr kumimoji="0" lang="en-US" altLang="zh-CN" b="1" i="1">
                <a:solidFill>
                  <a:schemeClr val="accent2"/>
                </a:solidFill>
              </a:rPr>
              <a:t>Type</a:t>
            </a:r>
            <a:r>
              <a:rPr kumimoji="0" lang="en-US" altLang="zh-CN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1258993" y="1242907"/>
            <a:ext cx="5753498" cy="130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数组名是隐含意义的常指针（直接地址）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其关联类型是数组元素的类型</a:t>
            </a:r>
          </a:p>
        </p:txBody>
      </p:sp>
      <p:sp>
        <p:nvSpPr>
          <p:cNvPr id="71687" name="Text Box 10"/>
          <p:cNvSpPr txBox="1">
            <a:spLocks noChangeArrowheads="1"/>
          </p:cNvSpPr>
          <p:nvPr/>
        </p:nvSpPr>
        <p:spPr bwMode="auto">
          <a:xfrm>
            <a:off x="1301327" y="4398858"/>
            <a:ext cx="26416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a       ==  &amp; a [ 0 ]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+ 1 ==  &amp; a [ 1 ]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b="1">
                <a:solidFill>
                  <a:srgbClr val="FFFFFF"/>
                </a:solidFill>
              </a:rPr>
              <a:t>a + i  ==  &amp; a [ i ]</a:t>
            </a:r>
            <a:r>
              <a:rPr lang="en-US" altLang="zh-CN"/>
              <a:t> </a:t>
            </a:r>
          </a:p>
        </p:txBody>
      </p:sp>
      <p:sp>
        <p:nvSpPr>
          <p:cNvPr id="71688" name="Rectangle 11"/>
          <p:cNvSpPr>
            <a:spLocks noChangeArrowheads="1"/>
          </p:cNvSpPr>
          <p:nvPr/>
        </p:nvSpPr>
        <p:spPr bwMode="auto">
          <a:xfrm>
            <a:off x="4664711" y="4398858"/>
            <a:ext cx="303741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*a             == a [ 0 ]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+ 1 ) == a [ 1 ]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i )  == a [  i ] </a:t>
            </a:r>
          </a:p>
        </p:txBody>
      </p:sp>
      <p:grpSp>
        <p:nvGrpSpPr>
          <p:cNvPr id="71689" name="Group 12"/>
          <p:cNvGrpSpPr/>
          <p:nvPr/>
        </p:nvGrpSpPr>
        <p:grpSpPr bwMode="auto">
          <a:xfrm>
            <a:off x="8612294" y="82973"/>
            <a:ext cx="2645833" cy="6847418"/>
            <a:chOff x="4078" y="720"/>
            <a:chExt cx="1250" cy="3235"/>
          </a:xfrm>
        </p:grpSpPr>
        <p:grpSp>
          <p:nvGrpSpPr>
            <p:cNvPr id="71692" name="Group 13"/>
            <p:cNvGrpSpPr/>
            <p:nvPr/>
          </p:nvGrpSpPr>
          <p:grpSpPr bwMode="auto">
            <a:xfrm>
              <a:off x="4078" y="720"/>
              <a:ext cx="1250" cy="3235"/>
              <a:chOff x="4078" y="720"/>
              <a:chExt cx="1250" cy="3235"/>
            </a:xfrm>
          </p:grpSpPr>
          <p:sp>
            <p:nvSpPr>
              <p:cNvPr id="71694" name="Text Box 14"/>
              <p:cNvSpPr txBox="1">
                <a:spLocks noChangeArrowheads="1"/>
              </p:cNvSpPr>
              <p:nvPr/>
            </p:nvSpPr>
            <p:spPr bwMode="auto">
              <a:xfrm>
                <a:off x="4942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grpSp>
            <p:nvGrpSpPr>
              <p:cNvPr id="71695" name="Group 15"/>
              <p:cNvGrpSpPr/>
              <p:nvPr/>
            </p:nvGrpSpPr>
            <p:grpSpPr bwMode="auto">
              <a:xfrm>
                <a:off x="4078" y="720"/>
                <a:ext cx="834" cy="3235"/>
                <a:chOff x="3744" y="720"/>
                <a:chExt cx="834" cy="3235"/>
              </a:xfrm>
            </p:grpSpPr>
            <p:sp>
              <p:nvSpPr>
                <p:cNvPr id="71696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697" name="AutoShape 17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71698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699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0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1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2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3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4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5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6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7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8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09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10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11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12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13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1714" name="Line 34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71715" name="Group 35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7174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4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4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1716" name="Group 39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71741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42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43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1717" name="Group 43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71738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3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4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1718" name="Group 47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7173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36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37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1719" name="Group 51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71732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33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34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1720" name="Group 55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71729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30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31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1721" name="Group 59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71726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27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28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1722" name="Group 63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71723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24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1725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</p:grpSp>
        <p:sp>
          <p:nvSpPr>
            <p:cNvPr id="71693" name="Text Box 67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71690" name="Text Box 68"/>
          <p:cNvSpPr txBox="1">
            <a:spLocks noChangeArrowheads="1"/>
          </p:cNvSpPr>
          <p:nvPr/>
        </p:nvSpPr>
        <p:spPr bwMode="auto">
          <a:xfrm>
            <a:off x="1301327" y="2923541"/>
            <a:ext cx="3942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/>
              <a:t>int  a [ 10 ]  = { 1, 3, 5, 7, 9 } ;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/>
              <a:t>则：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69627" y="39031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</p:spTree>
    <p:extLst>
      <p:ext uri="{BB962C8B-B14F-4D97-AF65-F5344CB8AC3E}">
        <p14:creationId xmlns:p14="http://schemas.microsoft.com/office/powerpoint/2010/main" val="156155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0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4494107" y="4611371"/>
            <a:ext cx="2844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72709" name="Text Box 8"/>
          <p:cNvSpPr txBox="1">
            <a:spLocks noChangeArrowheads="1"/>
          </p:cNvSpPr>
          <p:nvPr/>
        </p:nvSpPr>
        <p:spPr bwMode="auto">
          <a:xfrm>
            <a:off x="1200573" y="1252220"/>
            <a:ext cx="5753498" cy="130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数组名是隐含意义的常指针（直接地址）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其关联类型是数组元素的类型</a:t>
            </a:r>
          </a:p>
        </p:txBody>
      </p:sp>
      <p:sp>
        <p:nvSpPr>
          <p:cNvPr id="72710" name="Text Box 9"/>
          <p:cNvSpPr txBox="1">
            <a:spLocks noChangeArrowheads="1"/>
          </p:cNvSpPr>
          <p:nvPr/>
        </p:nvSpPr>
        <p:spPr bwMode="auto">
          <a:xfrm>
            <a:off x="1242907" y="4408171"/>
            <a:ext cx="26416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a       ==  &amp; a [ 0 ]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+ 1 ==  &amp; a [ 1 ]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i  ==  &amp; a [ i ] </a:t>
            </a:r>
          </a:p>
        </p:txBody>
      </p:sp>
      <p:sp>
        <p:nvSpPr>
          <p:cNvPr id="72711" name="Rectangle 10"/>
          <p:cNvSpPr>
            <a:spLocks noChangeArrowheads="1"/>
          </p:cNvSpPr>
          <p:nvPr/>
        </p:nvSpPr>
        <p:spPr bwMode="auto">
          <a:xfrm>
            <a:off x="4606291" y="4408171"/>
            <a:ext cx="303741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b="1">
                <a:solidFill>
                  <a:srgbClr val="FFFFFF"/>
                </a:solidFill>
              </a:rPr>
              <a:t>*a             == a [ 0 ]</a:t>
            </a:r>
            <a:r>
              <a:rPr lang="en-US" altLang="zh-CN"/>
              <a:t>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+ 1 ) == a [ 1 ]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i )  == a [  i ] </a:t>
            </a:r>
          </a:p>
        </p:txBody>
      </p:sp>
      <p:grpSp>
        <p:nvGrpSpPr>
          <p:cNvPr id="72712" name="Group 11"/>
          <p:cNvGrpSpPr/>
          <p:nvPr/>
        </p:nvGrpSpPr>
        <p:grpSpPr bwMode="auto">
          <a:xfrm>
            <a:off x="8553874" y="92287"/>
            <a:ext cx="2645833" cy="6847418"/>
            <a:chOff x="4078" y="720"/>
            <a:chExt cx="1250" cy="3235"/>
          </a:xfrm>
        </p:grpSpPr>
        <p:grpSp>
          <p:nvGrpSpPr>
            <p:cNvPr id="72716" name="Group 12"/>
            <p:cNvGrpSpPr/>
            <p:nvPr/>
          </p:nvGrpSpPr>
          <p:grpSpPr bwMode="auto">
            <a:xfrm>
              <a:off x="4078" y="720"/>
              <a:ext cx="1250" cy="3235"/>
              <a:chOff x="4078" y="720"/>
              <a:chExt cx="1250" cy="3235"/>
            </a:xfrm>
          </p:grpSpPr>
          <p:sp>
            <p:nvSpPr>
              <p:cNvPr id="72718" name="Text Box 13"/>
              <p:cNvSpPr txBox="1">
                <a:spLocks noChangeArrowheads="1"/>
              </p:cNvSpPr>
              <p:nvPr/>
            </p:nvSpPr>
            <p:spPr bwMode="auto">
              <a:xfrm>
                <a:off x="4942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grpSp>
            <p:nvGrpSpPr>
              <p:cNvPr id="72719" name="Group 14"/>
              <p:cNvGrpSpPr/>
              <p:nvPr/>
            </p:nvGrpSpPr>
            <p:grpSpPr bwMode="auto">
              <a:xfrm>
                <a:off x="4078" y="720"/>
                <a:ext cx="834" cy="3235"/>
                <a:chOff x="3744" y="720"/>
                <a:chExt cx="834" cy="3235"/>
              </a:xfrm>
            </p:grpSpPr>
            <p:sp>
              <p:nvSpPr>
                <p:cNvPr id="72720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21" name="AutoShape 16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72722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23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24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25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26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27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28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29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0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1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2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3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4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5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6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7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2738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72739" name="Group 34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72768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6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7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2740" name="Group 38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72765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66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67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2741" name="Group 42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72762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63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64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2742" name="Group 46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72759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60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61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2743" name="Group 50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72756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57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58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2744" name="Group 54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72753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54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55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2745" name="Group 58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72750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51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52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2746" name="Group 62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72747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48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2749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</p:grpSp>
        <p:sp>
          <p:nvSpPr>
            <p:cNvPr id="72717" name="Text Box 66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546883" name="Oval 67"/>
          <p:cNvSpPr>
            <a:spLocks noChangeArrowheads="1"/>
          </p:cNvSpPr>
          <p:nvPr/>
        </p:nvSpPr>
        <p:spPr bwMode="auto">
          <a:xfrm>
            <a:off x="8659707" y="905087"/>
            <a:ext cx="1524000" cy="508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2714" name="Text Box 68"/>
          <p:cNvSpPr txBox="1">
            <a:spLocks noChangeArrowheads="1"/>
          </p:cNvSpPr>
          <p:nvPr/>
        </p:nvSpPr>
        <p:spPr bwMode="auto">
          <a:xfrm>
            <a:off x="1242907" y="2932854"/>
            <a:ext cx="3942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/>
              <a:t>int  a [ 10 ]  = { 1, 3, 5, 7, 9 } ;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/>
              <a:t>则：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69627" y="39031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</p:spTree>
    <p:extLst>
      <p:ext uri="{BB962C8B-B14F-4D97-AF65-F5344CB8AC3E}">
        <p14:creationId xmlns:p14="http://schemas.microsoft.com/office/powerpoint/2010/main" val="90119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83" grpId="0" bldLvl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4504267" y="5071111"/>
            <a:ext cx="2844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73733" name="Text Box 8"/>
          <p:cNvSpPr txBox="1">
            <a:spLocks noChangeArrowheads="1"/>
          </p:cNvSpPr>
          <p:nvPr/>
        </p:nvSpPr>
        <p:spPr bwMode="auto">
          <a:xfrm>
            <a:off x="1210733" y="1203960"/>
            <a:ext cx="5753498" cy="130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数组名是隐含意义的常指针（直接地址）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其关联类型是数组元素的类型</a:t>
            </a:r>
          </a:p>
        </p:txBody>
      </p:sp>
      <p:sp>
        <p:nvSpPr>
          <p:cNvPr id="73734" name="Text Box 9"/>
          <p:cNvSpPr txBox="1">
            <a:spLocks noChangeArrowheads="1"/>
          </p:cNvSpPr>
          <p:nvPr/>
        </p:nvSpPr>
        <p:spPr bwMode="auto">
          <a:xfrm>
            <a:off x="1253067" y="4359911"/>
            <a:ext cx="26416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a       ==  &amp; a [ 0 ]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+ 1 ==  &amp; a [ 1 ]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i  ==  &amp; a [ i ] </a:t>
            </a:r>
          </a:p>
        </p:txBody>
      </p:sp>
      <p:sp>
        <p:nvSpPr>
          <p:cNvPr id="73735" name="Rectangle 10"/>
          <p:cNvSpPr>
            <a:spLocks noChangeArrowheads="1"/>
          </p:cNvSpPr>
          <p:nvPr/>
        </p:nvSpPr>
        <p:spPr bwMode="auto">
          <a:xfrm>
            <a:off x="4616451" y="4359911"/>
            <a:ext cx="303741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*a             == a [ 0 ]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b="1">
                <a:solidFill>
                  <a:srgbClr val="FFFFFF"/>
                </a:solidFill>
              </a:rPr>
              <a:t>* ( a + 1 ) == a [ 1 ]</a:t>
            </a:r>
            <a:r>
              <a:rPr lang="en-US" altLang="zh-CN"/>
              <a:t>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i )  == a [  i ] </a:t>
            </a:r>
          </a:p>
        </p:txBody>
      </p:sp>
      <p:grpSp>
        <p:nvGrpSpPr>
          <p:cNvPr id="73736" name="Group 11"/>
          <p:cNvGrpSpPr/>
          <p:nvPr/>
        </p:nvGrpSpPr>
        <p:grpSpPr bwMode="auto">
          <a:xfrm>
            <a:off x="8564034" y="44027"/>
            <a:ext cx="2645833" cy="6847418"/>
            <a:chOff x="4078" y="720"/>
            <a:chExt cx="1250" cy="3235"/>
          </a:xfrm>
        </p:grpSpPr>
        <p:grpSp>
          <p:nvGrpSpPr>
            <p:cNvPr id="73740" name="Group 12"/>
            <p:cNvGrpSpPr/>
            <p:nvPr/>
          </p:nvGrpSpPr>
          <p:grpSpPr bwMode="auto">
            <a:xfrm>
              <a:off x="4078" y="720"/>
              <a:ext cx="1250" cy="3235"/>
              <a:chOff x="4078" y="720"/>
              <a:chExt cx="1250" cy="3235"/>
            </a:xfrm>
          </p:grpSpPr>
          <p:sp>
            <p:nvSpPr>
              <p:cNvPr id="73742" name="Text Box 13"/>
              <p:cNvSpPr txBox="1">
                <a:spLocks noChangeArrowheads="1"/>
              </p:cNvSpPr>
              <p:nvPr/>
            </p:nvSpPr>
            <p:spPr bwMode="auto">
              <a:xfrm>
                <a:off x="4942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grpSp>
            <p:nvGrpSpPr>
              <p:cNvPr id="73743" name="Group 14"/>
              <p:cNvGrpSpPr/>
              <p:nvPr/>
            </p:nvGrpSpPr>
            <p:grpSpPr bwMode="auto">
              <a:xfrm>
                <a:off x="4078" y="720"/>
                <a:ext cx="834" cy="3235"/>
                <a:chOff x="3744" y="720"/>
                <a:chExt cx="834" cy="3235"/>
              </a:xfrm>
            </p:grpSpPr>
            <p:sp>
              <p:nvSpPr>
                <p:cNvPr id="73744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45" name="AutoShape 16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73746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47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48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49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0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1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2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3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4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5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6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7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8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59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60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61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3762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73763" name="Group 34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73792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9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9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3764" name="Group 38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73789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90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91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3765" name="Group 42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73786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87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88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3766" name="Group 46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73783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84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85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3767" name="Group 50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73780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81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82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3768" name="Group 54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73777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78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79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3769" name="Group 58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73774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75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76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3770" name="Group 62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73771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72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3773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</p:grpSp>
        <p:sp>
          <p:nvSpPr>
            <p:cNvPr id="73741" name="Text Box 66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547907" name="Oval 67"/>
          <p:cNvSpPr>
            <a:spLocks noChangeArrowheads="1"/>
          </p:cNvSpPr>
          <p:nvPr/>
        </p:nvSpPr>
        <p:spPr bwMode="auto">
          <a:xfrm>
            <a:off x="8678333" y="1373293"/>
            <a:ext cx="1524000" cy="508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3738" name="Text Box 68"/>
          <p:cNvSpPr txBox="1">
            <a:spLocks noChangeArrowheads="1"/>
          </p:cNvSpPr>
          <p:nvPr/>
        </p:nvSpPr>
        <p:spPr bwMode="auto">
          <a:xfrm>
            <a:off x="1253067" y="2884594"/>
            <a:ext cx="3942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/>
              <a:t>int  a [ 10 ]  = { 1, 3, 5, 7, 9 } ;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/>
              <a:t>则：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69627" y="39031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</p:spTree>
    <p:extLst>
      <p:ext uri="{BB962C8B-B14F-4D97-AF65-F5344CB8AC3E}">
        <p14:creationId xmlns:p14="http://schemas.microsoft.com/office/powerpoint/2010/main" val="398853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907" grpId="0" bldLvl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4552527" y="5748444"/>
            <a:ext cx="2844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74757" name="Text Box 8"/>
          <p:cNvSpPr txBox="1">
            <a:spLocks noChangeArrowheads="1"/>
          </p:cNvSpPr>
          <p:nvPr/>
        </p:nvSpPr>
        <p:spPr bwMode="auto">
          <a:xfrm>
            <a:off x="1258993" y="1271693"/>
            <a:ext cx="5753498" cy="130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数组名是隐含意义的常指针（直接地址）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其关联类型是数组元素的类型</a:t>
            </a:r>
          </a:p>
        </p:txBody>
      </p:sp>
      <p:sp>
        <p:nvSpPr>
          <p:cNvPr id="74758" name="Text Box 9"/>
          <p:cNvSpPr txBox="1">
            <a:spLocks noChangeArrowheads="1"/>
          </p:cNvSpPr>
          <p:nvPr/>
        </p:nvSpPr>
        <p:spPr bwMode="auto">
          <a:xfrm>
            <a:off x="1301327" y="4427645"/>
            <a:ext cx="26416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a       ==  &amp; a [ 0 ]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+ 1 ==  &amp; a [ 1 ]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i  ==  &amp; a [ i ] </a:t>
            </a:r>
          </a:p>
        </p:txBody>
      </p:sp>
      <p:sp>
        <p:nvSpPr>
          <p:cNvPr id="74759" name="Rectangle 10"/>
          <p:cNvSpPr>
            <a:spLocks noChangeArrowheads="1"/>
          </p:cNvSpPr>
          <p:nvPr/>
        </p:nvSpPr>
        <p:spPr bwMode="auto">
          <a:xfrm>
            <a:off x="4664711" y="4427645"/>
            <a:ext cx="303741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*a             == a [ 0 ]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+ 1 ) == a [ 1 ]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b="1">
                <a:solidFill>
                  <a:srgbClr val="FFFFFF"/>
                </a:solidFill>
              </a:rPr>
              <a:t>* ( a + i )  == a [  i ]</a:t>
            </a:r>
            <a:r>
              <a:rPr lang="en-US" altLang="zh-CN"/>
              <a:t> </a:t>
            </a:r>
          </a:p>
        </p:txBody>
      </p:sp>
      <p:grpSp>
        <p:nvGrpSpPr>
          <p:cNvPr id="74760" name="Group 11"/>
          <p:cNvGrpSpPr/>
          <p:nvPr/>
        </p:nvGrpSpPr>
        <p:grpSpPr bwMode="auto">
          <a:xfrm>
            <a:off x="8612294" y="111760"/>
            <a:ext cx="2645833" cy="6847418"/>
            <a:chOff x="4078" y="720"/>
            <a:chExt cx="1250" cy="3235"/>
          </a:xfrm>
        </p:grpSpPr>
        <p:grpSp>
          <p:nvGrpSpPr>
            <p:cNvPr id="74764" name="Group 12"/>
            <p:cNvGrpSpPr/>
            <p:nvPr/>
          </p:nvGrpSpPr>
          <p:grpSpPr bwMode="auto">
            <a:xfrm>
              <a:off x="4078" y="720"/>
              <a:ext cx="1250" cy="3235"/>
              <a:chOff x="4078" y="720"/>
              <a:chExt cx="1250" cy="3235"/>
            </a:xfrm>
          </p:grpSpPr>
          <p:sp>
            <p:nvSpPr>
              <p:cNvPr id="74766" name="Text Box 13"/>
              <p:cNvSpPr txBox="1">
                <a:spLocks noChangeArrowheads="1"/>
              </p:cNvSpPr>
              <p:nvPr/>
            </p:nvSpPr>
            <p:spPr bwMode="auto">
              <a:xfrm>
                <a:off x="4942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grpSp>
            <p:nvGrpSpPr>
              <p:cNvPr id="74767" name="Group 14"/>
              <p:cNvGrpSpPr/>
              <p:nvPr/>
            </p:nvGrpSpPr>
            <p:grpSpPr bwMode="auto">
              <a:xfrm>
                <a:off x="4078" y="720"/>
                <a:ext cx="834" cy="3235"/>
                <a:chOff x="3744" y="720"/>
                <a:chExt cx="834" cy="3235"/>
              </a:xfrm>
            </p:grpSpPr>
            <p:sp>
              <p:nvSpPr>
                <p:cNvPr id="74768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69" name="AutoShape 16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74770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1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2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3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4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5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6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7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8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79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80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81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82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83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84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85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4786" name="Line 33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74787" name="Group 34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74816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17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18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4788" name="Group 38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74813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14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15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4789" name="Group 42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74810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11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12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4790" name="Group 46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74807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0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09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4791" name="Group 50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74804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05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06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4792" name="Group 54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74801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02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03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4793" name="Group 58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74798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799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800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4794" name="Group 62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74795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796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4797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</p:grpSp>
        <p:sp>
          <p:nvSpPr>
            <p:cNvPr id="74765" name="Text Box 66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548931" name="Oval 67"/>
          <p:cNvSpPr>
            <a:spLocks noChangeArrowheads="1"/>
          </p:cNvSpPr>
          <p:nvPr/>
        </p:nvSpPr>
        <p:spPr bwMode="auto">
          <a:xfrm>
            <a:off x="8726593" y="3015827"/>
            <a:ext cx="1524000" cy="508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74762" name="Text Box 68"/>
          <p:cNvSpPr txBox="1">
            <a:spLocks noChangeArrowheads="1"/>
          </p:cNvSpPr>
          <p:nvPr/>
        </p:nvSpPr>
        <p:spPr bwMode="auto">
          <a:xfrm>
            <a:off x="1301327" y="2952327"/>
            <a:ext cx="3942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/>
              <a:t>int  a [ 10 ]  = { 1, 3, 5, 7, 9 } ;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/>
              <a:t>则：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69627" y="39031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</p:spTree>
    <p:extLst>
      <p:ext uri="{BB962C8B-B14F-4D97-AF65-F5344CB8AC3E}">
        <p14:creationId xmlns:p14="http://schemas.microsoft.com/office/powerpoint/2010/main" val="294524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931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1832725" y="1802342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5896725" y="4860924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5896725" y="3844924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194567" name="Group 7"/>
          <p:cNvGrpSpPr/>
          <p:nvPr/>
        </p:nvGrpSpPr>
        <p:grpSpPr bwMode="auto">
          <a:xfrm>
            <a:off x="8476943" y="432858"/>
            <a:ext cx="2601383" cy="5992284"/>
            <a:chOff x="4003" y="1344"/>
            <a:chExt cx="1229" cy="2831"/>
          </a:xfrm>
        </p:grpSpPr>
        <p:grpSp>
          <p:nvGrpSpPr>
            <p:cNvPr id="194575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194577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94578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79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194580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194598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4599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4600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4601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4602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4603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4604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4581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82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83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84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85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86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87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88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89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90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91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92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93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94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95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96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4597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194576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94568" name="Rectangle 38"/>
          <p:cNvSpPr>
            <a:spLocks noChangeArrowheads="1"/>
          </p:cNvSpPr>
          <p:nvPr/>
        </p:nvSpPr>
        <p:spPr bwMode="auto">
          <a:xfrm>
            <a:off x="8476943" y="3925358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4569" name="Rectangle 39"/>
          <p:cNvSpPr>
            <a:spLocks noChangeArrowheads="1"/>
          </p:cNvSpPr>
          <p:nvPr/>
        </p:nvSpPr>
        <p:spPr bwMode="auto">
          <a:xfrm>
            <a:off x="8476943" y="4903258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4570" name="Text Box 40"/>
          <p:cNvSpPr txBox="1">
            <a:spLocks noChangeArrowheads="1"/>
          </p:cNvSpPr>
          <p:nvPr/>
        </p:nvSpPr>
        <p:spPr bwMode="auto">
          <a:xfrm>
            <a:off x="1405159" y="128058"/>
            <a:ext cx="2749471" cy="56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rgbClr val="FFFFFF"/>
                </a:solidFill>
              </a:rPr>
              <a:t>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696361" name="Text Box 41"/>
          <p:cNvSpPr txBox="1">
            <a:spLocks noChangeArrowheads="1"/>
          </p:cNvSpPr>
          <p:nvPr/>
        </p:nvSpPr>
        <p:spPr bwMode="auto">
          <a:xfrm>
            <a:off x="5693525" y="940858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696362" name="Text Box 42"/>
          <p:cNvSpPr txBox="1">
            <a:spLocks noChangeArrowheads="1"/>
          </p:cNvSpPr>
          <p:nvPr/>
        </p:nvSpPr>
        <p:spPr bwMode="auto">
          <a:xfrm>
            <a:off x="5693525" y="1914524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696363" name="Rectangle 43"/>
          <p:cNvSpPr>
            <a:spLocks noChangeArrowheads="1"/>
          </p:cNvSpPr>
          <p:nvPr/>
        </p:nvSpPr>
        <p:spPr bwMode="auto">
          <a:xfrm>
            <a:off x="8476943" y="993775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696364" name="Rectangle 44"/>
          <p:cNvSpPr>
            <a:spLocks noChangeArrowheads="1"/>
          </p:cNvSpPr>
          <p:nvPr/>
        </p:nvSpPr>
        <p:spPr bwMode="auto">
          <a:xfrm>
            <a:off x="8476943" y="1978024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01863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9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9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9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1" grpId="0" bldLvl="0" animBg="1" autoUpdateAnimBg="0"/>
      <p:bldP spid="696362" grpId="0" bldLvl="0" animBg="1" autoUpdateAnimBg="0"/>
      <p:bldP spid="696363" grpId="0" bldLvl="0" animBg="1" autoUpdateAnimBg="0"/>
      <p:bldP spid="696364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Text Box 7"/>
          <p:cNvSpPr txBox="1">
            <a:spLocks noChangeArrowheads="1"/>
          </p:cNvSpPr>
          <p:nvPr/>
        </p:nvSpPr>
        <p:spPr bwMode="auto">
          <a:xfrm>
            <a:off x="1210733" y="1213273"/>
            <a:ext cx="5753498" cy="1307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数组名是隐含意义的常指针（直接地址）</a:t>
            </a:r>
          </a:p>
          <a:p>
            <a:pPr algn="l" eaLnBrk="1" hangingPunct="1">
              <a:lnSpc>
                <a:spcPct val="180000"/>
              </a:lnSpc>
            </a:pPr>
            <a:r>
              <a:rPr lang="zh-CN" altLang="en-US" b="1">
                <a:latin typeface="宋体" panose="02010600030101010101" pitchFamily="2" charset="-122"/>
                <a:cs typeface="Arial Unicode MS" panose="020B0604020202020204" charset="-122"/>
              </a:rPr>
              <a:t>其关联类型是数组元素的类型</a:t>
            </a:r>
          </a:p>
        </p:txBody>
      </p:sp>
      <p:sp>
        <p:nvSpPr>
          <p:cNvPr id="75781" name="Text Box 8"/>
          <p:cNvSpPr txBox="1">
            <a:spLocks noChangeArrowheads="1"/>
          </p:cNvSpPr>
          <p:nvPr/>
        </p:nvSpPr>
        <p:spPr bwMode="auto">
          <a:xfrm>
            <a:off x="1253067" y="4367107"/>
            <a:ext cx="26416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a       ==  &amp; a [ 0 ]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+ 1 ==  &amp; a [ 1 ]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a + i  ==  &amp; a [ i ] </a:t>
            </a:r>
          </a:p>
        </p:txBody>
      </p:sp>
      <p:sp>
        <p:nvSpPr>
          <p:cNvPr id="75782" name="Rectangle 9"/>
          <p:cNvSpPr>
            <a:spLocks noChangeArrowheads="1"/>
          </p:cNvSpPr>
          <p:nvPr/>
        </p:nvSpPr>
        <p:spPr bwMode="auto">
          <a:xfrm>
            <a:off x="4616451" y="4367107"/>
            <a:ext cx="303741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/>
              <a:t>*a             == a [ 0 ]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/>
              <a:t>* ( a + 1 ) == a [ 1 ]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b="1">
                <a:solidFill>
                  <a:srgbClr val="0000FF"/>
                </a:solidFill>
              </a:rPr>
              <a:t>* ( a + i )  </a:t>
            </a:r>
            <a:r>
              <a:rPr lang="en-US" altLang="zh-CN"/>
              <a:t>== a [  i ]</a:t>
            </a:r>
            <a:r>
              <a:rPr lang="en-US" altLang="zh-CN" b="1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75783" name="Group 10"/>
          <p:cNvGrpSpPr/>
          <p:nvPr/>
        </p:nvGrpSpPr>
        <p:grpSpPr bwMode="auto">
          <a:xfrm>
            <a:off x="8564034" y="53340"/>
            <a:ext cx="2645833" cy="6847418"/>
            <a:chOff x="4078" y="720"/>
            <a:chExt cx="1250" cy="3235"/>
          </a:xfrm>
        </p:grpSpPr>
        <p:grpSp>
          <p:nvGrpSpPr>
            <p:cNvPr id="75788" name="Group 11"/>
            <p:cNvGrpSpPr/>
            <p:nvPr/>
          </p:nvGrpSpPr>
          <p:grpSpPr bwMode="auto">
            <a:xfrm>
              <a:off x="4078" y="720"/>
              <a:ext cx="1250" cy="3235"/>
              <a:chOff x="4078" y="720"/>
              <a:chExt cx="1250" cy="3235"/>
            </a:xfrm>
          </p:grpSpPr>
          <p:sp>
            <p:nvSpPr>
              <p:cNvPr id="75790" name="Text Box 12"/>
              <p:cNvSpPr txBox="1">
                <a:spLocks noChangeArrowheads="1"/>
              </p:cNvSpPr>
              <p:nvPr/>
            </p:nvSpPr>
            <p:spPr bwMode="auto">
              <a:xfrm>
                <a:off x="4942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grpSp>
            <p:nvGrpSpPr>
              <p:cNvPr id="75791" name="Group 13"/>
              <p:cNvGrpSpPr/>
              <p:nvPr/>
            </p:nvGrpSpPr>
            <p:grpSpPr bwMode="auto">
              <a:xfrm>
                <a:off x="4078" y="720"/>
                <a:ext cx="834" cy="3235"/>
                <a:chOff x="3744" y="720"/>
                <a:chExt cx="834" cy="3235"/>
              </a:xfrm>
            </p:grpSpPr>
            <p:sp>
              <p:nvSpPr>
                <p:cNvPr id="75792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793" name="AutoShape 15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75794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795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796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797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798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799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0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1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2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3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4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5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6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7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8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09" name="Line 31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5810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75811" name="Group 33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7584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41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42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5812" name="Group 37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75837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38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39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5813" name="Group 41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7583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35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3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5814" name="Group 45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75831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32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33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5815" name="Group 49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75828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29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30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5816" name="Group 53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75825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26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27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5817" name="Group 57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75822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23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24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5818" name="Group 61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75819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20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5821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</p:grpSp>
        <p:sp>
          <p:nvSpPr>
            <p:cNvPr id="75789" name="Text Box 65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549954" name="Oval 66"/>
          <p:cNvSpPr>
            <a:spLocks noChangeArrowheads="1"/>
          </p:cNvSpPr>
          <p:nvPr/>
        </p:nvSpPr>
        <p:spPr bwMode="auto">
          <a:xfrm>
            <a:off x="4605867" y="5641340"/>
            <a:ext cx="1524000" cy="609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549955" name="AutoShape 67"/>
          <p:cNvSpPr/>
          <p:nvPr/>
        </p:nvSpPr>
        <p:spPr bwMode="auto">
          <a:xfrm>
            <a:off x="7145867" y="2796540"/>
            <a:ext cx="2540000" cy="1219200"/>
          </a:xfrm>
          <a:prstGeom prst="borderCallout2">
            <a:avLst>
              <a:gd name="adj1" fmla="val 12500"/>
              <a:gd name="adj2" fmla="val -4000"/>
              <a:gd name="adj3" fmla="val 12500"/>
              <a:gd name="adj4" fmla="val -21083"/>
              <a:gd name="adj5" fmla="val 235245"/>
              <a:gd name="adj6" fmla="val -76333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b="1"/>
              <a:t>数组元素的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b="1"/>
              <a:t>指针访问方式</a:t>
            </a:r>
          </a:p>
        </p:txBody>
      </p:sp>
      <p:sp>
        <p:nvSpPr>
          <p:cNvPr id="75786" name="Text Box 68"/>
          <p:cNvSpPr txBox="1">
            <a:spLocks noChangeArrowheads="1"/>
          </p:cNvSpPr>
          <p:nvPr/>
        </p:nvSpPr>
        <p:spPr bwMode="auto">
          <a:xfrm>
            <a:off x="1253067" y="2893907"/>
            <a:ext cx="3942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/>
              <a:t>int  a [ 10 ]  = { 1, 3, 5, 7, 9 } ;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/>
              <a:t>则：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69627" y="390313"/>
            <a:ext cx="33570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以指针方式访问数组 </a:t>
            </a:r>
          </a:p>
        </p:txBody>
      </p:sp>
    </p:spTree>
    <p:extLst>
      <p:ext uri="{BB962C8B-B14F-4D97-AF65-F5344CB8AC3E}">
        <p14:creationId xmlns:p14="http://schemas.microsoft.com/office/powerpoint/2010/main" val="20783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954" grpId="0" bldLvl="0" animBg="1"/>
      <p:bldP spid="549955" grpId="0" bldLvl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6" name="Text Box 6"/>
          <p:cNvSpPr txBox="1">
            <a:spLocks noChangeArrowheads="1"/>
          </p:cNvSpPr>
          <p:nvPr/>
        </p:nvSpPr>
        <p:spPr bwMode="auto">
          <a:xfrm>
            <a:off x="812800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  <p:grpSp>
        <p:nvGrpSpPr>
          <p:cNvPr id="78852" name="Group 7"/>
          <p:cNvGrpSpPr/>
          <p:nvPr/>
        </p:nvGrpSpPr>
        <p:grpSpPr bwMode="auto">
          <a:xfrm>
            <a:off x="6904568" y="73660"/>
            <a:ext cx="4982633" cy="6847418"/>
            <a:chOff x="2974" y="720"/>
            <a:chExt cx="2354" cy="3235"/>
          </a:xfrm>
        </p:grpSpPr>
        <p:grpSp>
          <p:nvGrpSpPr>
            <p:cNvPr id="78855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78857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78858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78859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78861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62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78863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64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65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66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67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68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69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0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1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2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3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4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5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6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7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8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8879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78880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7890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910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91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8881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78906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90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908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8882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7890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904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905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8883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7890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901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90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8884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78897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898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89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8885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78894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895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896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8886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78891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892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893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8887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78888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889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889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78860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78856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553025" name="Text Box 65"/>
          <p:cNvSpPr txBox="1">
            <a:spLocks noChangeArrowheads="1"/>
          </p:cNvSpPr>
          <p:nvPr/>
        </p:nvSpPr>
        <p:spPr bwMode="auto">
          <a:xfrm>
            <a:off x="609600" y="1544744"/>
            <a:ext cx="2773516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</p:spTree>
    <p:extLst>
      <p:ext uri="{BB962C8B-B14F-4D97-AF65-F5344CB8AC3E}">
        <p14:creationId xmlns:p14="http://schemas.microsoft.com/office/powerpoint/2010/main" val="287353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6" grpId="0" bldLvl="0" animBg="1" autoUpdateAnimBg="0"/>
      <p:bldP spid="553025" grpId="0" bldLvl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220980" y="1800860"/>
            <a:ext cx="20320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79876" name="Group 7"/>
          <p:cNvGrpSpPr/>
          <p:nvPr/>
        </p:nvGrpSpPr>
        <p:grpSpPr bwMode="auto">
          <a:xfrm>
            <a:off x="6719148" y="73660"/>
            <a:ext cx="4982633" cy="6847418"/>
            <a:chOff x="2974" y="720"/>
            <a:chExt cx="2354" cy="3235"/>
          </a:xfrm>
        </p:grpSpPr>
        <p:grpSp>
          <p:nvGrpSpPr>
            <p:cNvPr id="79881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79883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79884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 b="1" i="1">
                    <a:solidFill>
                      <a:srgbClr val="0000FF"/>
                    </a:solidFill>
                  </a:rPr>
                  <a:t>a   0x0065FDE4</a:t>
                </a:r>
              </a:p>
            </p:txBody>
          </p:sp>
          <p:grpSp>
            <p:nvGrpSpPr>
              <p:cNvPr id="79885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79887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88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79889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0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1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2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3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4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5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6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7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8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899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900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901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902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903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904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79905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79906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79935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36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37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9907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79932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33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34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9908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79929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30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31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9909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7992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27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28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9910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79923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24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2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9911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79920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21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22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9912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79917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18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19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79913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79914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15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79916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79886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79882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79877" name="Text Box 65"/>
          <p:cNvSpPr txBox="1">
            <a:spLocks noChangeArrowheads="1"/>
          </p:cNvSpPr>
          <p:nvPr/>
        </p:nvSpPr>
        <p:spPr bwMode="auto">
          <a:xfrm>
            <a:off x="424180" y="1544744"/>
            <a:ext cx="2773516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int  a [ 10 ] ;</a:t>
            </a:r>
            <a:r>
              <a:rPr lang="en-US" altLang="zh-CN"/>
              <a:t>  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sp>
        <p:nvSpPr>
          <p:cNvPr id="554050" name="Rectangle 66"/>
          <p:cNvSpPr>
            <a:spLocks noChangeArrowheads="1"/>
          </p:cNvSpPr>
          <p:nvPr/>
        </p:nvSpPr>
        <p:spPr bwMode="auto">
          <a:xfrm>
            <a:off x="2346114" y="1718311"/>
            <a:ext cx="3469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</p:txBody>
      </p:sp>
      <p:sp>
        <p:nvSpPr>
          <p:cNvPr id="79879" name="Text Box 67"/>
          <p:cNvSpPr txBox="1">
            <a:spLocks noChangeArrowheads="1"/>
          </p:cNvSpPr>
          <p:nvPr/>
        </p:nvSpPr>
        <p:spPr bwMode="auto">
          <a:xfrm>
            <a:off x="627380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335110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4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4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4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050" grpId="0" bldLvl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396240" y="2448560"/>
            <a:ext cx="20320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80900" name="Group 7"/>
          <p:cNvGrpSpPr/>
          <p:nvPr/>
        </p:nvGrpSpPr>
        <p:grpSpPr bwMode="auto">
          <a:xfrm>
            <a:off x="6894408" y="111760"/>
            <a:ext cx="4982633" cy="6847418"/>
            <a:chOff x="2974" y="720"/>
            <a:chExt cx="2354" cy="3235"/>
          </a:xfrm>
        </p:grpSpPr>
        <p:grpSp>
          <p:nvGrpSpPr>
            <p:cNvPr id="80908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80910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80911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0912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80914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15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80916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17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18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19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0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1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2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3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4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5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6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7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8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29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30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31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0932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80933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8096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6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6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0934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8095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6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61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0935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80956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57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58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0936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80953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54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55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0937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80950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51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52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0938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80947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48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49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0939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80944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45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46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0940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80941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42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0943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80913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80909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80901" name="Text Box 65"/>
          <p:cNvSpPr txBox="1">
            <a:spLocks noChangeArrowheads="1"/>
          </p:cNvSpPr>
          <p:nvPr/>
        </p:nvSpPr>
        <p:spPr bwMode="auto">
          <a:xfrm>
            <a:off x="599440" y="1582845"/>
            <a:ext cx="5486400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int  * p ;</a:t>
            </a:r>
            <a:r>
              <a:rPr lang="en-US" altLang="zh-CN">
                <a:solidFill>
                  <a:srgbClr val="FFFFFF"/>
                </a:solidFill>
              </a:rPr>
              <a:t>	</a:t>
            </a:r>
            <a:endParaRPr lang="en-US" altLang="zh-CN"/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sp>
        <p:nvSpPr>
          <p:cNvPr id="555074" name="Rectangle 66"/>
          <p:cNvSpPr>
            <a:spLocks noChangeArrowheads="1"/>
          </p:cNvSpPr>
          <p:nvPr/>
        </p:nvSpPr>
        <p:spPr bwMode="auto">
          <a:xfrm>
            <a:off x="2622973" y="2448561"/>
            <a:ext cx="24066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</p:txBody>
      </p:sp>
      <p:grpSp>
        <p:nvGrpSpPr>
          <p:cNvPr id="555075" name="Group 67"/>
          <p:cNvGrpSpPr/>
          <p:nvPr/>
        </p:nvGrpSpPr>
        <p:grpSpPr bwMode="auto">
          <a:xfrm>
            <a:off x="5556674" y="1248413"/>
            <a:ext cx="2357967" cy="461433"/>
            <a:chOff x="2582" y="792"/>
            <a:chExt cx="1114" cy="218"/>
          </a:xfrm>
        </p:grpSpPr>
        <p:sp>
          <p:nvSpPr>
            <p:cNvPr id="80906" name="Rectangle 68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80907" name="Text Box 69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80904" name="Text Box 70"/>
          <p:cNvSpPr txBox="1">
            <a:spLocks noChangeArrowheads="1"/>
          </p:cNvSpPr>
          <p:nvPr/>
        </p:nvSpPr>
        <p:spPr bwMode="auto">
          <a:xfrm>
            <a:off x="802640" y="6197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121494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5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5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5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5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74" grpId="0" bldLvl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240" y="3020060"/>
            <a:ext cx="20320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81924" name="Group 7"/>
          <p:cNvGrpSpPr/>
          <p:nvPr/>
        </p:nvGrpSpPr>
        <p:grpSpPr bwMode="auto">
          <a:xfrm>
            <a:off x="6894408" y="73660"/>
            <a:ext cx="4982633" cy="6847418"/>
            <a:chOff x="2974" y="720"/>
            <a:chExt cx="2354" cy="3235"/>
          </a:xfrm>
        </p:grpSpPr>
        <p:grpSp>
          <p:nvGrpSpPr>
            <p:cNvPr id="81937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81939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81940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1941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81943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44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81945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46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47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48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49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0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1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2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3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4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5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6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7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8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59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60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1961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81962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81991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92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93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1963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81988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89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90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1964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81985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86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87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1965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81982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8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84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1966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81979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80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81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1967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81976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77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78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1968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81973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74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75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1969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81970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71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1972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81942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81938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81925" name="Text Box 65"/>
          <p:cNvSpPr txBox="1">
            <a:spLocks noChangeArrowheads="1"/>
          </p:cNvSpPr>
          <p:nvPr/>
        </p:nvSpPr>
        <p:spPr bwMode="auto">
          <a:xfrm>
            <a:off x="599440" y="1544745"/>
            <a:ext cx="5581651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p = a ;</a:t>
            </a:r>
            <a:r>
              <a:rPr lang="en-US" altLang="zh-CN"/>
              <a:t>	</a:t>
            </a:r>
            <a:endParaRPr lang="en-US" altLang="zh-CN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sp>
        <p:nvSpPr>
          <p:cNvPr id="556098" name="Rectangle 66"/>
          <p:cNvSpPr>
            <a:spLocks noChangeArrowheads="1"/>
          </p:cNvSpPr>
          <p:nvPr/>
        </p:nvSpPr>
        <p:spPr bwMode="auto">
          <a:xfrm>
            <a:off x="2622973" y="3020061"/>
            <a:ext cx="317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</p:txBody>
      </p:sp>
      <p:grpSp>
        <p:nvGrpSpPr>
          <p:cNvPr id="81927" name="Group 67"/>
          <p:cNvGrpSpPr/>
          <p:nvPr/>
        </p:nvGrpSpPr>
        <p:grpSpPr bwMode="auto">
          <a:xfrm>
            <a:off x="5556674" y="1210313"/>
            <a:ext cx="2357967" cy="461433"/>
            <a:chOff x="2582" y="792"/>
            <a:chExt cx="1114" cy="218"/>
          </a:xfrm>
        </p:grpSpPr>
        <p:sp>
          <p:nvSpPr>
            <p:cNvPr id="81935" name="Rectangle 68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81936" name="Text Box 69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556102" name="Rectangle 70"/>
          <p:cNvSpPr>
            <a:spLocks noChangeArrowheads="1"/>
          </p:cNvSpPr>
          <p:nvPr/>
        </p:nvSpPr>
        <p:spPr bwMode="auto">
          <a:xfrm>
            <a:off x="6118955" y="1250527"/>
            <a:ext cx="1654620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0x0065FDE4</a:t>
            </a:r>
          </a:p>
        </p:txBody>
      </p:sp>
      <p:grpSp>
        <p:nvGrpSpPr>
          <p:cNvPr id="556103" name="Group 71"/>
          <p:cNvGrpSpPr/>
          <p:nvPr/>
        </p:nvGrpSpPr>
        <p:grpSpPr bwMode="auto">
          <a:xfrm>
            <a:off x="7914640" y="1089660"/>
            <a:ext cx="1320800" cy="304800"/>
            <a:chOff x="3744" y="1200"/>
            <a:chExt cx="624" cy="144"/>
          </a:xfrm>
        </p:grpSpPr>
        <p:sp>
          <p:nvSpPr>
            <p:cNvPr id="81932" name="Line 72"/>
            <p:cNvSpPr>
              <a:spLocks noChangeShapeType="1"/>
            </p:cNvSpPr>
            <p:nvPr/>
          </p:nvSpPr>
          <p:spPr bwMode="auto">
            <a:xfrm>
              <a:off x="3744" y="1344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1933" name="Line 73"/>
            <p:cNvSpPr>
              <a:spLocks noChangeShapeType="1"/>
            </p:cNvSpPr>
            <p:nvPr/>
          </p:nvSpPr>
          <p:spPr bwMode="auto">
            <a:xfrm flipV="1">
              <a:off x="3984" y="1200"/>
              <a:ext cx="0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1934" name="Line 74"/>
            <p:cNvSpPr>
              <a:spLocks noChangeShapeType="1"/>
            </p:cNvSpPr>
            <p:nvPr/>
          </p:nvSpPr>
          <p:spPr bwMode="auto">
            <a:xfrm>
              <a:off x="3984" y="1200"/>
              <a:ext cx="38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81930" name="Text Box 75"/>
          <p:cNvSpPr txBox="1">
            <a:spLocks noChangeArrowheads="1"/>
          </p:cNvSpPr>
          <p:nvPr/>
        </p:nvSpPr>
        <p:spPr bwMode="auto">
          <a:xfrm>
            <a:off x="802640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165466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6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6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6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6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5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6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6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6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6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98" grpId="0" bldLvl="0" animBg="1" autoUpdateAnimBg="0"/>
      <p:bldP spid="556102" grpId="0" bldLvl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508000" y="3649133"/>
            <a:ext cx="20320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82948" name="Group 7"/>
          <p:cNvGrpSpPr/>
          <p:nvPr/>
        </p:nvGrpSpPr>
        <p:grpSpPr bwMode="auto">
          <a:xfrm>
            <a:off x="6904568" y="93133"/>
            <a:ext cx="4982633" cy="6847418"/>
            <a:chOff x="2974" y="720"/>
            <a:chExt cx="2354" cy="3235"/>
          </a:xfrm>
        </p:grpSpPr>
        <p:grpSp>
          <p:nvGrpSpPr>
            <p:cNvPr id="82962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82964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82965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2966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82968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69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82970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1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2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3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4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5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6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7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8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79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80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81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82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83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84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85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2986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82987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83016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17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18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2988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8301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1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15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2989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83010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11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12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2990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83007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08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09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2991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83004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05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06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2992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83001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02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03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2993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82998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2999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3000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2994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82995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2996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2997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82967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82963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82949" name="Text Box 65"/>
          <p:cNvSpPr txBox="1">
            <a:spLocks noChangeArrowheads="1"/>
          </p:cNvSpPr>
          <p:nvPr/>
        </p:nvSpPr>
        <p:spPr bwMode="auto">
          <a:xfrm>
            <a:off x="609600" y="1564218"/>
            <a:ext cx="5774267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          </a:t>
            </a:r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cout &lt;&lt; *p ;</a:t>
            </a:r>
            <a:r>
              <a:rPr lang="en-US" altLang="zh-CN"/>
              <a:t>      </a:t>
            </a:r>
            <a:endParaRPr lang="en-US" altLang="zh-CN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	      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sp>
        <p:nvSpPr>
          <p:cNvPr id="557122" name="Rectangle 66"/>
          <p:cNvSpPr>
            <a:spLocks noChangeArrowheads="1"/>
          </p:cNvSpPr>
          <p:nvPr/>
        </p:nvSpPr>
        <p:spPr bwMode="auto">
          <a:xfrm>
            <a:off x="2675467" y="3668185"/>
            <a:ext cx="42841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间址访问，输出 </a:t>
            </a:r>
            <a:r>
              <a:rPr lang="en-US" altLang="zh-CN" b="1" i="1">
                <a:solidFill>
                  <a:srgbClr val="008000"/>
                </a:solidFill>
              </a:rPr>
              <a:t>a[0] </a:t>
            </a:r>
            <a:r>
              <a:rPr lang="zh-CN" altLang="en-US" b="1" i="1">
                <a:solidFill>
                  <a:srgbClr val="008000"/>
                </a:solidFill>
              </a:rPr>
              <a:t>的值</a:t>
            </a:r>
          </a:p>
        </p:txBody>
      </p:sp>
      <p:grpSp>
        <p:nvGrpSpPr>
          <p:cNvPr id="82951" name="Group 67"/>
          <p:cNvGrpSpPr/>
          <p:nvPr/>
        </p:nvGrpSpPr>
        <p:grpSpPr bwMode="auto">
          <a:xfrm>
            <a:off x="5566834" y="1229786"/>
            <a:ext cx="2357967" cy="461433"/>
            <a:chOff x="2582" y="792"/>
            <a:chExt cx="1114" cy="218"/>
          </a:xfrm>
        </p:grpSpPr>
        <p:sp>
          <p:nvSpPr>
            <p:cNvPr id="82960" name="Rectangle 68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82961" name="Text Box 69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82952" name="Rectangle 70"/>
          <p:cNvSpPr>
            <a:spLocks noChangeArrowheads="1"/>
          </p:cNvSpPr>
          <p:nvPr/>
        </p:nvSpPr>
        <p:spPr bwMode="auto">
          <a:xfrm>
            <a:off x="6129115" y="1270000"/>
            <a:ext cx="1654620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0x0065FDE4</a:t>
            </a:r>
          </a:p>
        </p:txBody>
      </p:sp>
      <p:grpSp>
        <p:nvGrpSpPr>
          <p:cNvPr id="82953" name="Group 71"/>
          <p:cNvGrpSpPr/>
          <p:nvPr/>
        </p:nvGrpSpPr>
        <p:grpSpPr bwMode="auto">
          <a:xfrm>
            <a:off x="7924800" y="1109133"/>
            <a:ext cx="1320800" cy="304800"/>
            <a:chOff x="3744" y="1200"/>
            <a:chExt cx="624" cy="144"/>
          </a:xfrm>
        </p:grpSpPr>
        <p:sp>
          <p:nvSpPr>
            <p:cNvPr id="82957" name="Line 72"/>
            <p:cNvSpPr>
              <a:spLocks noChangeShapeType="1"/>
            </p:cNvSpPr>
            <p:nvPr/>
          </p:nvSpPr>
          <p:spPr bwMode="auto">
            <a:xfrm>
              <a:off x="3744" y="1344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2958" name="Line 73"/>
            <p:cNvSpPr>
              <a:spLocks noChangeShapeType="1"/>
            </p:cNvSpPr>
            <p:nvPr/>
          </p:nvSpPr>
          <p:spPr bwMode="auto">
            <a:xfrm flipV="1">
              <a:off x="3984" y="1200"/>
              <a:ext cx="0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2959" name="Line 74"/>
            <p:cNvSpPr>
              <a:spLocks noChangeShapeType="1"/>
            </p:cNvSpPr>
            <p:nvPr/>
          </p:nvSpPr>
          <p:spPr bwMode="auto">
            <a:xfrm>
              <a:off x="3984" y="1200"/>
              <a:ext cx="38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557131" name="Oval 75"/>
          <p:cNvSpPr>
            <a:spLocks noChangeArrowheads="1"/>
          </p:cNvSpPr>
          <p:nvPr/>
        </p:nvSpPr>
        <p:spPr bwMode="auto">
          <a:xfrm>
            <a:off x="9347200" y="905933"/>
            <a:ext cx="1524000" cy="508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1</a:t>
            </a:r>
          </a:p>
        </p:txBody>
      </p:sp>
      <p:sp>
        <p:nvSpPr>
          <p:cNvPr id="82955" name="Text Box 76"/>
          <p:cNvSpPr txBox="1">
            <a:spLocks noChangeArrowheads="1"/>
          </p:cNvSpPr>
          <p:nvPr/>
        </p:nvSpPr>
        <p:spPr bwMode="auto">
          <a:xfrm>
            <a:off x="812800" y="601133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194846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7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7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7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7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5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122" grpId="0" bldLvl="0" animBg="1" autoUpdateAnimBg="0"/>
      <p:bldP spid="557131" grpId="0" bldLvl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86927" y="4239260"/>
            <a:ext cx="20320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83972" name="Group 7"/>
          <p:cNvGrpSpPr/>
          <p:nvPr/>
        </p:nvGrpSpPr>
        <p:grpSpPr bwMode="auto">
          <a:xfrm>
            <a:off x="6885094" y="73660"/>
            <a:ext cx="4982633" cy="6847418"/>
            <a:chOff x="2974" y="720"/>
            <a:chExt cx="2354" cy="3235"/>
          </a:xfrm>
        </p:grpSpPr>
        <p:grpSp>
          <p:nvGrpSpPr>
            <p:cNvPr id="83985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83987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83988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3989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83991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3992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83993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3994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3995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3996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3997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3998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3999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0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1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2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3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4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5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6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7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8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4009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84010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8403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40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4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4011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84036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3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38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4012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8403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34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35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4013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8403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31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3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4014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84027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28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2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4015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84024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25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26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4016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84021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22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23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4017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84018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19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402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83990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83986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83973" name="Text Box 65"/>
          <p:cNvSpPr txBox="1">
            <a:spLocks noChangeArrowheads="1"/>
          </p:cNvSpPr>
          <p:nvPr/>
        </p:nvSpPr>
        <p:spPr bwMode="auto">
          <a:xfrm>
            <a:off x="590127" y="1544745"/>
            <a:ext cx="6350000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          </a:t>
            </a:r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间址访问，输出 </a:t>
            </a:r>
            <a:r>
              <a:rPr lang="en-US" altLang="zh-CN" b="1" i="1">
                <a:solidFill>
                  <a:srgbClr val="008000"/>
                </a:solidFill>
              </a:rPr>
              <a:t>a[0] </a:t>
            </a:r>
            <a:r>
              <a:rPr lang="zh-CN" altLang="en-US" b="1" i="1">
                <a:solidFill>
                  <a:srgbClr val="008000"/>
                </a:solidFill>
              </a:rPr>
              <a:t>的值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p ++ ;</a:t>
            </a:r>
            <a:r>
              <a:rPr lang="en-US" altLang="zh-CN"/>
              <a:t>	</a:t>
            </a:r>
            <a:endParaRPr lang="en-US" altLang="zh-CN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      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sp>
        <p:nvSpPr>
          <p:cNvPr id="558146" name="Rectangle 66"/>
          <p:cNvSpPr>
            <a:spLocks noChangeArrowheads="1"/>
          </p:cNvSpPr>
          <p:nvPr/>
        </p:nvSpPr>
        <p:spPr bwMode="auto">
          <a:xfrm>
            <a:off x="2520527" y="4258312"/>
            <a:ext cx="18710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a[1]</a:t>
            </a:r>
          </a:p>
        </p:txBody>
      </p:sp>
      <p:grpSp>
        <p:nvGrpSpPr>
          <p:cNvPr id="83975" name="Group 67"/>
          <p:cNvGrpSpPr/>
          <p:nvPr/>
        </p:nvGrpSpPr>
        <p:grpSpPr bwMode="auto">
          <a:xfrm>
            <a:off x="5547361" y="1210313"/>
            <a:ext cx="2357967" cy="461433"/>
            <a:chOff x="2582" y="792"/>
            <a:chExt cx="1114" cy="218"/>
          </a:xfrm>
        </p:grpSpPr>
        <p:sp>
          <p:nvSpPr>
            <p:cNvPr id="83983" name="Rectangle 68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83984" name="Text Box 69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83976" name="Rectangle 70"/>
          <p:cNvSpPr>
            <a:spLocks noChangeArrowheads="1"/>
          </p:cNvSpPr>
          <p:nvPr/>
        </p:nvSpPr>
        <p:spPr bwMode="auto">
          <a:xfrm>
            <a:off x="6109642" y="1250527"/>
            <a:ext cx="1654620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0x0065FDE4</a:t>
            </a:r>
          </a:p>
        </p:txBody>
      </p:sp>
      <p:grpSp>
        <p:nvGrpSpPr>
          <p:cNvPr id="83977" name="Group 71"/>
          <p:cNvGrpSpPr/>
          <p:nvPr/>
        </p:nvGrpSpPr>
        <p:grpSpPr bwMode="auto">
          <a:xfrm>
            <a:off x="7905327" y="1089660"/>
            <a:ext cx="1320800" cy="304800"/>
            <a:chOff x="3744" y="1200"/>
            <a:chExt cx="624" cy="144"/>
          </a:xfrm>
        </p:grpSpPr>
        <p:sp>
          <p:nvSpPr>
            <p:cNvPr id="83980" name="Line 72"/>
            <p:cNvSpPr>
              <a:spLocks noChangeShapeType="1"/>
            </p:cNvSpPr>
            <p:nvPr/>
          </p:nvSpPr>
          <p:spPr bwMode="auto">
            <a:xfrm>
              <a:off x="3744" y="1344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3981" name="Line 73"/>
            <p:cNvSpPr>
              <a:spLocks noChangeShapeType="1"/>
            </p:cNvSpPr>
            <p:nvPr/>
          </p:nvSpPr>
          <p:spPr bwMode="auto">
            <a:xfrm flipV="1">
              <a:off x="3984" y="1200"/>
              <a:ext cx="0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3982" name="Line 74"/>
            <p:cNvSpPr>
              <a:spLocks noChangeShapeType="1"/>
            </p:cNvSpPr>
            <p:nvPr/>
          </p:nvSpPr>
          <p:spPr bwMode="auto">
            <a:xfrm>
              <a:off x="3984" y="1200"/>
              <a:ext cx="38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83978" name="Text Box 75"/>
          <p:cNvSpPr txBox="1">
            <a:spLocks noChangeArrowheads="1"/>
          </p:cNvSpPr>
          <p:nvPr/>
        </p:nvSpPr>
        <p:spPr bwMode="auto">
          <a:xfrm>
            <a:off x="793327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357379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8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8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8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8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146" grpId="0" bldLvl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6240" y="4239260"/>
            <a:ext cx="20320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84996" name="Group 7"/>
          <p:cNvGrpSpPr/>
          <p:nvPr/>
        </p:nvGrpSpPr>
        <p:grpSpPr bwMode="auto">
          <a:xfrm>
            <a:off x="6894408" y="73660"/>
            <a:ext cx="4982633" cy="6847418"/>
            <a:chOff x="2974" y="720"/>
            <a:chExt cx="2354" cy="3235"/>
          </a:xfrm>
        </p:grpSpPr>
        <p:grpSp>
          <p:nvGrpSpPr>
            <p:cNvPr id="85008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85010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85011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5012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85014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15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85016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17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18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19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0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1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2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3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4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5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6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7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8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29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30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31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5032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85033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8506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6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6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5034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8505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6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61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5035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85056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57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58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5036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85053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54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55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5037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85050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51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52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5038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85047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48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49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5039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85044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45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46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5040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85041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42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5043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85013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85009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84997" name="Text Box 65"/>
          <p:cNvSpPr txBox="1">
            <a:spLocks noChangeArrowheads="1"/>
          </p:cNvSpPr>
          <p:nvPr/>
        </p:nvSpPr>
        <p:spPr bwMode="auto">
          <a:xfrm>
            <a:off x="599441" y="1544745"/>
            <a:ext cx="6254751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          </a:t>
            </a:r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间址访问，输出 </a:t>
            </a:r>
            <a:r>
              <a:rPr lang="en-US" altLang="zh-CN" b="1" i="1">
                <a:solidFill>
                  <a:srgbClr val="008000"/>
                </a:solidFill>
              </a:rPr>
              <a:t>a[0] </a:t>
            </a:r>
            <a:r>
              <a:rPr lang="zh-CN" altLang="en-US" b="1" i="1">
                <a:solidFill>
                  <a:srgbClr val="008000"/>
                </a:solidFill>
              </a:rPr>
              <a:t>的值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p ++ ;</a:t>
            </a:r>
            <a:r>
              <a:rPr lang="en-US" altLang="zh-CN"/>
              <a:t>	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a[1]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          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grpSp>
        <p:nvGrpSpPr>
          <p:cNvPr id="84998" name="Group 66"/>
          <p:cNvGrpSpPr/>
          <p:nvPr/>
        </p:nvGrpSpPr>
        <p:grpSpPr bwMode="auto">
          <a:xfrm>
            <a:off x="5556674" y="1210313"/>
            <a:ext cx="2357967" cy="461433"/>
            <a:chOff x="2582" y="792"/>
            <a:chExt cx="1114" cy="218"/>
          </a:xfrm>
        </p:grpSpPr>
        <p:sp>
          <p:nvSpPr>
            <p:cNvPr id="85006" name="Rectangle 67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85007" name="Text Box 68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559173" name="Rectangle 69"/>
          <p:cNvSpPr>
            <a:spLocks noChangeArrowheads="1"/>
          </p:cNvSpPr>
          <p:nvPr/>
        </p:nvSpPr>
        <p:spPr bwMode="auto">
          <a:xfrm>
            <a:off x="6118955" y="1250527"/>
            <a:ext cx="1654620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0x0065FDE8</a:t>
            </a:r>
          </a:p>
        </p:txBody>
      </p:sp>
      <p:grpSp>
        <p:nvGrpSpPr>
          <p:cNvPr id="559174" name="Group 70"/>
          <p:cNvGrpSpPr/>
          <p:nvPr/>
        </p:nvGrpSpPr>
        <p:grpSpPr bwMode="auto">
          <a:xfrm flipV="1">
            <a:off x="7914640" y="1394460"/>
            <a:ext cx="1320800" cy="203200"/>
            <a:chOff x="3744" y="1200"/>
            <a:chExt cx="624" cy="144"/>
          </a:xfrm>
        </p:grpSpPr>
        <p:sp>
          <p:nvSpPr>
            <p:cNvPr id="85003" name="Line 71"/>
            <p:cNvSpPr>
              <a:spLocks noChangeShapeType="1"/>
            </p:cNvSpPr>
            <p:nvPr/>
          </p:nvSpPr>
          <p:spPr bwMode="auto">
            <a:xfrm>
              <a:off x="3744" y="1344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5004" name="Line 72"/>
            <p:cNvSpPr>
              <a:spLocks noChangeShapeType="1"/>
            </p:cNvSpPr>
            <p:nvPr/>
          </p:nvSpPr>
          <p:spPr bwMode="auto">
            <a:xfrm flipV="1">
              <a:off x="3984" y="1200"/>
              <a:ext cx="0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5005" name="Line 73"/>
            <p:cNvSpPr>
              <a:spLocks noChangeShapeType="1"/>
            </p:cNvSpPr>
            <p:nvPr/>
          </p:nvSpPr>
          <p:spPr bwMode="auto">
            <a:xfrm>
              <a:off x="3984" y="1200"/>
              <a:ext cx="38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85001" name="Text Box 74"/>
          <p:cNvSpPr txBox="1">
            <a:spLocks noChangeArrowheads="1"/>
          </p:cNvSpPr>
          <p:nvPr/>
        </p:nvSpPr>
        <p:spPr bwMode="auto">
          <a:xfrm>
            <a:off x="802640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103527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9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9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9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9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73" grpId="0" bldLvl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406400" y="4848860"/>
            <a:ext cx="2844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86020" name="Group 7"/>
          <p:cNvGrpSpPr/>
          <p:nvPr/>
        </p:nvGrpSpPr>
        <p:grpSpPr bwMode="auto">
          <a:xfrm>
            <a:off x="6904568" y="73660"/>
            <a:ext cx="4982633" cy="6847418"/>
            <a:chOff x="2974" y="720"/>
            <a:chExt cx="2354" cy="3235"/>
          </a:xfrm>
        </p:grpSpPr>
        <p:grpSp>
          <p:nvGrpSpPr>
            <p:cNvPr id="86034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86036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86037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6038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86040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41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86042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43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44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45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46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47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48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49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0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1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2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3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4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5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6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7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6058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86059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86088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89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9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6060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86085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86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87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6061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86082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83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8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6062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86079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80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81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6063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86076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77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78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6064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86073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74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75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6065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86070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71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72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6066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86067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68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6069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86039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86035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86021" name="Text Box 65"/>
          <p:cNvSpPr txBox="1">
            <a:spLocks noChangeArrowheads="1"/>
          </p:cNvSpPr>
          <p:nvPr/>
        </p:nvSpPr>
        <p:spPr bwMode="auto">
          <a:xfrm>
            <a:off x="609600" y="1544745"/>
            <a:ext cx="6350000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          </a:t>
            </a:r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间址访问，输出 </a:t>
            </a:r>
            <a:r>
              <a:rPr lang="en-US" altLang="zh-CN" b="1" i="1">
                <a:solidFill>
                  <a:srgbClr val="008000"/>
                </a:solidFill>
              </a:rPr>
              <a:t>a[0] </a:t>
            </a:r>
            <a:r>
              <a:rPr lang="zh-CN" altLang="en-US" b="1" i="1">
                <a:solidFill>
                  <a:srgbClr val="008000"/>
                </a:solidFill>
              </a:rPr>
              <a:t>的值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a[1]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cout &lt;&lt; *( p++ )  ;</a:t>
            </a:r>
            <a:r>
              <a:rPr lang="en-US" altLang="zh-CN"/>
              <a:t>    </a:t>
            </a:r>
            <a:endParaRPr lang="en-US" altLang="zh-CN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grpSp>
        <p:nvGrpSpPr>
          <p:cNvPr id="86022" name="Group 66"/>
          <p:cNvGrpSpPr/>
          <p:nvPr/>
        </p:nvGrpSpPr>
        <p:grpSpPr bwMode="auto">
          <a:xfrm>
            <a:off x="5566834" y="1210313"/>
            <a:ext cx="2357967" cy="461433"/>
            <a:chOff x="2582" y="792"/>
            <a:chExt cx="1114" cy="218"/>
          </a:xfrm>
        </p:grpSpPr>
        <p:sp>
          <p:nvSpPr>
            <p:cNvPr id="86032" name="Rectangle 67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86033" name="Text Box 68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86023" name="Rectangle 69"/>
          <p:cNvSpPr>
            <a:spLocks noChangeArrowheads="1"/>
          </p:cNvSpPr>
          <p:nvPr/>
        </p:nvSpPr>
        <p:spPr bwMode="auto">
          <a:xfrm>
            <a:off x="6129115" y="1250527"/>
            <a:ext cx="1654620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0x0065FDE8</a:t>
            </a:r>
          </a:p>
        </p:txBody>
      </p:sp>
      <p:grpSp>
        <p:nvGrpSpPr>
          <p:cNvPr id="86024" name="Group 70"/>
          <p:cNvGrpSpPr/>
          <p:nvPr/>
        </p:nvGrpSpPr>
        <p:grpSpPr bwMode="auto">
          <a:xfrm flipV="1">
            <a:off x="7924800" y="1394460"/>
            <a:ext cx="1320800" cy="203200"/>
            <a:chOff x="3744" y="1200"/>
            <a:chExt cx="624" cy="144"/>
          </a:xfrm>
        </p:grpSpPr>
        <p:sp>
          <p:nvSpPr>
            <p:cNvPr id="86029" name="Line 71"/>
            <p:cNvSpPr>
              <a:spLocks noChangeShapeType="1"/>
            </p:cNvSpPr>
            <p:nvPr/>
          </p:nvSpPr>
          <p:spPr bwMode="auto">
            <a:xfrm>
              <a:off x="3744" y="1344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6030" name="Line 72"/>
            <p:cNvSpPr>
              <a:spLocks noChangeShapeType="1"/>
            </p:cNvSpPr>
            <p:nvPr/>
          </p:nvSpPr>
          <p:spPr bwMode="auto">
            <a:xfrm flipV="1">
              <a:off x="3984" y="1200"/>
              <a:ext cx="0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6031" name="Line 73"/>
            <p:cNvSpPr>
              <a:spLocks noChangeShapeType="1"/>
            </p:cNvSpPr>
            <p:nvPr/>
          </p:nvSpPr>
          <p:spPr bwMode="auto">
            <a:xfrm>
              <a:off x="3984" y="1200"/>
              <a:ext cx="38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560202" name="Rectangle 74"/>
          <p:cNvSpPr>
            <a:spLocks noChangeArrowheads="1"/>
          </p:cNvSpPr>
          <p:nvPr/>
        </p:nvSpPr>
        <p:spPr bwMode="auto">
          <a:xfrm>
            <a:off x="3251200" y="4867911"/>
            <a:ext cx="34205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输出 </a:t>
            </a:r>
            <a:r>
              <a:rPr lang="en-US" altLang="zh-CN" b="1" i="1">
                <a:solidFill>
                  <a:srgbClr val="008000"/>
                </a:solidFill>
              </a:rPr>
              <a:t>a[1] ,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a[2]</a:t>
            </a:r>
          </a:p>
        </p:txBody>
      </p:sp>
      <p:sp>
        <p:nvSpPr>
          <p:cNvPr id="560203" name="Oval 75"/>
          <p:cNvSpPr>
            <a:spLocks noChangeArrowheads="1"/>
          </p:cNvSpPr>
          <p:nvPr/>
        </p:nvSpPr>
        <p:spPr bwMode="auto">
          <a:xfrm>
            <a:off x="9347200" y="1394460"/>
            <a:ext cx="1524000" cy="508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3</a:t>
            </a:r>
          </a:p>
        </p:txBody>
      </p:sp>
      <p:sp>
        <p:nvSpPr>
          <p:cNvPr id="86027" name="Text Box 76"/>
          <p:cNvSpPr txBox="1">
            <a:spLocks noChangeArrowheads="1"/>
          </p:cNvSpPr>
          <p:nvPr/>
        </p:nvSpPr>
        <p:spPr bwMode="auto">
          <a:xfrm>
            <a:off x="812800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165244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0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0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0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0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6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202" grpId="0" bldLvl="0" animBg="1" autoUpdateAnimBg="0"/>
      <p:bldP spid="560203" grpId="0" bldLvl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67453" y="4848860"/>
            <a:ext cx="2844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87044" name="Group 7"/>
          <p:cNvGrpSpPr/>
          <p:nvPr/>
        </p:nvGrpSpPr>
        <p:grpSpPr bwMode="auto">
          <a:xfrm>
            <a:off x="6865621" y="73660"/>
            <a:ext cx="4982633" cy="6847418"/>
            <a:chOff x="2974" y="720"/>
            <a:chExt cx="2354" cy="3235"/>
          </a:xfrm>
        </p:grpSpPr>
        <p:grpSp>
          <p:nvGrpSpPr>
            <p:cNvPr id="87053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87055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87056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7057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87059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0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87061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2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3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4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5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6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7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8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69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70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71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72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73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74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75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76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7077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87078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87107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108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109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7079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8710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10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10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7080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87101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102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103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7081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87098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9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10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7082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8709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96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97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7083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87092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93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94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7084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87089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90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91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7085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87086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87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7088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87058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87054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87045" name="Text Box 65"/>
          <p:cNvSpPr txBox="1">
            <a:spLocks noChangeArrowheads="1"/>
          </p:cNvSpPr>
          <p:nvPr/>
        </p:nvSpPr>
        <p:spPr bwMode="auto">
          <a:xfrm>
            <a:off x="570654" y="1544745"/>
            <a:ext cx="6254751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          </a:t>
            </a:r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间址访问，输出 </a:t>
            </a:r>
            <a:r>
              <a:rPr lang="en-US" altLang="zh-CN" b="1" i="1">
                <a:solidFill>
                  <a:srgbClr val="008000"/>
                </a:solidFill>
              </a:rPr>
              <a:t>a[0] </a:t>
            </a:r>
            <a:r>
              <a:rPr lang="zh-CN" altLang="en-US" b="1" i="1">
                <a:solidFill>
                  <a:srgbClr val="008000"/>
                </a:solidFill>
              </a:rPr>
              <a:t>的值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a[1]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cout &lt;&lt; *( p++ )  ;</a:t>
            </a:r>
            <a:r>
              <a:rPr lang="en-US" altLang="zh-CN"/>
              <a:t>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输出 </a:t>
            </a:r>
            <a:r>
              <a:rPr lang="en-US" altLang="zh-CN" b="1" i="1">
                <a:solidFill>
                  <a:srgbClr val="008000"/>
                </a:solidFill>
              </a:rPr>
              <a:t>a[1] ,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a[2]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grpSp>
        <p:nvGrpSpPr>
          <p:cNvPr id="87046" name="Group 66"/>
          <p:cNvGrpSpPr/>
          <p:nvPr/>
        </p:nvGrpSpPr>
        <p:grpSpPr bwMode="auto">
          <a:xfrm>
            <a:off x="5527887" y="1819913"/>
            <a:ext cx="2357967" cy="461433"/>
            <a:chOff x="2582" y="792"/>
            <a:chExt cx="1114" cy="218"/>
          </a:xfrm>
        </p:grpSpPr>
        <p:sp>
          <p:nvSpPr>
            <p:cNvPr id="87051" name="Rectangle 67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87052" name="Text Box 68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561221" name="Rectangle 69"/>
          <p:cNvSpPr>
            <a:spLocks noChangeArrowheads="1"/>
          </p:cNvSpPr>
          <p:nvPr/>
        </p:nvSpPr>
        <p:spPr bwMode="auto">
          <a:xfrm>
            <a:off x="6059517" y="1860127"/>
            <a:ext cx="1701107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0x0065FDEC</a:t>
            </a:r>
          </a:p>
        </p:txBody>
      </p:sp>
      <p:sp>
        <p:nvSpPr>
          <p:cNvPr id="561222" name="Line 70"/>
          <p:cNvSpPr>
            <a:spLocks noChangeShapeType="1"/>
          </p:cNvSpPr>
          <p:nvPr/>
        </p:nvSpPr>
        <p:spPr bwMode="auto">
          <a:xfrm flipV="1">
            <a:off x="7885853" y="2004060"/>
            <a:ext cx="1320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87049" name="Text Box 71"/>
          <p:cNvSpPr txBox="1">
            <a:spLocks noChangeArrowheads="1"/>
          </p:cNvSpPr>
          <p:nvPr/>
        </p:nvSpPr>
        <p:spPr bwMode="auto">
          <a:xfrm>
            <a:off x="773853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182594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1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1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1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221" grpId="0" bldLvl="0" animBg="1" autoUpdateAnimBg="0"/>
      <p:bldP spid="56122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1753293" y="2581603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5817293" y="4928986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5817293" y="3912986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195591" name="Group 7"/>
          <p:cNvGrpSpPr/>
          <p:nvPr/>
        </p:nvGrpSpPr>
        <p:grpSpPr bwMode="auto">
          <a:xfrm>
            <a:off x="8397511" y="500920"/>
            <a:ext cx="2601383" cy="5992284"/>
            <a:chOff x="4003" y="1344"/>
            <a:chExt cx="1229" cy="2831"/>
          </a:xfrm>
        </p:grpSpPr>
        <p:grpSp>
          <p:nvGrpSpPr>
            <p:cNvPr id="195599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195601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95602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03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195604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195622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5623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5624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5625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5626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5627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5628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5605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06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07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08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09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0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1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2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3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4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5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6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7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8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19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20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5621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195600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95592" name="Rectangle 38"/>
          <p:cNvSpPr>
            <a:spLocks noChangeArrowheads="1"/>
          </p:cNvSpPr>
          <p:nvPr/>
        </p:nvSpPr>
        <p:spPr bwMode="auto">
          <a:xfrm>
            <a:off x="8397511" y="3993419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5593" name="Rectangle 39"/>
          <p:cNvSpPr>
            <a:spLocks noChangeArrowheads="1"/>
          </p:cNvSpPr>
          <p:nvPr/>
        </p:nvSpPr>
        <p:spPr bwMode="auto">
          <a:xfrm>
            <a:off x="8397511" y="4971319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5594" name="Text Box 40"/>
          <p:cNvSpPr txBox="1">
            <a:spLocks noChangeArrowheads="1"/>
          </p:cNvSpPr>
          <p:nvPr/>
        </p:nvSpPr>
        <p:spPr bwMode="auto">
          <a:xfrm>
            <a:off x="1325727" y="196119"/>
            <a:ext cx="2749471" cy="56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rgbClr val="FFFFFF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195595" name="Text Box 41"/>
          <p:cNvSpPr txBox="1">
            <a:spLocks noChangeArrowheads="1"/>
          </p:cNvSpPr>
          <p:nvPr/>
        </p:nvSpPr>
        <p:spPr bwMode="auto">
          <a:xfrm>
            <a:off x="5614093" y="1008919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195596" name="Text Box 42"/>
          <p:cNvSpPr txBox="1">
            <a:spLocks noChangeArrowheads="1"/>
          </p:cNvSpPr>
          <p:nvPr/>
        </p:nvSpPr>
        <p:spPr bwMode="auto">
          <a:xfrm>
            <a:off x="5614093" y="1982586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195597" name="Rectangle 43"/>
          <p:cNvSpPr>
            <a:spLocks noChangeArrowheads="1"/>
          </p:cNvSpPr>
          <p:nvPr/>
        </p:nvSpPr>
        <p:spPr bwMode="auto">
          <a:xfrm>
            <a:off x="8397511" y="1061837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195598" name="Rectangle 44"/>
          <p:cNvSpPr>
            <a:spLocks noChangeArrowheads="1"/>
          </p:cNvSpPr>
          <p:nvPr/>
        </p:nvSpPr>
        <p:spPr bwMode="auto">
          <a:xfrm>
            <a:off x="8397511" y="2046086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06190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406400" y="5618480"/>
            <a:ext cx="18288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88068" name="Group 7"/>
          <p:cNvGrpSpPr/>
          <p:nvPr/>
        </p:nvGrpSpPr>
        <p:grpSpPr bwMode="auto">
          <a:xfrm>
            <a:off x="6904568" y="132080"/>
            <a:ext cx="4982633" cy="6847418"/>
            <a:chOff x="2974" y="720"/>
            <a:chExt cx="2354" cy="3235"/>
          </a:xfrm>
        </p:grpSpPr>
        <p:grpSp>
          <p:nvGrpSpPr>
            <p:cNvPr id="88078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88080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88081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8082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88084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85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88086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87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88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89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0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1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2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3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4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5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6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7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8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099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100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101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88102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88103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8813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3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3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8104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8812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3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31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8105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88126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27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28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8106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88123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24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25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8107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88120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21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22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8108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88117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18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19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8109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88114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15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16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88110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88111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12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88113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88083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88079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88069" name="Text Box 65"/>
          <p:cNvSpPr txBox="1">
            <a:spLocks noChangeArrowheads="1"/>
          </p:cNvSpPr>
          <p:nvPr/>
        </p:nvSpPr>
        <p:spPr bwMode="auto">
          <a:xfrm>
            <a:off x="609601" y="1603165"/>
            <a:ext cx="6254751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          </a:t>
            </a:r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间址访问，输出 </a:t>
            </a:r>
            <a:r>
              <a:rPr lang="en-US" altLang="zh-CN" b="1" i="1">
                <a:solidFill>
                  <a:srgbClr val="008000"/>
                </a:solidFill>
              </a:rPr>
              <a:t>a[0] </a:t>
            </a:r>
            <a:r>
              <a:rPr lang="zh-CN" altLang="en-US" b="1" i="1">
                <a:solidFill>
                  <a:srgbClr val="008000"/>
                </a:solidFill>
              </a:rPr>
              <a:t>的值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a[1]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输出 </a:t>
            </a:r>
            <a:r>
              <a:rPr lang="en-US" altLang="zh-CN" b="1" i="1">
                <a:solidFill>
                  <a:srgbClr val="008000"/>
                </a:solidFill>
              </a:rPr>
              <a:t>a[1] ,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a[2]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p += 3 ;</a:t>
            </a:r>
            <a:r>
              <a:rPr lang="en-US" altLang="zh-CN"/>
              <a:t> 	</a:t>
            </a:r>
            <a:endParaRPr lang="en-US" altLang="zh-CN" i="1">
              <a:solidFill>
                <a:srgbClr val="0000FF"/>
              </a:solidFill>
            </a:endParaRP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&amp;p ;     </a:t>
            </a:r>
          </a:p>
        </p:txBody>
      </p:sp>
      <p:grpSp>
        <p:nvGrpSpPr>
          <p:cNvPr id="88070" name="Group 66"/>
          <p:cNvGrpSpPr/>
          <p:nvPr/>
        </p:nvGrpSpPr>
        <p:grpSpPr bwMode="auto">
          <a:xfrm>
            <a:off x="5566834" y="3402333"/>
            <a:ext cx="2357967" cy="461433"/>
            <a:chOff x="2582" y="792"/>
            <a:chExt cx="1114" cy="218"/>
          </a:xfrm>
        </p:grpSpPr>
        <p:sp>
          <p:nvSpPr>
            <p:cNvPr id="88076" name="Rectangle 67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88077" name="Text Box 68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562245" name="Rectangle 69"/>
          <p:cNvSpPr>
            <a:spLocks noChangeArrowheads="1"/>
          </p:cNvSpPr>
          <p:nvPr/>
        </p:nvSpPr>
        <p:spPr bwMode="auto">
          <a:xfrm>
            <a:off x="6128921" y="3442547"/>
            <a:ext cx="1640193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0x0065FDF8</a:t>
            </a:r>
          </a:p>
        </p:txBody>
      </p:sp>
      <p:sp>
        <p:nvSpPr>
          <p:cNvPr id="562246" name="Line 70"/>
          <p:cNvSpPr>
            <a:spLocks noChangeShapeType="1"/>
          </p:cNvSpPr>
          <p:nvPr/>
        </p:nvSpPr>
        <p:spPr bwMode="auto">
          <a:xfrm flipV="1">
            <a:off x="7924800" y="3586480"/>
            <a:ext cx="1320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562247" name="Rectangle 71"/>
          <p:cNvSpPr>
            <a:spLocks noChangeArrowheads="1"/>
          </p:cNvSpPr>
          <p:nvPr/>
        </p:nvSpPr>
        <p:spPr bwMode="auto">
          <a:xfrm>
            <a:off x="2624667" y="5535932"/>
            <a:ext cx="18710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a[5]</a:t>
            </a:r>
          </a:p>
        </p:txBody>
      </p:sp>
      <p:sp>
        <p:nvSpPr>
          <p:cNvPr id="88074" name="Text Box 72"/>
          <p:cNvSpPr txBox="1">
            <a:spLocks noChangeArrowheads="1"/>
          </p:cNvSpPr>
          <p:nvPr/>
        </p:nvSpPr>
        <p:spPr bwMode="auto">
          <a:xfrm>
            <a:off x="812800" y="64008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16271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2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2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2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2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6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2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2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2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2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245" grpId="0" bldLvl="0" animBg="1" autoUpdateAnimBg="0"/>
      <p:bldP spid="562246" grpId="0" bldLvl="0" animBg="1"/>
      <p:bldP spid="562247" grpId="0" bldLvl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09600" y="6131560"/>
            <a:ext cx="20320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3" name="Group 7"/>
          <p:cNvGrpSpPr/>
          <p:nvPr/>
        </p:nvGrpSpPr>
        <p:grpSpPr bwMode="auto">
          <a:xfrm>
            <a:off x="6908801" y="73660"/>
            <a:ext cx="4982633" cy="6847418"/>
            <a:chOff x="2974" y="720"/>
            <a:chExt cx="2354" cy="3235"/>
          </a:xfrm>
        </p:grpSpPr>
        <p:grpSp>
          <p:nvGrpSpPr>
            <p:cNvPr id="4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5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7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8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9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0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11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2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3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4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5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6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7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8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19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0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1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2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3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4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5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6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7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28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2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30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3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32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3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3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35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36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37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38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3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40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41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42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43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44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4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46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47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48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49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0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1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52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53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4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5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56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57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8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59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60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61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62" name="Text Box 65"/>
          <p:cNvSpPr txBox="1">
            <a:spLocks noChangeArrowheads="1"/>
          </p:cNvSpPr>
          <p:nvPr/>
        </p:nvSpPr>
        <p:spPr bwMode="auto">
          <a:xfrm>
            <a:off x="609601" y="1544745"/>
            <a:ext cx="6254751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          </a:t>
            </a:r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间址访问，输出 </a:t>
            </a:r>
            <a:r>
              <a:rPr lang="en-US" altLang="zh-CN" b="1" i="1">
                <a:solidFill>
                  <a:srgbClr val="008000"/>
                </a:solidFill>
              </a:rPr>
              <a:t>a[0] </a:t>
            </a:r>
            <a:r>
              <a:rPr lang="zh-CN" altLang="en-US" b="1" i="1">
                <a:solidFill>
                  <a:srgbClr val="008000"/>
                </a:solidFill>
              </a:rPr>
              <a:t>的值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a[1]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输出 </a:t>
            </a:r>
            <a:r>
              <a:rPr lang="en-US" altLang="zh-CN" b="1" i="1">
                <a:solidFill>
                  <a:srgbClr val="008000"/>
                </a:solidFill>
              </a:rPr>
              <a:t>a[1] ,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a[2]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</a:t>
            </a:r>
            <a:endParaRPr lang="en-US" altLang="zh-CN" i="1"/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cout &lt;&lt; &amp;p ; </a:t>
            </a:r>
            <a:r>
              <a:rPr lang="en-US" altLang="zh-CN"/>
              <a:t>    </a:t>
            </a:r>
          </a:p>
        </p:txBody>
      </p:sp>
      <p:grpSp>
        <p:nvGrpSpPr>
          <p:cNvPr id="63" name="Group 66"/>
          <p:cNvGrpSpPr/>
          <p:nvPr/>
        </p:nvGrpSpPr>
        <p:grpSpPr bwMode="auto">
          <a:xfrm>
            <a:off x="5566834" y="3343913"/>
            <a:ext cx="2357967" cy="461433"/>
            <a:chOff x="2582" y="792"/>
            <a:chExt cx="1114" cy="218"/>
          </a:xfrm>
        </p:grpSpPr>
        <p:sp>
          <p:nvSpPr>
            <p:cNvPr id="64" name="Rectangle 67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65" name="Text Box 68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66" name="Rectangle 69"/>
          <p:cNvSpPr>
            <a:spLocks noChangeArrowheads="1"/>
          </p:cNvSpPr>
          <p:nvPr/>
        </p:nvSpPr>
        <p:spPr bwMode="auto">
          <a:xfrm>
            <a:off x="6128921" y="3384127"/>
            <a:ext cx="1640193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0x0065FDF8</a:t>
            </a:r>
          </a:p>
        </p:txBody>
      </p:sp>
      <p:sp>
        <p:nvSpPr>
          <p:cNvPr id="67" name="Line 70"/>
          <p:cNvSpPr>
            <a:spLocks noChangeShapeType="1"/>
          </p:cNvSpPr>
          <p:nvPr/>
        </p:nvSpPr>
        <p:spPr bwMode="auto">
          <a:xfrm flipV="1">
            <a:off x="7924800" y="3528060"/>
            <a:ext cx="1320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68" name="Rectangle 71"/>
          <p:cNvSpPr>
            <a:spLocks noChangeArrowheads="1"/>
          </p:cNvSpPr>
          <p:nvPr/>
        </p:nvSpPr>
        <p:spPr bwMode="auto">
          <a:xfrm>
            <a:off x="2658533" y="6087111"/>
            <a:ext cx="25738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输出 </a:t>
            </a:r>
            <a:r>
              <a:rPr lang="en-US" altLang="zh-CN" b="1" i="1">
                <a:solidFill>
                  <a:srgbClr val="008000"/>
                </a:solidFill>
              </a:rPr>
              <a:t>p 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</p:txBody>
      </p:sp>
      <p:sp>
        <p:nvSpPr>
          <p:cNvPr id="69" name="Oval 72"/>
          <p:cNvSpPr>
            <a:spLocks noChangeArrowheads="1"/>
          </p:cNvSpPr>
          <p:nvPr/>
        </p:nvSpPr>
        <p:spPr bwMode="auto">
          <a:xfrm>
            <a:off x="5181600" y="3324860"/>
            <a:ext cx="1016000" cy="6096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70" name="AutoShape 73"/>
          <p:cNvSpPr/>
          <p:nvPr/>
        </p:nvSpPr>
        <p:spPr bwMode="auto">
          <a:xfrm>
            <a:off x="7112000" y="5052060"/>
            <a:ext cx="3149600" cy="1016000"/>
          </a:xfrm>
          <a:prstGeom prst="borderCallout2">
            <a:avLst>
              <a:gd name="adj1" fmla="val 15000"/>
              <a:gd name="adj2" fmla="val -3227"/>
              <a:gd name="adj3" fmla="val 15000"/>
              <a:gd name="adj4" fmla="val -12704"/>
              <a:gd name="adj5" fmla="val -102708"/>
              <a:gd name="adj6" fmla="val -4327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b="1"/>
              <a:t>指针变量的地址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altLang="zh-CN" b="1"/>
              <a:t>0x0065FDE0</a:t>
            </a:r>
          </a:p>
        </p:txBody>
      </p:sp>
      <p:sp>
        <p:nvSpPr>
          <p:cNvPr id="71" name="Text Box 74"/>
          <p:cNvSpPr txBox="1">
            <a:spLocks noChangeArrowheads="1"/>
          </p:cNvSpPr>
          <p:nvPr/>
        </p:nvSpPr>
        <p:spPr bwMode="auto">
          <a:xfrm>
            <a:off x="812800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  <p:sp>
        <p:nvSpPr>
          <p:cNvPr id="72" name="Rectangle 78"/>
          <p:cNvSpPr>
            <a:spLocks noChangeArrowheads="1"/>
          </p:cNvSpPr>
          <p:nvPr/>
        </p:nvSpPr>
        <p:spPr bwMode="auto">
          <a:xfrm>
            <a:off x="2624668" y="5477511"/>
            <a:ext cx="1934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a[5]</a:t>
            </a:r>
          </a:p>
        </p:txBody>
      </p:sp>
    </p:spTree>
    <p:extLst>
      <p:ext uri="{BB962C8B-B14F-4D97-AF65-F5344CB8AC3E}">
        <p14:creationId xmlns:p14="http://schemas.microsoft.com/office/powerpoint/2010/main" val="228269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ldLvl="0" animBg="1" autoUpdateAnimBg="0"/>
      <p:bldP spid="69" grpId="0" bldLvl="0" animBg="1"/>
      <p:bldP spid="70" grpId="0" bldLvl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415713" y="6169660"/>
            <a:ext cx="2032000" cy="5080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grpSp>
        <p:nvGrpSpPr>
          <p:cNvPr id="90116" name="Group 7"/>
          <p:cNvGrpSpPr/>
          <p:nvPr/>
        </p:nvGrpSpPr>
        <p:grpSpPr bwMode="auto">
          <a:xfrm>
            <a:off x="6913881" y="73660"/>
            <a:ext cx="4982633" cy="6847418"/>
            <a:chOff x="2974" y="720"/>
            <a:chExt cx="2354" cy="3235"/>
          </a:xfrm>
        </p:grpSpPr>
        <p:grpSp>
          <p:nvGrpSpPr>
            <p:cNvPr id="90131" name="Group 8"/>
            <p:cNvGrpSpPr/>
            <p:nvPr/>
          </p:nvGrpSpPr>
          <p:grpSpPr bwMode="auto">
            <a:xfrm>
              <a:off x="2974" y="720"/>
              <a:ext cx="2354" cy="3235"/>
              <a:chOff x="2640" y="720"/>
              <a:chExt cx="2354" cy="3235"/>
            </a:xfrm>
          </p:grpSpPr>
          <p:sp>
            <p:nvSpPr>
              <p:cNvPr id="90133" name="Text Box 9"/>
              <p:cNvSpPr txBox="1">
                <a:spLocks noChangeArrowheads="1"/>
              </p:cNvSpPr>
              <p:nvPr/>
            </p:nvSpPr>
            <p:spPr bwMode="auto">
              <a:xfrm>
                <a:off x="4608" y="1008"/>
                <a:ext cx="386" cy="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a[0]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a[1]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a[2]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a[3]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a[4]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a[5]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a[6]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a[7]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a[8]</a:t>
                </a:r>
              </a:p>
              <a:p>
                <a:pPr algn="l">
                  <a:lnSpc>
                    <a:spcPct val="145000"/>
                  </a:lnSpc>
                </a:pPr>
                <a:r>
                  <a:rPr kumimoji="0" lang="en-US" altLang="zh-CN"/>
                  <a:t>a[9]</a:t>
                </a:r>
              </a:p>
            </p:txBody>
          </p:sp>
          <p:sp>
            <p:nvSpPr>
              <p:cNvPr id="90134" name="Text Box 10"/>
              <p:cNvSpPr txBox="1">
                <a:spLocks noChangeArrowheads="1"/>
              </p:cNvSpPr>
              <p:nvPr/>
            </p:nvSpPr>
            <p:spPr bwMode="auto">
              <a:xfrm>
                <a:off x="2640" y="1008"/>
                <a:ext cx="110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a   0x0065FDE4</a:t>
                </a:r>
              </a:p>
            </p:txBody>
          </p:sp>
          <p:grpSp>
            <p:nvGrpSpPr>
              <p:cNvPr id="90135" name="Group 11"/>
              <p:cNvGrpSpPr/>
              <p:nvPr/>
            </p:nvGrpSpPr>
            <p:grpSpPr bwMode="auto">
              <a:xfrm>
                <a:off x="3744" y="720"/>
                <a:ext cx="834" cy="3235"/>
                <a:chOff x="3744" y="720"/>
                <a:chExt cx="834" cy="3235"/>
              </a:xfrm>
            </p:grpSpPr>
            <p:sp>
              <p:nvSpPr>
                <p:cNvPr id="90137" name="Line 12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38" name="AutoShape 13"/>
                <p:cNvSpPr>
                  <a:spLocks noChangeArrowheads="1"/>
                </p:cNvSpPr>
                <p:nvPr/>
              </p:nvSpPr>
              <p:spPr bwMode="auto">
                <a:xfrm>
                  <a:off x="3744" y="720"/>
                  <a:ext cx="834" cy="3235"/>
                </a:xfrm>
                <a:prstGeom prst="wave">
                  <a:avLst>
                    <a:gd name="adj1" fmla="val 2611"/>
                    <a:gd name="adj2" fmla="val 0"/>
                  </a:avLst>
                </a:prstGeom>
                <a:solidFill>
                  <a:srgbClr val="CCEC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200"/>
                </a:p>
              </p:txBody>
            </p:sp>
            <p:sp>
              <p:nvSpPr>
                <p:cNvPr id="90139" name="Line 14"/>
                <p:cNvSpPr>
                  <a:spLocks noChangeShapeType="1"/>
                </p:cNvSpPr>
                <p:nvPr/>
              </p:nvSpPr>
              <p:spPr bwMode="auto">
                <a:xfrm>
                  <a:off x="3744" y="134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0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840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1" name="Line 16"/>
                <p:cNvSpPr>
                  <a:spLocks noChangeShapeType="1"/>
                </p:cNvSpPr>
                <p:nvPr/>
              </p:nvSpPr>
              <p:spPr bwMode="auto">
                <a:xfrm>
                  <a:off x="3744" y="1591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2" name="Line 17"/>
                <p:cNvSpPr>
                  <a:spLocks noChangeShapeType="1"/>
                </p:cNvSpPr>
                <p:nvPr/>
              </p:nvSpPr>
              <p:spPr bwMode="auto">
                <a:xfrm>
                  <a:off x="3744" y="2089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3" name="Line 18"/>
                <p:cNvSpPr>
                  <a:spLocks noChangeShapeType="1"/>
                </p:cNvSpPr>
                <p:nvPr/>
              </p:nvSpPr>
              <p:spPr bwMode="auto">
                <a:xfrm>
                  <a:off x="3744" y="2338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4" name="Line 19"/>
                <p:cNvSpPr>
                  <a:spLocks noChangeShapeType="1"/>
                </p:cNvSpPr>
                <p:nvPr/>
              </p:nvSpPr>
              <p:spPr bwMode="auto">
                <a:xfrm>
                  <a:off x="3744" y="258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5" name="Line 20"/>
                <p:cNvSpPr>
                  <a:spLocks noChangeShapeType="1"/>
                </p:cNvSpPr>
                <p:nvPr/>
              </p:nvSpPr>
              <p:spPr bwMode="auto">
                <a:xfrm>
                  <a:off x="3744" y="2835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6" name="Line 21"/>
                <p:cNvSpPr>
                  <a:spLocks noChangeShapeType="1"/>
                </p:cNvSpPr>
                <p:nvPr/>
              </p:nvSpPr>
              <p:spPr bwMode="auto">
                <a:xfrm>
                  <a:off x="3744" y="308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7" name="Line 22"/>
                <p:cNvSpPr>
                  <a:spLocks noChangeShapeType="1"/>
                </p:cNvSpPr>
                <p:nvPr/>
              </p:nvSpPr>
              <p:spPr bwMode="auto">
                <a:xfrm>
                  <a:off x="3744" y="333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8" name="Line 23"/>
                <p:cNvSpPr>
                  <a:spLocks noChangeShapeType="1"/>
                </p:cNvSpPr>
                <p:nvPr/>
              </p:nvSpPr>
              <p:spPr bwMode="auto">
                <a:xfrm>
                  <a:off x="3744" y="122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49" name="Line 24"/>
                <p:cNvSpPr>
                  <a:spLocks noChangeShapeType="1"/>
                </p:cNvSpPr>
                <p:nvPr/>
              </p:nvSpPr>
              <p:spPr bwMode="auto">
                <a:xfrm>
                  <a:off x="3744" y="1093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50" name="Line 25"/>
                <p:cNvSpPr>
                  <a:spLocks noChangeShapeType="1"/>
                </p:cNvSpPr>
                <p:nvPr/>
              </p:nvSpPr>
              <p:spPr bwMode="auto">
                <a:xfrm>
                  <a:off x="3744" y="358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51" name="Line 26"/>
                <p:cNvSpPr>
                  <a:spLocks noChangeShapeType="1"/>
                </p:cNvSpPr>
                <p:nvPr/>
              </p:nvSpPr>
              <p:spPr bwMode="auto">
                <a:xfrm>
                  <a:off x="3744" y="115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52" name="Line 27"/>
                <p:cNvSpPr>
                  <a:spLocks noChangeShapeType="1"/>
                </p:cNvSpPr>
                <p:nvPr/>
              </p:nvSpPr>
              <p:spPr bwMode="auto">
                <a:xfrm>
                  <a:off x="3744" y="129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53" name="Line 28"/>
                <p:cNvSpPr>
                  <a:spLocks noChangeShapeType="1"/>
                </p:cNvSpPr>
                <p:nvPr/>
              </p:nvSpPr>
              <p:spPr bwMode="auto">
                <a:xfrm>
                  <a:off x="3744" y="1464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54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1392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90155" name="Line 30"/>
                <p:cNvSpPr>
                  <a:spLocks noChangeShapeType="1"/>
                </p:cNvSpPr>
                <p:nvPr/>
              </p:nvSpPr>
              <p:spPr bwMode="auto">
                <a:xfrm>
                  <a:off x="3744" y="1536"/>
                  <a:ext cx="8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grpSp>
              <p:nvGrpSpPr>
                <p:cNvPr id="90156" name="Group 31"/>
                <p:cNvGrpSpPr/>
                <p:nvPr/>
              </p:nvGrpSpPr>
              <p:grpSpPr bwMode="auto">
                <a:xfrm>
                  <a:off x="3744" y="1654"/>
                  <a:ext cx="834" cy="144"/>
                  <a:chOff x="3744" y="1632"/>
                  <a:chExt cx="834" cy="144"/>
                </a:xfrm>
              </p:grpSpPr>
              <p:sp>
                <p:nvSpPr>
                  <p:cNvPr id="90185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86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87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90157" name="Group 35"/>
                <p:cNvGrpSpPr/>
                <p:nvPr/>
              </p:nvGrpSpPr>
              <p:grpSpPr bwMode="auto">
                <a:xfrm>
                  <a:off x="3744" y="1899"/>
                  <a:ext cx="834" cy="144"/>
                  <a:chOff x="3744" y="1632"/>
                  <a:chExt cx="834" cy="144"/>
                </a:xfrm>
              </p:grpSpPr>
              <p:sp>
                <p:nvSpPr>
                  <p:cNvPr id="90182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83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84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90158" name="Group 39"/>
                <p:cNvGrpSpPr/>
                <p:nvPr/>
              </p:nvGrpSpPr>
              <p:grpSpPr bwMode="auto">
                <a:xfrm>
                  <a:off x="3744" y="2144"/>
                  <a:ext cx="834" cy="144"/>
                  <a:chOff x="3744" y="1632"/>
                  <a:chExt cx="834" cy="144"/>
                </a:xfrm>
              </p:grpSpPr>
              <p:sp>
                <p:nvSpPr>
                  <p:cNvPr id="90179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80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81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90159" name="Group 43"/>
                <p:cNvGrpSpPr/>
                <p:nvPr/>
              </p:nvGrpSpPr>
              <p:grpSpPr bwMode="auto">
                <a:xfrm>
                  <a:off x="3744" y="2396"/>
                  <a:ext cx="834" cy="144"/>
                  <a:chOff x="3744" y="1632"/>
                  <a:chExt cx="834" cy="144"/>
                </a:xfrm>
              </p:grpSpPr>
              <p:sp>
                <p:nvSpPr>
                  <p:cNvPr id="9017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77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78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90160" name="Group 47"/>
                <p:cNvGrpSpPr/>
                <p:nvPr/>
              </p:nvGrpSpPr>
              <p:grpSpPr bwMode="auto">
                <a:xfrm>
                  <a:off x="3744" y="2640"/>
                  <a:ext cx="834" cy="144"/>
                  <a:chOff x="3744" y="1632"/>
                  <a:chExt cx="834" cy="144"/>
                </a:xfrm>
              </p:grpSpPr>
              <p:sp>
                <p:nvSpPr>
                  <p:cNvPr id="90173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74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7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90161" name="Group 51"/>
                <p:cNvGrpSpPr/>
                <p:nvPr/>
              </p:nvGrpSpPr>
              <p:grpSpPr bwMode="auto">
                <a:xfrm>
                  <a:off x="3744" y="2897"/>
                  <a:ext cx="834" cy="144"/>
                  <a:chOff x="3744" y="1632"/>
                  <a:chExt cx="834" cy="144"/>
                </a:xfrm>
              </p:grpSpPr>
              <p:sp>
                <p:nvSpPr>
                  <p:cNvPr id="90170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71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72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90162" name="Group 55"/>
                <p:cNvGrpSpPr/>
                <p:nvPr/>
              </p:nvGrpSpPr>
              <p:grpSpPr bwMode="auto">
                <a:xfrm>
                  <a:off x="3744" y="3137"/>
                  <a:ext cx="834" cy="144"/>
                  <a:chOff x="3744" y="1632"/>
                  <a:chExt cx="834" cy="144"/>
                </a:xfrm>
              </p:grpSpPr>
              <p:sp>
                <p:nvSpPr>
                  <p:cNvPr id="90167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68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69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  <p:grpSp>
              <p:nvGrpSpPr>
                <p:cNvPr id="90163" name="Group 59"/>
                <p:cNvGrpSpPr/>
                <p:nvPr/>
              </p:nvGrpSpPr>
              <p:grpSpPr bwMode="auto">
                <a:xfrm>
                  <a:off x="3744" y="3400"/>
                  <a:ext cx="834" cy="144"/>
                  <a:chOff x="3744" y="1632"/>
                  <a:chExt cx="834" cy="144"/>
                </a:xfrm>
              </p:grpSpPr>
              <p:sp>
                <p:nvSpPr>
                  <p:cNvPr id="90164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04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65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632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  <p:sp>
                <p:nvSpPr>
                  <p:cNvPr id="90166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1776"/>
                    <a:ext cx="83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/>
                  </a:p>
                </p:txBody>
              </p:sp>
            </p:grpSp>
          </p:grpSp>
          <p:sp>
            <p:nvSpPr>
              <p:cNvPr id="90136" name="Text Box 63"/>
              <p:cNvSpPr txBox="1">
                <a:spLocks noChangeArrowheads="1"/>
              </p:cNvSpPr>
              <p:nvPr/>
            </p:nvSpPr>
            <p:spPr bwMode="auto">
              <a:xfrm>
                <a:off x="2832" y="1776"/>
                <a:ext cx="91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/>
                <a:r>
                  <a:rPr kumimoji="0" lang="en-US" altLang="zh-CN"/>
                  <a:t>0x0065FDF0</a:t>
                </a:r>
              </a:p>
            </p:txBody>
          </p:sp>
        </p:grpSp>
        <p:sp>
          <p:nvSpPr>
            <p:cNvPr id="90132" name="Text Box 64"/>
            <p:cNvSpPr txBox="1">
              <a:spLocks noChangeArrowheads="1"/>
            </p:cNvSpPr>
            <p:nvPr/>
          </p:nvSpPr>
          <p:spPr bwMode="auto">
            <a:xfrm>
              <a:off x="4434" y="1052"/>
              <a:ext cx="160" cy="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7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9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  <a:p>
              <a:pPr eaLnBrk="1" hangingPunct="1">
                <a:lnSpc>
                  <a:spcPct val="143000"/>
                </a:lnSpc>
              </a:pPr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</p:grpSp>
      <p:sp>
        <p:nvSpPr>
          <p:cNvPr id="90117" name="Text Box 65"/>
          <p:cNvSpPr txBox="1">
            <a:spLocks noChangeArrowheads="1"/>
          </p:cNvSpPr>
          <p:nvPr/>
        </p:nvSpPr>
        <p:spPr bwMode="auto">
          <a:xfrm>
            <a:off x="618913" y="1544745"/>
            <a:ext cx="6350000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a [ 10 ] ;      </a:t>
            </a:r>
            <a:r>
              <a:rPr lang="en-US" altLang="zh-CN" b="1" i="1">
                <a:solidFill>
                  <a:srgbClr val="008000"/>
                </a:solidFill>
              </a:rPr>
              <a:t>// a </a:t>
            </a:r>
            <a:r>
              <a:rPr lang="zh-CN" altLang="en-US" b="1" i="1">
                <a:solidFill>
                  <a:srgbClr val="008000"/>
                </a:solidFill>
              </a:rPr>
              <a:t>是内存的直接地址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int  * p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是指针变量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= a ;	          </a:t>
            </a:r>
            <a:r>
              <a:rPr lang="en-US" altLang="zh-CN" b="1" i="1">
                <a:solidFill>
                  <a:srgbClr val="008000"/>
                </a:solidFill>
              </a:rPr>
              <a:t>// p</a:t>
            </a:r>
            <a:r>
              <a:rPr lang="zh-CN" altLang="en-US" b="1" i="1">
                <a:solidFill>
                  <a:srgbClr val="008000"/>
                </a:solidFill>
              </a:rPr>
              <a:t>的值是</a:t>
            </a:r>
            <a:r>
              <a:rPr lang="en-US" altLang="zh-CN" b="1" i="1">
                <a:solidFill>
                  <a:srgbClr val="008000"/>
                </a:solidFill>
              </a:rPr>
              <a:t>a[0]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*p ;  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间址访问，输出 </a:t>
            </a:r>
            <a:r>
              <a:rPr lang="en-US" altLang="zh-CN" b="1" i="1">
                <a:solidFill>
                  <a:srgbClr val="008000"/>
                </a:solidFill>
              </a:rPr>
              <a:t>a[0] </a:t>
            </a:r>
            <a:r>
              <a:rPr lang="zh-CN" altLang="en-US" b="1" i="1">
                <a:solidFill>
                  <a:srgbClr val="008000"/>
                </a:solidFill>
              </a:rPr>
              <a:t>的值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++ ;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a[1]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cout &lt;&lt; *( p++ )  ;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输出 </a:t>
            </a:r>
            <a:r>
              <a:rPr lang="en-US" altLang="zh-CN" b="1" i="1">
                <a:solidFill>
                  <a:srgbClr val="008000"/>
                </a:solidFill>
              </a:rPr>
              <a:t>a[1] ,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a[2]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/>
              <a:t>p += 3 ; 	          </a:t>
            </a:r>
            <a:r>
              <a:rPr lang="en-US" altLang="zh-CN" b="1" i="1">
                <a:solidFill>
                  <a:srgbClr val="008000"/>
                </a:solidFill>
              </a:rPr>
              <a:t>// p </a:t>
            </a:r>
            <a:r>
              <a:rPr lang="zh-CN" altLang="en-US" b="1" i="1">
                <a:solidFill>
                  <a:srgbClr val="008000"/>
                </a:solidFill>
              </a:rPr>
              <a:t>指向 </a:t>
            </a:r>
            <a:r>
              <a:rPr lang="en-US" altLang="zh-CN" b="1" i="1">
                <a:solidFill>
                  <a:srgbClr val="008000"/>
                </a:solidFill>
              </a:rPr>
              <a:t>a[5]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b="1">
                <a:solidFill>
                  <a:srgbClr val="FFFFFF"/>
                </a:solidFill>
              </a:rPr>
              <a:t>cout &lt;&lt; &amp;p ;</a:t>
            </a:r>
            <a:r>
              <a:rPr lang="en-US" altLang="zh-CN"/>
              <a:t>    </a:t>
            </a:r>
            <a:r>
              <a:rPr lang="en-US" altLang="zh-CN" b="1" i="1">
                <a:solidFill>
                  <a:srgbClr val="008000"/>
                </a:solidFill>
              </a:rPr>
              <a:t>// </a:t>
            </a:r>
            <a:r>
              <a:rPr lang="zh-CN" altLang="en-US" b="1" i="1">
                <a:solidFill>
                  <a:srgbClr val="008000"/>
                </a:solidFill>
              </a:rPr>
              <a:t>输出 </a:t>
            </a:r>
            <a:r>
              <a:rPr lang="en-US" altLang="zh-CN" b="1" i="1">
                <a:solidFill>
                  <a:srgbClr val="008000"/>
                </a:solidFill>
              </a:rPr>
              <a:t>p </a:t>
            </a:r>
            <a:r>
              <a:rPr lang="zh-CN" altLang="en-US" b="1" i="1">
                <a:solidFill>
                  <a:srgbClr val="008000"/>
                </a:solidFill>
              </a:rPr>
              <a:t>的地址</a:t>
            </a:r>
          </a:p>
        </p:txBody>
      </p:sp>
      <p:grpSp>
        <p:nvGrpSpPr>
          <p:cNvPr id="90118" name="Group 66"/>
          <p:cNvGrpSpPr/>
          <p:nvPr/>
        </p:nvGrpSpPr>
        <p:grpSpPr bwMode="auto">
          <a:xfrm>
            <a:off x="5576147" y="2835913"/>
            <a:ext cx="2357967" cy="461433"/>
            <a:chOff x="2582" y="792"/>
            <a:chExt cx="1114" cy="218"/>
          </a:xfrm>
        </p:grpSpPr>
        <p:sp>
          <p:nvSpPr>
            <p:cNvPr id="90129" name="Rectangle 67"/>
            <p:cNvSpPr>
              <a:spLocks noChangeArrowheads="1"/>
            </p:cNvSpPr>
            <p:nvPr/>
          </p:nvSpPr>
          <p:spPr bwMode="auto">
            <a:xfrm>
              <a:off x="2784" y="816"/>
              <a:ext cx="912" cy="192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rgbClr val="CC00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90130" name="Text Box 68"/>
            <p:cNvSpPr txBox="1">
              <a:spLocks noChangeArrowheads="1"/>
            </p:cNvSpPr>
            <p:nvPr/>
          </p:nvSpPr>
          <p:spPr bwMode="auto">
            <a:xfrm>
              <a:off x="2582" y="792"/>
              <a:ext cx="16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p</a:t>
              </a:r>
            </a:p>
          </p:txBody>
        </p:sp>
      </p:grpSp>
      <p:sp>
        <p:nvSpPr>
          <p:cNvPr id="90119" name="Rectangle 69"/>
          <p:cNvSpPr>
            <a:spLocks noChangeArrowheads="1"/>
          </p:cNvSpPr>
          <p:nvPr/>
        </p:nvSpPr>
        <p:spPr bwMode="auto">
          <a:xfrm>
            <a:off x="6138234" y="2876127"/>
            <a:ext cx="1640193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133"/>
              <a:t>0x0065FDF4</a:t>
            </a:r>
          </a:p>
        </p:txBody>
      </p:sp>
      <p:sp>
        <p:nvSpPr>
          <p:cNvPr id="90120" name="Line 70"/>
          <p:cNvSpPr>
            <a:spLocks noChangeShapeType="1"/>
          </p:cNvSpPr>
          <p:nvPr/>
        </p:nvSpPr>
        <p:spPr bwMode="auto">
          <a:xfrm flipV="1">
            <a:off x="7934113" y="3020060"/>
            <a:ext cx="13208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grpSp>
        <p:nvGrpSpPr>
          <p:cNvPr id="564295" name="Group 71"/>
          <p:cNvGrpSpPr/>
          <p:nvPr/>
        </p:nvGrpSpPr>
        <p:grpSpPr bwMode="auto">
          <a:xfrm>
            <a:off x="9244332" y="378463"/>
            <a:ext cx="2294467" cy="508001"/>
            <a:chOff x="4368" y="864"/>
            <a:chExt cx="1084" cy="240"/>
          </a:xfrm>
        </p:grpSpPr>
        <p:sp>
          <p:nvSpPr>
            <p:cNvPr id="90127" name="Rectangle 72"/>
            <p:cNvSpPr>
              <a:spLocks noChangeArrowheads="1"/>
            </p:cNvSpPr>
            <p:nvPr/>
          </p:nvSpPr>
          <p:spPr bwMode="auto">
            <a:xfrm>
              <a:off x="4368" y="864"/>
              <a:ext cx="834" cy="240"/>
            </a:xfrm>
            <a:prstGeom prst="rect">
              <a:avLst/>
            </a:prstGeom>
            <a:solidFill>
              <a:srgbClr val="FFE1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2133"/>
                <a:t>0x0065FDF8</a:t>
              </a:r>
            </a:p>
          </p:txBody>
        </p:sp>
        <p:sp>
          <p:nvSpPr>
            <p:cNvPr id="90128" name="Text Box 73"/>
            <p:cNvSpPr txBox="1">
              <a:spLocks noChangeArrowheads="1"/>
            </p:cNvSpPr>
            <p:nvPr/>
          </p:nvSpPr>
          <p:spPr bwMode="auto">
            <a:xfrm>
              <a:off x="5284" y="864"/>
              <a:ext cx="16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accent2"/>
                  </a:solidFill>
                </a:rPr>
                <a:t>p</a:t>
              </a:r>
            </a:p>
          </p:txBody>
        </p:sp>
      </p:grpSp>
      <p:sp>
        <p:nvSpPr>
          <p:cNvPr id="564298" name="Rectangle 74"/>
          <p:cNvSpPr>
            <a:spLocks noChangeArrowheads="1"/>
          </p:cNvSpPr>
          <p:nvPr/>
        </p:nvSpPr>
        <p:spPr bwMode="auto">
          <a:xfrm>
            <a:off x="7388994" y="194312"/>
            <a:ext cx="18437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/>
              <a:t>0x0065FDE0</a:t>
            </a:r>
          </a:p>
        </p:txBody>
      </p:sp>
      <p:sp useBgFill="1">
        <p:nvSpPr>
          <p:cNvPr id="564299" name="Rectangle 75"/>
          <p:cNvSpPr>
            <a:spLocks noChangeArrowheads="1"/>
          </p:cNvSpPr>
          <p:nvPr/>
        </p:nvSpPr>
        <p:spPr bwMode="auto">
          <a:xfrm>
            <a:off x="5588847" y="2816860"/>
            <a:ext cx="3657600" cy="508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564300" name="Freeform 76"/>
          <p:cNvSpPr/>
          <p:nvPr/>
        </p:nvSpPr>
        <p:spPr bwMode="auto">
          <a:xfrm>
            <a:off x="8238913" y="581660"/>
            <a:ext cx="1117600" cy="3048000"/>
          </a:xfrm>
          <a:custGeom>
            <a:avLst/>
            <a:gdLst>
              <a:gd name="T0" fmla="*/ 838200 w 344"/>
              <a:gd name="T1" fmla="*/ 0 h 1248"/>
              <a:gd name="T2" fmla="*/ 19493 w 344"/>
              <a:gd name="T3" fmla="*/ 1143000 h 1248"/>
              <a:gd name="T4" fmla="*/ 721242 w 344"/>
              <a:gd name="T5" fmla="*/ 2286000 h 1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4" h="1248">
                <a:moveTo>
                  <a:pt x="344" y="0"/>
                </a:moveTo>
                <a:cubicBezTo>
                  <a:pt x="180" y="208"/>
                  <a:pt x="16" y="416"/>
                  <a:pt x="8" y="624"/>
                </a:cubicBezTo>
                <a:cubicBezTo>
                  <a:pt x="0" y="832"/>
                  <a:pt x="148" y="1040"/>
                  <a:pt x="296" y="1248"/>
                </a:cubicBezTo>
              </a:path>
            </a:pathLst>
          </a:custGeom>
          <a:noFill/>
          <a:ln w="19050" cap="flat" cmpd="sng">
            <a:solidFill>
              <a:srgbClr val="FF3300"/>
            </a:solidFill>
            <a:prstDash val="solid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90125" name="Text Box 77"/>
          <p:cNvSpPr txBox="1">
            <a:spLocks noChangeArrowheads="1"/>
          </p:cNvSpPr>
          <p:nvPr/>
        </p:nvSpPr>
        <p:spPr bwMode="auto">
          <a:xfrm>
            <a:off x="822113" y="581660"/>
            <a:ext cx="267092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67" b="1" i="1">
                <a:solidFill>
                  <a:srgbClr val="008000"/>
                </a:solidFill>
              </a:rPr>
              <a:t>指针变量与数组 </a:t>
            </a:r>
          </a:p>
        </p:txBody>
      </p:sp>
    </p:spTree>
    <p:extLst>
      <p:ext uri="{BB962C8B-B14F-4D97-AF65-F5344CB8AC3E}">
        <p14:creationId xmlns:p14="http://schemas.microsoft.com/office/powerpoint/2010/main" val="195799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6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6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4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4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4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4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98" grpId="0" bldLvl="0" animBg="1" autoUpdateAnimBg="0"/>
      <p:bldP spid="564299" grpId="0" bldLvl="0" animBg="1"/>
      <p:bldP spid="564300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496631" y="1056657"/>
            <a:ext cx="11041226" cy="32597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在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C++中，我们可以用两种方式访问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字符串。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字符数组存放一个字符串，然后输出该字符串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 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685800" lvl="1" indent="-342900" algn="l">
              <a:buFont typeface="Wingdings" panose="05000000000000000000" pitchFamily="2" charset="2"/>
              <a:buChar char="n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char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str[]="I love China!"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; 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685800" lvl="1" indent="-342900" algn="l">
              <a:buFont typeface="Wingdings" panose="05000000000000000000" pitchFamily="2" charset="2"/>
              <a:buChar char="n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printf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("%s\n", str); 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字符指针指向一个字符串。可以不定义字符数组，而定义一个字符指针。用字符指针指向字符串中的字符。 </a:t>
            </a:r>
          </a:p>
          <a:p>
            <a:pPr marL="685800" lvl="1" indent="-342900" algn="l"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const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char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*str="I love China!"; </a:t>
            </a:r>
          </a:p>
          <a:p>
            <a:pPr marL="685800" lvl="1" indent="-342900" algn="l">
              <a:buFont typeface="Wingdings" panose="05000000000000000000" pitchFamily="2" charset="2"/>
              <a:buChar char="n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printf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("%s\n", str); </a:t>
            </a:r>
          </a:p>
          <a:p>
            <a:pPr indent="87204" algn="l"/>
            <a:endParaRPr lang="zh-CN" altLang="en-US" sz="2667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8240" y="340288"/>
            <a:ext cx="315503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字符串的表示形式 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03771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342102" y="896620"/>
            <a:ext cx="11103571" cy="5961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在这里，我们没有定义字符数组，而是在程序中定义了一个字符指针变量 str，用字符串常量"I love China!"，对它进行初始化。C++对字符串常量是按字符数组处理的，在内存中开辟了一个字符数组用来才存放该字符串常量。对字符指针变量初始化，实际上是把字符串第 1 个元素的地址（即存放字符串的字符数组的首元素地址）赋给 str。有人认为 str 是一个字符串变量，以为在定义时把"I love China!"这几个字符赋给该字符串变量，这是不对的。 </a:t>
            </a:r>
          </a:p>
          <a:p>
            <a:pPr indent="87204" algn="l"/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实际上，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const 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char 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*str="I love China!"; 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等价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于：</a:t>
            </a:r>
            <a:r>
              <a:rPr lang="en-US" altLang="zh-CN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const </a:t>
            </a:r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char 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*str; 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str="I love China!"; </a:t>
            </a:r>
          </a:p>
          <a:p>
            <a:pPr indent="87204" algn="l"/>
            <a:endParaRPr lang="en-US" altLang="zh-CN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r>
              <a:rPr lang="zh-CN" altLang="en-US" sz="2133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可以</a:t>
            </a:r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看到，str 被定义为一个指针变量，指向字符型数据，请注意它只是指向了一个字符变量或其他字符类型数据，不能同时指向多个字符数据，更不是把"I love China!"这些字符存放到 str 中（指针变量只能存放地址）。只是把"I love China!"的第一个字符的地址赋给指针变量 str。</a:t>
            </a: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48913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398406" y="896620"/>
            <a:ext cx="11138209" cy="56135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在输出时，要用：printf(“%s\n”, str); </a:t>
            </a:r>
          </a:p>
          <a:p>
            <a:pPr indent="87204" algn="l"/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其中“%s”是输出字符串时所用的格式符，在输出项中给出字符指针变量名，则系统先输出它所指向的一个字符数据，然后自动是 str 加 1，使之指向下一个字符，然后再输出一个字符……如此知道遇到字符串结束标志“\0”为止。 </a:t>
            </a:r>
          </a:p>
          <a:p>
            <a:pPr indent="87204" algn="l"/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注意：可以通过字符数组名或者字符指针变量输出一个字符串。而对一个数值型数组，是不能企图用数组名输出它的全部元素的。 </a:t>
            </a:r>
          </a:p>
          <a:p>
            <a:pPr indent="87204" algn="l"/>
            <a:endParaRPr lang="zh-CN" altLang="en-US" sz="2133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例如： 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int i[10]; 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…… 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printf（”%d\n”, i）；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</a:p>
          <a:p>
            <a:pPr indent="87204" algn="l"/>
            <a:r>
              <a:rPr lang="zh-CN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这样是不行的，只能逐个输出。显然 %s 可以对一个字符串进行整体的输入和输出。</a:t>
            </a: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722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/>
          <p:nvPr/>
        </p:nvGrpSpPr>
        <p:grpSpPr bwMode="auto">
          <a:xfrm>
            <a:off x="8122382" y="48491"/>
            <a:ext cx="1675553" cy="6752167"/>
            <a:chOff x="4416" y="624"/>
            <a:chExt cx="834" cy="3360"/>
          </a:xfrm>
        </p:grpSpPr>
        <p:sp>
          <p:nvSpPr>
            <p:cNvPr id="4" name="Line 5"/>
            <p:cNvSpPr>
              <a:spLocks noChangeShapeType="1"/>
            </p:cNvSpPr>
            <p:nvPr/>
          </p:nvSpPr>
          <p:spPr bwMode="auto">
            <a:xfrm>
              <a:off x="4416" y="930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4416" y="624"/>
              <a:ext cx="834" cy="3360"/>
            </a:xfrm>
            <a:prstGeom prst="wave">
              <a:avLst>
                <a:gd name="adj1" fmla="val 2611"/>
                <a:gd name="adj2" fmla="val 0"/>
              </a:avLst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200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416" y="1179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4416" y="1677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416" y="1428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416" y="1926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416" y="2175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416" y="2423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416" y="2672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416" y="2921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416" y="3170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416" y="930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416" y="3419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416" y="3661"/>
              <a:ext cx="8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9" name="Group 19"/>
          <p:cNvGrpSpPr/>
          <p:nvPr/>
        </p:nvGrpSpPr>
        <p:grpSpPr bwMode="auto">
          <a:xfrm>
            <a:off x="5726315" y="1591962"/>
            <a:ext cx="2274993" cy="461964"/>
            <a:chOff x="3284" y="1113"/>
            <a:chExt cx="1132" cy="230"/>
          </a:xfrm>
        </p:grpSpPr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504" y="1185"/>
              <a:ext cx="480" cy="144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200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284" y="1113"/>
              <a:ext cx="1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/>
                <a:t>s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936" y="1257"/>
              <a:ext cx="4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8122381" y="1663931"/>
            <a:ext cx="1649307" cy="3954780"/>
          </a:xfrm>
          <a:prstGeom prst="rect">
            <a:avLst/>
          </a:prstGeom>
          <a:solidFill>
            <a:srgbClr val="FFCC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8630381" y="1568257"/>
            <a:ext cx="683260" cy="4139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</a:pPr>
            <a:r>
              <a:rPr lang="en-US" altLang="zh-CN" sz="2267"/>
              <a:t>p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zh-CN" sz="2267"/>
              <a:t>r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zh-CN" sz="2267"/>
              <a:t>o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zh-CN" sz="2267"/>
              <a:t>g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zh-CN" sz="2267"/>
              <a:t>r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zh-CN" sz="2267"/>
              <a:t>a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zh-CN" sz="2267"/>
              <a:t>m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zh-CN" sz="2267">
                <a:sym typeface="Symbol" panose="05050102010706020507" pitchFamily="18" charset="2"/>
              </a:rPr>
              <a:t>\0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6043" y="900363"/>
            <a:ext cx="4322618" cy="2431435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#include&lt;iostream&gt;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const char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B5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"program"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i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++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cout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&lt;&lt; *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37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4" grpId="0" bldLvl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375782" y="978682"/>
            <a:ext cx="11302001" cy="41169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将一个字符串从一个函数传递到另外一个函数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，可以用地址传递的方法，即用字符数组名作参数或用指向字符的指针变量做参数。在被调用的函数中可以改变字符串内容，在主调函数中可以得到改变了的字符串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 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endParaRPr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87204" algn="l"/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例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：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输入一个长度最大为 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100 的字符串，以字符数组的方式储存，再将字符串倒序储存，输出倒序储存后的字符串。(这里以字符指针为函数参数)</a:t>
            </a: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1989" y="329195"/>
            <a:ext cx="386323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87204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字符串指针作函数参数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08418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66807" y="433999"/>
            <a:ext cx="5576455" cy="5940088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en-US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myswap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work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cin.getline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101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work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printf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B5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"%s"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myswap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 t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a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b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void work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slen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i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i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slen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++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myswap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pstr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slen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494" y="5731583"/>
            <a:ext cx="2149917" cy="64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026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331302" y="860612"/>
            <a:ext cx="12642272" cy="833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例  计算前缀和数组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 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是数组 a 的前缀和的数组定义： </a:t>
            </a:r>
          </a:p>
          <a:p>
            <a:pPr indent="87204" algn="l"/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b[i]=a[1]+a[2] +…+a[i]，即 b[i]是 a 的 i 个元素的和。</a:t>
            </a:r>
          </a:p>
          <a:p>
            <a:pPr algn="l">
              <a:lnSpc>
                <a:spcPct val="80000"/>
              </a:lnSpc>
              <a:buNone/>
            </a:pPr>
            <a:endParaRPr lang="zh-CN" altLang="en-US" sz="2133" dirty="0">
              <a:solidFill>
                <a:schemeClr val="tx2"/>
              </a:solidFill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96009" y="307777"/>
            <a:ext cx="170880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87204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动态数组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33010" y="1767129"/>
            <a:ext cx="5943600" cy="465512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 &lt;cstdio&gt;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F66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scanf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B5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"%d"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a;    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定义指针变量a，作为数组名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a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&lt;=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n;i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++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B5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"%d"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&lt;=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n;i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++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&lt;=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n;i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++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00B5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"%d "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F971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900" b="1" i="0" u="none" strike="noStrike" cap="none" normalizeH="0" baseline="0">
                <a:ln>
                  <a:noFill/>
                </a:ln>
                <a:solidFill>
                  <a:srgbClr val="D8F6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60" y="5679306"/>
            <a:ext cx="1314450" cy="742950"/>
          </a:xfrm>
          <a:prstGeom prst="rect">
            <a:avLst/>
          </a:prstGeom>
        </p:spPr>
      </p:pic>
      <p:sp>
        <p:nvSpPr>
          <p:cNvPr id="13" name="副标题 2"/>
          <p:cNvSpPr>
            <a:spLocks noGrp="1"/>
          </p:cNvSpPr>
          <p:nvPr/>
        </p:nvSpPr>
        <p:spPr>
          <a:xfrm>
            <a:off x="7250707" y="2317398"/>
            <a:ext cx="3879273" cy="833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rtl="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835" indent="0" algn="ctr" defTabSz="685800" rtl="0" eaLnBrk="1" latinLnBrk="0" hangingPunct="1">
              <a:spcBef>
                <a:spcPct val="15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87204" algn="l"/>
            <a:r>
              <a:rPr lang="zh-CN" altLang="en-US" sz="2000">
                <a:solidFill>
                  <a:srgbClr val="FF0000"/>
                </a:solidFill>
                <a:sym typeface="+mn-ea"/>
              </a:rPr>
              <a:t>使用“动态数组”，在确保小数据没有问 题前提下，尽量满足大数据需求</a:t>
            </a:r>
            <a:endParaRPr lang="zh-CN" altLang="en-US" dirty="0">
              <a:solidFill>
                <a:srgbClr val="FF0000"/>
              </a:solidFill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525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1790776" y="2513541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5854776" y="4860924"/>
            <a:ext cx="249940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</a:t>
            </a:r>
            <a:r>
              <a:rPr lang="en-US" altLang="zh-CN" sz="2133" b="0" i="1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5854776" y="3844924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196615" name="Group 7"/>
          <p:cNvGrpSpPr/>
          <p:nvPr/>
        </p:nvGrpSpPr>
        <p:grpSpPr bwMode="auto">
          <a:xfrm>
            <a:off x="8434994" y="432858"/>
            <a:ext cx="2601383" cy="5992284"/>
            <a:chOff x="4003" y="1344"/>
            <a:chExt cx="1229" cy="2831"/>
          </a:xfrm>
        </p:grpSpPr>
        <p:grpSp>
          <p:nvGrpSpPr>
            <p:cNvPr id="196625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196627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96628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29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196630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196648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6649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6650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6651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6652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6653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6654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6631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32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33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34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35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36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37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38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39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40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41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42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43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44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45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46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6647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196626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96616" name="Rectangle 38"/>
          <p:cNvSpPr>
            <a:spLocks noChangeArrowheads="1"/>
          </p:cNvSpPr>
          <p:nvPr/>
        </p:nvSpPr>
        <p:spPr bwMode="auto">
          <a:xfrm>
            <a:off x="8434994" y="3925357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6617" name="Rectangle 39"/>
          <p:cNvSpPr>
            <a:spLocks noChangeArrowheads="1"/>
          </p:cNvSpPr>
          <p:nvPr/>
        </p:nvSpPr>
        <p:spPr bwMode="auto">
          <a:xfrm>
            <a:off x="8434994" y="4903257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6618" name="Text Box 40"/>
          <p:cNvSpPr txBox="1">
            <a:spLocks noChangeArrowheads="1"/>
          </p:cNvSpPr>
          <p:nvPr/>
        </p:nvSpPr>
        <p:spPr bwMode="auto">
          <a:xfrm>
            <a:off x="1363211" y="128057"/>
            <a:ext cx="2749471" cy="56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rgbClr val="FFFFFF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196619" name="Text Box 41"/>
          <p:cNvSpPr txBox="1">
            <a:spLocks noChangeArrowheads="1"/>
          </p:cNvSpPr>
          <p:nvPr/>
        </p:nvSpPr>
        <p:spPr bwMode="auto">
          <a:xfrm>
            <a:off x="5651577" y="940857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196620" name="Text Box 42"/>
          <p:cNvSpPr txBox="1">
            <a:spLocks noChangeArrowheads="1"/>
          </p:cNvSpPr>
          <p:nvPr/>
        </p:nvSpPr>
        <p:spPr bwMode="auto">
          <a:xfrm>
            <a:off x="5651577" y="1914524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196621" name="Rectangle 43"/>
          <p:cNvSpPr>
            <a:spLocks noChangeArrowheads="1"/>
          </p:cNvSpPr>
          <p:nvPr/>
        </p:nvSpPr>
        <p:spPr bwMode="auto">
          <a:xfrm>
            <a:off x="8434994" y="993774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196622" name="Rectangle 44"/>
          <p:cNvSpPr>
            <a:spLocks noChangeArrowheads="1"/>
          </p:cNvSpPr>
          <p:nvPr/>
        </p:nvSpPr>
        <p:spPr bwMode="auto">
          <a:xfrm>
            <a:off x="8434994" y="1978024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698413" name="Text Box 45"/>
          <p:cNvSpPr txBox="1">
            <a:spLocks noChangeArrowheads="1"/>
          </p:cNvSpPr>
          <p:nvPr/>
        </p:nvSpPr>
        <p:spPr bwMode="auto">
          <a:xfrm>
            <a:off x="8851977" y="2261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698414" name="Freeform 46"/>
          <p:cNvSpPr/>
          <p:nvPr/>
        </p:nvSpPr>
        <p:spPr bwMode="auto">
          <a:xfrm>
            <a:off x="7090910" y="2464857"/>
            <a:ext cx="1608667" cy="2438400"/>
          </a:xfrm>
          <a:custGeom>
            <a:avLst/>
            <a:gdLst>
              <a:gd name="T0" fmla="*/ 368300 w 760"/>
              <a:gd name="T1" fmla="*/ 1828800 h 1152"/>
              <a:gd name="T2" fmla="*/ 139700 w 760"/>
              <a:gd name="T3" fmla="*/ 533400 h 1152"/>
              <a:gd name="T4" fmla="*/ 1206500 w 760"/>
              <a:gd name="T5" fmla="*/ 0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0" h="1152">
                <a:moveTo>
                  <a:pt x="232" y="1152"/>
                </a:moveTo>
                <a:cubicBezTo>
                  <a:pt x="116" y="840"/>
                  <a:pt x="0" y="528"/>
                  <a:pt x="88" y="336"/>
                </a:cubicBezTo>
                <a:cubicBezTo>
                  <a:pt x="176" y="144"/>
                  <a:pt x="468" y="72"/>
                  <a:pt x="760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dash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38258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8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8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8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8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9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413" grpId="0" bldLvl="0" animBg="1" autoUpdateAnimBg="0"/>
      <p:bldP spid="698414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8D27934-62D7-235B-A628-4140EDCF12D6}"/>
              </a:ext>
            </a:extLst>
          </p:cNvPr>
          <p:cNvSpPr/>
          <p:nvPr/>
        </p:nvSpPr>
        <p:spPr>
          <a:xfrm>
            <a:off x="1912041" y="305652"/>
            <a:ext cx="198002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引用的概念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3A7BB1-2FDF-4FEA-C888-A81A52380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" y="905849"/>
            <a:ext cx="9878291" cy="20848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981ADC-B32F-E774-EE54-0DFA807E7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7" y="3110747"/>
            <a:ext cx="6386946" cy="23928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B5E6FF0-7993-310C-7C3D-859751EE0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132" y="5156418"/>
            <a:ext cx="6606886" cy="121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425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7496F3-70DF-A0AB-32B9-ED894FEBD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9" y="895456"/>
            <a:ext cx="8077199" cy="24495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8CCBEC-A20E-2335-E88F-5D4032D04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6" y="3681074"/>
            <a:ext cx="4573174" cy="244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70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C0C2923-CBF8-54CD-B5D1-12C82D54790C}"/>
              </a:ext>
            </a:extLst>
          </p:cNvPr>
          <p:cNvSpPr txBox="1"/>
          <p:nvPr/>
        </p:nvSpPr>
        <p:spPr>
          <a:xfrm>
            <a:off x="602673" y="882181"/>
            <a:ext cx="106610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一旦引用被初始化为指向一个变量，就不能被指向到另一个变量。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D396E7-52DB-C68E-C144-AAFBF626B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36" y="2249964"/>
            <a:ext cx="10030691" cy="372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556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DF083B-8612-456D-47DD-0AF306ABCAE4}"/>
              </a:ext>
            </a:extLst>
          </p:cNvPr>
          <p:cNvSpPr/>
          <p:nvPr/>
        </p:nvSpPr>
        <p:spPr>
          <a:xfrm>
            <a:off x="1918967" y="332594"/>
            <a:ext cx="341632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引用作为函数的参数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98DDF7-6ED3-31FB-1CAF-3BF91EE1420E}"/>
              </a:ext>
            </a:extLst>
          </p:cNvPr>
          <p:cNvSpPr txBox="1"/>
          <p:nvPr/>
        </p:nvSpPr>
        <p:spPr>
          <a:xfrm>
            <a:off x="471055" y="98604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使得形参名成为</a:t>
            </a:r>
            <a:r>
              <a:rPr lang="zh-CN" altLang="en-US" sz="3200" b="1"/>
              <a:t>实参的别名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F25259-98F3-31C6-ED1F-063FDB72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1820472"/>
            <a:ext cx="8097981" cy="451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906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F09C5-9C41-6061-E114-1D6C794280DF}"/>
              </a:ext>
            </a:extLst>
          </p:cNvPr>
          <p:cNvSpPr/>
          <p:nvPr/>
        </p:nvSpPr>
        <p:spPr>
          <a:xfrm>
            <a:off x="1982897" y="333361"/>
            <a:ext cx="233910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函数参数传递</a:t>
            </a:r>
            <a:endParaRPr lang="zh-CN" altLang="en-US" sz="28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850EBE-87F3-3FD0-DAA8-D1DC0E58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69" y="1870363"/>
            <a:ext cx="2369056" cy="24267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8CF2293-6516-2E96-2F2D-113526F0C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153" y="1001927"/>
            <a:ext cx="1582448" cy="6398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5FA51C-F284-C26F-C1CA-47D89626C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475" y="1821370"/>
            <a:ext cx="5155851" cy="403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157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20728B-2482-E277-D06F-4D63A9CCF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70" y="1040992"/>
            <a:ext cx="1914958" cy="6007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D4DDE9-4229-6B50-E266-E29C65181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55" y="1755121"/>
            <a:ext cx="4801618" cy="45694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C0AB1C-6CB3-BF06-F8AC-7BC99124D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207" y="1062724"/>
            <a:ext cx="1845686" cy="5790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3920DB-8F4D-ABE0-665A-34E358FB4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618" y="1755121"/>
            <a:ext cx="4984887" cy="456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7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1762837" y="2513541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5826837" y="4860924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</a:t>
            </a:r>
            <a:r>
              <a:rPr lang="en-US" altLang="zh-CN" sz="2133" b="0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5826837" y="3844924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197639" name="Group 7"/>
          <p:cNvGrpSpPr/>
          <p:nvPr/>
        </p:nvGrpSpPr>
        <p:grpSpPr bwMode="auto">
          <a:xfrm>
            <a:off x="8407055" y="432858"/>
            <a:ext cx="2601383" cy="5992284"/>
            <a:chOff x="4003" y="1344"/>
            <a:chExt cx="1229" cy="2831"/>
          </a:xfrm>
        </p:grpSpPr>
        <p:grpSp>
          <p:nvGrpSpPr>
            <p:cNvPr id="197651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197653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97654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55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197656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197674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7675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7676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7677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7678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7679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7680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7657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58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59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0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1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2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3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4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5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6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7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8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69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70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71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72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7673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197652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97640" name="Rectangle 38"/>
          <p:cNvSpPr>
            <a:spLocks noChangeArrowheads="1"/>
          </p:cNvSpPr>
          <p:nvPr/>
        </p:nvSpPr>
        <p:spPr bwMode="auto">
          <a:xfrm>
            <a:off x="8407055" y="3925357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7641" name="Rectangle 39"/>
          <p:cNvSpPr>
            <a:spLocks noChangeArrowheads="1"/>
          </p:cNvSpPr>
          <p:nvPr/>
        </p:nvSpPr>
        <p:spPr bwMode="auto">
          <a:xfrm>
            <a:off x="8407055" y="4903257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7642" name="Text Box 40"/>
          <p:cNvSpPr txBox="1">
            <a:spLocks noChangeArrowheads="1"/>
          </p:cNvSpPr>
          <p:nvPr/>
        </p:nvSpPr>
        <p:spPr bwMode="auto">
          <a:xfrm>
            <a:off x="1335272" y="128057"/>
            <a:ext cx="2749471" cy="56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rgbClr val="FFFFFF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197643" name="Text Box 41"/>
          <p:cNvSpPr txBox="1">
            <a:spLocks noChangeArrowheads="1"/>
          </p:cNvSpPr>
          <p:nvPr/>
        </p:nvSpPr>
        <p:spPr bwMode="auto">
          <a:xfrm>
            <a:off x="5623638" y="940857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197644" name="Text Box 42"/>
          <p:cNvSpPr txBox="1">
            <a:spLocks noChangeArrowheads="1"/>
          </p:cNvSpPr>
          <p:nvPr/>
        </p:nvSpPr>
        <p:spPr bwMode="auto">
          <a:xfrm>
            <a:off x="5623638" y="1914524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197645" name="Rectangle 43"/>
          <p:cNvSpPr>
            <a:spLocks noChangeArrowheads="1"/>
          </p:cNvSpPr>
          <p:nvPr/>
        </p:nvSpPr>
        <p:spPr bwMode="auto">
          <a:xfrm>
            <a:off x="8407055" y="993774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197646" name="Rectangle 44"/>
          <p:cNvSpPr>
            <a:spLocks noChangeArrowheads="1"/>
          </p:cNvSpPr>
          <p:nvPr/>
        </p:nvSpPr>
        <p:spPr bwMode="auto">
          <a:xfrm>
            <a:off x="8407055" y="1978024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7647" name="Text Box 45"/>
          <p:cNvSpPr txBox="1">
            <a:spLocks noChangeArrowheads="1"/>
          </p:cNvSpPr>
          <p:nvPr/>
        </p:nvSpPr>
        <p:spPr bwMode="auto">
          <a:xfrm>
            <a:off x="8824038" y="2261657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699438" name="Text Box 46"/>
          <p:cNvSpPr txBox="1">
            <a:spLocks noChangeArrowheads="1"/>
          </p:cNvSpPr>
          <p:nvPr/>
        </p:nvSpPr>
        <p:spPr bwMode="auto">
          <a:xfrm>
            <a:off x="6160888" y="5267324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699439" name="AutoShape 47"/>
          <p:cNvSpPr/>
          <p:nvPr/>
        </p:nvSpPr>
        <p:spPr bwMode="auto">
          <a:xfrm>
            <a:off x="2880437" y="3379257"/>
            <a:ext cx="2946400" cy="1117600"/>
          </a:xfrm>
          <a:prstGeom prst="borderCallout2">
            <a:avLst>
              <a:gd name="adj1" fmla="val 13634"/>
              <a:gd name="adj2" fmla="val 103449"/>
              <a:gd name="adj3" fmla="val 13634"/>
              <a:gd name="adj4" fmla="val 149926"/>
              <a:gd name="adj5" fmla="val 170074"/>
              <a:gd name="adj6" fmla="val 20230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i="1">
                <a:solidFill>
                  <a:srgbClr val="CC3300"/>
                </a:solidFill>
                <a:latin typeface="宋体" panose="02010600030101010101" pitchFamily="2" charset="-122"/>
              </a:rPr>
              <a:t>*p1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指针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p1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所指的对象</a:t>
            </a:r>
          </a:p>
        </p:txBody>
      </p:sp>
      <p:sp>
        <p:nvSpPr>
          <p:cNvPr id="699440" name="Line 48"/>
          <p:cNvSpPr>
            <a:spLocks noChangeShapeType="1"/>
          </p:cNvSpPr>
          <p:nvPr/>
        </p:nvSpPr>
        <p:spPr bwMode="auto">
          <a:xfrm flipH="1">
            <a:off x="7350837" y="2566457"/>
            <a:ext cx="1422400" cy="914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1343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9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9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9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9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699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438" grpId="0" bldLvl="0" animBg="1" autoUpdateAnimBg="0"/>
      <p:bldP spid="699439" grpId="0" bldLvl="0" animBg="1" autoUpdateAnimBg="0"/>
      <p:bldP spid="69944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1855048" y="3486998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1855048" y="84955"/>
            <a:ext cx="9753600" cy="66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zh-CN" altLang="en-US" sz="2667" i="1">
                <a:solidFill>
                  <a:srgbClr val="3333FF"/>
                </a:solidFill>
              </a:rPr>
              <a:t>指针类型变量</a:t>
            </a:r>
            <a:r>
              <a:rPr lang="en-US" altLang="zh-CN" sz="2667" i="1">
                <a:solidFill>
                  <a:schemeClr val="tx1"/>
                </a:solidFill>
              </a:rPr>
              <a:t>——</a:t>
            </a:r>
            <a:r>
              <a:rPr lang="zh-CN" altLang="en-US" sz="2667">
                <a:solidFill>
                  <a:srgbClr val="000000"/>
                </a:solidFill>
              </a:rPr>
              <a:t>能够存放对象地址的变量</a:t>
            </a: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5919048" y="5224781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5919048" y="4208781"/>
            <a:ext cx="2515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</a:t>
            </a:r>
            <a:r>
              <a:rPr lang="en-US" altLang="zh-CN" sz="2133" b="0" i="1">
                <a:solidFill>
                  <a:srgbClr val="CC3300"/>
                </a:solidFill>
              </a:rPr>
              <a:t>0X0066FDF0</a:t>
            </a:r>
          </a:p>
        </p:txBody>
      </p:sp>
      <p:grpSp>
        <p:nvGrpSpPr>
          <p:cNvPr id="198663" name="Group 7"/>
          <p:cNvGrpSpPr/>
          <p:nvPr/>
        </p:nvGrpSpPr>
        <p:grpSpPr bwMode="auto">
          <a:xfrm>
            <a:off x="8482854" y="491914"/>
            <a:ext cx="2601383" cy="5992284"/>
            <a:chOff x="4003" y="1344"/>
            <a:chExt cx="1229" cy="2831"/>
          </a:xfrm>
        </p:grpSpPr>
        <p:grpSp>
          <p:nvGrpSpPr>
            <p:cNvPr id="198675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198677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98678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79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198680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198698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8699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8700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8701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8702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8703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8704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8681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82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83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84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85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86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87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88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89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90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91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92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93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94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95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96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8697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198676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98664" name="Rectangle 38"/>
          <p:cNvSpPr>
            <a:spLocks noChangeArrowheads="1"/>
          </p:cNvSpPr>
          <p:nvPr/>
        </p:nvSpPr>
        <p:spPr bwMode="auto">
          <a:xfrm>
            <a:off x="8499266" y="4289214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8665" name="Rectangle 39"/>
          <p:cNvSpPr>
            <a:spLocks noChangeArrowheads="1"/>
          </p:cNvSpPr>
          <p:nvPr/>
        </p:nvSpPr>
        <p:spPr bwMode="auto">
          <a:xfrm>
            <a:off x="8499266" y="5267114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8666" name="Text Box 40"/>
          <p:cNvSpPr txBox="1">
            <a:spLocks noChangeArrowheads="1"/>
          </p:cNvSpPr>
          <p:nvPr/>
        </p:nvSpPr>
        <p:spPr bwMode="auto">
          <a:xfrm>
            <a:off x="1427482" y="491914"/>
            <a:ext cx="2749471" cy="56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rgbClr val="FFFFFF"/>
                </a:solidFill>
              </a:rPr>
              <a:t>p2 = &amp;b ;</a:t>
            </a:r>
            <a:endParaRPr lang="en-US" altLang="zh-CN" sz="2400">
              <a:solidFill>
                <a:schemeClr val="tx1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 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198667" name="Text Box 41"/>
          <p:cNvSpPr txBox="1">
            <a:spLocks noChangeArrowheads="1"/>
          </p:cNvSpPr>
          <p:nvPr/>
        </p:nvSpPr>
        <p:spPr bwMode="auto">
          <a:xfrm>
            <a:off x="5715848" y="1304714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198668" name="Text Box 42"/>
          <p:cNvSpPr txBox="1">
            <a:spLocks noChangeArrowheads="1"/>
          </p:cNvSpPr>
          <p:nvPr/>
        </p:nvSpPr>
        <p:spPr bwMode="auto">
          <a:xfrm>
            <a:off x="5715848" y="2278381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198669" name="Rectangle 43"/>
          <p:cNvSpPr>
            <a:spLocks noChangeArrowheads="1"/>
          </p:cNvSpPr>
          <p:nvPr/>
        </p:nvSpPr>
        <p:spPr bwMode="auto">
          <a:xfrm>
            <a:off x="8499266" y="1357632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198670" name="Rectangle 44"/>
          <p:cNvSpPr>
            <a:spLocks noChangeArrowheads="1"/>
          </p:cNvSpPr>
          <p:nvPr/>
        </p:nvSpPr>
        <p:spPr bwMode="auto">
          <a:xfrm>
            <a:off x="8499266" y="2341881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8671" name="Text Box 45"/>
          <p:cNvSpPr txBox="1">
            <a:spLocks noChangeArrowheads="1"/>
          </p:cNvSpPr>
          <p:nvPr/>
        </p:nvSpPr>
        <p:spPr bwMode="auto">
          <a:xfrm>
            <a:off x="8916248" y="2625514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700462" name="Text Box 46"/>
          <p:cNvSpPr txBox="1">
            <a:spLocks noChangeArrowheads="1"/>
          </p:cNvSpPr>
          <p:nvPr/>
        </p:nvSpPr>
        <p:spPr bwMode="auto">
          <a:xfrm>
            <a:off x="8916248" y="1609514"/>
            <a:ext cx="174759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 i="1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700463" name="Freeform 47"/>
          <p:cNvSpPr/>
          <p:nvPr/>
        </p:nvSpPr>
        <p:spPr bwMode="auto">
          <a:xfrm>
            <a:off x="7155181" y="1812714"/>
            <a:ext cx="1608667" cy="2438400"/>
          </a:xfrm>
          <a:custGeom>
            <a:avLst/>
            <a:gdLst>
              <a:gd name="T0" fmla="*/ 368300 w 760"/>
              <a:gd name="T1" fmla="*/ 1828800 h 1152"/>
              <a:gd name="T2" fmla="*/ 139700 w 760"/>
              <a:gd name="T3" fmla="*/ 533400 h 1152"/>
              <a:gd name="T4" fmla="*/ 1206500 w 760"/>
              <a:gd name="T5" fmla="*/ 0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0" h="1152">
                <a:moveTo>
                  <a:pt x="232" y="1152"/>
                </a:moveTo>
                <a:cubicBezTo>
                  <a:pt x="116" y="840"/>
                  <a:pt x="0" y="528"/>
                  <a:pt x="88" y="336"/>
                </a:cubicBezTo>
                <a:cubicBezTo>
                  <a:pt x="176" y="144"/>
                  <a:pt x="468" y="72"/>
                  <a:pt x="760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dash"/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98674" name="Text Box 48"/>
          <p:cNvSpPr txBox="1">
            <a:spLocks noChangeArrowheads="1"/>
          </p:cNvSpPr>
          <p:nvPr/>
        </p:nvSpPr>
        <p:spPr bwMode="auto">
          <a:xfrm>
            <a:off x="6253098" y="5631181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</p:spTree>
    <p:extLst>
      <p:ext uri="{BB962C8B-B14F-4D97-AF65-F5344CB8AC3E}">
        <p14:creationId xmlns:p14="http://schemas.microsoft.com/office/powerpoint/2010/main" val="282967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0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0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0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0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0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62" grpId="0" bldLvl="0" animBg="1" autoUpdateAnimBg="0"/>
      <p:bldP spid="70046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1929707" y="3194897"/>
            <a:ext cx="27432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5993707" y="4932680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5993707" y="3916680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</a:t>
            </a:r>
            <a:r>
              <a:rPr lang="en-US" altLang="zh-CN" sz="2133" b="0">
                <a:solidFill>
                  <a:schemeClr val="accent2"/>
                </a:solidFill>
              </a:rPr>
              <a:t>0X0066FDF0</a:t>
            </a:r>
          </a:p>
        </p:txBody>
      </p:sp>
      <p:grpSp>
        <p:nvGrpSpPr>
          <p:cNvPr id="199687" name="Group 7"/>
          <p:cNvGrpSpPr/>
          <p:nvPr/>
        </p:nvGrpSpPr>
        <p:grpSpPr bwMode="auto">
          <a:xfrm>
            <a:off x="8573925" y="504614"/>
            <a:ext cx="2601383" cy="5992284"/>
            <a:chOff x="4003" y="1344"/>
            <a:chExt cx="1229" cy="2831"/>
          </a:xfrm>
        </p:grpSpPr>
        <p:grpSp>
          <p:nvGrpSpPr>
            <p:cNvPr id="199701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199703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199704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05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199706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199724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9725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9726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9727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9728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9729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99730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199707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08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09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0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1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2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3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4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5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6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7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8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19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20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21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22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199723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199702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199688" name="Rectangle 38"/>
          <p:cNvSpPr>
            <a:spLocks noChangeArrowheads="1"/>
          </p:cNvSpPr>
          <p:nvPr/>
        </p:nvSpPr>
        <p:spPr bwMode="auto">
          <a:xfrm>
            <a:off x="8573925" y="3997113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9689" name="Rectangle 39"/>
          <p:cNvSpPr>
            <a:spLocks noChangeArrowheads="1"/>
          </p:cNvSpPr>
          <p:nvPr/>
        </p:nvSpPr>
        <p:spPr bwMode="auto">
          <a:xfrm>
            <a:off x="8573925" y="4975013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9690" name="Text Box 40"/>
          <p:cNvSpPr txBox="1">
            <a:spLocks noChangeArrowheads="1"/>
          </p:cNvSpPr>
          <p:nvPr/>
        </p:nvSpPr>
        <p:spPr bwMode="auto">
          <a:xfrm>
            <a:off x="1502141" y="199813"/>
            <a:ext cx="2749471" cy="560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rgbClr val="FFFFFF"/>
                </a:solidFill>
              </a:rPr>
              <a:t>p2 = &amp;b ;</a:t>
            </a:r>
            <a:endParaRPr lang="en-US" altLang="zh-CN" sz="2400">
              <a:solidFill>
                <a:schemeClr val="tx1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10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199691" name="Text Box 41"/>
          <p:cNvSpPr txBox="1">
            <a:spLocks noChangeArrowheads="1"/>
          </p:cNvSpPr>
          <p:nvPr/>
        </p:nvSpPr>
        <p:spPr bwMode="auto">
          <a:xfrm>
            <a:off x="5790507" y="1012613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199692" name="Text Box 42"/>
          <p:cNvSpPr txBox="1">
            <a:spLocks noChangeArrowheads="1"/>
          </p:cNvSpPr>
          <p:nvPr/>
        </p:nvSpPr>
        <p:spPr bwMode="auto">
          <a:xfrm>
            <a:off x="5790507" y="1986280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199693" name="Rectangle 43"/>
          <p:cNvSpPr>
            <a:spLocks noChangeArrowheads="1"/>
          </p:cNvSpPr>
          <p:nvPr/>
        </p:nvSpPr>
        <p:spPr bwMode="auto">
          <a:xfrm>
            <a:off x="8573925" y="1065531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199694" name="Rectangle 44"/>
          <p:cNvSpPr>
            <a:spLocks noChangeArrowheads="1"/>
          </p:cNvSpPr>
          <p:nvPr/>
        </p:nvSpPr>
        <p:spPr bwMode="auto">
          <a:xfrm>
            <a:off x="8573925" y="2049780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99695" name="Text Box 45"/>
          <p:cNvSpPr txBox="1">
            <a:spLocks noChangeArrowheads="1"/>
          </p:cNvSpPr>
          <p:nvPr/>
        </p:nvSpPr>
        <p:spPr bwMode="auto">
          <a:xfrm>
            <a:off x="8990908" y="2333413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199696" name="Text Box 46"/>
          <p:cNvSpPr txBox="1">
            <a:spLocks noChangeArrowheads="1"/>
          </p:cNvSpPr>
          <p:nvPr/>
        </p:nvSpPr>
        <p:spPr bwMode="auto">
          <a:xfrm>
            <a:off x="6327757" y="5339080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701487" name="Text Box 47"/>
          <p:cNvSpPr txBox="1">
            <a:spLocks noChangeArrowheads="1"/>
          </p:cNvSpPr>
          <p:nvPr/>
        </p:nvSpPr>
        <p:spPr bwMode="auto">
          <a:xfrm>
            <a:off x="6327757" y="4323080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  <p:sp>
        <p:nvSpPr>
          <p:cNvPr id="701488" name="AutoShape 48"/>
          <p:cNvSpPr/>
          <p:nvPr/>
        </p:nvSpPr>
        <p:spPr bwMode="auto">
          <a:xfrm>
            <a:off x="3047307" y="2435013"/>
            <a:ext cx="2946400" cy="1117600"/>
          </a:xfrm>
          <a:prstGeom prst="borderCallout2">
            <a:avLst>
              <a:gd name="adj1" fmla="val 13634"/>
              <a:gd name="adj2" fmla="val 103449"/>
              <a:gd name="adj3" fmla="val 13634"/>
              <a:gd name="adj4" fmla="val 149926"/>
              <a:gd name="adj5" fmla="val 170074"/>
              <a:gd name="adj6" fmla="val 202301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i="1">
                <a:solidFill>
                  <a:srgbClr val="CC3300"/>
                </a:solidFill>
                <a:latin typeface="宋体" panose="02010600030101010101" pitchFamily="2" charset="-122"/>
              </a:rPr>
              <a:t>*p2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指针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p2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所指的对象</a:t>
            </a:r>
          </a:p>
        </p:txBody>
      </p:sp>
      <p:sp>
        <p:nvSpPr>
          <p:cNvPr id="199699" name="Text Box 49"/>
          <p:cNvSpPr txBox="1">
            <a:spLocks noChangeArrowheads="1"/>
          </p:cNvSpPr>
          <p:nvPr/>
        </p:nvSpPr>
        <p:spPr bwMode="auto">
          <a:xfrm>
            <a:off x="8990908" y="1317413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701490" name="Line 50"/>
          <p:cNvSpPr>
            <a:spLocks noChangeShapeType="1"/>
          </p:cNvSpPr>
          <p:nvPr/>
        </p:nvSpPr>
        <p:spPr bwMode="auto">
          <a:xfrm flipH="1">
            <a:off x="7517707" y="1622213"/>
            <a:ext cx="1422400" cy="914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9546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1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1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1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7014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87" grpId="0" bldLvl="0" animBg="1" autoUpdateAnimBg="0"/>
      <p:bldP spid="701488" grpId="0" bldLvl="0" animBg="1" autoUpdateAnimBg="0"/>
      <p:bldP spid="70149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1797011" y="3949602"/>
            <a:ext cx="3657600" cy="508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5861011" y="4923269"/>
            <a:ext cx="250100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a</a:t>
            </a:r>
            <a:r>
              <a:rPr lang="en-US" altLang="zh-CN" sz="2133" b="0">
                <a:solidFill>
                  <a:schemeClr val="tx1"/>
                </a:solidFill>
              </a:rPr>
              <a:t>   0X0066FDF4</a:t>
            </a:r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5861011" y="3907269"/>
            <a:ext cx="251703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b</a:t>
            </a:r>
            <a:r>
              <a:rPr lang="en-US" altLang="zh-CN" sz="2133" b="0">
                <a:solidFill>
                  <a:schemeClr val="tx1"/>
                </a:solidFill>
              </a:rPr>
              <a:t>   0X0066FDF0</a:t>
            </a:r>
          </a:p>
        </p:txBody>
      </p:sp>
      <p:grpSp>
        <p:nvGrpSpPr>
          <p:cNvPr id="200711" name="Group 7"/>
          <p:cNvGrpSpPr/>
          <p:nvPr/>
        </p:nvGrpSpPr>
        <p:grpSpPr bwMode="auto">
          <a:xfrm>
            <a:off x="8441229" y="495203"/>
            <a:ext cx="2601383" cy="5992284"/>
            <a:chOff x="4003" y="1344"/>
            <a:chExt cx="1229" cy="2831"/>
          </a:xfrm>
        </p:grpSpPr>
        <p:grpSp>
          <p:nvGrpSpPr>
            <p:cNvPr id="200724" name="Group 8"/>
            <p:cNvGrpSpPr/>
            <p:nvPr/>
          </p:nvGrpSpPr>
          <p:grpSpPr bwMode="auto">
            <a:xfrm>
              <a:off x="4003" y="1344"/>
              <a:ext cx="1229" cy="2831"/>
              <a:chOff x="4003" y="1344"/>
              <a:chExt cx="1229" cy="2831"/>
            </a:xfrm>
          </p:grpSpPr>
          <p:sp>
            <p:nvSpPr>
              <p:cNvPr id="200726" name="AutoShape 9"/>
              <p:cNvSpPr>
                <a:spLocks noChangeArrowheads="1"/>
              </p:cNvSpPr>
              <p:nvPr/>
            </p:nvSpPr>
            <p:spPr bwMode="auto">
              <a:xfrm>
                <a:off x="4003" y="1344"/>
                <a:ext cx="1229" cy="2831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200727" name="Line 10"/>
              <p:cNvSpPr>
                <a:spLocks noChangeShapeType="1"/>
              </p:cNvSpPr>
              <p:nvPr/>
            </p:nvSpPr>
            <p:spPr bwMode="auto">
              <a:xfrm>
                <a:off x="4003" y="161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28" name="Line 11"/>
              <p:cNvSpPr>
                <a:spLocks noChangeShapeType="1"/>
              </p:cNvSpPr>
              <p:nvPr/>
            </p:nvSpPr>
            <p:spPr bwMode="auto">
              <a:xfrm>
                <a:off x="4003" y="172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grpSp>
            <p:nvGrpSpPr>
              <p:cNvPr id="200729" name="Group 12"/>
              <p:cNvGrpSpPr/>
              <p:nvPr/>
            </p:nvGrpSpPr>
            <p:grpSpPr bwMode="auto">
              <a:xfrm>
                <a:off x="4157" y="1344"/>
                <a:ext cx="921" cy="2831"/>
                <a:chOff x="4157" y="1489"/>
                <a:chExt cx="921" cy="2303"/>
              </a:xfrm>
            </p:grpSpPr>
            <p:sp>
              <p:nvSpPr>
                <p:cNvPr id="200747" name="Line 13"/>
                <p:cNvSpPr>
                  <a:spLocks noChangeShapeType="1"/>
                </p:cNvSpPr>
                <p:nvPr/>
              </p:nvSpPr>
              <p:spPr bwMode="auto">
                <a:xfrm>
                  <a:off x="4157" y="1527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0748" name="Line 14"/>
                <p:cNvSpPr>
                  <a:spLocks noChangeShapeType="1"/>
                </p:cNvSpPr>
                <p:nvPr/>
              </p:nvSpPr>
              <p:spPr bwMode="auto">
                <a:xfrm>
                  <a:off x="4310" y="1489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0749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1527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0750" name="Line 16"/>
                <p:cNvSpPr>
                  <a:spLocks noChangeShapeType="1"/>
                </p:cNvSpPr>
                <p:nvPr/>
              </p:nvSpPr>
              <p:spPr bwMode="auto">
                <a:xfrm>
                  <a:off x="4618" y="1604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0751" name="Line 17"/>
                <p:cNvSpPr>
                  <a:spLocks noChangeShapeType="1"/>
                </p:cNvSpPr>
                <p:nvPr/>
              </p:nvSpPr>
              <p:spPr bwMode="auto">
                <a:xfrm>
                  <a:off x="4771" y="1681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0752" name="Line 18"/>
                <p:cNvSpPr>
                  <a:spLocks noChangeShapeType="1"/>
                </p:cNvSpPr>
                <p:nvPr/>
              </p:nvSpPr>
              <p:spPr bwMode="auto">
                <a:xfrm>
                  <a:off x="4925" y="1719"/>
                  <a:ext cx="0" cy="20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200753" name="Line 19"/>
                <p:cNvSpPr>
                  <a:spLocks noChangeShapeType="1"/>
                </p:cNvSpPr>
                <p:nvPr/>
              </p:nvSpPr>
              <p:spPr bwMode="auto">
                <a:xfrm>
                  <a:off x="5078" y="1681"/>
                  <a:ext cx="0" cy="21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/>
                </a:p>
              </p:txBody>
            </p:sp>
          </p:grpSp>
          <p:sp>
            <p:nvSpPr>
              <p:cNvPr id="200730" name="Line 20"/>
              <p:cNvSpPr>
                <a:spLocks noChangeShapeType="1"/>
              </p:cNvSpPr>
              <p:nvPr/>
            </p:nvSpPr>
            <p:spPr bwMode="auto">
              <a:xfrm>
                <a:off x="4003" y="184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1" name="Line 21"/>
              <p:cNvSpPr>
                <a:spLocks noChangeShapeType="1"/>
              </p:cNvSpPr>
              <p:nvPr/>
            </p:nvSpPr>
            <p:spPr bwMode="auto">
              <a:xfrm>
                <a:off x="4003" y="195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2" name="Line 22"/>
              <p:cNvSpPr>
                <a:spLocks noChangeShapeType="1"/>
              </p:cNvSpPr>
              <p:nvPr/>
            </p:nvSpPr>
            <p:spPr bwMode="auto">
              <a:xfrm>
                <a:off x="4003" y="2073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3" name="Line 23"/>
              <p:cNvSpPr>
                <a:spLocks noChangeShapeType="1"/>
              </p:cNvSpPr>
              <p:nvPr/>
            </p:nvSpPr>
            <p:spPr bwMode="auto">
              <a:xfrm>
                <a:off x="4003" y="2188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4" name="Line 24"/>
              <p:cNvSpPr>
                <a:spLocks noChangeShapeType="1"/>
              </p:cNvSpPr>
              <p:nvPr/>
            </p:nvSpPr>
            <p:spPr bwMode="auto">
              <a:xfrm>
                <a:off x="4003" y="230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5" name="Line 25"/>
              <p:cNvSpPr>
                <a:spLocks noChangeShapeType="1"/>
              </p:cNvSpPr>
              <p:nvPr/>
            </p:nvSpPr>
            <p:spPr bwMode="auto">
              <a:xfrm>
                <a:off x="4003" y="253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6" name="Line 26"/>
              <p:cNvSpPr>
                <a:spLocks noChangeShapeType="1"/>
              </p:cNvSpPr>
              <p:nvPr/>
            </p:nvSpPr>
            <p:spPr bwMode="auto">
              <a:xfrm>
                <a:off x="4003" y="2879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7" name="Line 27"/>
              <p:cNvSpPr>
                <a:spLocks noChangeShapeType="1"/>
              </p:cNvSpPr>
              <p:nvPr/>
            </p:nvSpPr>
            <p:spPr bwMode="auto">
              <a:xfrm>
                <a:off x="4003" y="2994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8" name="Line 28"/>
              <p:cNvSpPr>
                <a:spLocks noChangeShapeType="1"/>
              </p:cNvSpPr>
              <p:nvPr/>
            </p:nvSpPr>
            <p:spPr bwMode="auto">
              <a:xfrm>
                <a:off x="4003" y="311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39" name="Line 29"/>
              <p:cNvSpPr>
                <a:spLocks noChangeShapeType="1"/>
              </p:cNvSpPr>
              <p:nvPr/>
            </p:nvSpPr>
            <p:spPr bwMode="auto">
              <a:xfrm>
                <a:off x="4003" y="3225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40" name="Line 30"/>
              <p:cNvSpPr>
                <a:spLocks noChangeShapeType="1"/>
              </p:cNvSpPr>
              <p:nvPr/>
            </p:nvSpPr>
            <p:spPr bwMode="auto">
              <a:xfrm>
                <a:off x="4003" y="334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41" name="Line 31"/>
              <p:cNvSpPr>
                <a:spLocks noChangeShapeType="1"/>
              </p:cNvSpPr>
              <p:nvPr/>
            </p:nvSpPr>
            <p:spPr bwMode="auto">
              <a:xfrm>
                <a:off x="4003" y="345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42" name="Line 32"/>
              <p:cNvSpPr>
                <a:spLocks noChangeShapeType="1"/>
              </p:cNvSpPr>
              <p:nvPr/>
            </p:nvSpPr>
            <p:spPr bwMode="auto">
              <a:xfrm>
                <a:off x="4003" y="3570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43" name="Line 33"/>
              <p:cNvSpPr>
                <a:spLocks noChangeShapeType="1"/>
              </p:cNvSpPr>
              <p:nvPr/>
            </p:nvSpPr>
            <p:spPr bwMode="auto">
              <a:xfrm>
                <a:off x="4003" y="3792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44" name="Line 34"/>
              <p:cNvSpPr>
                <a:spLocks noChangeShapeType="1"/>
              </p:cNvSpPr>
              <p:nvPr/>
            </p:nvSpPr>
            <p:spPr bwMode="auto">
              <a:xfrm>
                <a:off x="4003" y="3677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45" name="Line 35"/>
              <p:cNvSpPr>
                <a:spLocks noChangeShapeType="1"/>
              </p:cNvSpPr>
              <p:nvPr/>
            </p:nvSpPr>
            <p:spPr bwMode="auto">
              <a:xfrm>
                <a:off x="4003" y="3916"/>
                <a:ext cx="12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/>
              </a:p>
            </p:txBody>
          </p:sp>
          <p:sp>
            <p:nvSpPr>
              <p:cNvPr id="200746" name="Rectangle 36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200725" name="Line 37"/>
            <p:cNvSpPr>
              <a:spLocks noChangeShapeType="1"/>
            </p:cNvSpPr>
            <p:nvPr/>
          </p:nvSpPr>
          <p:spPr bwMode="auto">
            <a:xfrm>
              <a:off x="4003" y="2414"/>
              <a:ext cx="1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200712" name="Rectangle 38"/>
          <p:cNvSpPr>
            <a:spLocks noChangeArrowheads="1"/>
          </p:cNvSpPr>
          <p:nvPr/>
        </p:nvSpPr>
        <p:spPr bwMode="auto">
          <a:xfrm>
            <a:off x="8441229" y="3987702"/>
            <a:ext cx="2601383" cy="97366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0713" name="Rectangle 39"/>
          <p:cNvSpPr>
            <a:spLocks noChangeArrowheads="1"/>
          </p:cNvSpPr>
          <p:nvPr/>
        </p:nvSpPr>
        <p:spPr bwMode="auto">
          <a:xfrm>
            <a:off x="8441229" y="4965602"/>
            <a:ext cx="2601383" cy="973667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0714" name="Text Box 40"/>
          <p:cNvSpPr txBox="1">
            <a:spLocks noChangeArrowheads="1"/>
          </p:cNvSpPr>
          <p:nvPr/>
        </p:nvSpPr>
        <p:spPr bwMode="auto">
          <a:xfrm>
            <a:off x="1369445" y="190403"/>
            <a:ext cx="3393878" cy="55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90000"/>
              </a:lnSpc>
            </a:pPr>
            <a:endParaRPr lang="en-US" altLang="zh-CN" sz="2400" i="1">
              <a:solidFill>
                <a:srgbClr val="008000"/>
              </a:solidFill>
            </a:endParaRPr>
          </a:p>
          <a:p>
            <a:pPr algn="l" eaLnBrk="1" hangingPunct="1">
              <a:lnSpc>
                <a:spcPct val="190000"/>
              </a:lnSpc>
            </a:pPr>
            <a:r>
              <a:rPr lang="zh-CN" altLang="en-US" sz="2400">
                <a:solidFill>
                  <a:schemeClr val="tx1"/>
                </a:solidFill>
              </a:rPr>
              <a:t>        </a:t>
            </a:r>
            <a:r>
              <a:rPr lang="en-US" altLang="zh-CN" sz="2400">
                <a:solidFill>
                  <a:schemeClr val="tx1"/>
                </a:solidFill>
              </a:rPr>
              <a:t>int  a ,  b 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int  *p1 , *p2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p1 = &amp;a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p2 = &amp;b ;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rgbClr val="FFFFFF"/>
                </a:solidFill>
              </a:rPr>
              <a:t>        a = 10 ;	// *p1 = 10</a:t>
            </a:r>
          </a:p>
          <a:p>
            <a:pPr algn="l" eaLnBrk="1" hangingPunct="1">
              <a:lnSpc>
                <a:spcPct val="1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b = 20 ;</a:t>
            </a:r>
          </a:p>
          <a:p>
            <a:pPr algn="l" eaLnBrk="1" hangingPunct="1">
              <a:lnSpc>
                <a:spcPct val="17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  a = *p1 + *p2 ;</a:t>
            </a:r>
          </a:p>
        </p:txBody>
      </p:sp>
      <p:sp>
        <p:nvSpPr>
          <p:cNvPr id="200715" name="Text Box 41"/>
          <p:cNvSpPr txBox="1">
            <a:spLocks noChangeArrowheads="1"/>
          </p:cNvSpPr>
          <p:nvPr/>
        </p:nvSpPr>
        <p:spPr bwMode="auto">
          <a:xfrm>
            <a:off x="5657812" y="1003202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p2</a:t>
            </a:r>
            <a:r>
              <a:rPr lang="en-US" altLang="zh-CN" sz="2133" b="0">
                <a:solidFill>
                  <a:schemeClr val="tx1"/>
                </a:solidFill>
              </a:rPr>
              <a:t>  0X0066FDE4</a:t>
            </a:r>
          </a:p>
        </p:txBody>
      </p:sp>
      <p:sp>
        <p:nvSpPr>
          <p:cNvPr id="200716" name="Text Box 42"/>
          <p:cNvSpPr txBox="1">
            <a:spLocks noChangeArrowheads="1"/>
          </p:cNvSpPr>
          <p:nvPr/>
        </p:nvSpPr>
        <p:spPr bwMode="auto">
          <a:xfrm>
            <a:off x="5657812" y="1976869"/>
            <a:ext cx="2735044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chemeClr val="tx1"/>
                </a:solidFill>
              </a:rPr>
              <a:t>int  *</a:t>
            </a:r>
            <a:r>
              <a:rPr lang="en-US" altLang="zh-CN" sz="2133">
                <a:solidFill>
                  <a:srgbClr val="CC3300"/>
                </a:solidFill>
              </a:rPr>
              <a:t>p1</a:t>
            </a:r>
            <a:r>
              <a:rPr lang="en-US" altLang="zh-CN" sz="2133" b="0">
                <a:solidFill>
                  <a:schemeClr val="tx1"/>
                </a:solidFill>
              </a:rPr>
              <a:t>  0X0066FDE0</a:t>
            </a:r>
          </a:p>
        </p:txBody>
      </p:sp>
      <p:sp>
        <p:nvSpPr>
          <p:cNvPr id="200717" name="Rectangle 43"/>
          <p:cNvSpPr>
            <a:spLocks noChangeArrowheads="1"/>
          </p:cNvSpPr>
          <p:nvPr/>
        </p:nvSpPr>
        <p:spPr bwMode="auto">
          <a:xfrm>
            <a:off x="8441229" y="1056119"/>
            <a:ext cx="2601383" cy="973667"/>
          </a:xfrm>
          <a:prstGeom prst="rect">
            <a:avLst/>
          </a:prstGeom>
          <a:solidFill>
            <a:srgbClr val="FF99FF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200" b="0">
              <a:solidFill>
                <a:schemeClr val="tx1"/>
              </a:solidFill>
            </a:endParaRPr>
          </a:p>
        </p:txBody>
      </p:sp>
      <p:sp>
        <p:nvSpPr>
          <p:cNvPr id="200718" name="Rectangle 44"/>
          <p:cNvSpPr>
            <a:spLocks noChangeArrowheads="1"/>
          </p:cNvSpPr>
          <p:nvPr/>
        </p:nvSpPr>
        <p:spPr bwMode="auto">
          <a:xfrm>
            <a:off x="8441229" y="2040369"/>
            <a:ext cx="2601383" cy="973667"/>
          </a:xfrm>
          <a:prstGeom prst="rect">
            <a:avLst/>
          </a:prstGeom>
          <a:solidFill>
            <a:srgbClr val="FF9966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00719" name="Text Box 45"/>
          <p:cNvSpPr txBox="1">
            <a:spLocks noChangeArrowheads="1"/>
          </p:cNvSpPr>
          <p:nvPr/>
        </p:nvSpPr>
        <p:spPr bwMode="auto">
          <a:xfrm>
            <a:off x="8858212" y="2324002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0X0066FDF4</a:t>
            </a:r>
          </a:p>
        </p:txBody>
      </p:sp>
      <p:sp>
        <p:nvSpPr>
          <p:cNvPr id="200720" name="Text Box 46"/>
          <p:cNvSpPr txBox="1">
            <a:spLocks noChangeArrowheads="1"/>
          </p:cNvSpPr>
          <p:nvPr/>
        </p:nvSpPr>
        <p:spPr bwMode="auto">
          <a:xfrm>
            <a:off x="8858212" y="1308002"/>
            <a:ext cx="1729961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133">
                <a:solidFill>
                  <a:srgbClr val="CC3300"/>
                </a:solidFill>
              </a:rPr>
              <a:t>0X0066FDF0</a:t>
            </a:r>
          </a:p>
        </p:txBody>
      </p:sp>
      <p:sp>
        <p:nvSpPr>
          <p:cNvPr id="702511" name="Text Box 47"/>
          <p:cNvSpPr txBox="1">
            <a:spLocks noChangeArrowheads="1"/>
          </p:cNvSpPr>
          <p:nvPr/>
        </p:nvSpPr>
        <p:spPr bwMode="auto">
          <a:xfrm>
            <a:off x="9470657" y="5168802"/>
            <a:ext cx="527709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67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00722" name="Text Box 48"/>
          <p:cNvSpPr txBox="1">
            <a:spLocks noChangeArrowheads="1"/>
          </p:cNvSpPr>
          <p:nvPr/>
        </p:nvSpPr>
        <p:spPr bwMode="auto">
          <a:xfrm>
            <a:off x="6195062" y="5329669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*p1</a:t>
            </a:r>
          </a:p>
        </p:txBody>
      </p:sp>
      <p:sp>
        <p:nvSpPr>
          <p:cNvPr id="200723" name="Text Box 49"/>
          <p:cNvSpPr txBox="1">
            <a:spLocks noChangeArrowheads="1"/>
          </p:cNvSpPr>
          <p:nvPr/>
        </p:nvSpPr>
        <p:spPr bwMode="auto">
          <a:xfrm>
            <a:off x="6195062" y="4313669"/>
            <a:ext cx="59343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33" i="1">
                <a:solidFill>
                  <a:srgbClr val="CC3300"/>
                </a:solidFill>
              </a:rPr>
              <a:t>*p2</a:t>
            </a:r>
          </a:p>
        </p:txBody>
      </p:sp>
    </p:spTree>
    <p:extLst>
      <p:ext uri="{BB962C8B-B14F-4D97-AF65-F5344CB8AC3E}">
        <p14:creationId xmlns:p14="http://schemas.microsoft.com/office/powerpoint/2010/main" val="35456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511" grpId="0" bldLvl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5712</Words>
  <Application>Microsoft Office PowerPoint</Application>
  <PresentationFormat>宽屏</PresentationFormat>
  <Paragraphs>1077</Paragraphs>
  <Slides>55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5" baseType="lpstr">
      <vt:lpstr>Hannotate SC Bold</vt:lpstr>
      <vt:lpstr>等线</vt:lpstr>
      <vt:lpstr>等线 Light</vt:lpstr>
      <vt:lpstr>华文宋体</vt:lpstr>
      <vt:lpstr>宋体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115</cp:revision>
  <dcterms:created xsi:type="dcterms:W3CDTF">2020-10-12T01:38:58Z</dcterms:created>
  <dcterms:modified xsi:type="dcterms:W3CDTF">2023-03-25T15:39:10Z</dcterms:modified>
</cp:coreProperties>
</file>