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1" r:id="rId3"/>
    <p:sldId id="256" r:id="rId4"/>
    <p:sldId id="260" r:id="rId5"/>
    <p:sldId id="258" r:id="rId6"/>
    <p:sldId id="262" r:id="rId7"/>
    <p:sldId id="264" r:id="rId8"/>
    <p:sldId id="263" r:id="rId9"/>
    <p:sldId id="265" r:id="rId10"/>
    <p:sldId id="267" r:id="rId11"/>
    <p:sldId id="268" r:id="rId12"/>
    <p:sldId id="269" r:id="rId13"/>
    <p:sldId id="2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5608EA0D-1033-4504-9743-8C55466BF9D7}">
          <p14:sldIdLst>
            <p14:sldId id="257"/>
          </p14:sldIdLst>
        </p14:section>
        <p14:section name="浅拷贝" id="{E8763E98-E3DE-4C11-9CCC-5B4128867920}">
          <p14:sldIdLst>
            <p14:sldId id="261"/>
            <p14:sldId id="256"/>
            <p14:sldId id="260"/>
            <p14:sldId id="258"/>
            <p14:sldId id="262"/>
            <p14:sldId id="264"/>
          </p14:sldIdLst>
        </p14:section>
        <p14:section name="拷贝构造" id="{B9FA06A3-8673-402E-A319-7D2EC484942A}">
          <p14:sldIdLst>
            <p14:sldId id="263"/>
            <p14:sldId id="265"/>
          </p14:sldIdLst>
        </p14:section>
        <p14:section name="深拷贝" id="{63DF0D78-534B-49D5-8F56-DCA8F3893E87}">
          <p14:sldIdLst>
            <p14:sldId id="267"/>
            <p14:sldId id="268"/>
            <p14:sldId id="269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3A4AC-370A-493C-AC0D-201279DCCFB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03C2B-4E70-4C2D-917F-877AD7FDA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5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3C2B-4E70-4C2D-917F-877AD7FDA7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2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618156" y="577467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6096000" y="2911917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深浅拷贝</a:t>
            </a: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E86A51-2222-1411-E3C9-A7DD7140C033}"/>
              </a:ext>
            </a:extLst>
          </p:cNvPr>
          <p:cNvSpPr txBox="1"/>
          <p:nvPr/>
        </p:nvSpPr>
        <p:spPr>
          <a:xfrm>
            <a:off x="563879" y="955964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将原指针指向的内存空间拷贝一份到新的空间。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F15C575-C811-2574-C71C-0AA421ACFB1E}"/>
              </a:ext>
            </a:extLst>
          </p:cNvPr>
          <p:cNvSpPr/>
          <p:nvPr/>
        </p:nvSpPr>
        <p:spPr>
          <a:xfrm>
            <a:off x="2144842" y="291363"/>
            <a:ext cx="126188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深拷贝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E522BA-D73A-512A-F597-93DE98942F4C}"/>
              </a:ext>
            </a:extLst>
          </p:cNvPr>
          <p:cNvSpPr/>
          <p:nvPr/>
        </p:nvSpPr>
        <p:spPr>
          <a:xfrm>
            <a:off x="1952000" y="1811390"/>
            <a:ext cx="2643446" cy="409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FB9A28-3FA4-6D92-AE7D-D4A76F7CA005}"/>
              </a:ext>
            </a:extLst>
          </p:cNvPr>
          <p:cNvSpPr/>
          <p:nvPr/>
        </p:nvSpPr>
        <p:spPr>
          <a:xfrm>
            <a:off x="2143192" y="1950720"/>
            <a:ext cx="2261061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栈区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07F2B8-C44A-120E-464F-58936386DE6F}"/>
              </a:ext>
            </a:extLst>
          </p:cNvPr>
          <p:cNvSpPr/>
          <p:nvPr/>
        </p:nvSpPr>
        <p:spPr>
          <a:xfrm>
            <a:off x="2143191" y="3221180"/>
            <a:ext cx="2261061" cy="11139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/>
              <a:t>stu1</a:t>
            </a:r>
            <a:r>
              <a:rPr lang="zh-CN" altLang="en-US" sz="2400"/>
              <a:t>：</a:t>
            </a:r>
            <a:endParaRPr lang="en-US" altLang="zh-CN" sz="2400"/>
          </a:p>
          <a:p>
            <a:r>
              <a:rPr lang="en-US" altLang="zh-CN" sz="2400"/>
              <a:t>m_age=10</a:t>
            </a:r>
          </a:p>
          <a:p>
            <a:r>
              <a:rPr lang="en-US" altLang="zh-CN" sz="2400"/>
              <a:t>m_name=0x11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A026E5-0753-5E34-DF95-5B04FD44ABF5}"/>
              </a:ext>
            </a:extLst>
          </p:cNvPr>
          <p:cNvSpPr/>
          <p:nvPr/>
        </p:nvSpPr>
        <p:spPr>
          <a:xfrm>
            <a:off x="2143190" y="4510974"/>
            <a:ext cx="2261061" cy="11139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/>
              <a:t>stu2</a:t>
            </a:r>
            <a:r>
              <a:rPr lang="zh-CN" altLang="en-US" sz="2400"/>
              <a:t>：</a:t>
            </a:r>
            <a:endParaRPr lang="en-US" altLang="zh-CN" sz="2400"/>
          </a:p>
          <a:p>
            <a:r>
              <a:rPr lang="en-US" altLang="zh-CN" sz="2400"/>
              <a:t>m_age=10</a:t>
            </a:r>
          </a:p>
          <a:p>
            <a:r>
              <a:rPr lang="en-US" altLang="zh-CN" sz="2400"/>
              <a:t>m_name=0x22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F77497-90D3-FF54-65E2-97676DF0AA41}"/>
              </a:ext>
            </a:extLst>
          </p:cNvPr>
          <p:cNvSpPr/>
          <p:nvPr/>
        </p:nvSpPr>
        <p:spPr>
          <a:xfrm>
            <a:off x="7507672" y="1811389"/>
            <a:ext cx="2643446" cy="40906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11E801-15A5-E865-249A-33B588321A38}"/>
              </a:ext>
            </a:extLst>
          </p:cNvPr>
          <p:cNvSpPr/>
          <p:nvPr/>
        </p:nvSpPr>
        <p:spPr>
          <a:xfrm>
            <a:off x="7747355" y="1950720"/>
            <a:ext cx="2261061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堆区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1372B5-F620-71C7-F261-3CAF198E4F46}"/>
              </a:ext>
            </a:extLst>
          </p:cNvPr>
          <p:cNvSpPr/>
          <p:nvPr/>
        </p:nvSpPr>
        <p:spPr>
          <a:xfrm>
            <a:off x="7747355" y="3497580"/>
            <a:ext cx="2261061" cy="6192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“noi.hioier.com"</a:t>
            </a:r>
            <a:endParaRPr lang="zh-CN" altLang="en-US" sz="360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032E3BC0-BCD4-442F-30E2-E6A55622B99B}"/>
              </a:ext>
            </a:extLst>
          </p:cNvPr>
          <p:cNvSpPr/>
          <p:nvPr/>
        </p:nvSpPr>
        <p:spPr>
          <a:xfrm rot="16200000">
            <a:off x="5956003" y="2158579"/>
            <a:ext cx="96899" cy="3200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BBEBE4-730F-59CF-DEAC-BC86C9574D55}"/>
              </a:ext>
            </a:extLst>
          </p:cNvPr>
          <p:cNvSpPr/>
          <p:nvPr/>
        </p:nvSpPr>
        <p:spPr>
          <a:xfrm>
            <a:off x="7747355" y="4749338"/>
            <a:ext cx="2261061" cy="6192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“noi.hioier.com"</a:t>
            </a:r>
            <a:endParaRPr lang="zh-CN" altLang="en-US" sz="360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EFC94CC9-B416-18C5-4A16-C2DAD5F0B33C}"/>
              </a:ext>
            </a:extLst>
          </p:cNvPr>
          <p:cNvSpPr/>
          <p:nvPr/>
        </p:nvSpPr>
        <p:spPr>
          <a:xfrm rot="16200000">
            <a:off x="5956004" y="3467726"/>
            <a:ext cx="96899" cy="3200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4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3F0248-98EB-9E76-BA4D-25891316D648}"/>
              </a:ext>
            </a:extLst>
          </p:cNvPr>
          <p:cNvSpPr txBox="1"/>
          <p:nvPr/>
        </p:nvSpPr>
        <p:spPr>
          <a:xfrm>
            <a:off x="697183" y="1068251"/>
            <a:ext cx="10369526" cy="42370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private: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char* m_name;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int m_age;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endParaRPr lang="en-US" sz="2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void copyName(const char* name)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	if (name == NULL) return;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	m_name = new char[strlen(name) + 1]();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	strcpy(m_name, name);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91627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D09385-53C4-03D4-F5F5-62653FB98D87}"/>
              </a:ext>
            </a:extLst>
          </p:cNvPr>
          <p:cNvSpPr txBox="1"/>
          <p:nvPr/>
        </p:nvSpPr>
        <p:spPr>
          <a:xfrm>
            <a:off x="697183" y="1068251"/>
            <a:ext cx="10369526" cy="47089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public: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Student(const char* name, int age)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	copyName(name);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	m_age = age;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}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endParaRPr lang="en-US" sz="2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Student(const Student&amp; stu)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	copyName(stu.m_name);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	m_age = stu.m_age;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7912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A146B75-D49B-C8F0-1A19-9258C710FB54}"/>
              </a:ext>
            </a:extLst>
          </p:cNvPr>
          <p:cNvSpPr/>
          <p:nvPr/>
        </p:nvSpPr>
        <p:spPr>
          <a:xfrm>
            <a:off x="3912892" y="2634827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7872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5B23EA-C867-DB85-7C2E-D63C74507D59}"/>
              </a:ext>
            </a:extLst>
          </p:cNvPr>
          <p:cNvSpPr/>
          <p:nvPr/>
        </p:nvSpPr>
        <p:spPr>
          <a:xfrm>
            <a:off x="2083069" y="261787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深浅拷贝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D3CF7F-D301-B747-3EB0-E3140C7D6971}"/>
              </a:ext>
            </a:extLst>
          </p:cNvPr>
          <p:cNvSpPr txBox="1"/>
          <p:nvPr/>
        </p:nvSpPr>
        <p:spPr>
          <a:xfrm>
            <a:off x="563879" y="955964"/>
            <a:ext cx="1044388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编译器默认提供的拷贝是浅拷贝，将一个对象中所有成员</a:t>
            </a:r>
            <a:endParaRPr lang="en-US" altLang="zh-CN" sz="3200"/>
          </a:p>
          <a:p>
            <a:r>
              <a:rPr lang="zh-CN" altLang="en-US" sz="3200"/>
              <a:t>变量的值拷贝到另一个对象。</a:t>
            </a:r>
            <a:endParaRPr lang="en-US" altLang="zh-CN" sz="3200"/>
          </a:p>
          <a:p>
            <a:endParaRPr lang="en-US" altLang="zh-CN" sz="3200"/>
          </a:p>
          <a:p>
            <a:r>
              <a:rPr lang="zh-CN" altLang="en-US" sz="3200"/>
              <a:t>然而，如果某个对象成员是指针类型，只会拷贝指针中存</a:t>
            </a:r>
            <a:endParaRPr lang="en-US" altLang="zh-CN" sz="3200"/>
          </a:p>
          <a:p>
            <a:r>
              <a:rPr lang="zh-CN" altLang="en-US" sz="3200"/>
              <a:t>储的地址值，并不会拷贝指针指向的内存空间。</a:t>
            </a:r>
            <a:endParaRPr lang="en-US" altLang="zh-CN" sz="3200"/>
          </a:p>
          <a:p>
            <a:endParaRPr lang="en-US" altLang="zh-CN" sz="3200"/>
          </a:p>
          <a:p>
            <a:r>
              <a:rPr lang="zh-CN" altLang="en-US" sz="3200"/>
              <a:t>当通过构造函数赋值时，类外部指针和类内部指针指向同</a:t>
            </a:r>
            <a:endParaRPr lang="en-US" altLang="zh-CN" sz="3200"/>
          </a:p>
          <a:p>
            <a:r>
              <a:rPr lang="zh-CN" altLang="en-US" sz="3200"/>
              <a:t>一块内存空间，会相互干扰。</a:t>
            </a:r>
          </a:p>
        </p:txBody>
      </p:sp>
    </p:spTree>
    <p:extLst>
      <p:ext uri="{BB962C8B-B14F-4D97-AF65-F5344CB8AC3E}">
        <p14:creationId xmlns:p14="http://schemas.microsoft.com/office/powerpoint/2010/main" val="153505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27DD04-B5F7-0387-95D9-2D7B546276D4}"/>
              </a:ext>
            </a:extLst>
          </p:cNvPr>
          <p:cNvSpPr txBox="1"/>
          <p:nvPr/>
        </p:nvSpPr>
        <p:spPr>
          <a:xfrm>
            <a:off x="723807" y="1053606"/>
            <a:ext cx="10325193" cy="5293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class Student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private: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	char* m_name;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	int m_age;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public: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	Student(char* name, int age):m_name(name),m_age(age){}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	void output()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		cout &lt;&lt; m_name &lt;&lt; " " &lt;&lt; m_age &lt;&lt; endl;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	}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	void changeName()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		m_name[0] = 'x';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	}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};</a:t>
            </a:r>
            <a:endParaRPr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D8BDC90-2506-4277-5EC0-B41B2822A1E2}"/>
              </a:ext>
            </a:extLst>
          </p:cNvPr>
          <p:cNvSpPr txBox="1"/>
          <p:nvPr/>
        </p:nvSpPr>
        <p:spPr>
          <a:xfrm>
            <a:off x="723807" y="1053606"/>
            <a:ext cx="10325193" cy="49141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000">
                <a:latin typeface="Consolas" panose="020B0609020204030204" charset="0"/>
                <a:cs typeface="Consolas" panose="020B0609020204030204" charset="0"/>
                <a:sym typeface="+mn-ea"/>
              </a:rPr>
              <a:t>int main()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000">
                <a:latin typeface="Consolas" panose="020B0609020204030204" charset="0"/>
                <a:cs typeface="Consolas" panose="020B0609020204030204" charset="0"/>
                <a:sym typeface="+mn-ea"/>
              </a:rPr>
              <a:t>	char name[10] = "blackcat";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000">
                <a:latin typeface="Consolas" panose="020B0609020204030204" charset="0"/>
                <a:cs typeface="Consolas" panose="020B0609020204030204" charset="0"/>
                <a:sym typeface="+mn-ea"/>
              </a:rPr>
              <a:t>	Student* stu1 = new Student(name, 10);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000">
                <a:latin typeface="Consolas" panose="020B0609020204030204" charset="0"/>
                <a:cs typeface="Consolas" panose="020B0609020204030204" charset="0"/>
                <a:sym typeface="+mn-ea"/>
              </a:rPr>
              <a:t>	stu1-&gt;output();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000">
                <a:latin typeface="Consolas" panose="020B0609020204030204" charset="0"/>
                <a:cs typeface="Consolas" panose="020B0609020204030204" charset="0"/>
                <a:sym typeface="+mn-ea"/>
              </a:rPr>
              <a:t>	cout &lt;&lt; name &lt;&lt; endl;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endParaRPr lang="nn-NO" sz="2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000">
                <a:latin typeface="Consolas" panose="020B0609020204030204" charset="0"/>
                <a:cs typeface="Consolas" panose="020B0609020204030204" charset="0"/>
                <a:sym typeface="+mn-ea"/>
              </a:rPr>
              <a:t>	stu1-&gt;changeName();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endParaRPr lang="nn-NO" sz="2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000">
                <a:latin typeface="Consolas" panose="020B0609020204030204" charset="0"/>
                <a:cs typeface="Consolas" panose="020B0609020204030204" charset="0"/>
                <a:sym typeface="+mn-ea"/>
              </a:rPr>
              <a:t>	stu1-&gt;output();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000">
                <a:latin typeface="Consolas" panose="020B0609020204030204" charset="0"/>
                <a:cs typeface="Consolas" panose="020B0609020204030204" charset="0"/>
                <a:sym typeface="+mn-ea"/>
              </a:rPr>
              <a:t>	cout &lt;&lt; name &lt;&lt; endl;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000">
                <a:latin typeface="Consolas" panose="020B0609020204030204" charset="0"/>
                <a:cs typeface="Consolas" panose="020B0609020204030204" charset="0"/>
                <a:sym typeface="+mn-ea"/>
              </a:rPr>
              <a:t>	return 0;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0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422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艾茵施坦">
            <a:extLst>
              <a:ext uri="{FF2B5EF4-FFF2-40B4-BE49-F238E27FC236}">
                <a16:creationId xmlns:a16="http://schemas.microsoft.com/office/drawing/2014/main" id="{CACB9889-5217-7D95-1822-4CA1D320F929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12A291-0E9E-7F37-7694-6176C7D16F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F95FA0E-A559-AFA5-4B7F-82857B420B9F}"/>
              </a:ext>
            </a:extLst>
          </p:cNvPr>
          <p:cNvSpPr txBox="1"/>
          <p:nvPr/>
        </p:nvSpPr>
        <p:spPr>
          <a:xfrm>
            <a:off x="618156" y="532015"/>
            <a:ext cx="14649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4B9DC1-FEB9-921C-9581-94BE4951EC04}"/>
              </a:ext>
            </a:extLst>
          </p:cNvPr>
          <p:cNvSpPr/>
          <p:nvPr/>
        </p:nvSpPr>
        <p:spPr>
          <a:xfrm>
            <a:off x="2083070" y="1213658"/>
            <a:ext cx="2643446" cy="38903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144EED-B460-F885-5337-A7AEE0BFE056}"/>
              </a:ext>
            </a:extLst>
          </p:cNvPr>
          <p:cNvSpPr/>
          <p:nvPr/>
        </p:nvSpPr>
        <p:spPr>
          <a:xfrm>
            <a:off x="2299200" y="1404851"/>
            <a:ext cx="2261061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栈区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B7B608-B95C-AA49-7898-83A96C02D069}"/>
              </a:ext>
            </a:extLst>
          </p:cNvPr>
          <p:cNvSpPr/>
          <p:nvPr/>
        </p:nvSpPr>
        <p:spPr>
          <a:xfrm>
            <a:off x="2299199" y="2564476"/>
            <a:ext cx="2261061" cy="6192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name</a:t>
            </a:r>
            <a:r>
              <a:rPr lang="zh-CN" altLang="en-US" sz="2400"/>
              <a:t>首地址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D27281-994F-39F3-D3BC-AE4A5E84295F}"/>
              </a:ext>
            </a:extLst>
          </p:cNvPr>
          <p:cNvSpPr/>
          <p:nvPr/>
        </p:nvSpPr>
        <p:spPr>
          <a:xfrm>
            <a:off x="2299199" y="4083212"/>
            <a:ext cx="2261061" cy="6192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"blackcat"</a:t>
            </a:r>
            <a:endParaRPr lang="zh-CN" altLang="en-US" sz="400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DA164A22-98A4-B8AC-0F9D-628BC3C6E1D0}"/>
              </a:ext>
            </a:extLst>
          </p:cNvPr>
          <p:cNvSpPr/>
          <p:nvPr/>
        </p:nvSpPr>
        <p:spPr>
          <a:xfrm>
            <a:off x="3354916" y="3101156"/>
            <a:ext cx="136429" cy="1042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F37BD-DA71-EC48-E4B5-38E01788ED97}"/>
              </a:ext>
            </a:extLst>
          </p:cNvPr>
          <p:cNvSpPr/>
          <p:nvPr/>
        </p:nvSpPr>
        <p:spPr>
          <a:xfrm>
            <a:off x="7006976" y="1213658"/>
            <a:ext cx="2643446" cy="38903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2981CF-34DD-984C-48A2-9F1CF8B5F6B6}"/>
              </a:ext>
            </a:extLst>
          </p:cNvPr>
          <p:cNvSpPr/>
          <p:nvPr/>
        </p:nvSpPr>
        <p:spPr>
          <a:xfrm>
            <a:off x="7198168" y="1404851"/>
            <a:ext cx="2261061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堆区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DDF6BF-08D7-CDDC-D8A1-6B3A0E6031F3}"/>
              </a:ext>
            </a:extLst>
          </p:cNvPr>
          <p:cNvSpPr/>
          <p:nvPr/>
        </p:nvSpPr>
        <p:spPr>
          <a:xfrm>
            <a:off x="7217807" y="2510444"/>
            <a:ext cx="2261061" cy="6192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m_name</a:t>
            </a:r>
            <a:r>
              <a:rPr lang="zh-CN" altLang="en-US" sz="2400"/>
              <a:t>首地址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0B67BE7-768B-813A-E937-FC8E86B88D37}"/>
              </a:ext>
            </a:extLst>
          </p:cNvPr>
          <p:cNvSpPr/>
          <p:nvPr/>
        </p:nvSpPr>
        <p:spPr>
          <a:xfrm rot="4217610">
            <a:off x="6193668" y="1777200"/>
            <a:ext cx="124338" cy="3971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894A2E-4089-9916-FD2E-BB0C82552DF2}"/>
              </a:ext>
            </a:extLst>
          </p:cNvPr>
          <p:cNvSpPr/>
          <p:nvPr/>
        </p:nvSpPr>
        <p:spPr>
          <a:xfrm>
            <a:off x="2083070" y="261787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内存图解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D038E8-F997-D814-8644-0CF690B680C5}"/>
              </a:ext>
            </a:extLst>
          </p:cNvPr>
          <p:cNvSpPr txBox="1"/>
          <p:nvPr/>
        </p:nvSpPr>
        <p:spPr>
          <a:xfrm>
            <a:off x="866602" y="5453149"/>
            <a:ext cx="104438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不仅两个指针可以相互修改内存数据，栈空间数据很可能</a:t>
            </a:r>
            <a:endParaRPr lang="en-US" altLang="zh-CN" sz="3200"/>
          </a:p>
          <a:p>
            <a:r>
              <a:rPr lang="zh-CN" altLang="en-US" sz="3200"/>
              <a:t>会释放，导致堆空间指向数据消失。</a:t>
            </a:r>
          </a:p>
        </p:txBody>
      </p:sp>
    </p:spTree>
    <p:extLst>
      <p:ext uri="{BB962C8B-B14F-4D97-AF65-F5344CB8AC3E}">
        <p14:creationId xmlns:p14="http://schemas.microsoft.com/office/powerpoint/2010/main" val="194012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5DDC60F-EB67-18A1-D624-BA154F0550D6}"/>
              </a:ext>
            </a:extLst>
          </p:cNvPr>
          <p:cNvSpPr/>
          <p:nvPr/>
        </p:nvSpPr>
        <p:spPr>
          <a:xfrm>
            <a:off x="2083071" y="261787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解决方案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ADAF12-8B7D-048C-2CCE-03D681EB06DD}"/>
              </a:ext>
            </a:extLst>
          </p:cNvPr>
          <p:cNvSpPr txBox="1"/>
          <p:nvPr/>
        </p:nvSpPr>
        <p:spPr>
          <a:xfrm>
            <a:off x="563879" y="955964"/>
            <a:ext cx="10691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在堆空间再开辟一块内存，把栈空间数据拷贝过来，防止相互干扰。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7838E7-8263-9F9B-164C-4FE482D0A3B6}"/>
              </a:ext>
            </a:extLst>
          </p:cNvPr>
          <p:cNvSpPr txBox="1"/>
          <p:nvPr/>
        </p:nvSpPr>
        <p:spPr>
          <a:xfrm>
            <a:off x="724893" y="1650141"/>
            <a:ext cx="10369526" cy="45037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Student(char* name, int age){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	m_name = new char[strlen(name) + 1]();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	strcpy(m_name, name);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	m_age = age;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endParaRPr lang="en-US" sz="2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~Student()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	if (m_name == NULL) return;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	delete[] m_name;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	m_name = NULL;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007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艾茵施坦">
            <a:extLst>
              <a:ext uri="{FF2B5EF4-FFF2-40B4-BE49-F238E27FC236}">
                <a16:creationId xmlns:a16="http://schemas.microsoft.com/office/drawing/2014/main" id="{CACB9889-5217-7D95-1822-4CA1D320F929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12A291-0E9E-7F37-7694-6176C7D16F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F95FA0E-A559-AFA5-4B7F-82857B420B9F}"/>
              </a:ext>
            </a:extLst>
          </p:cNvPr>
          <p:cNvSpPr txBox="1"/>
          <p:nvPr/>
        </p:nvSpPr>
        <p:spPr>
          <a:xfrm>
            <a:off x="618156" y="532015"/>
            <a:ext cx="14649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4B9DC1-FEB9-921C-9581-94BE4951EC04}"/>
              </a:ext>
            </a:extLst>
          </p:cNvPr>
          <p:cNvSpPr/>
          <p:nvPr/>
        </p:nvSpPr>
        <p:spPr>
          <a:xfrm>
            <a:off x="1983317" y="1396538"/>
            <a:ext cx="2643446" cy="38903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144EED-B460-F885-5337-A7AEE0BFE056}"/>
              </a:ext>
            </a:extLst>
          </p:cNvPr>
          <p:cNvSpPr/>
          <p:nvPr/>
        </p:nvSpPr>
        <p:spPr>
          <a:xfrm>
            <a:off x="2199447" y="1587731"/>
            <a:ext cx="2261061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栈区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B7B608-B95C-AA49-7898-83A96C02D069}"/>
              </a:ext>
            </a:extLst>
          </p:cNvPr>
          <p:cNvSpPr/>
          <p:nvPr/>
        </p:nvSpPr>
        <p:spPr>
          <a:xfrm>
            <a:off x="2199446" y="2747356"/>
            <a:ext cx="2261061" cy="6192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name</a:t>
            </a:r>
            <a:r>
              <a:rPr lang="zh-CN" altLang="en-US" sz="2400"/>
              <a:t>首地址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D27281-994F-39F3-D3BC-AE4A5E84295F}"/>
              </a:ext>
            </a:extLst>
          </p:cNvPr>
          <p:cNvSpPr/>
          <p:nvPr/>
        </p:nvSpPr>
        <p:spPr>
          <a:xfrm>
            <a:off x="2199446" y="4266092"/>
            <a:ext cx="2261061" cy="6192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"blackcat"</a:t>
            </a:r>
            <a:endParaRPr lang="zh-CN" altLang="en-US" sz="400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DA164A22-98A4-B8AC-0F9D-628BC3C6E1D0}"/>
              </a:ext>
            </a:extLst>
          </p:cNvPr>
          <p:cNvSpPr/>
          <p:nvPr/>
        </p:nvSpPr>
        <p:spPr>
          <a:xfrm>
            <a:off x="3255163" y="3284036"/>
            <a:ext cx="136429" cy="1042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F37BD-DA71-EC48-E4B5-38E01788ED97}"/>
              </a:ext>
            </a:extLst>
          </p:cNvPr>
          <p:cNvSpPr/>
          <p:nvPr/>
        </p:nvSpPr>
        <p:spPr>
          <a:xfrm>
            <a:off x="6907223" y="1396538"/>
            <a:ext cx="2643446" cy="38903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2981CF-34DD-984C-48A2-9F1CF8B5F6B6}"/>
              </a:ext>
            </a:extLst>
          </p:cNvPr>
          <p:cNvSpPr/>
          <p:nvPr/>
        </p:nvSpPr>
        <p:spPr>
          <a:xfrm>
            <a:off x="7098415" y="1587731"/>
            <a:ext cx="2261061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堆区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DDF6BF-08D7-CDDC-D8A1-6B3A0E6031F3}"/>
              </a:ext>
            </a:extLst>
          </p:cNvPr>
          <p:cNvSpPr/>
          <p:nvPr/>
        </p:nvSpPr>
        <p:spPr>
          <a:xfrm>
            <a:off x="7118054" y="2693324"/>
            <a:ext cx="2261061" cy="6192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m_name</a:t>
            </a:r>
            <a:r>
              <a:rPr lang="zh-CN" altLang="en-US" sz="2400"/>
              <a:t>首地址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894A2E-4089-9916-FD2E-BB0C82552DF2}"/>
              </a:ext>
            </a:extLst>
          </p:cNvPr>
          <p:cNvSpPr/>
          <p:nvPr/>
        </p:nvSpPr>
        <p:spPr>
          <a:xfrm>
            <a:off x="2083070" y="261787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内存图解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0A7BDA09-B899-926A-E8C6-6535B62B73CB}"/>
              </a:ext>
            </a:extLst>
          </p:cNvPr>
          <p:cNvSpPr/>
          <p:nvPr/>
        </p:nvSpPr>
        <p:spPr>
          <a:xfrm rot="16200000">
            <a:off x="5703534" y="3254017"/>
            <a:ext cx="126919" cy="2643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E7C747-209C-F5A9-FAA8-00F6FA33F112}"/>
              </a:ext>
            </a:extLst>
          </p:cNvPr>
          <p:cNvSpPr/>
          <p:nvPr/>
        </p:nvSpPr>
        <p:spPr>
          <a:xfrm>
            <a:off x="7118053" y="4218555"/>
            <a:ext cx="2261061" cy="6192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"blackcat"</a:t>
            </a:r>
            <a:endParaRPr lang="zh-CN" altLang="en-US" sz="400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69AE2930-8D4A-9C18-7BF4-D5A2BC71637F}"/>
              </a:ext>
            </a:extLst>
          </p:cNvPr>
          <p:cNvSpPr/>
          <p:nvPr/>
        </p:nvSpPr>
        <p:spPr>
          <a:xfrm>
            <a:off x="8160730" y="3227926"/>
            <a:ext cx="136429" cy="1042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1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666DD57-8FF4-D4A5-9A35-37E7504144A4}"/>
              </a:ext>
            </a:extLst>
          </p:cNvPr>
          <p:cNvSpPr/>
          <p:nvPr/>
        </p:nvSpPr>
        <p:spPr>
          <a:xfrm>
            <a:off x="2104997" y="299676"/>
            <a:ext cx="2339102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拷贝构造问题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C7C131-F43E-D886-4C26-8C2C7357E491}"/>
              </a:ext>
            </a:extLst>
          </p:cNvPr>
          <p:cNvSpPr txBox="1"/>
          <p:nvPr/>
        </p:nvSpPr>
        <p:spPr>
          <a:xfrm>
            <a:off x="563879" y="955964"/>
            <a:ext cx="104438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在堆空间备份栈空间数据，可以起到指针变量赋值时进行</a:t>
            </a:r>
            <a:endParaRPr lang="en-US" altLang="zh-CN" sz="3200"/>
          </a:p>
          <a:p>
            <a:r>
              <a:rPr lang="zh-CN" altLang="en-US" sz="3200"/>
              <a:t>数据隔离。</a:t>
            </a:r>
            <a:endParaRPr lang="en-US" altLang="zh-CN" sz="3200"/>
          </a:p>
          <a:p>
            <a:endParaRPr lang="en-US" altLang="zh-CN" sz="3200"/>
          </a:p>
          <a:p>
            <a:r>
              <a:rPr lang="zh-CN" altLang="en-US" sz="3200"/>
              <a:t>然而，如果遇到拷贝构造会出现什么问题呢？</a:t>
            </a:r>
            <a:endParaRPr lang="en-US" altLang="zh-CN" sz="3200"/>
          </a:p>
          <a:p>
            <a:endParaRPr lang="en-US" altLang="zh-CN" sz="3200"/>
          </a:p>
          <a:p>
            <a:r>
              <a:rPr lang="zh-CN" altLang="en-US" sz="3200"/>
              <a:t>如果成员变量是指针类型，拷贝构造会导致多个对象保存</a:t>
            </a:r>
            <a:endParaRPr lang="en-US" altLang="zh-CN" sz="3200"/>
          </a:p>
          <a:p>
            <a:r>
              <a:rPr lang="zh-CN" altLang="en-US" sz="3200"/>
              <a:t>同一个指针，不同对象的指针指向同一块内存空间，因此</a:t>
            </a:r>
            <a:endParaRPr lang="en-US" altLang="zh-CN" sz="3200"/>
          </a:p>
          <a:p>
            <a:r>
              <a:rPr lang="zh-CN" altLang="en-US" sz="3200"/>
              <a:t>可以相互修改，并且析构时，会对同一块内存空间进行多</a:t>
            </a:r>
            <a:endParaRPr lang="en-US" altLang="zh-CN" sz="3200"/>
          </a:p>
          <a:p>
            <a:r>
              <a:rPr lang="zh-CN" altLang="en-US" sz="3200"/>
              <a:t>次析构，使得程序发生异常。</a:t>
            </a:r>
          </a:p>
        </p:txBody>
      </p:sp>
    </p:spTree>
    <p:extLst>
      <p:ext uri="{BB962C8B-B14F-4D97-AF65-F5344CB8AC3E}">
        <p14:creationId xmlns:p14="http://schemas.microsoft.com/office/powerpoint/2010/main" val="321454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B729BAE-9981-E7F5-7E4E-A25EE8C174AB}"/>
              </a:ext>
            </a:extLst>
          </p:cNvPr>
          <p:cNvSpPr/>
          <p:nvPr/>
        </p:nvSpPr>
        <p:spPr>
          <a:xfrm>
            <a:off x="1701639" y="1314012"/>
            <a:ext cx="2643446" cy="409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CC0B0C-E662-DABD-2987-96A58DF68551}"/>
              </a:ext>
            </a:extLst>
          </p:cNvPr>
          <p:cNvSpPr/>
          <p:nvPr/>
        </p:nvSpPr>
        <p:spPr>
          <a:xfrm>
            <a:off x="1892831" y="1453342"/>
            <a:ext cx="2261061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栈区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F150B8-9D43-7E70-4A95-19716B420C10}"/>
              </a:ext>
            </a:extLst>
          </p:cNvPr>
          <p:cNvSpPr/>
          <p:nvPr/>
        </p:nvSpPr>
        <p:spPr>
          <a:xfrm>
            <a:off x="1892830" y="2723802"/>
            <a:ext cx="2261061" cy="11139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/>
              <a:t>stu1</a:t>
            </a:r>
            <a:r>
              <a:rPr lang="zh-CN" altLang="en-US" sz="2400"/>
              <a:t>：</a:t>
            </a:r>
            <a:endParaRPr lang="en-US" altLang="zh-CN" sz="2400"/>
          </a:p>
          <a:p>
            <a:r>
              <a:rPr lang="en-US" altLang="zh-CN" sz="2400"/>
              <a:t>m_age=10</a:t>
            </a:r>
          </a:p>
          <a:p>
            <a:r>
              <a:rPr lang="en-US" altLang="zh-CN" sz="2400"/>
              <a:t>m_name=0x11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284431-A2A4-34B7-2E44-853CC3662ACF}"/>
              </a:ext>
            </a:extLst>
          </p:cNvPr>
          <p:cNvSpPr/>
          <p:nvPr/>
        </p:nvSpPr>
        <p:spPr>
          <a:xfrm>
            <a:off x="1892829" y="4013596"/>
            <a:ext cx="2261061" cy="11139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/>
              <a:t>stu2</a:t>
            </a:r>
            <a:r>
              <a:rPr lang="zh-CN" altLang="en-US" sz="2400"/>
              <a:t>：</a:t>
            </a:r>
            <a:endParaRPr lang="en-US" altLang="zh-CN" sz="2400"/>
          </a:p>
          <a:p>
            <a:r>
              <a:rPr lang="en-US" altLang="zh-CN" sz="2400"/>
              <a:t>m_age=10</a:t>
            </a:r>
          </a:p>
          <a:p>
            <a:r>
              <a:rPr lang="en-US" altLang="zh-CN" sz="2400"/>
              <a:t>m_name=0x11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F03519-B2D8-502B-140C-107551D208D5}"/>
              </a:ext>
            </a:extLst>
          </p:cNvPr>
          <p:cNvSpPr/>
          <p:nvPr/>
        </p:nvSpPr>
        <p:spPr>
          <a:xfrm>
            <a:off x="7257311" y="1314011"/>
            <a:ext cx="2643446" cy="40906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C26684-4DAD-F07D-EC3C-39568A53354A}"/>
              </a:ext>
            </a:extLst>
          </p:cNvPr>
          <p:cNvSpPr/>
          <p:nvPr/>
        </p:nvSpPr>
        <p:spPr>
          <a:xfrm>
            <a:off x="7496994" y="1453342"/>
            <a:ext cx="2261061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堆区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39DE3D-0B1F-CAED-890D-F2583B91CD75}"/>
              </a:ext>
            </a:extLst>
          </p:cNvPr>
          <p:cNvSpPr/>
          <p:nvPr/>
        </p:nvSpPr>
        <p:spPr>
          <a:xfrm>
            <a:off x="7496994" y="3341994"/>
            <a:ext cx="2261061" cy="6192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“noi.hioier.com"</a:t>
            </a:r>
            <a:endParaRPr lang="zh-CN" altLang="en-US" sz="360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4946B086-2D41-9BE5-2AA7-6646CBB32C22}"/>
              </a:ext>
            </a:extLst>
          </p:cNvPr>
          <p:cNvSpPr/>
          <p:nvPr/>
        </p:nvSpPr>
        <p:spPr>
          <a:xfrm rot="16682487">
            <a:off x="5626454" y="1677576"/>
            <a:ext cx="158099" cy="3307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58F282F-C5CE-5ADA-8F28-797989566981}"/>
              </a:ext>
            </a:extLst>
          </p:cNvPr>
          <p:cNvSpPr/>
          <p:nvPr/>
        </p:nvSpPr>
        <p:spPr>
          <a:xfrm rot="15458181">
            <a:off x="5621675" y="2448745"/>
            <a:ext cx="156664" cy="3398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D4D6FD-0F73-CDB5-872F-750B6BFB116F}"/>
              </a:ext>
            </a:extLst>
          </p:cNvPr>
          <p:cNvSpPr txBox="1"/>
          <p:nvPr/>
        </p:nvSpPr>
        <p:spPr>
          <a:xfrm>
            <a:off x="1701639" y="5702775"/>
            <a:ext cx="6954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析构释放时会出现 </a:t>
            </a:r>
            <a:r>
              <a:rPr lang="en-US" altLang="zh-CN" sz="3200"/>
              <a:t>double free </a:t>
            </a:r>
            <a:r>
              <a:rPr lang="zh-CN" altLang="en-US" sz="3200"/>
              <a:t>情况。</a:t>
            </a:r>
          </a:p>
        </p:txBody>
      </p:sp>
    </p:spTree>
    <p:extLst>
      <p:ext uri="{BB962C8B-B14F-4D97-AF65-F5344CB8AC3E}">
        <p14:creationId xmlns:p14="http://schemas.microsoft.com/office/powerpoint/2010/main" val="246352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724</Words>
  <Application>Microsoft Office PowerPoint</Application>
  <PresentationFormat>宽屏</PresentationFormat>
  <Paragraphs>120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Hannotate SC Bold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86</cp:revision>
  <dcterms:created xsi:type="dcterms:W3CDTF">2021-07-29T09:24:54Z</dcterms:created>
  <dcterms:modified xsi:type="dcterms:W3CDTF">2023-03-21T03:38:41Z</dcterms:modified>
</cp:coreProperties>
</file>