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71" r:id="rId15"/>
    <p:sldId id="272" r:id="rId16"/>
    <p:sldId id="25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友元" id="{813BB9C9-DE77-4018-BDCF-8D051C942154}">
          <p14:sldIdLst>
            <p14:sldId id="257"/>
            <p14:sldId id="258"/>
            <p14:sldId id="260"/>
            <p14:sldId id="261"/>
          </p14:sldIdLst>
        </p14:section>
        <p14:section name="运算符重载" id="{C85DB2AC-CD32-49AD-B170-62617A8ACF8C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69"/>
            <p14:sldId id="271"/>
            <p14:sldId id="27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EC6DB-1151-4681-A4F6-27AA1BABC852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1E588-2835-4797-BBE7-56E93754B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484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1E588-2835-4797-BBE7-56E93754B1D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010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E3849F7-E045-6A6C-9882-B2A91C778D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/>
        </p:blipFill>
        <p:spPr>
          <a:xfrm>
            <a:off x="10186084" y="173182"/>
            <a:ext cx="1887792" cy="775854"/>
          </a:xfrm>
          <a:prstGeom prst="rect">
            <a:avLst/>
          </a:prstGeom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id="{6B7CB565-E5D9-7C80-4E03-64576D63F2BF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1C0834C-7786-25CA-C4F5-7A54B76C92C2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BCE374A5-42CF-1195-0250-0650693C668A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BDAF5ED8-C752-F948-3E76-F2A3ECF9F0CA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5FD5AB7-F868-D99B-DF1B-6CE604D8D1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DEB74F0-4C9C-C116-7C17-C26928967A16}"/>
              </a:ext>
            </a:extLst>
          </p:cNvPr>
          <p:cNvSpPr/>
          <p:nvPr userDrawn="1"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C++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6F53D5D1-BB39-4D9B-8CD8-7314E45CF277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205916-B73A-43F2-B5F2-FF7FFC0C1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7D2769D-D3CE-495A-9301-2AC1AD5EF237}"/>
              </a:ext>
            </a:extLst>
          </p:cNvPr>
          <p:cNvSpPr txBox="1"/>
          <p:nvPr userDrawn="1"/>
        </p:nvSpPr>
        <p:spPr>
          <a:xfrm>
            <a:off x="618156" y="577467"/>
            <a:ext cx="14115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96B18B-E033-F4B9-F091-65740C70A984}"/>
              </a:ext>
            </a:extLst>
          </p:cNvPr>
          <p:cNvSpPr/>
          <p:nvPr/>
        </p:nvSpPr>
        <p:spPr>
          <a:xfrm>
            <a:off x="6661989" y="296733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友元</a:t>
            </a:r>
          </a:p>
        </p:txBody>
      </p:sp>
    </p:spTree>
    <p:extLst>
      <p:ext uri="{BB962C8B-B14F-4D97-AF65-F5344CB8AC3E}">
        <p14:creationId xmlns:p14="http://schemas.microsoft.com/office/powerpoint/2010/main" val="1739161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C4443DE-2C93-872B-E195-419012BF172F}"/>
              </a:ext>
            </a:extLst>
          </p:cNvPr>
          <p:cNvSpPr/>
          <p:nvPr/>
        </p:nvSpPr>
        <p:spPr>
          <a:xfrm>
            <a:off x="2085078" y="310279"/>
            <a:ext cx="2877711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重载单目运算符</a:t>
            </a:r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-</a:t>
            </a:r>
            <a:endParaRPr lang="zh-CN" altLang="en-US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002505-39C2-D0DB-63ED-04AE8223D7A4}"/>
              </a:ext>
            </a:extLst>
          </p:cNvPr>
          <p:cNvSpPr txBox="1"/>
          <p:nvPr/>
        </p:nvSpPr>
        <p:spPr>
          <a:xfrm>
            <a:off x="614750" y="1122877"/>
            <a:ext cx="10732122" cy="17748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Complex operator-() const 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	return Complex(-m_i, -m_j);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sz="32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FB0798-502B-67A9-A8B1-A7D314D73AB4}"/>
              </a:ext>
            </a:extLst>
          </p:cNvPr>
          <p:cNvSpPr txBox="1"/>
          <p:nvPr/>
        </p:nvSpPr>
        <p:spPr>
          <a:xfrm>
            <a:off x="516578" y="3180173"/>
            <a:ext cx="109284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假设友元函数重载传递两个参数</a:t>
            </a:r>
            <a:r>
              <a:rPr lang="en-US" altLang="zh-CN" sz="3200"/>
              <a:t>A</a:t>
            </a:r>
            <a:r>
              <a:rPr lang="zh-CN" altLang="en-US" sz="3200"/>
              <a:t>和</a:t>
            </a:r>
            <a:r>
              <a:rPr lang="en-US" altLang="zh-CN" sz="3200"/>
              <a:t>B</a:t>
            </a:r>
            <a:r>
              <a:rPr lang="zh-CN" altLang="en-US" sz="3200"/>
              <a:t>，结果是</a:t>
            </a:r>
            <a:r>
              <a:rPr lang="en-US" altLang="zh-CN" sz="3200"/>
              <a:t>A op B</a:t>
            </a:r>
            <a:r>
              <a:rPr lang="zh-CN" altLang="en-US" sz="3200"/>
              <a:t>。</a:t>
            </a:r>
            <a:endParaRPr lang="en-US" altLang="zh-CN" sz="3200"/>
          </a:p>
          <a:p>
            <a:r>
              <a:rPr lang="zh-CN" altLang="en-US" sz="3200"/>
              <a:t>如果是成员函数，</a:t>
            </a:r>
            <a:r>
              <a:rPr lang="en-US" altLang="zh-CN" sz="3200"/>
              <a:t>A</a:t>
            </a:r>
            <a:r>
              <a:rPr lang="zh-CN" altLang="en-US" sz="3200"/>
              <a:t>就是成员变量，参数是“</a:t>
            </a:r>
            <a:r>
              <a:rPr lang="en-US" altLang="zh-CN" sz="3200"/>
              <a:t>B</a:t>
            </a:r>
            <a:r>
              <a:rPr lang="zh-CN" altLang="en-US" sz="3200"/>
              <a:t>”。</a:t>
            </a:r>
            <a:endParaRPr lang="en-US" altLang="zh-CN" sz="3200"/>
          </a:p>
          <a:p>
            <a:r>
              <a:rPr lang="zh-CN" altLang="en-US" sz="3200"/>
              <a:t>如果是单目运算符，</a:t>
            </a:r>
            <a:r>
              <a:rPr lang="en-US" altLang="zh-CN" sz="3200"/>
              <a:t>op A</a:t>
            </a:r>
            <a:r>
              <a:rPr lang="zh-CN" altLang="en-US" sz="3200"/>
              <a:t>，没有</a:t>
            </a:r>
            <a:r>
              <a:rPr lang="en-US" altLang="zh-CN" sz="3200"/>
              <a:t>”B”</a:t>
            </a:r>
            <a:r>
              <a:rPr lang="zh-CN" altLang="en-US" sz="3200"/>
              <a:t>，所以没有参数。</a:t>
            </a:r>
          </a:p>
        </p:txBody>
      </p:sp>
    </p:spTree>
    <p:extLst>
      <p:ext uri="{BB962C8B-B14F-4D97-AF65-F5344CB8AC3E}">
        <p14:creationId xmlns:p14="http://schemas.microsoft.com/office/powerpoint/2010/main" val="283123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C4443DE-2C93-872B-E195-419012BF172F}"/>
              </a:ext>
            </a:extLst>
          </p:cNvPr>
          <p:cNvSpPr/>
          <p:nvPr/>
        </p:nvSpPr>
        <p:spPr>
          <a:xfrm>
            <a:off x="2082387" y="317206"/>
            <a:ext cx="2121093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重载前置</a:t>
            </a:r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++</a:t>
            </a:r>
            <a:endParaRPr lang="zh-CN" altLang="en-US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002505-39C2-D0DB-63ED-04AE8223D7A4}"/>
              </a:ext>
            </a:extLst>
          </p:cNvPr>
          <p:cNvSpPr txBox="1"/>
          <p:nvPr/>
        </p:nvSpPr>
        <p:spPr>
          <a:xfrm>
            <a:off x="614750" y="1122877"/>
            <a:ext cx="10732122" cy="28212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solidFill>
                  <a:schemeClr val="accent6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 前置++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Complex&amp; operator++() 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	m_i++;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	m_j++;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	return *this;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sz="24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88EA53-639C-89B8-5F02-E6732D0A1601}"/>
              </a:ext>
            </a:extLst>
          </p:cNvPr>
          <p:cNvSpPr txBox="1"/>
          <p:nvPr/>
        </p:nvSpPr>
        <p:spPr>
          <a:xfrm>
            <a:off x="614750" y="4226613"/>
            <a:ext cx="10732122" cy="14055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Complex c1(1, 2);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Complex c2 = ++c1;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c2.output();</a:t>
            </a:r>
            <a:endParaRPr sz="24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2B680F-E117-95A4-760F-720EE1D08B04}"/>
              </a:ext>
            </a:extLst>
          </p:cNvPr>
          <p:cNvSpPr txBox="1"/>
          <p:nvPr/>
        </p:nvSpPr>
        <p:spPr>
          <a:xfrm>
            <a:off x="614750" y="5810668"/>
            <a:ext cx="9212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返回当前对象引用，即本身，减少中间对象生成。</a:t>
            </a:r>
          </a:p>
        </p:txBody>
      </p:sp>
    </p:spTree>
    <p:extLst>
      <p:ext uri="{BB962C8B-B14F-4D97-AF65-F5344CB8AC3E}">
        <p14:creationId xmlns:p14="http://schemas.microsoft.com/office/powerpoint/2010/main" val="30806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 bldLvl="0" animBg="1"/>
      <p:bldP spid="5" grpId="0" uiExpand="1" build="allAtOnce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C4443DE-2C93-872B-E195-419012BF172F}"/>
              </a:ext>
            </a:extLst>
          </p:cNvPr>
          <p:cNvSpPr/>
          <p:nvPr/>
        </p:nvSpPr>
        <p:spPr>
          <a:xfrm>
            <a:off x="2082387" y="317206"/>
            <a:ext cx="2121094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重载后置</a:t>
            </a:r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++</a:t>
            </a:r>
            <a:endParaRPr lang="zh-CN" altLang="en-US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002505-39C2-D0DB-63ED-04AE8223D7A4}"/>
              </a:ext>
            </a:extLst>
          </p:cNvPr>
          <p:cNvSpPr txBox="1"/>
          <p:nvPr/>
        </p:nvSpPr>
        <p:spPr>
          <a:xfrm>
            <a:off x="614750" y="1122877"/>
            <a:ext cx="10732122" cy="415498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altLang="zh-CN" sz="3200">
                <a:solidFill>
                  <a:schemeClr val="accent6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// </a:t>
            </a:r>
            <a:r>
              <a:rPr lang="zh-CN" altLang="en-US" sz="3200">
                <a:solidFill>
                  <a:schemeClr val="accent6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后置</a:t>
            </a:r>
            <a:r>
              <a:rPr lang="en-US" altLang="zh-CN" sz="3200">
                <a:solidFill>
                  <a:schemeClr val="accent6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++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Complex operator++(</a:t>
            </a:r>
            <a:r>
              <a:rPr lang="en-US" sz="32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</a:t>
            </a:r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 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	Complex pre(m_i, m_j);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	m_i++;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	m_j++;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	return pre;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sz="320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272A87-FAE1-4730-DC2D-BA65B3DDCBC5}"/>
              </a:ext>
            </a:extLst>
          </p:cNvPr>
          <p:cNvSpPr txBox="1"/>
          <p:nvPr/>
        </p:nvSpPr>
        <p:spPr>
          <a:xfrm>
            <a:off x="496987" y="5442735"/>
            <a:ext cx="3914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int</a:t>
            </a:r>
            <a:r>
              <a:rPr lang="zh-CN" altLang="en-US" sz="3200"/>
              <a:t>为固定语法格式。</a:t>
            </a:r>
          </a:p>
        </p:txBody>
      </p:sp>
    </p:spTree>
    <p:extLst>
      <p:ext uri="{BB962C8B-B14F-4D97-AF65-F5344CB8AC3E}">
        <p14:creationId xmlns:p14="http://schemas.microsoft.com/office/powerpoint/2010/main" val="161213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A3794C6-09AD-D479-9792-D6BC7D865720}"/>
              </a:ext>
            </a:extLst>
          </p:cNvPr>
          <p:cNvSpPr/>
          <p:nvPr/>
        </p:nvSpPr>
        <p:spPr>
          <a:xfrm>
            <a:off x="2082388" y="317206"/>
            <a:ext cx="2121093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重载</a:t>
            </a:r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==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和</a:t>
            </a:r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!=</a:t>
            </a:r>
            <a:endParaRPr lang="zh-CN" altLang="en-US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037943-F5F1-74EE-0557-45EDDD2B95DA}"/>
              </a:ext>
            </a:extLst>
          </p:cNvPr>
          <p:cNvSpPr txBox="1"/>
          <p:nvPr/>
        </p:nvSpPr>
        <p:spPr>
          <a:xfrm>
            <a:off x="689173" y="1032823"/>
            <a:ext cx="10262845" cy="415498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algn="just">
              <a:spcAft>
                <a:spcPts val="800"/>
              </a:spcAft>
              <a:buClr>
                <a:srgbClr val="595959"/>
              </a:buClr>
              <a:defRPr/>
            </a:pPr>
            <a:r>
              <a:rPr lang="en-US" altLang="zh-CN" sz="320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bool operator==(const Complex&amp; x) const {</a:t>
            </a:r>
          </a:p>
          <a:p>
            <a:pPr lvl="0" algn="just">
              <a:spcAft>
                <a:spcPts val="800"/>
              </a:spcAft>
              <a:buClr>
                <a:srgbClr val="595959"/>
              </a:buClr>
              <a:defRPr/>
            </a:pPr>
            <a:r>
              <a:rPr lang="en-US" altLang="zh-CN" sz="320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	return (m_i == x.m_i) &amp;&amp; (m_j == x.m_j);</a:t>
            </a:r>
          </a:p>
          <a:p>
            <a:pPr lvl="0" algn="just">
              <a:spcAft>
                <a:spcPts val="800"/>
              </a:spcAft>
              <a:buClr>
                <a:srgbClr val="595959"/>
              </a:buClr>
              <a:defRPr/>
            </a:pPr>
            <a:r>
              <a:rPr lang="en-US" altLang="zh-CN" sz="320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</a:p>
          <a:p>
            <a:pPr lvl="0" algn="just">
              <a:spcAft>
                <a:spcPts val="800"/>
              </a:spcAft>
              <a:buClr>
                <a:srgbClr val="595959"/>
              </a:buClr>
              <a:defRPr/>
            </a:pPr>
            <a:endParaRPr lang="en-US" altLang="zh-CN" sz="3200">
              <a:solidFill>
                <a:prstClr val="black">
                  <a:lumMod val="85000"/>
                  <a:lumOff val="15000"/>
                </a:prst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0" algn="just">
              <a:spcAft>
                <a:spcPts val="800"/>
              </a:spcAft>
              <a:buClr>
                <a:srgbClr val="595959"/>
              </a:buClr>
              <a:defRPr/>
            </a:pPr>
            <a:r>
              <a:rPr lang="en-US" altLang="zh-CN" sz="320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bool operator!=(const Complex&amp; x) const {</a:t>
            </a:r>
          </a:p>
          <a:p>
            <a:pPr lvl="0" algn="just">
              <a:spcAft>
                <a:spcPts val="800"/>
              </a:spcAft>
              <a:buClr>
                <a:srgbClr val="595959"/>
              </a:buClr>
              <a:defRPr/>
            </a:pPr>
            <a:r>
              <a:rPr lang="en-US" altLang="zh-CN" sz="320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	return (m_i != x.m_i) || (m_j != x.m_j);</a:t>
            </a:r>
          </a:p>
          <a:p>
            <a:pPr lvl="0" algn="just">
              <a:spcAft>
                <a:spcPts val="800"/>
              </a:spcAft>
              <a:buClr>
                <a:srgbClr val="595959"/>
              </a:buClr>
              <a:defRPr/>
            </a:pPr>
            <a:r>
              <a:rPr lang="en-US" altLang="zh-CN" sz="320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935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3ADED74-32AD-DF19-737C-95B0B21774EF}"/>
              </a:ext>
            </a:extLst>
          </p:cNvPr>
          <p:cNvSpPr/>
          <p:nvPr/>
        </p:nvSpPr>
        <p:spPr>
          <a:xfrm>
            <a:off x="2122806" y="303352"/>
            <a:ext cx="1402948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重载</a:t>
            </a:r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+=</a:t>
            </a:r>
            <a:endParaRPr lang="zh-CN" altLang="en-US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96B2A1-C310-444E-43A1-C9443D74EAAA}"/>
              </a:ext>
            </a:extLst>
          </p:cNvPr>
          <p:cNvSpPr txBox="1"/>
          <p:nvPr/>
        </p:nvSpPr>
        <p:spPr>
          <a:xfrm>
            <a:off x="682246" y="1143659"/>
            <a:ext cx="10262845" cy="29649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algn="just">
              <a:spcAft>
                <a:spcPts val="800"/>
              </a:spcAft>
              <a:buClr>
                <a:srgbClr val="595959"/>
              </a:buClr>
              <a:defRPr/>
            </a:pPr>
            <a:r>
              <a:rPr lang="en-US" altLang="zh-CN" sz="320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Complex&amp; operator+=(const Complex&amp; x) {</a:t>
            </a:r>
          </a:p>
          <a:p>
            <a:pPr lvl="0" algn="just">
              <a:spcAft>
                <a:spcPts val="800"/>
              </a:spcAft>
              <a:buClr>
                <a:srgbClr val="595959"/>
              </a:buClr>
              <a:defRPr/>
            </a:pPr>
            <a:r>
              <a:rPr lang="en-US" altLang="zh-CN" sz="320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	m_i += x.m_i;</a:t>
            </a:r>
          </a:p>
          <a:p>
            <a:pPr lvl="0" algn="just">
              <a:spcAft>
                <a:spcPts val="800"/>
              </a:spcAft>
              <a:buClr>
                <a:srgbClr val="595959"/>
              </a:buClr>
              <a:defRPr/>
            </a:pPr>
            <a:r>
              <a:rPr lang="en-US" altLang="zh-CN" sz="320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	m_j += x.m_j;</a:t>
            </a:r>
          </a:p>
          <a:p>
            <a:pPr lvl="0" algn="just">
              <a:spcAft>
                <a:spcPts val="800"/>
              </a:spcAft>
              <a:buClr>
                <a:srgbClr val="595959"/>
              </a:buClr>
              <a:defRPr/>
            </a:pPr>
            <a:r>
              <a:rPr lang="en-US" altLang="zh-CN" sz="320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	return *this;</a:t>
            </a:r>
          </a:p>
          <a:p>
            <a:pPr lvl="0" algn="just">
              <a:spcAft>
                <a:spcPts val="800"/>
              </a:spcAft>
              <a:buClr>
                <a:srgbClr val="595959"/>
              </a:buClr>
              <a:defRPr/>
            </a:pPr>
            <a:r>
              <a:rPr lang="en-US" altLang="zh-CN" sz="320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411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6F6F37E-DD68-4987-C346-E81B6306A21C}"/>
              </a:ext>
            </a:extLst>
          </p:cNvPr>
          <p:cNvSpPr/>
          <p:nvPr/>
        </p:nvSpPr>
        <p:spPr>
          <a:xfrm>
            <a:off x="2094983" y="296424"/>
            <a:ext cx="2262158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重载</a:t>
            </a:r>
            <a:r>
              <a:rPr lang="en-US" altLang="zh-CN" sz="2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&lt;&lt;</a:t>
            </a:r>
            <a:r>
              <a:rPr lang="zh-CN" altLang="en-US" sz="2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和</a:t>
            </a:r>
            <a:r>
              <a:rPr lang="en-US" altLang="zh-CN" sz="2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&gt;&gt;</a:t>
            </a:r>
            <a:endParaRPr lang="zh-CN" altLang="en-US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A66644-ADDB-2CA1-40A0-D2E4CDA02D13}"/>
              </a:ext>
            </a:extLst>
          </p:cNvPr>
          <p:cNvSpPr txBox="1"/>
          <p:nvPr/>
        </p:nvSpPr>
        <p:spPr>
          <a:xfrm>
            <a:off x="668390" y="908746"/>
            <a:ext cx="10262845" cy="56528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class Complex 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	friend ostream&amp; operator&lt;&lt;(ostream&amp;, const Complex&amp;);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	friend istream&amp; operator&gt;&gt;(istream&amp;, const Complex&amp;);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};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ostream&amp; operator&lt;&lt;(ostream&amp; cout, const Complex&amp; x) 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	printf("(%d, %d)", x.m_i, x.m_j);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	return cout;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istream&amp; operator&gt;&gt;(istream&amp; cin, const Complex&amp; x) 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	scanf("%d%d", &amp;x.m_i, &amp;x.m_j);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	return cin;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sz="24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453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70697BC-26C8-0829-B2FD-32A31CC79E61}"/>
              </a:ext>
            </a:extLst>
          </p:cNvPr>
          <p:cNvSpPr/>
          <p:nvPr/>
        </p:nvSpPr>
        <p:spPr>
          <a:xfrm>
            <a:off x="3912892" y="2634827"/>
            <a:ext cx="469872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7872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艾茵施坦">
            <a:extLst>
              <a:ext uri="{FF2B5EF4-FFF2-40B4-BE49-F238E27FC236}">
                <a16:creationId xmlns:a16="http://schemas.microsoft.com/office/drawing/2014/main" id="{CACB9889-5217-7D95-1822-4CA1D320F929}"/>
              </a:ext>
            </a:extLst>
          </p:cNvPr>
          <p:cNvSpPr txBox="1"/>
          <p:nvPr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12A291-0E9E-7F37-7694-6176C7D16F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F95FA0E-A559-AFA5-4B7F-82857B420B9F}"/>
              </a:ext>
            </a:extLst>
          </p:cNvPr>
          <p:cNvSpPr txBox="1"/>
          <p:nvPr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2B7159-4338-B4D4-C42A-64A9579E9A66}"/>
              </a:ext>
            </a:extLst>
          </p:cNvPr>
          <p:cNvSpPr txBox="1"/>
          <p:nvPr/>
        </p:nvSpPr>
        <p:spPr>
          <a:xfrm>
            <a:off x="563879" y="955964"/>
            <a:ext cx="10610597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C++</a:t>
            </a:r>
            <a:r>
              <a:rPr lang="zh-CN" altLang="en-US" sz="3200"/>
              <a:t>面向对象的特点是数据封装和数据隐藏。</a:t>
            </a:r>
            <a:endParaRPr lang="en-US" altLang="zh-CN" sz="3200"/>
          </a:p>
          <a:p>
            <a:endParaRPr lang="en-US" altLang="zh-CN" sz="3200"/>
          </a:p>
          <a:p>
            <a:r>
              <a:rPr lang="zh-CN" altLang="en-US" sz="3200"/>
              <a:t>然而，某些类外部函数可能要使用类内部成员变量，这就</a:t>
            </a:r>
            <a:endParaRPr lang="en-US" altLang="zh-CN" sz="3200"/>
          </a:p>
          <a:p>
            <a:r>
              <a:rPr lang="zh-CN" altLang="en-US" sz="3200"/>
              <a:t>需要将成员变量设置为</a:t>
            </a:r>
            <a:r>
              <a:rPr lang="en-US" altLang="zh-CN" sz="3200"/>
              <a:t>public</a:t>
            </a:r>
            <a:r>
              <a:rPr lang="zh-CN" altLang="en-US" sz="3200"/>
              <a:t>，但是会导致数据隐藏功能</a:t>
            </a:r>
            <a:endParaRPr lang="en-US" altLang="zh-CN" sz="3200"/>
          </a:p>
          <a:p>
            <a:r>
              <a:rPr lang="zh-CN" altLang="en-US" sz="3200"/>
              <a:t>失效。</a:t>
            </a:r>
            <a:endParaRPr lang="en-US" altLang="zh-CN" sz="3200"/>
          </a:p>
          <a:p>
            <a:endParaRPr lang="en-US" altLang="zh-CN" sz="3200"/>
          </a:p>
          <a:p>
            <a:r>
              <a:rPr lang="zh-CN" altLang="en-US" sz="3200"/>
              <a:t>也可以考虑在类的内部开放成员变量</a:t>
            </a:r>
            <a:r>
              <a:rPr lang="en-US" altLang="zh-CN" sz="3200"/>
              <a:t>get</a:t>
            </a:r>
            <a:r>
              <a:rPr lang="zh-CN" altLang="en-US" sz="3200"/>
              <a:t>方法，但是这样操</a:t>
            </a:r>
            <a:endParaRPr lang="en-US" altLang="zh-CN" sz="3200"/>
          </a:p>
          <a:p>
            <a:r>
              <a:rPr lang="zh-CN" altLang="en-US" sz="3200"/>
              <a:t>作比较麻烦。</a:t>
            </a:r>
            <a:endParaRPr lang="en-US" altLang="zh-CN" sz="3200"/>
          </a:p>
          <a:p>
            <a:endParaRPr lang="en-US" altLang="zh-CN" sz="3200"/>
          </a:p>
          <a:p>
            <a:r>
              <a:rPr lang="zh-CN" altLang="en-US" sz="3200">
                <a:solidFill>
                  <a:srgbClr val="FF0000"/>
                </a:solidFill>
              </a:rPr>
              <a:t>所以，给类外部的指定函数设置特权，可以访问类内部的</a:t>
            </a:r>
            <a:endParaRPr lang="en-US" altLang="zh-CN" sz="3200">
              <a:solidFill>
                <a:srgbClr val="FF0000"/>
              </a:solidFill>
            </a:endParaRPr>
          </a:p>
          <a:p>
            <a:r>
              <a:rPr lang="zh-CN" altLang="en-US" sz="3200">
                <a:solidFill>
                  <a:srgbClr val="FF0000"/>
                </a:solidFill>
              </a:rPr>
              <a:t>私有成员变量，这样的特权函数就叫做友元。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D4853D-A965-32BC-D7BE-9D8511E1CE57}"/>
              </a:ext>
            </a:extLst>
          </p:cNvPr>
          <p:cNvSpPr/>
          <p:nvPr/>
        </p:nvSpPr>
        <p:spPr>
          <a:xfrm>
            <a:off x="2078182" y="288879"/>
            <a:ext cx="1980030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什么是友元</a:t>
            </a:r>
            <a:endParaRPr lang="zh-CN" altLang="en-US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012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56D05BF-7B26-9CA1-B5CA-C1817F039D58}"/>
              </a:ext>
            </a:extLst>
          </p:cNvPr>
          <p:cNvSpPr txBox="1"/>
          <p:nvPr/>
        </p:nvSpPr>
        <p:spPr>
          <a:xfrm>
            <a:off x="730736" y="1032823"/>
            <a:ext cx="10262845" cy="51809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class Complex 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	</a:t>
            </a:r>
            <a:r>
              <a:rPr lang="nn-NO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friend Complex add(const Complex&amp;, const Complex&amp;);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private: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	int m_i;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	int m_j;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public: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	Complex(int i, int j):m_i(i), m_j(j){}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	void output() 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		printf("%di + %dj\n", m_i, m_j);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	}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nn-NO" sz="2400">
                <a:latin typeface="Consolas" panose="020B0609020204030204" charset="0"/>
                <a:cs typeface="Consolas" panose="020B0609020204030204" charset="0"/>
                <a:sym typeface="+mn-ea"/>
              </a:rPr>
              <a:t>};</a:t>
            </a:r>
            <a:endParaRPr sz="24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106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59A5B7-EE2B-5D6E-0029-D8D9E50D390F}"/>
              </a:ext>
            </a:extLst>
          </p:cNvPr>
          <p:cNvSpPr txBox="1"/>
          <p:nvPr/>
        </p:nvSpPr>
        <p:spPr>
          <a:xfrm>
            <a:off x="668391" y="1157515"/>
            <a:ext cx="10262845" cy="14055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Complex add(const Complex&amp; c1, const Complex&amp; c2) 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	return Complex(c1.m_i + c1.m_i, c1.m_j + c2.m_j);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sz="24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D400C7-FFA2-3470-8072-4E024FE569A5}"/>
              </a:ext>
            </a:extLst>
          </p:cNvPr>
          <p:cNvSpPr txBox="1"/>
          <p:nvPr/>
        </p:nvSpPr>
        <p:spPr>
          <a:xfrm>
            <a:off x="668390" y="2889460"/>
            <a:ext cx="10262845" cy="32932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int main() 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	Complex c1(1, 2);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	Complex c2(3, 4);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	Complex c3 = add(c1, c2);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	c3.output();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	return 0;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sz="24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310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 bldLvl="0" animBg="1"/>
      <p:bldP spid="3" grpId="0" uiExpand="1" build="allAtOnce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96B18B-E033-F4B9-F091-65740C70A984}"/>
              </a:ext>
            </a:extLst>
          </p:cNvPr>
          <p:cNvSpPr/>
          <p:nvPr/>
        </p:nvSpPr>
        <p:spPr>
          <a:xfrm>
            <a:off x="5623243" y="2967335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运算符重载</a:t>
            </a:r>
          </a:p>
        </p:txBody>
      </p:sp>
    </p:spTree>
    <p:extLst>
      <p:ext uri="{BB962C8B-B14F-4D97-AF65-F5344CB8AC3E}">
        <p14:creationId xmlns:p14="http://schemas.microsoft.com/office/powerpoint/2010/main" val="388978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E608A48-1829-7EE3-F56E-441FF3C7A7BA}"/>
              </a:ext>
            </a:extLst>
          </p:cNvPr>
          <p:cNvSpPr txBox="1"/>
          <p:nvPr/>
        </p:nvSpPr>
        <p:spPr>
          <a:xfrm>
            <a:off x="591589" y="1288473"/>
            <a:ext cx="102146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运算符重载就是给运算符赋予一些新的功能。比如，</a:t>
            </a:r>
            <a:r>
              <a:rPr lang="en-US" altLang="zh-CN" sz="3200"/>
              <a:t>&lt;&lt;</a:t>
            </a:r>
          </a:p>
          <a:p>
            <a:r>
              <a:rPr lang="zh-CN" altLang="en-US" sz="3200"/>
              <a:t>既是位移运算符，又可以配合 </a:t>
            </a:r>
            <a:r>
              <a:rPr lang="en-US" altLang="zh-CN" sz="3200"/>
              <a:t>cout </a:t>
            </a:r>
            <a:r>
              <a:rPr lang="zh-CN" altLang="en-US" sz="3200"/>
              <a:t>向控制台输出数据。</a:t>
            </a:r>
            <a:endParaRPr lang="en-US" altLang="zh-CN" sz="3200"/>
          </a:p>
          <a:p>
            <a:r>
              <a:rPr lang="en-US" altLang="zh-CN" sz="3200"/>
              <a:t>C++</a:t>
            </a:r>
            <a:r>
              <a:rPr lang="zh-CN" altLang="en-US" sz="3200"/>
              <a:t>对</a:t>
            </a:r>
            <a:r>
              <a:rPr lang="en-US" altLang="zh-CN" sz="3200"/>
              <a:t>&lt;&lt;</a:t>
            </a:r>
            <a:r>
              <a:rPr lang="zh-CN" altLang="en-US" sz="3200"/>
              <a:t>运算符进行重载操作。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37D3EB0-1577-1F3B-09D7-E1A060C56044}"/>
              </a:ext>
            </a:extLst>
          </p:cNvPr>
          <p:cNvSpPr/>
          <p:nvPr/>
        </p:nvSpPr>
        <p:spPr>
          <a:xfrm>
            <a:off x="2069789" y="303351"/>
            <a:ext cx="1980029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运算符重载</a:t>
            </a:r>
          </a:p>
        </p:txBody>
      </p:sp>
    </p:spTree>
    <p:extLst>
      <p:ext uri="{BB962C8B-B14F-4D97-AF65-F5344CB8AC3E}">
        <p14:creationId xmlns:p14="http://schemas.microsoft.com/office/powerpoint/2010/main" val="72024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9AC9437-7757-3DC7-FD46-8EFE187F463D}"/>
              </a:ext>
            </a:extLst>
          </p:cNvPr>
          <p:cNvSpPr/>
          <p:nvPr/>
        </p:nvSpPr>
        <p:spPr>
          <a:xfrm>
            <a:off x="2104997" y="289497"/>
            <a:ext cx="2339103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重载虚数加法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FF07EF-B92D-AF3D-9178-50D26CF2B288}"/>
              </a:ext>
            </a:extLst>
          </p:cNvPr>
          <p:cNvSpPr txBox="1"/>
          <p:nvPr/>
        </p:nvSpPr>
        <p:spPr>
          <a:xfrm>
            <a:off x="614750" y="1122877"/>
            <a:ext cx="10732122" cy="18774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class Complex 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	friend Complex </a:t>
            </a:r>
            <a:r>
              <a:rPr lang="en-US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operator+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(const Complex&amp;, const Complex&amp;);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	……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};</a:t>
            </a:r>
            <a:endParaRPr sz="24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ED2642-3EA7-0245-6A3B-2160C6CD5094}"/>
              </a:ext>
            </a:extLst>
          </p:cNvPr>
          <p:cNvSpPr txBox="1"/>
          <p:nvPr/>
        </p:nvSpPr>
        <p:spPr>
          <a:xfrm>
            <a:off x="614750" y="3310474"/>
            <a:ext cx="10732122" cy="14055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Complex </a:t>
            </a:r>
            <a:r>
              <a:rPr lang="en-US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operator+</a:t>
            </a: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(const Complex&amp; c1, const Complex&amp; c2) 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	return Complex(c1.m_i + c1.m_i, c1.m_j + c2.m_j);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sz="24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1C75CC-1A71-A306-F21D-77C3724A6839}"/>
              </a:ext>
            </a:extLst>
          </p:cNvPr>
          <p:cNvSpPr txBox="1"/>
          <p:nvPr/>
        </p:nvSpPr>
        <p:spPr>
          <a:xfrm>
            <a:off x="614750" y="5026147"/>
            <a:ext cx="10732122" cy="14055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fr-FR" sz="2400">
                <a:latin typeface="Consolas" panose="020B0609020204030204" charset="0"/>
                <a:cs typeface="Consolas" panose="020B0609020204030204" charset="0"/>
                <a:sym typeface="+mn-ea"/>
              </a:rPr>
              <a:t>Complex c1(1, 2);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fr-FR" sz="2400">
                <a:latin typeface="Consolas" panose="020B0609020204030204" charset="0"/>
                <a:cs typeface="Consolas" panose="020B0609020204030204" charset="0"/>
                <a:sym typeface="+mn-ea"/>
              </a:rPr>
              <a:t>Complex c2(3, 4);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fr-FR" sz="2400">
                <a:latin typeface="Consolas" panose="020B0609020204030204" charset="0"/>
                <a:cs typeface="Consolas" panose="020B0609020204030204" charset="0"/>
                <a:sym typeface="+mn-ea"/>
              </a:rPr>
              <a:t>Complex </a:t>
            </a:r>
            <a:r>
              <a:rPr lang="fr-FR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c3 = c1 + c2</a:t>
            </a:r>
            <a:r>
              <a:rPr lang="fr-FR" sz="2400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9085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 bldLvl="0" animBg="1"/>
      <p:bldP spid="4" grpId="0" uiExpand="1" build="allAtOnce" bldLvl="0" animBg="1"/>
      <p:bldP spid="5" grpId="0" uiExpand="1" build="allAtOnce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DD31983-27A2-13DD-7A16-D81E277D09C0}"/>
              </a:ext>
            </a:extLst>
          </p:cNvPr>
          <p:cNvSpPr/>
          <p:nvPr/>
        </p:nvSpPr>
        <p:spPr>
          <a:xfrm>
            <a:off x="2087655" y="282570"/>
            <a:ext cx="4493539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将友元函数转换为成员函数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803395-7B98-F9A0-B14E-911CB869EEA6}"/>
              </a:ext>
            </a:extLst>
          </p:cNvPr>
          <p:cNvSpPr txBox="1"/>
          <p:nvPr/>
        </p:nvSpPr>
        <p:spPr>
          <a:xfrm>
            <a:off x="729939" y="1060531"/>
            <a:ext cx="10732122" cy="53245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class Complex 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private: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	int m_i;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	int m_j;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public: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	……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	</a:t>
            </a:r>
            <a:r>
              <a:rPr lang="en-US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Complex operator+(const Complex&amp; x) const 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		return Complex(m_i + x.m_i, m_j + x.m_j);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	}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};</a:t>
            </a:r>
            <a:endParaRPr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871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3DE7D46-0D01-9B01-0F94-D9B379508397}"/>
              </a:ext>
            </a:extLst>
          </p:cNvPr>
          <p:cNvSpPr/>
          <p:nvPr/>
        </p:nvSpPr>
        <p:spPr>
          <a:xfrm>
            <a:off x="2091146" y="317206"/>
            <a:ext cx="2339103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重载虚数减法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EBBD19-CB97-5B56-AA96-E673FB878560}"/>
              </a:ext>
            </a:extLst>
          </p:cNvPr>
          <p:cNvSpPr txBox="1"/>
          <p:nvPr/>
        </p:nvSpPr>
        <p:spPr>
          <a:xfrm>
            <a:off x="614750" y="1122877"/>
            <a:ext cx="10732122" cy="17748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Complex operator-(const Complex&amp; x) </a:t>
            </a:r>
            <a:r>
              <a:rPr lang="en-US" sz="32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const</a:t>
            </a: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 {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	return Complex(m_i - x.m_i, m_j - x.m_j);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sz="3200"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sz="32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51FCAB-5910-5E0F-5CF6-AD27583FF16A}"/>
              </a:ext>
            </a:extLst>
          </p:cNvPr>
          <p:cNvSpPr txBox="1"/>
          <p:nvPr/>
        </p:nvSpPr>
        <p:spPr>
          <a:xfrm>
            <a:off x="516578" y="3180173"/>
            <a:ext cx="109284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如果成员函数内部不需要更改成员变量的值，可以声明为常函数。</a:t>
            </a:r>
          </a:p>
        </p:txBody>
      </p:sp>
    </p:spTree>
    <p:extLst>
      <p:ext uri="{BB962C8B-B14F-4D97-AF65-F5344CB8AC3E}">
        <p14:creationId xmlns:p14="http://schemas.microsoft.com/office/powerpoint/2010/main" val="13870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914</Words>
  <Application>Microsoft Office PowerPoint</Application>
  <PresentationFormat>宽屏</PresentationFormat>
  <Paragraphs>124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Hannotate SC Bold</vt:lpstr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86</cp:revision>
  <dcterms:created xsi:type="dcterms:W3CDTF">2021-07-29T09:24:54Z</dcterms:created>
  <dcterms:modified xsi:type="dcterms:W3CDTF">2023-03-22T09:33:45Z</dcterms:modified>
</cp:coreProperties>
</file>