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6" r:id="rId12"/>
    <p:sldId id="27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896F59AC-D46D-45D3-B82D-BF5892CD6655}">
          <p14:sldIdLst>
            <p14:sldId id="257"/>
          </p14:sldIdLst>
        </p14:section>
        <p14:section name="样例程序" id="{659D759E-AC76-4BF4-9FE5-CD8E31FDA69C}">
          <p14:sldIdLst>
            <p14:sldId id="260"/>
            <p14:sldId id="261"/>
          </p14:sldIdLst>
        </p14:section>
        <p14:section name="整型" id="{DAA0706C-C7A6-427E-9590-F6BD63BE3C62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7"/>
            <p14:sldId id="269"/>
            <p14:sldId id="270"/>
            <p14:sldId id="271"/>
            <p14:sldId id="272"/>
            <p14:sldId id="273"/>
            <p14:sldId id="275"/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6128648" y="2967335"/>
            <a:ext cx="2691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数据和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F91D0A-A1B1-95E0-3CF8-7B6F549C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2" y="997526"/>
            <a:ext cx="8625428" cy="13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6A5065-29E3-13D3-D3AC-A5E36E9A6A37}"/>
              </a:ext>
            </a:extLst>
          </p:cNvPr>
          <p:cNvSpPr/>
          <p:nvPr/>
        </p:nvSpPr>
        <p:spPr>
          <a:xfrm>
            <a:off x="2117709" y="275641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整型范围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96237E-D837-729C-FD58-06CFF42808C8}"/>
                  </a:ext>
                </a:extLst>
              </p:cNvPr>
              <p:cNvSpPr txBox="1"/>
              <p:nvPr/>
            </p:nvSpPr>
            <p:spPr>
              <a:xfrm>
                <a:off x="612370" y="969819"/>
                <a:ext cx="10854253" cy="4031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/>
                  <a:t>int</a:t>
                </a:r>
                <a:r>
                  <a:rPr lang="zh-CN" altLang="en-US" sz="3200"/>
                  <a:t>占</a:t>
                </a:r>
                <a:r>
                  <a:rPr lang="en-US" altLang="zh-CN" sz="3200"/>
                  <a:t>4</a:t>
                </a:r>
                <a:r>
                  <a:rPr lang="zh-CN" altLang="en-US" sz="3200"/>
                  <a:t>个字节，是有符号</a:t>
                </a:r>
                <a:r>
                  <a:rPr lang="en-US" altLang="zh-CN" sz="3200"/>
                  <a:t>signed</a:t>
                </a:r>
                <a:r>
                  <a:rPr lang="zh-CN" altLang="en-US" sz="3200"/>
                  <a:t>类型，可以表示数字范围</a:t>
                </a:r>
                <a:endParaRPr lang="en-US" altLang="zh-CN" sz="3200"/>
              </a:p>
              <a:p>
                <a:r>
                  <a:rPr lang="en-US" altLang="zh-CN" sz="320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3200" i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CN" sz="3200"/>
                  <a:t>-1</a:t>
                </a:r>
                <a:r>
                  <a:rPr lang="zh-CN" altLang="en-US" sz="3200"/>
                  <a:t>，</a:t>
                </a:r>
                <a:r>
                  <a:rPr lang="en-US" altLang="zh-CN" sz="3200"/>
                  <a:t>unsigned int</a:t>
                </a:r>
                <a:r>
                  <a:rPr lang="zh-CN" altLang="en-US" sz="3200"/>
                  <a:t>可以表示数据范围为</a:t>
                </a:r>
                <a:r>
                  <a:rPr lang="en-US" altLang="zh-CN" sz="3200"/>
                  <a:t>0~</a:t>
                </a:r>
                <a:r>
                  <a:rPr lang="zh-CN" altLang="en-US" sz="32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-</m:t>
                    </m:r>
                  </m:oMath>
                </a14:m>
                <a:r>
                  <a:rPr lang="en-US" altLang="zh-CN" sz="3200"/>
                  <a:t>1</a:t>
                </a:r>
                <a:r>
                  <a:rPr lang="zh-CN" altLang="en-US" sz="3200"/>
                  <a:t>。</a:t>
                </a:r>
                <a:endParaRPr lang="en-US" altLang="zh-CN" sz="3200"/>
              </a:p>
              <a:p>
                <a:r>
                  <a:rPr lang="en-US" altLang="zh-CN" sz="3200"/>
                  <a:t>long long</a:t>
                </a:r>
                <a:r>
                  <a:rPr lang="zh-CN" altLang="en-US" sz="3200"/>
                  <a:t>为超长整型，是有符号</a:t>
                </a:r>
                <a:r>
                  <a:rPr lang="en-US" altLang="zh-CN" sz="3200"/>
                  <a:t>signed</a:t>
                </a:r>
                <a:r>
                  <a:rPr lang="zh-CN" altLang="en-US" sz="3200"/>
                  <a:t>类型，可以表示数</a:t>
                </a:r>
                <a:endParaRPr lang="en-US" altLang="zh-CN" sz="3200"/>
              </a:p>
              <a:p>
                <a:r>
                  <a:rPr lang="zh-CN" altLang="en-US" sz="3200"/>
                  <a:t>字范围</a:t>
                </a:r>
                <a:r>
                  <a:rPr lang="en-US" altLang="zh-CN" sz="320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en-US" altLang="zh-CN" sz="3200"/>
                  <a:t>-1</a:t>
                </a:r>
                <a:r>
                  <a:rPr lang="zh-CN" altLang="en-US" sz="3200"/>
                  <a:t>，</a:t>
                </a:r>
                <a:r>
                  <a:rPr lang="en-US" altLang="zh-CN" sz="3200"/>
                  <a:t>unsigned long long</a:t>
                </a:r>
                <a:r>
                  <a:rPr lang="zh-CN" altLang="en-US" sz="3200"/>
                  <a:t>可以表示数据范围</a:t>
                </a:r>
                <a:endParaRPr lang="en-US" altLang="zh-CN" sz="3200"/>
              </a:p>
              <a:p>
                <a:r>
                  <a:rPr lang="zh-CN" altLang="en-US" sz="3200"/>
                  <a:t>为</a:t>
                </a:r>
                <a:r>
                  <a:rPr lang="en-US" altLang="zh-CN" sz="3200"/>
                  <a:t>0~</a:t>
                </a:r>
                <a:r>
                  <a:rPr lang="zh-CN" altLang="en-US" sz="32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3200"/>
                  <a:t>1</a:t>
                </a:r>
                <a:r>
                  <a:rPr lang="zh-CN" altLang="en-US" sz="3200"/>
                  <a:t>。</a:t>
                </a:r>
                <a:endParaRPr lang="en-US" altLang="zh-CN" sz="3200"/>
              </a:p>
              <a:p>
                <a:r>
                  <a:rPr lang="zh-CN" altLang="en-US" sz="3200"/>
                  <a:t>如果数据过大，超出数据类型可以容纳最大范围，就会发生</a:t>
                </a:r>
                <a:endParaRPr lang="en-US" altLang="zh-CN" sz="3200"/>
              </a:p>
              <a:p>
                <a:r>
                  <a:rPr lang="zh-CN" altLang="en-US" sz="3200"/>
                  <a:t>数据溢出。</a:t>
                </a:r>
                <a:endParaRPr lang="en-US" altLang="zh-CN" sz="3200"/>
              </a:p>
              <a:p>
                <a:endParaRPr lang="en-US" altLang="zh-CN" sz="320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96237E-D837-729C-FD58-06CFF4280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70" y="969819"/>
                <a:ext cx="10854253" cy="4031873"/>
              </a:xfrm>
              <a:prstGeom prst="rect">
                <a:avLst/>
              </a:prstGeom>
              <a:blipFill>
                <a:blip r:embed="rId2"/>
                <a:stretch>
                  <a:fillRect l="-1404" t="-1967" r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8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78C68A-8FB1-F61E-0804-5BFF675A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00" y="815253"/>
            <a:ext cx="5926980" cy="24146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EBA089-4088-800B-2D21-FD7079DC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99" y="3306907"/>
            <a:ext cx="4809692" cy="13102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72D66C-C0B0-06F1-D5C2-10A30306A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00" y="4804497"/>
            <a:ext cx="4082328" cy="10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5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E10FF2-FF33-64AD-F4E6-30B3E50A38C3}"/>
              </a:ext>
            </a:extLst>
          </p:cNvPr>
          <p:cNvSpPr/>
          <p:nvPr/>
        </p:nvSpPr>
        <p:spPr>
          <a:xfrm>
            <a:off x="2163341" y="289496"/>
            <a:ext cx="195919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char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0C4A69-232C-04A2-4137-9D9438E1722B}"/>
              </a:ext>
            </a:extLst>
          </p:cNvPr>
          <p:cNvSpPr txBox="1"/>
          <p:nvPr/>
        </p:nvSpPr>
        <p:spPr>
          <a:xfrm>
            <a:off x="563879" y="955964"/>
            <a:ext cx="1079013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char</a:t>
            </a:r>
            <a:r>
              <a:rPr lang="zh-CN" altLang="en-US" sz="3200"/>
              <a:t>类型用于存储字符，比如字母或数字或标点符号然而，</a:t>
            </a:r>
            <a:endParaRPr lang="en-US" altLang="zh-CN" sz="3200"/>
          </a:p>
          <a:p>
            <a:r>
              <a:rPr lang="zh-CN" altLang="en-US" sz="3200"/>
              <a:t>实际上，</a:t>
            </a:r>
            <a:r>
              <a:rPr lang="en-US" altLang="zh-CN" sz="3200"/>
              <a:t>char</a:t>
            </a:r>
            <a:r>
              <a:rPr lang="zh-CN" altLang="en-US" sz="3200"/>
              <a:t>类型实际存储的是依然整数。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C</a:t>
            </a:r>
            <a:r>
              <a:rPr lang="zh-CN" altLang="en-US" sz="3200"/>
              <a:t>语言中计算机使用</a:t>
            </a:r>
            <a:r>
              <a:rPr lang="en-US" altLang="zh-CN" sz="3200"/>
              <a:t>ASCII</a:t>
            </a:r>
            <a:r>
              <a:rPr lang="zh-CN" altLang="en-US" sz="3200"/>
              <a:t>码将整数和字符一一对应，需要</a:t>
            </a:r>
            <a:endParaRPr lang="en-US" altLang="zh-CN" sz="3200"/>
          </a:p>
          <a:p>
            <a:r>
              <a:rPr lang="zh-CN" altLang="en-US" sz="3200"/>
              <a:t>记忆的对应关系：</a:t>
            </a:r>
            <a:endParaRPr lang="en-US" altLang="zh-CN" sz="3200"/>
          </a:p>
          <a:p>
            <a:r>
              <a:rPr lang="en-US" altLang="zh-CN" sz="3200"/>
              <a:t>A</a:t>
            </a:r>
            <a:r>
              <a:rPr lang="zh-CN" altLang="en-US" sz="3200"/>
              <a:t>：</a:t>
            </a:r>
            <a:r>
              <a:rPr lang="en-US" altLang="zh-CN" sz="3200"/>
              <a:t>65</a:t>
            </a:r>
          </a:p>
          <a:p>
            <a:r>
              <a:rPr lang="en-US" altLang="zh-CN" sz="3200"/>
              <a:t>a</a:t>
            </a:r>
            <a:r>
              <a:rPr lang="zh-CN" altLang="en-US" sz="3200"/>
              <a:t>：</a:t>
            </a:r>
            <a:r>
              <a:rPr lang="en-US" altLang="zh-CN" sz="3200"/>
              <a:t>97</a:t>
            </a:r>
          </a:p>
          <a:p>
            <a:r>
              <a:rPr lang="en-US" altLang="zh-CN" sz="3200"/>
              <a:t>0</a:t>
            </a:r>
            <a:r>
              <a:rPr lang="zh-CN" altLang="en-US" sz="3200"/>
              <a:t>：</a:t>
            </a:r>
            <a:r>
              <a:rPr lang="en-US" altLang="zh-CN" sz="3200"/>
              <a:t>48</a:t>
            </a:r>
          </a:p>
          <a:p>
            <a:r>
              <a:rPr lang="zh-CN" altLang="en-US" sz="3200"/>
              <a:t>小写字母比对应的大写字母多</a:t>
            </a:r>
            <a:r>
              <a:rPr lang="en-US" altLang="zh-CN" sz="3200"/>
              <a:t>32</a:t>
            </a:r>
            <a:r>
              <a:rPr lang="zh-CN" altLang="en-US" sz="3200"/>
              <a:t>。</a:t>
            </a:r>
            <a:endParaRPr lang="en-US" altLang="zh-CN" sz="3200"/>
          </a:p>
          <a:p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40103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D728E9-F988-EF9C-07DD-7AC2B8DF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319212"/>
            <a:ext cx="8029575" cy="42195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08509B8-AF25-3784-D6F6-2962A09497C3}"/>
              </a:ext>
            </a:extLst>
          </p:cNvPr>
          <p:cNvSpPr/>
          <p:nvPr/>
        </p:nvSpPr>
        <p:spPr>
          <a:xfrm>
            <a:off x="2163341" y="289496"/>
            <a:ext cx="195919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char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287039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3E311C-8C1E-B6B3-8CD3-C962346C53EE}"/>
              </a:ext>
            </a:extLst>
          </p:cNvPr>
          <p:cNvSpPr txBox="1"/>
          <p:nvPr/>
        </p:nvSpPr>
        <p:spPr>
          <a:xfrm>
            <a:off x="563879" y="955964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切记：字符型必须是单引号引起来，里面只能是一个字符。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5F7EBF-E1D8-96A4-FD84-359C3D6C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" y="1791566"/>
            <a:ext cx="9886761" cy="20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0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C9F841-1F1C-AA09-9854-34FBF82B8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" b="1"/>
          <a:stretch/>
        </p:blipFill>
        <p:spPr>
          <a:xfrm>
            <a:off x="1920153" y="990601"/>
            <a:ext cx="6944388" cy="3908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5141BF-43EF-D6B3-ED91-4F02DF69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45" y="5103111"/>
            <a:ext cx="2991282" cy="12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463F7B-0CE8-0E85-89C5-21CA85756AE9}"/>
              </a:ext>
            </a:extLst>
          </p:cNvPr>
          <p:cNvSpPr/>
          <p:nvPr/>
        </p:nvSpPr>
        <p:spPr>
          <a:xfrm>
            <a:off x="2200267" y="303350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浮点型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411D2D-6169-1754-8C24-8F9DD27857BA}"/>
              </a:ext>
            </a:extLst>
          </p:cNvPr>
          <p:cNvSpPr txBox="1"/>
          <p:nvPr/>
        </p:nvSpPr>
        <p:spPr>
          <a:xfrm>
            <a:off x="563879" y="955964"/>
            <a:ext cx="110145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浮点数就是小数，比如</a:t>
            </a:r>
            <a:r>
              <a:rPr lang="en-US" altLang="zh-CN" sz="3200"/>
              <a:t>3.14,1.00</a:t>
            </a:r>
            <a:r>
              <a:rPr lang="zh-CN" altLang="en-US" sz="3200"/>
              <a:t>，还有科学计数法</a:t>
            </a:r>
            <a:r>
              <a:rPr lang="en-US" altLang="zh-CN" sz="3200"/>
              <a:t>1e9</a:t>
            </a:r>
            <a:r>
              <a:rPr lang="zh-CN" altLang="en-US" sz="3200"/>
              <a:t>等等。</a:t>
            </a:r>
            <a:endParaRPr lang="en-US" altLang="zh-CN" sz="3200"/>
          </a:p>
          <a:p>
            <a:r>
              <a:rPr lang="zh-CN" altLang="en-US" sz="3200"/>
              <a:t>浮点数在内存中分为小数部分和指数部分存储，但是存储方</a:t>
            </a:r>
            <a:endParaRPr lang="en-US" altLang="zh-CN" sz="3200"/>
          </a:p>
          <a:p>
            <a:r>
              <a:rPr lang="zh-CN" altLang="en-US" sz="3200"/>
              <a:t>式不同。</a:t>
            </a:r>
            <a:endParaRPr lang="en-US" altLang="zh-CN" sz="3200"/>
          </a:p>
          <a:p>
            <a:r>
              <a:rPr lang="zh-CN" altLang="en-US" sz="3200"/>
              <a:t>浮点数运算速度比整数慢，需要提升性能的地方，要尽量避</a:t>
            </a:r>
            <a:endParaRPr lang="en-US" altLang="zh-CN" sz="3200"/>
          </a:p>
          <a:p>
            <a:r>
              <a:rPr lang="zh-CN" altLang="en-US" sz="3200"/>
              <a:t>免过多的浮点型参与运算。</a:t>
            </a:r>
          </a:p>
        </p:txBody>
      </p:sp>
    </p:spTree>
    <p:extLst>
      <p:ext uri="{BB962C8B-B14F-4D97-AF65-F5344CB8AC3E}">
        <p14:creationId xmlns:p14="http://schemas.microsoft.com/office/powerpoint/2010/main" val="22354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416F00-AD49-E144-0A64-AA59AD6F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15" y="916145"/>
            <a:ext cx="7517165" cy="30441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2EB412-186F-ABBA-4AC1-D72C8710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2" y="4032461"/>
            <a:ext cx="10753115" cy="24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D6B847-0730-8F4F-7D94-FB419D0564DC}"/>
              </a:ext>
            </a:extLst>
          </p:cNvPr>
          <p:cNvSpPr txBox="1"/>
          <p:nvPr/>
        </p:nvSpPr>
        <p:spPr>
          <a:xfrm>
            <a:off x="654621" y="1081607"/>
            <a:ext cx="104663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C</a:t>
            </a:r>
            <a:r>
              <a:rPr lang="zh-CN" altLang="en-US" sz="3200"/>
              <a:t>语言中常用的浮点型有单精度浮点数</a:t>
            </a:r>
            <a:r>
              <a:rPr lang="en-US" altLang="zh-CN" sz="3200"/>
              <a:t>float</a:t>
            </a:r>
            <a:r>
              <a:rPr lang="zh-CN" altLang="en-US" sz="3200"/>
              <a:t>，占</a:t>
            </a:r>
            <a:r>
              <a:rPr lang="en-US" altLang="zh-CN" sz="3200"/>
              <a:t>4</a:t>
            </a:r>
            <a:r>
              <a:rPr lang="zh-CN" altLang="en-US" sz="3200"/>
              <a:t>个字节，</a:t>
            </a:r>
            <a:endParaRPr lang="en-US" altLang="zh-CN" sz="3200"/>
          </a:p>
          <a:p>
            <a:r>
              <a:rPr lang="zh-CN" altLang="en-US" sz="3200"/>
              <a:t>有效位数为</a:t>
            </a:r>
            <a:r>
              <a:rPr lang="en-US" altLang="zh-CN" sz="3200"/>
              <a:t>7</a:t>
            </a:r>
            <a:r>
              <a:rPr lang="zh-CN" altLang="en-US" sz="3200"/>
              <a:t>位，双精度浮点数</a:t>
            </a:r>
            <a:r>
              <a:rPr lang="en-US" altLang="zh-CN" sz="3200"/>
              <a:t>double</a:t>
            </a:r>
            <a:r>
              <a:rPr lang="zh-CN" altLang="en-US" sz="3200"/>
              <a:t>，占</a:t>
            </a:r>
            <a:r>
              <a:rPr lang="en-US" altLang="zh-CN" sz="3200"/>
              <a:t>8</a:t>
            </a:r>
            <a:r>
              <a:rPr lang="zh-CN" altLang="en-US" sz="3200"/>
              <a:t>个字节，有</a:t>
            </a:r>
            <a:endParaRPr lang="en-US" altLang="zh-CN" sz="3200"/>
          </a:p>
          <a:p>
            <a:r>
              <a:rPr lang="zh-CN" altLang="en-US" sz="3200"/>
              <a:t>效位数为</a:t>
            </a:r>
            <a:r>
              <a:rPr lang="en-US" altLang="zh-CN" sz="3200"/>
              <a:t>15</a:t>
            </a:r>
            <a:r>
              <a:rPr lang="zh-CN" altLang="en-US" sz="3200"/>
              <a:t>位。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92129-0475-968B-975B-C0BB7A375950}"/>
              </a:ext>
            </a:extLst>
          </p:cNvPr>
          <p:cNvSpPr txBox="1"/>
          <p:nvPr/>
        </p:nvSpPr>
        <p:spPr>
          <a:xfrm>
            <a:off x="858103" y="2861623"/>
            <a:ext cx="10262845" cy="2369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const float PI_1 = 3.14159265358;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const double PI_2 = 3.14159265358;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printf("float: PI = %.10f\n", PI_1);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printf("double: PI = %.10lf\n", PI_2);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D283EC-CAC1-4F4D-3271-34ADB9FBE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84" y="4785360"/>
            <a:ext cx="7849479" cy="17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D5AF90-A63D-9DFF-8AF0-1C29FE6E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83" y="1032246"/>
            <a:ext cx="6742581" cy="54239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47B398-7AA4-213C-4756-A9BF6065E56A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样例程序</a:t>
            </a:r>
          </a:p>
        </p:txBody>
      </p:sp>
    </p:spTree>
    <p:extLst>
      <p:ext uri="{BB962C8B-B14F-4D97-AF65-F5344CB8AC3E}">
        <p14:creationId xmlns:p14="http://schemas.microsoft.com/office/powerpoint/2010/main" val="31294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E85E11-2D97-875F-07BE-29F7934A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05" y="911237"/>
            <a:ext cx="7847077" cy="56558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3FE7A62-ADDA-7DB6-AE85-6F014BBF7F07}"/>
              </a:ext>
            </a:extLst>
          </p:cNvPr>
          <p:cNvSpPr/>
          <p:nvPr/>
        </p:nvSpPr>
        <p:spPr>
          <a:xfrm>
            <a:off x="2083069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程序交互</a:t>
            </a:r>
          </a:p>
        </p:txBody>
      </p:sp>
    </p:spTree>
    <p:extLst>
      <p:ext uri="{BB962C8B-B14F-4D97-AF65-F5344CB8AC3E}">
        <p14:creationId xmlns:p14="http://schemas.microsoft.com/office/powerpoint/2010/main" val="26386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C1ABCC-1FA1-8B02-5343-9467D5020F40}"/>
              </a:ext>
            </a:extLst>
          </p:cNvPr>
          <p:cNvSpPr txBox="1"/>
          <p:nvPr/>
        </p:nvSpPr>
        <p:spPr>
          <a:xfrm>
            <a:off x="563879" y="955964"/>
            <a:ext cx="110225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什么是整型？比如数字</a:t>
            </a:r>
            <a:r>
              <a:rPr lang="en-US" altLang="zh-CN" sz="3200"/>
              <a:t>-1,0,1,2,3……</a:t>
            </a:r>
            <a:r>
              <a:rPr lang="zh-CN" altLang="en-US" sz="3200"/>
              <a:t>就是整型，一般我们常用</a:t>
            </a:r>
            <a:endParaRPr lang="en-US" altLang="zh-CN" sz="3200"/>
          </a:p>
          <a:p>
            <a:r>
              <a:rPr lang="zh-CN" altLang="en-US" sz="3200"/>
              <a:t>的整型为</a:t>
            </a:r>
            <a:r>
              <a:rPr lang="en-US" altLang="zh-CN" sz="3200"/>
              <a:t>int</a:t>
            </a:r>
            <a:r>
              <a:rPr lang="zh-CN" altLang="en-US" sz="3200"/>
              <a:t>，在</a:t>
            </a:r>
            <a:r>
              <a:rPr lang="en-US" altLang="zh-CN" sz="3200"/>
              <a:t>32</a:t>
            </a:r>
            <a:r>
              <a:rPr lang="zh-CN" altLang="en-US" sz="3200"/>
              <a:t>位系统中占</a:t>
            </a:r>
            <a:r>
              <a:rPr lang="en-US" altLang="zh-CN" sz="3200"/>
              <a:t>4</a:t>
            </a:r>
            <a:r>
              <a:rPr lang="zh-CN" altLang="en-US" sz="3200"/>
              <a:t>个字节。</a:t>
            </a:r>
            <a:endParaRPr lang="en-US" altLang="zh-CN" sz="3200"/>
          </a:p>
          <a:p>
            <a:r>
              <a:rPr lang="zh-CN" altLang="en-US" sz="3200"/>
              <a:t>计算机中，任何数据最终都是以</a:t>
            </a:r>
            <a:r>
              <a:rPr lang="zh-CN" altLang="en-US" sz="3200">
                <a:solidFill>
                  <a:srgbClr val="FF0000"/>
                </a:solidFill>
              </a:rPr>
              <a:t>二进制</a:t>
            </a:r>
            <a:r>
              <a:rPr lang="zh-CN" altLang="en-US" sz="3200"/>
              <a:t>形式进行存储。</a:t>
            </a:r>
            <a:endParaRPr lang="en-US" altLang="zh-CN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F62C4A-F377-CCA4-29E3-E8B330992602}"/>
              </a:ext>
            </a:extLst>
          </p:cNvPr>
          <p:cNvSpPr/>
          <p:nvPr/>
        </p:nvSpPr>
        <p:spPr>
          <a:xfrm>
            <a:off x="2123488" y="296424"/>
            <a:ext cx="90281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整型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C3F828-D820-1009-0B6E-5C0EAAE81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63" y="2758848"/>
            <a:ext cx="7902266" cy="33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471DFE-20F1-9475-13C0-DDA28AF54079}"/>
              </a:ext>
            </a:extLst>
          </p:cNvPr>
          <p:cNvSpPr/>
          <p:nvPr/>
        </p:nvSpPr>
        <p:spPr>
          <a:xfrm>
            <a:off x="2057655" y="337987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变量的声明和赋值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7D65B5-B4A2-1C21-948C-87E0EE29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75" y="1357312"/>
            <a:ext cx="86391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1F6C30-E5B5-A5A5-67DE-0372C4F8FA96}"/>
              </a:ext>
            </a:extLst>
          </p:cNvPr>
          <p:cNvSpPr/>
          <p:nvPr/>
        </p:nvSpPr>
        <p:spPr>
          <a:xfrm>
            <a:off x="2080039" y="275641"/>
            <a:ext cx="169629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打印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1887D1-0164-D171-3D19-2D55CECA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2" y="1041256"/>
            <a:ext cx="8098190" cy="345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293F50-2EDF-B51D-7054-634ACE05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5" y="4552517"/>
            <a:ext cx="8801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4AEB81-E720-1FFD-43FB-E8B1DAC6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" y="1677699"/>
            <a:ext cx="8248279" cy="11555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016358D-4CF4-0F6E-ED15-F38210ABB9C9}"/>
              </a:ext>
            </a:extLst>
          </p:cNvPr>
          <p:cNvSpPr txBox="1"/>
          <p:nvPr/>
        </p:nvSpPr>
        <p:spPr>
          <a:xfrm>
            <a:off x="563879" y="95596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输出结果：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C103CD-F26D-3D65-E144-87387FA8E6FD}"/>
              </a:ext>
            </a:extLst>
          </p:cNvPr>
          <p:cNvSpPr txBox="1"/>
          <p:nvPr/>
        </p:nvSpPr>
        <p:spPr>
          <a:xfrm>
            <a:off x="709351" y="3082636"/>
            <a:ext cx="10914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第二行输出，第一个</a:t>
            </a:r>
            <a:r>
              <a:rPr lang="en-US" altLang="zh-CN" sz="3200"/>
              <a:t>%d</a:t>
            </a:r>
            <a:r>
              <a:rPr lang="zh-CN" altLang="en-US" sz="3200"/>
              <a:t>对应</a:t>
            </a:r>
            <a:r>
              <a:rPr lang="en-US" altLang="zh-CN" sz="3200"/>
              <a:t>ten</a:t>
            </a:r>
            <a:r>
              <a:rPr lang="zh-CN" altLang="en-US" sz="3200"/>
              <a:t>的值，第二个和第三个</a:t>
            </a:r>
            <a:r>
              <a:rPr lang="en-US" altLang="zh-CN" sz="3200"/>
              <a:t>%d</a:t>
            </a:r>
            <a:r>
              <a:rPr lang="zh-CN" altLang="en-US" sz="3200"/>
              <a:t>没</a:t>
            </a:r>
            <a:endParaRPr lang="en-US" altLang="zh-CN" sz="3200"/>
          </a:p>
          <a:p>
            <a:r>
              <a:rPr lang="zh-CN" altLang="en-US" sz="3200"/>
              <a:t>有对应的值，因此打印一个随机值，每次运行结果都不一样。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由于</a:t>
            </a:r>
            <a:r>
              <a:rPr lang="en-US" altLang="zh-CN" sz="3200"/>
              <a:t>printf</a:t>
            </a:r>
            <a:r>
              <a:rPr lang="zh-CN" altLang="en-US" sz="3200"/>
              <a:t>传递参数个数不确定，编译器面临这种问题，也</a:t>
            </a:r>
            <a:endParaRPr lang="en-US" altLang="zh-CN" sz="3200"/>
          </a:p>
          <a:p>
            <a:r>
              <a:rPr lang="zh-CN" altLang="en-US" sz="3200"/>
              <a:t>无法发现，只能靠自己在写程序时保持严谨。</a:t>
            </a:r>
          </a:p>
        </p:txBody>
      </p:sp>
    </p:spTree>
    <p:extLst>
      <p:ext uri="{BB962C8B-B14F-4D97-AF65-F5344CB8AC3E}">
        <p14:creationId xmlns:p14="http://schemas.microsoft.com/office/powerpoint/2010/main" val="163936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9008C0-26A7-C152-132F-2501CCF0635A}"/>
              </a:ext>
            </a:extLst>
          </p:cNvPr>
          <p:cNvSpPr/>
          <p:nvPr/>
        </p:nvSpPr>
        <p:spPr>
          <a:xfrm>
            <a:off x="2117710" y="275641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整型常量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68AC37-5C80-8D5D-13FD-1DCD717C9C9B}"/>
              </a:ext>
            </a:extLst>
          </p:cNvPr>
          <p:cNvSpPr txBox="1"/>
          <p:nvPr/>
        </p:nvSpPr>
        <p:spPr>
          <a:xfrm>
            <a:off x="584661" y="976746"/>
            <a:ext cx="108542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变量，是可以改变的量。常量是不可以改变的量，比如程序</a:t>
            </a:r>
            <a:endParaRPr lang="en-US" altLang="zh-CN" sz="3200"/>
          </a:p>
          <a:p>
            <a:r>
              <a:rPr lang="zh-CN" altLang="en-US" sz="3200"/>
              <a:t>中出现的</a:t>
            </a:r>
            <a:r>
              <a:rPr lang="en-US" altLang="zh-CN" sz="3200"/>
              <a:t>10</a:t>
            </a:r>
            <a:r>
              <a:rPr lang="zh-CN" altLang="en-US" sz="3200"/>
              <a:t>、</a:t>
            </a:r>
            <a:r>
              <a:rPr lang="en-US" altLang="zh-CN" sz="3200"/>
              <a:t>2</a:t>
            </a:r>
            <a:r>
              <a:rPr lang="zh-CN" altLang="en-US" sz="3200"/>
              <a:t>等数字，就是常量。</a:t>
            </a:r>
            <a:endParaRPr lang="en-US" altLang="zh-CN" sz="3200"/>
          </a:p>
          <a:p>
            <a:r>
              <a:rPr lang="en-US" altLang="zh-CN" sz="3200"/>
              <a:t>C</a:t>
            </a:r>
            <a:r>
              <a:rPr lang="zh-CN" altLang="en-US" sz="3200"/>
              <a:t>语言中还可以使用</a:t>
            </a:r>
            <a:r>
              <a:rPr lang="en-US" altLang="zh-CN" sz="3200"/>
              <a:t>const</a:t>
            </a:r>
            <a:r>
              <a:rPr lang="zh-CN" altLang="en-US" sz="3200"/>
              <a:t>关键字声明常量类型，要在声明时</a:t>
            </a:r>
            <a:endParaRPr lang="en-US" altLang="zh-CN" sz="3200"/>
          </a:p>
          <a:p>
            <a:r>
              <a:rPr lang="zh-CN" altLang="en-US" sz="3200"/>
              <a:t>直接赋值，之后不可以再重新赋值。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014387-13F3-1219-35DE-5CF663DCB186}"/>
              </a:ext>
            </a:extLst>
          </p:cNvPr>
          <p:cNvSpPr txBox="1"/>
          <p:nvPr/>
        </p:nvSpPr>
        <p:spPr>
          <a:xfrm>
            <a:off x="716882" y="3216734"/>
            <a:ext cx="10456809" cy="1590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pt-BR" sz="2800">
                <a:latin typeface="Consolas" panose="020B0609020204030204" charset="0"/>
                <a:cs typeface="Consolas" panose="020B0609020204030204" charset="0"/>
                <a:sym typeface="+mn-ea"/>
              </a:rPr>
              <a:t>const int a = 1;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pt-BR" sz="2800">
                <a:latin typeface="Consolas" panose="020B0609020204030204" charset="0"/>
                <a:cs typeface="Consolas" panose="020B0609020204030204" charset="0"/>
                <a:sym typeface="+mn-ea"/>
              </a:rPr>
              <a:t>printf("a=%d\n", a);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pt-BR" sz="2800">
                <a:latin typeface="Consolas" panose="020B0609020204030204" charset="0"/>
                <a:cs typeface="Consolas" panose="020B0609020204030204" charset="0"/>
                <a:sym typeface="+mn-ea"/>
              </a:rPr>
              <a:t>a = 2;</a:t>
            </a:r>
            <a:endParaRPr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8445F9-5096-CE91-B632-508899EA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2" y="4889041"/>
            <a:ext cx="7400925" cy="16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F543C6-5E64-8816-D760-AD485EF5C1A9}"/>
              </a:ext>
            </a:extLst>
          </p:cNvPr>
          <p:cNvSpPr/>
          <p:nvPr/>
        </p:nvSpPr>
        <p:spPr>
          <a:xfrm>
            <a:off x="2113076" y="324132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八进制和十六进制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05F94C-D7E2-DAFA-BDD4-1B87139E447B}"/>
              </a:ext>
            </a:extLst>
          </p:cNvPr>
          <p:cNvSpPr txBox="1"/>
          <p:nvPr/>
        </p:nvSpPr>
        <p:spPr>
          <a:xfrm>
            <a:off x="563879" y="955964"/>
            <a:ext cx="84882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十进制显示：</a:t>
            </a:r>
            <a:r>
              <a:rPr lang="en-US" altLang="zh-CN" sz="3200"/>
              <a:t>%d</a:t>
            </a:r>
          </a:p>
          <a:p>
            <a:r>
              <a:rPr lang="zh-CN" altLang="en-US" sz="3200"/>
              <a:t>八进制显示：</a:t>
            </a:r>
            <a:r>
              <a:rPr lang="en-US" altLang="zh-CN" sz="3200"/>
              <a:t>%o</a:t>
            </a:r>
            <a:r>
              <a:rPr lang="zh-CN" altLang="en-US" sz="3200"/>
              <a:t>，加前缀零：</a:t>
            </a:r>
            <a:r>
              <a:rPr lang="en-US" altLang="zh-CN" sz="3200"/>
              <a:t>%#o</a:t>
            </a:r>
          </a:p>
          <a:p>
            <a:r>
              <a:rPr lang="zh-CN" altLang="en-US" sz="3200"/>
              <a:t>十六进制显示：</a:t>
            </a:r>
            <a:r>
              <a:rPr lang="en-US" altLang="zh-CN" sz="3200"/>
              <a:t>%x</a:t>
            </a:r>
            <a:r>
              <a:rPr lang="zh-CN" altLang="en-US" sz="3200"/>
              <a:t>、</a:t>
            </a:r>
            <a:r>
              <a:rPr lang="en-US" altLang="zh-CN" sz="3200"/>
              <a:t>%X</a:t>
            </a:r>
            <a:r>
              <a:rPr lang="zh-CN" altLang="en-US" sz="3200"/>
              <a:t>，加前缀零：</a:t>
            </a:r>
            <a:r>
              <a:rPr lang="en-US" altLang="zh-CN" sz="3200"/>
              <a:t>%#x</a:t>
            </a:r>
            <a:r>
              <a:rPr lang="zh-CN" altLang="en-US" sz="3200"/>
              <a:t>、</a:t>
            </a:r>
            <a:r>
              <a:rPr lang="en-US" altLang="zh-CN" sz="3200"/>
              <a:t>%#X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6493F-D1EA-659B-278C-2406A761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1" y="2585605"/>
            <a:ext cx="8296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562</Words>
  <Application>Microsoft Office PowerPoint</Application>
  <PresentationFormat>宽屏</PresentationFormat>
  <Paragraphs>61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Hannotate SC Bold</vt:lpstr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70</cp:revision>
  <dcterms:created xsi:type="dcterms:W3CDTF">2021-07-29T09:24:54Z</dcterms:created>
  <dcterms:modified xsi:type="dcterms:W3CDTF">2023-03-25T15:13:47Z</dcterms:modified>
</cp:coreProperties>
</file>