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14" r:id="rId2"/>
    <p:sldId id="500" r:id="rId3"/>
    <p:sldId id="1136" r:id="rId4"/>
    <p:sldId id="1663" r:id="rId5"/>
    <p:sldId id="1664" r:id="rId6"/>
    <p:sldId id="1665" r:id="rId7"/>
    <p:sldId id="1727" r:id="rId8"/>
    <p:sldId id="1728" r:id="rId9"/>
    <p:sldId id="1707" r:id="rId10"/>
    <p:sldId id="1666" r:id="rId11"/>
    <p:sldId id="1607" r:id="rId12"/>
    <p:sldId id="1765" r:id="rId13"/>
    <p:sldId id="1748" r:id="rId14"/>
    <p:sldId id="1767" r:id="rId15"/>
    <p:sldId id="1115" r:id="rId16"/>
    <p:sldId id="46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https://www.bilibili.com/video/BV1RT4y1j7pP 毕导 算法一期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F4068-628E-4D58-8304-7B3579480A0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我希望在短短的四节课中和孩子们交流的过程中，我希望我交给同学们的绝对不止于编程。更多地是思考问题的能力，解决问题的能力，以及受用一生的良好习惯。</a:t>
            </a:r>
          </a:p>
          <a:p>
            <a:r>
              <a:rPr lang="zh-CN" altLang="en-US"/>
              <a:t>希望同学们能够打起精神，由我带领大家，开启编程学习的旅程，期待大家良好的表现。同时也希望家长们能够配合好我们的工作，</a:t>
            </a:r>
          </a:p>
          <a:p>
            <a:r>
              <a:rPr lang="zh-CN" altLang="en-US"/>
              <a:t>各位同学们，家长们，我们线下见。谢谢大家。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67775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2"/>
            </p:custDataLst>
          </p:nvPr>
        </p:nvCxnSpPr>
        <p:spPr>
          <a:xfrm>
            <a:off x="6432556" y="4405448"/>
            <a:ext cx="47656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4294967295"/>
            <p:custDataLst>
              <p:tags r:id="rId3"/>
            </p:custDataLst>
          </p:nvPr>
        </p:nvSpPr>
        <p:spPr>
          <a:xfrm>
            <a:off x="9311012" y="4663337"/>
            <a:ext cx="1910715" cy="408940"/>
          </a:xfrm>
        </p:spPr>
        <p:txBody>
          <a:bodyPr/>
          <a:lstStyle/>
          <a:p>
            <a:pPr algn="r"/>
            <a:r>
              <a:rPr lang="zh-CN" altLang="en-US"/>
              <a:t>刘渠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4294967295"/>
            <p:custDataLst>
              <p:tags r:id="rId4"/>
            </p:custDataLst>
          </p:nvPr>
        </p:nvSpPr>
        <p:spPr>
          <a:xfrm>
            <a:off x="9349747" y="5147842"/>
            <a:ext cx="1910715" cy="408940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zh-CN"/>
              <a:t>2020.07.20</a:t>
            </a:r>
          </a:p>
          <a:p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5"/>
            </p:custDataLst>
          </p:nvPr>
        </p:nvSpPr>
        <p:spPr>
          <a:xfrm>
            <a:off x="5654675" y="2317750"/>
            <a:ext cx="5977255" cy="970915"/>
          </a:xfrm>
        </p:spPr>
        <p:txBody>
          <a:bodyPr>
            <a:normAutofit fontScale="90000"/>
          </a:bodyPr>
          <a:lstStyle/>
          <a:p>
            <a:pPr algn="ctr"/>
            <a:r>
              <a:rPr lang="zh-CN"/>
              <a:t>算法与数据结构</a:t>
            </a:r>
            <a:br>
              <a:rPr lang="zh-CN"/>
            </a:br>
            <a:r>
              <a:rPr lang="zh-CN" altLang="en-US"/>
              <a:t>第五课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897370" y="3959225"/>
            <a:ext cx="4300220" cy="408940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zh-CN"/>
              <a:t>路径与环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1310" y="761365"/>
            <a:ext cx="6873240" cy="5839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3200">
                <a:sym typeface="+mn-ea"/>
              </a:rPr>
              <a:t>某路径的顶点序列为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2 </a:t>
            </a:r>
            <a:r>
              <a:rPr lang="en-US" altLang="zh-CN" sz="3200">
                <a:sym typeface="+mn-ea"/>
              </a:rPr>
              <a:t>... v</a:t>
            </a:r>
            <a:r>
              <a:rPr lang="en-US" altLang="zh-CN" sz="3200" baseline="-25000">
                <a:sym typeface="+mn-ea"/>
              </a:rPr>
              <a:t>n</a:t>
            </a:r>
            <a:endParaRPr lang="zh-CN" sz="3200"/>
          </a:p>
          <a:p>
            <a:pPr marL="457200" indent="-45720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sz="3200">
                <a:sym typeface="+mn-ea"/>
              </a:rPr>
              <a:t>若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 = v</a:t>
            </a:r>
            <a:r>
              <a:rPr lang="en-US" altLang="zh-CN" sz="3200" baseline="-25000">
                <a:sym typeface="+mn-ea"/>
              </a:rPr>
              <a:t>n</a:t>
            </a:r>
            <a:r>
              <a:rPr lang="zh-CN" altLang="en-US" sz="3200">
                <a:sym typeface="+mn-ea"/>
              </a:rPr>
              <a:t>则该路称径为：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回路</a:t>
            </a:r>
            <a:r>
              <a:rPr lang="zh-CN" altLang="en-US" sz="3200">
                <a:sym typeface="+mn-ea"/>
              </a:rPr>
              <a:t>或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环</a:t>
            </a:r>
          </a:p>
          <a:p>
            <a:pPr marL="457200" indent="-45720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tx1"/>
                </a:solidFill>
                <a:effectLst/>
                <a:sym typeface="+mn-ea"/>
              </a:rPr>
              <a:t>除第一个顶点和最后一个顶点相同外，其余顶点均不同，则称该回路为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简单回路。</a:t>
            </a: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zh-CN" altLang="en-US" sz="3200">
                <a:solidFill>
                  <a:schemeClr val="tx1"/>
                </a:solidFill>
                <a:effectLst/>
                <a:sym typeface="+mn-ea"/>
              </a:rPr>
              <a:t>例：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2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en-US" altLang="zh-CN" sz="3200">
                <a:sym typeface="+mn-ea"/>
              </a:rPr>
              <a:t>,</a:t>
            </a:r>
            <a:r>
              <a:rPr lang="en-US" altLang="zh-CN" sz="3200" baseline="-250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 </a:t>
            </a: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zh-CN" altLang="en-US" sz="3200">
                <a:solidFill>
                  <a:schemeClr val="tx1"/>
                </a:solidFill>
                <a:effectLst/>
                <a:sym typeface="+mn-ea"/>
              </a:rPr>
              <a:t>是简单回路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293610" y="1403985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81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10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91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判断图中是否有环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913765"/>
            <a:ext cx="1031430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3600"/>
              <a:t>无向图判断是否有环：深搜</a:t>
            </a: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3600"/>
              <a:t>除了</a:t>
            </a:r>
            <a:r>
              <a:rPr lang="en-US" altLang="zh-CN" sz="3600"/>
              <a:t>“</a:t>
            </a:r>
            <a:r>
              <a:rPr lang="zh-CN" altLang="en-US" sz="3600"/>
              <a:t>父顶点</a:t>
            </a:r>
            <a:r>
              <a:rPr lang="en-US" altLang="zh-CN" sz="3600"/>
              <a:t>”</a:t>
            </a:r>
            <a:r>
              <a:rPr lang="zh-CN" altLang="en-US" sz="3600"/>
              <a:t>，邻接点中有标记过的顶点就是有环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9920" y="2721610"/>
            <a:ext cx="3679190" cy="3579495"/>
            <a:chOff x="992" y="4286"/>
            <a:chExt cx="5794" cy="5637"/>
          </a:xfrm>
        </p:grpSpPr>
        <p:sp>
          <p:nvSpPr>
            <p:cNvPr id="7" name="椭圆 6"/>
            <p:cNvSpPr/>
            <p:nvPr/>
          </p:nvSpPr>
          <p:spPr>
            <a:xfrm>
              <a:off x="3261" y="4286"/>
              <a:ext cx="1348" cy="1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992" y="6346"/>
              <a:ext cx="1348" cy="13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3261" y="8574"/>
              <a:ext cx="1348" cy="134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2143" y="5437"/>
              <a:ext cx="1315" cy="1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9" idx="3"/>
              <a:endCxn id="11" idx="7"/>
            </p:cNvCxnSpPr>
            <p:nvPr/>
          </p:nvCxnSpPr>
          <p:spPr>
            <a:xfrm flipH="1">
              <a:off x="4412" y="7497"/>
              <a:ext cx="1223" cy="1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1"/>
              <a:endCxn id="7" idx="5"/>
            </p:cNvCxnSpPr>
            <p:nvPr/>
          </p:nvCxnSpPr>
          <p:spPr>
            <a:xfrm flipH="1" flipV="1">
              <a:off x="4412" y="5437"/>
              <a:ext cx="1223" cy="1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5438" y="6346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0" name="直接连接符 29"/>
            <p:cNvCxnSpPr>
              <a:stCxn id="11" idx="1"/>
              <a:endCxn id="10" idx="5"/>
            </p:cNvCxnSpPr>
            <p:nvPr/>
          </p:nvCxnSpPr>
          <p:spPr>
            <a:xfrm flipH="1" flipV="1">
              <a:off x="2143" y="7497"/>
              <a:ext cx="1315" cy="1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4696460" y="2303145"/>
            <a:ext cx="6989445" cy="3691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/>
              <a:t>例：</a:t>
            </a:r>
          </a:p>
          <a:p>
            <a:pPr>
              <a:lnSpc>
                <a:spcPct val="130000"/>
              </a:lnSpc>
            </a:pPr>
            <a:r>
              <a:rPr lang="zh-CN" altLang="en-US" sz="3600"/>
              <a:t>从顶点</a:t>
            </a:r>
            <a:r>
              <a:rPr lang="en-US" altLang="zh-CN" sz="3600"/>
              <a:t>1</a:t>
            </a:r>
            <a:r>
              <a:rPr lang="zh-CN" altLang="en-US" sz="3600"/>
              <a:t>开始深搜，访问</a:t>
            </a:r>
            <a:r>
              <a:rPr lang="en-US" altLang="zh-CN" sz="3600"/>
              <a:t>2</a:t>
            </a:r>
            <a:r>
              <a:rPr lang="zh-CN" altLang="en-US" sz="3600"/>
              <a:t>，访问</a:t>
            </a:r>
            <a:r>
              <a:rPr lang="en-US" altLang="zh-CN" sz="3600"/>
              <a:t>3</a:t>
            </a:r>
            <a:r>
              <a:rPr lang="zh-CN" altLang="en-US" sz="3600"/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3600"/>
              <a:t>访问</a:t>
            </a:r>
            <a:r>
              <a:rPr lang="en-US" altLang="zh-CN" sz="3600"/>
              <a:t>4</a:t>
            </a:r>
            <a:r>
              <a:rPr lang="zh-CN" altLang="en-US" sz="3600"/>
              <a:t>时，</a:t>
            </a:r>
            <a:r>
              <a:rPr lang="en-US" altLang="zh-CN" sz="3600"/>
              <a:t>4</a:t>
            </a:r>
            <a:r>
              <a:rPr lang="zh-CN" altLang="en-US" sz="3600"/>
              <a:t>的</a:t>
            </a:r>
            <a:r>
              <a:rPr lang="en-US" altLang="zh-CN" sz="3600"/>
              <a:t>“</a:t>
            </a:r>
            <a:r>
              <a:rPr lang="zh-CN" altLang="en-US" sz="3600"/>
              <a:t>父顶点</a:t>
            </a:r>
            <a:r>
              <a:rPr lang="en-US" altLang="zh-CN" sz="3600"/>
              <a:t>”</a:t>
            </a:r>
            <a:r>
              <a:rPr lang="zh-CN" altLang="en-US" sz="3600"/>
              <a:t>是</a:t>
            </a:r>
            <a:r>
              <a:rPr lang="en-US" altLang="zh-CN" sz="3600"/>
              <a:t>3</a:t>
            </a:r>
            <a:r>
              <a:rPr lang="zh-CN" altLang="en-US" sz="3600"/>
              <a:t>，除了</a:t>
            </a:r>
            <a:r>
              <a:rPr lang="en-US" altLang="zh-CN" sz="3600"/>
              <a:t>3</a:t>
            </a:r>
            <a:r>
              <a:rPr lang="zh-CN" altLang="en-US" sz="3600"/>
              <a:t>外，</a:t>
            </a:r>
            <a:r>
              <a:rPr lang="en-US" altLang="zh-CN" sz="3600"/>
              <a:t>1</a:t>
            </a:r>
            <a:r>
              <a:rPr lang="zh-CN" altLang="en-US" sz="3600"/>
              <a:t>是已经访问过的顶点，所以存在环。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63625"/>
            <a:ext cx="7102475" cy="1309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MYOJ 童程童美 NOIP提高班 图论</a:t>
            </a:r>
            <a:endParaRPr lang="zh-CN" altLang="en-US" sz="3600"/>
          </a:p>
          <a:p>
            <a:pPr>
              <a:lnSpc>
                <a:spcPct val="110000"/>
              </a:lnSpc>
            </a:pPr>
            <a:r>
              <a:rPr lang="zh-CN" altLang="en-US" sz="3600"/>
              <a:t>无向图中是否有环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36610" y="925830"/>
            <a:ext cx="254000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800"/>
              <a:t>#include&lt;bits/stdc++.h&gt;</a:t>
            </a:r>
          </a:p>
          <a:p>
            <a:r>
              <a:rPr lang="zh-CN" altLang="en-US" sz="800"/>
              <a:t>using namespace std;</a:t>
            </a:r>
          </a:p>
          <a:p>
            <a:r>
              <a:rPr lang="zh-CN" altLang="en-US" sz="800"/>
              <a:t>#define N 105</a:t>
            </a:r>
          </a:p>
          <a:p>
            <a:r>
              <a:rPr lang="zh-CN" altLang="en-US" sz="800"/>
              <a:t>vector&lt;int&gt; edge[N];//edge[i]：顶点i的邻接点们</a:t>
            </a:r>
          </a:p>
          <a:p>
            <a:r>
              <a:rPr lang="zh-CN" altLang="en-US" sz="800"/>
              <a:t>int n, m;//n：顶点数 m:边数 </a:t>
            </a:r>
          </a:p>
          <a:p>
            <a:r>
              <a:rPr lang="zh-CN" altLang="en-US" sz="800"/>
              <a:t>bool vis[N], hasRing;</a:t>
            </a:r>
          </a:p>
          <a:p>
            <a:r>
              <a:rPr lang="zh-CN" altLang="en-US" sz="800"/>
              <a:t>void init()</a:t>
            </a:r>
          </a:p>
          <a:p>
            <a:r>
              <a:rPr lang="zh-CN" altLang="en-US" sz="800"/>
              <a:t>{</a:t>
            </a:r>
          </a:p>
          <a:p>
            <a:r>
              <a:rPr lang="zh-CN" altLang="en-US" sz="800"/>
              <a:t>    int f, t;</a:t>
            </a:r>
          </a:p>
          <a:p>
            <a:r>
              <a:rPr lang="zh-CN" altLang="en-US" sz="800"/>
              <a:t>    cin &gt;&gt; n &gt;&gt; m;</a:t>
            </a:r>
          </a:p>
          <a:p>
            <a:r>
              <a:rPr lang="zh-CN" altLang="en-US" sz="800"/>
              <a:t>    for(int i = 1; i &lt;= m; ++i)</a:t>
            </a:r>
          </a:p>
          <a:p>
            <a:r>
              <a:rPr lang="zh-CN" altLang="en-US" sz="800"/>
              <a:t>    {</a:t>
            </a:r>
          </a:p>
          <a:p>
            <a:r>
              <a:rPr lang="zh-CN" altLang="en-US" sz="800"/>
              <a:t>        cin &gt;&gt; f &gt;&gt; t;//从f到t权值w </a:t>
            </a:r>
          </a:p>
          <a:p>
            <a:r>
              <a:rPr lang="zh-CN" altLang="en-US" sz="800"/>
              <a:t>        edge[f].push_back(t);</a:t>
            </a:r>
          </a:p>
          <a:p>
            <a:r>
              <a:rPr lang="zh-CN" altLang="en-US" sz="800"/>
              <a:t>        edge[t].push_back(f);</a:t>
            </a:r>
          </a:p>
          <a:p>
            <a:r>
              <a:rPr lang="zh-CN" altLang="en-US" sz="800"/>
              <a:t>    }</a:t>
            </a:r>
          </a:p>
          <a:p>
            <a:r>
              <a:rPr lang="zh-CN" altLang="en-US" sz="800"/>
              <a:t>}</a:t>
            </a:r>
          </a:p>
          <a:p>
            <a:r>
              <a:rPr lang="zh-CN" altLang="en-US" sz="800"/>
              <a:t>void dfs(int v, int pre)</a:t>
            </a:r>
          </a:p>
          <a:p>
            <a:r>
              <a:rPr lang="zh-CN" altLang="en-US" sz="800"/>
              <a:t>{</a:t>
            </a:r>
          </a:p>
          <a:p>
            <a:r>
              <a:rPr lang="zh-CN" altLang="en-US" sz="800"/>
              <a:t>    if(hasRing)</a:t>
            </a:r>
          </a:p>
          <a:p>
            <a:r>
              <a:rPr lang="zh-CN" altLang="en-US" sz="800"/>
              <a:t>        return;</a:t>
            </a:r>
          </a:p>
          <a:p>
            <a:r>
              <a:rPr lang="zh-CN" altLang="en-US" sz="800"/>
              <a:t>    if(vis[v])</a:t>
            </a:r>
          </a:p>
          <a:p>
            <a:r>
              <a:rPr lang="zh-CN" altLang="en-US" sz="800"/>
              <a:t>        return;</a:t>
            </a:r>
          </a:p>
          <a:p>
            <a:r>
              <a:rPr lang="zh-CN" altLang="en-US" sz="800"/>
              <a:t>    vis[v] = true;</a:t>
            </a:r>
          </a:p>
          <a:p>
            <a:r>
              <a:rPr lang="zh-CN" altLang="en-US" sz="800"/>
              <a:t>    for(int i = 0; i &lt; edge[v].size(); ++i)</a:t>
            </a:r>
          </a:p>
          <a:p>
            <a:r>
              <a:rPr lang="zh-CN" altLang="en-US" sz="800"/>
              <a:t>    {</a:t>
            </a:r>
          </a:p>
          <a:p>
            <a:r>
              <a:rPr lang="zh-CN" altLang="en-US" sz="800"/>
              <a:t>        int u = edge[v][i];</a:t>
            </a:r>
          </a:p>
          <a:p>
            <a:r>
              <a:rPr lang="zh-CN" altLang="en-US" sz="800"/>
              <a:t>        if(vis[u] &amp;&amp; u != pre)</a:t>
            </a:r>
          </a:p>
          <a:p>
            <a:r>
              <a:rPr lang="zh-CN" altLang="en-US" sz="800"/>
              <a:t>        {</a:t>
            </a:r>
          </a:p>
          <a:p>
            <a:r>
              <a:rPr lang="zh-CN" altLang="en-US" sz="800"/>
              <a:t>            hasRing = true;</a:t>
            </a:r>
          </a:p>
          <a:p>
            <a:r>
              <a:rPr lang="zh-CN" altLang="en-US" sz="800"/>
              <a:t>            return; </a:t>
            </a:r>
          </a:p>
          <a:p>
            <a:r>
              <a:rPr lang="zh-CN" altLang="en-US" sz="800"/>
              <a:t>        }</a:t>
            </a:r>
          </a:p>
          <a:p>
            <a:r>
              <a:rPr lang="zh-CN" altLang="en-US" sz="800"/>
              <a:t>        else</a:t>
            </a:r>
          </a:p>
          <a:p>
            <a:r>
              <a:rPr lang="zh-CN" altLang="en-US" sz="800"/>
              <a:t>            dfs(u, v); </a:t>
            </a:r>
          </a:p>
          <a:p>
            <a:r>
              <a:rPr lang="zh-CN" altLang="en-US" sz="800"/>
              <a:t>    }</a:t>
            </a:r>
          </a:p>
          <a:p>
            <a:r>
              <a:rPr lang="zh-CN" altLang="en-US" sz="800"/>
              <a:t>}</a:t>
            </a:r>
          </a:p>
          <a:p>
            <a:r>
              <a:rPr lang="zh-CN" altLang="en-US" sz="800"/>
              <a:t>int main()</a:t>
            </a:r>
          </a:p>
          <a:p>
            <a:r>
              <a:rPr lang="zh-CN" altLang="en-US" sz="800"/>
              <a:t>{</a:t>
            </a:r>
          </a:p>
          <a:p>
            <a:r>
              <a:rPr lang="zh-CN" altLang="en-US" sz="800"/>
              <a:t>    init();</a:t>
            </a:r>
          </a:p>
          <a:p>
            <a:r>
              <a:rPr lang="zh-CN" altLang="en-US" sz="800"/>
              <a:t>    for(int i = 1; i &lt;= n; ++i)</a:t>
            </a:r>
          </a:p>
          <a:p>
            <a:r>
              <a:rPr lang="zh-CN" altLang="en-US" sz="800"/>
              <a:t>        dfs(i, 0);</a:t>
            </a:r>
          </a:p>
          <a:p>
            <a:r>
              <a:rPr lang="zh-CN" altLang="en-US" sz="800"/>
              <a:t>    cout &lt;&lt; (hasRing ? "yes" : "no");</a:t>
            </a:r>
          </a:p>
          <a:p>
            <a:r>
              <a:rPr lang="zh-CN" altLang="en-US" sz="800"/>
              <a:t>    return 0;</a:t>
            </a:r>
          </a:p>
          <a:p>
            <a:r>
              <a:rPr lang="zh-CN" altLang="en-US" sz="800"/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判断图中是否有环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913765"/>
            <a:ext cx="10074910" cy="435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3600"/>
              <a:t>有向图判断是否有环：深搜</a:t>
            </a:r>
            <a:r>
              <a:rPr lang="en-US" altLang="zh-CN" sz="3600"/>
              <a:t> + 3</a:t>
            </a:r>
            <a:r>
              <a:rPr lang="zh-CN" altLang="en-US" sz="3600"/>
              <a:t>色标记</a:t>
            </a: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3600"/>
              <a:t>每个顶点有种标记</a:t>
            </a:r>
          </a:p>
          <a:p>
            <a:pPr marL="1028700" lvl="1" indent="-571500">
              <a:lnSpc>
                <a:spcPct val="110000"/>
              </a:lnSpc>
              <a:buFont typeface="Wingdings" panose="05000000000000000000" charset="0"/>
              <a:buChar char="n"/>
            </a:pPr>
            <a:r>
              <a:rPr lang="en-US" altLang="zh-CN" sz="3600"/>
              <a:t>0</a:t>
            </a:r>
            <a:r>
              <a:rPr lang="zh-CN" altLang="en-US" sz="3600"/>
              <a:t>：该顶点未访问过</a:t>
            </a:r>
          </a:p>
          <a:p>
            <a:pPr marL="1028700" lvl="1" indent="-571500">
              <a:lnSpc>
                <a:spcPct val="110000"/>
              </a:lnSpc>
              <a:buFont typeface="Wingdings" panose="05000000000000000000" charset="0"/>
              <a:buChar char="n"/>
            </a:pPr>
            <a:r>
              <a:rPr lang="en-US" altLang="zh-CN" sz="3600"/>
              <a:t>-1</a:t>
            </a:r>
            <a:r>
              <a:rPr lang="zh-CN" altLang="en-US" sz="3600"/>
              <a:t>：该顶点的邻接点未访问完</a:t>
            </a:r>
          </a:p>
          <a:p>
            <a:pPr marL="1028700" lvl="1" indent="-571500">
              <a:lnSpc>
                <a:spcPct val="110000"/>
              </a:lnSpc>
              <a:buFont typeface="Wingdings" panose="05000000000000000000" charset="0"/>
              <a:buChar char="n"/>
            </a:pPr>
            <a:r>
              <a:rPr lang="en-US" altLang="zh-CN" sz="3600"/>
              <a:t>1</a:t>
            </a:r>
            <a:r>
              <a:rPr lang="zh-CN" altLang="en-US" sz="3600"/>
              <a:t>：该顶点的邻接点已访问完</a:t>
            </a: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3600"/>
              <a:t>深度优先遍历有向图，如果一个顶点的邻接点有标记为</a:t>
            </a:r>
            <a:r>
              <a:rPr lang="en-US" altLang="zh-CN" sz="3600"/>
              <a:t>-1</a:t>
            </a:r>
            <a:r>
              <a:rPr lang="zh-CN" altLang="en-US" sz="3600"/>
              <a:t>的顶点，那么该图中存在环。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练习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74420"/>
            <a:ext cx="7112000" cy="1254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MYOJ 童程童美 NOIP提高班 图论</a:t>
            </a:r>
            <a:endParaRPr lang="zh-CN" altLang="en-US" sz="3600"/>
          </a:p>
          <a:p>
            <a:r>
              <a:rPr lang="zh-CN" altLang="en-US" sz="3600"/>
              <a:t>有向图中是否有环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36610" y="925830"/>
            <a:ext cx="254000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800"/>
              <a:t>#include&lt;bits/stdc++.h&gt;</a:t>
            </a:r>
          </a:p>
          <a:p>
            <a:r>
              <a:rPr lang="zh-CN" altLang="en-US" sz="800"/>
              <a:t>using namespace std;</a:t>
            </a:r>
          </a:p>
          <a:p>
            <a:r>
              <a:rPr lang="zh-CN" altLang="en-US" sz="800"/>
              <a:t>#define N 105</a:t>
            </a:r>
          </a:p>
          <a:p>
            <a:r>
              <a:rPr lang="zh-CN" altLang="en-US" sz="800"/>
              <a:t>vector&lt;int&gt; edge[N];//edge[i]：顶点i的邻接点们</a:t>
            </a:r>
          </a:p>
          <a:p>
            <a:r>
              <a:rPr lang="zh-CN" altLang="en-US" sz="800"/>
              <a:t>int n, m;//n：顶点数 m:边数 </a:t>
            </a:r>
          </a:p>
          <a:p>
            <a:r>
              <a:rPr lang="zh-CN" altLang="en-US" sz="800"/>
              <a:t>int vis[N];//0：未访问过 -1：邻接点未访问完 1：邻接点已访问完 </a:t>
            </a:r>
          </a:p>
          <a:p>
            <a:r>
              <a:rPr lang="zh-CN" altLang="en-US" sz="800"/>
              <a:t>bool hasRing;</a:t>
            </a:r>
          </a:p>
          <a:p>
            <a:r>
              <a:rPr lang="zh-CN" altLang="en-US" sz="800"/>
              <a:t>void init()</a:t>
            </a:r>
          </a:p>
          <a:p>
            <a:r>
              <a:rPr lang="zh-CN" altLang="en-US" sz="800"/>
              <a:t>{</a:t>
            </a:r>
          </a:p>
          <a:p>
            <a:r>
              <a:rPr lang="zh-CN" altLang="en-US" sz="800"/>
              <a:t>    int f, t;</a:t>
            </a:r>
          </a:p>
          <a:p>
            <a:r>
              <a:rPr lang="zh-CN" altLang="en-US" sz="800"/>
              <a:t>    cin &gt;&gt; n &gt;&gt; m;</a:t>
            </a:r>
          </a:p>
          <a:p>
            <a:r>
              <a:rPr lang="zh-CN" altLang="en-US" sz="800"/>
              <a:t>    for(int i = 1; i &lt;= m; ++i)</a:t>
            </a:r>
          </a:p>
          <a:p>
            <a:r>
              <a:rPr lang="zh-CN" altLang="en-US" sz="800"/>
              <a:t>    {</a:t>
            </a:r>
          </a:p>
          <a:p>
            <a:r>
              <a:rPr lang="zh-CN" altLang="en-US" sz="800"/>
              <a:t>        cin &gt;&gt; f &gt;&gt; t;//从f到t权值w </a:t>
            </a:r>
          </a:p>
          <a:p>
            <a:r>
              <a:rPr lang="zh-CN" altLang="en-US" sz="800"/>
              <a:t>        edge[f].push_back(t);</a:t>
            </a:r>
          </a:p>
          <a:p>
            <a:r>
              <a:rPr lang="zh-CN" altLang="en-US" sz="800"/>
              <a:t>    }</a:t>
            </a:r>
          </a:p>
          <a:p>
            <a:r>
              <a:rPr lang="zh-CN" altLang="en-US" sz="800"/>
              <a:t>}</a:t>
            </a:r>
          </a:p>
          <a:p>
            <a:r>
              <a:rPr lang="zh-CN" altLang="en-US" sz="800"/>
              <a:t>void dfs(int v)</a:t>
            </a:r>
          </a:p>
          <a:p>
            <a:r>
              <a:rPr lang="zh-CN" altLang="en-US" sz="800"/>
              <a:t>{</a:t>
            </a:r>
          </a:p>
          <a:p>
            <a:r>
              <a:rPr lang="zh-CN" altLang="en-US" sz="800"/>
              <a:t>    if(hasRing)</a:t>
            </a:r>
          </a:p>
          <a:p>
            <a:r>
              <a:rPr lang="zh-CN" altLang="en-US" sz="800"/>
              <a:t>        return;</a:t>
            </a:r>
          </a:p>
          <a:p>
            <a:r>
              <a:rPr lang="zh-CN" altLang="en-US" sz="800"/>
              <a:t>    if(vis[v] == 1)</a:t>
            </a:r>
          </a:p>
          <a:p>
            <a:r>
              <a:rPr lang="zh-CN" altLang="en-US" sz="800"/>
              <a:t>        return;</a:t>
            </a:r>
          </a:p>
          <a:p>
            <a:r>
              <a:rPr lang="zh-CN" altLang="en-US" sz="800"/>
              <a:t>    vis[v] = -1;</a:t>
            </a:r>
          </a:p>
          <a:p>
            <a:r>
              <a:rPr lang="zh-CN" altLang="en-US" sz="800"/>
              <a:t>    for(int i = 0; i &lt; edge[v].size(); ++i)</a:t>
            </a:r>
          </a:p>
          <a:p>
            <a:r>
              <a:rPr lang="zh-CN" altLang="en-US" sz="800"/>
              <a:t>    {</a:t>
            </a:r>
          </a:p>
          <a:p>
            <a:r>
              <a:rPr lang="zh-CN" altLang="en-US" sz="800"/>
              <a:t>        int u = edge[v][i];</a:t>
            </a:r>
          </a:p>
          <a:p>
            <a:r>
              <a:rPr lang="zh-CN" altLang="en-US" sz="800"/>
              <a:t>        if(vis[u] == -1)</a:t>
            </a:r>
          </a:p>
          <a:p>
            <a:r>
              <a:rPr lang="zh-CN" altLang="en-US" sz="800"/>
              <a:t>        {</a:t>
            </a:r>
          </a:p>
          <a:p>
            <a:r>
              <a:rPr lang="zh-CN" altLang="en-US" sz="800"/>
              <a:t>            hasRing = true;</a:t>
            </a:r>
          </a:p>
          <a:p>
            <a:r>
              <a:rPr lang="zh-CN" altLang="en-US" sz="800"/>
              <a:t>            return;</a:t>
            </a:r>
          </a:p>
          <a:p>
            <a:r>
              <a:rPr lang="zh-CN" altLang="en-US" sz="800"/>
              <a:t>        }</a:t>
            </a:r>
          </a:p>
          <a:p>
            <a:r>
              <a:rPr lang="zh-CN" altLang="en-US" sz="800"/>
              <a:t>        else</a:t>
            </a:r>
          </a:p>
          <a:p>
            <a:r>
              <a:rPr lang="zh-CN" altLang="en-US" sz="800"/>
              <a:t>            dfs(u);</a:t>
            </a:r>
          </a:p>
          <a:p>
            <a:r>
              <a:rPr lang="zh-CN" altLang="en-US" sz="800"/>
              <a:t>    }</a:t>
            </a:r>
          </a:p>
          <a:p>
            <a:r>
              <a:rPr lang="zh-CN" altLang="en-US" sz="800"/>
              <a:t>    vis[v] = 1;</a:t>
            </a:r>
          </a:p>
          <a:p>
            <a:r>
              <a:rPr lang="zh-CN" altLang="en-US" sz="800"/>
              <a:t>} </a:t>
            </a:r>
          </a:p>
          <a:p>
            <a:r>
              <a:rPr lang="zh-CN" altLang="en-US" sz="800"/>
              <a:t>int main()</a:t>
            </a:r>
          </a:p>
          <a:p>
            <a:r>
              <a:rPr lang="zh-CN" altLang="en-US" sz="800"/>
              <a:t>{</a:t>
            </a:r>
          </a:p>
          <a:p>
            <a:r>
              <a:rPr lang="zh-CN" altLang="en-US" sz="800"/>
              <a:t>    init();</a:t>
            </a:r>
          </a:p>
          <a:p>
            <a:r>
              <a:rPr lang="zh-CN" altLang="en-US" sz="800"/>
              <a:t>    for(int i = 1; i &lt;= n; ++i)</a:t>
            </a:r>
          </a:p>
          <a:p>
            <a:r>
              <a:rPr lang="zh-CN" altLang="en-US" sz="800"/>
              <a:t>        dfs(i);</a:t>
            </a:r>
          </a:p>
          <a:p>
            <a:r>
              <a:rPr lang="zh-CN" altLang="en-US" sz="800"/>
              <a:t>    cout &lt;&lt; (hasRing ? "yes" : "no");</a:t>
            </a:r>
          </a:p>
          <a:p>
            <a:r>
              <a:rPr lang="zh-CN" altLang="en-US" sz="800"/>
              <a:t>    return 0;</a:t>
            </a:r>
          </a:p>
          <a:p>
            <a:r>
              <a:rPr lang="zh-CN" altLang="en-US" sz="800"/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4294967295"/>
            <p:custDataLst>
              <p:tags r:id="rId4"/>
            </p:custDataLst>
          </p:nvPr>
        </p:nvSpPr>
        <p:spPr>
          <a:xfrm>
            <a:off x="4759960" y="2913698"/>
            <a:ext cx="4880610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课后作业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6604000" y="2095183"/>
            <a:ext cx="4825365" cy="135191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谢谢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1697990" y="659828"/>
            <a:ext cx="4732020" cy="73723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</a:p>
        </p:txBody>
      </p:sp>
      <p:sp>
        <p:nvSpPr>
          <p:cNvPr id="29" name="矩形 28"/>
          <p:cNvSpPr/>
          <p:nvPr>
            <p:custDataLst>
              <p:tags r:id="rId3"/>
            </p:custDataLst>
          </p:nvPr>
        </p:nvSpPr>
        <p:spPr>
          <a:xfrm>
            <a:off x="1457484" y="2715640"/>
            <a:ext cx="3937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PA_淘宝网chenying0907出品 934"/>
          <p:cNvSpPr/>
          <p:nvPr>
            <p:custDataLst>
              <p:tags r:id="rId4"/>
            </p:custDataLst>
          </p:nvPr>
        </p:nvSpPr>
        <p:spPr>
          <a:xfrm>
            <a:off x="612570" y="2857880"/>
            <a:ext cx="2083528" cy="1123191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路径</a:t>
            </a:r>
          </a:p>
        </p:txBody>
      </p:sp>
      <p:sp>
        <p:nvSpPr>
          <p:cNvPr id="34" name="PA_淘宝网chenying0907出品 962"/>
          <p:cNvSpPr/>
          <p:nvPr>
            <p:custDataLst>
              <p:tags r:id="rId5"/>
            </p:custDataLst>
          </p:nvPr>
        </p:nvSpPr>
        <p:spPr>
          <a:xfrm>
            <a:off x="1257459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7214077" y="2715640"/>
            <a:ext cx="393700" cy="45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_淘宝网chenying0907出品 934"/>
          <p:cNvSpPr/>
          <p:nvPr>
            <p:custDataLst>
              <p:tags r:id="rId7"/>
            </p:custDataLst>
          </p:nvPr>
        </p:nvSpPr>
        <p:spPr>
          <a:xfrm>
            <a:off x="6369163" y="2857880"/>
            <a:ext cx="2083528" cy="1123191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lstStyle/>
          <a:p>
            <a:pPr marL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7" name="PA_淘宝网chenying0907出品 962"/>
          <p:cNvSpPr/>
          <p:nvPr>
            <p:custDataLst>
              <p:tags r:id="rId8"/>
            </p:custDataLst>
          </p:nvPr>
        </p:nvSpPr>
        <p:spPr>
          <a:xfrm>
            <a:off x="7014052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4334431" y="2715640"/>
            <a:ext cx="3937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PA_淘宝网chenying0907出品 934"/>
          <p:cNvSpPr/>
          <p:nvPr>
            <p:custDataLst>
              <p:tags r:id="rId10"/>
            </p:custDataLst>
          </p:nvPr>
        </p:nvSpPr>
        <p:spPr>
          <a:xfrm>
            <a:off x="3742690" y="2867025"/>
            <a:ext cx="1577975" cy="1123315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lstStyle/>
          <a:p>
            <a:pPr marL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40" name="PA_淘宝网chenying0907出品 962"/>
          <p:cNvSpPr/>
          <p:nvPr>
            <p:custDataLst>
              <p:tags r:id="rId11"/>
            </p:custDataLst>
          </p:nvPr>
        </p:nvSpPr>
        <p:spPr>
          <a:xfrm>
            <a:off x="4134406" y="2150490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1" name="矩形 40"/>
          <p:cNvSpPr/>
          <p:nvPr>
            <p:custDataLst>
              <p:tags r:id="rId12"/>
            </p:custDataLst>
          </p:nvPr>
        </p:nvSpPr>
        <p:spPr>
          <a:xfrm>
            <a:off x="2897307" y="4932743"/>
            <a:ext cx="393700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PA_淘宝网chenying0907出品 934"/>
          <p:cNvSpPr/>
          <p:nvPr>
            <p:custDataLst>
              <p:tags r:id="rId13"/>
            </p:custDataLst>
          </p:nvPr>
        </p:nvSpPr>
        <p:spPr>
          <a:xfrm>
            <a:off x="3474515" y="2857245"/>
            <a:ext cx="2083528" cy="1123191"/>
          </a:xfrm>
          <a:prstGeom prst="rect">
            <a:avLst/>
          </a:prstGeom>
          <a:ln w="12700">
            <a:miter lim="400000"/>
          </a:ln>
        </p:spPr>
        <p:txBody>
          <a:bodyPr wrap="square" lIns="91440" tIns="0" rIns="91440" bIns="4572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回路（环）</a:t>
            </a:r>
          </a:p>
        </p:txBody>
      </p:sp>
      <p:sp>
        <p:nvSpPr>
          <p:cNvPr id="5" name="PA_淘宝网chenying0907出品 962"/>
          <p:cNvSpPr/>
          <p:nvPr>
            <p:custDataLst>
              <p:tags r:id="rId14"/>
            </p:custDataLst>
          </p:nvPr>
        </p:nvSpPr>
        <p:spPr>
          <a:xfrm>
            <a:off x="2680812" y="4376165"/>
            <a:ext cx="793750" cy="477520"/>
          </a:xfrm>
          <a:prstGeom prst="rect">
            <a:avLst/>
          </a:prstGeom>
          <a:ln w="12700">
            <a:miter lim="400000"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3200" spc="15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4294967295"/>
            <p:custDataLst>
              <p:tags r:id="rId4"/>
            </p:custDataLst>
          </p:nvPr>
        </p:nvSpPr>
        <p:spPr>
          <a:xfrm>
            <a:off x="4759960" y="2913698"/>
            <a:ext cx="4880610" cy="10814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路径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1810" y="1036955"/>
            <a:ext cx="5224780" cy="550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/>
              <a:t>无向图中，顶点</a:t>
            </a:r>
            <a:r>
              <a:rPr lang="en-US" altLang="zh-CN" sz="3200"/>
              <a:t>v</a:t>
            </a:r>
            <a:r>
              <a:rPr lang="en-US" altLang="zh-CN" sz="3200" baseline="-25000"/>
              <a:t>i</a:t>
            </a:r>
            <a:r>
              <a:rPr lang="zh-CN" altLang="en-US" sz="3200"/>
              <a:t>到顶点</a:t>
            </a:r>
            <a:r>
              <a:rPr lang="en-US" altLang="zh-CN" sz="3200"/>
              <a:t>v</a:t>
            </a:r>
            <a:r>
              <a:rPr lang="en-US" altLang="zh-CN" sz="3200" baseline="-25000"/>
              <a:t>j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路径</a:t>
            </a:r>
            <a:r>
              <a:rPr lang="zh-CN" altLang="en-US" sz="3200"/>
              <a:t>是指存在一个顶点序列</a:t>
            </a:r>
            <a:r>
              <a:rPr lang="en-US" altLang="zh-CN" sz="3200"/>
              <a:t>v</a:t>
            </a:r>
            <a:r>
              <a:rPr lang="en-US" altLang="zh-CN" sz="3200" baseline="-25000"/>
              <a:t>1</a:t>
            </a:r>
            <a:r>
              <a:rPr lang="en-US" altLang="zh-CN" sz="3200"/>
              <a:t>,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2 </a:t>
            </a:r>
            <a:r>
              <a:rPr lang="en-US" altLang="zh-CN" sz="3200">
                <a:sym typeface="+mn-ea"/>
              </a:rPr>
              <a:t>... v</a:t>
            </a:r>
            <a:r>
              <a:rPr lang="en-US" altLang="zh-CN" sz="3200" baseline="-25000">
                <a:sym typeface="+mn-ea"/>
              </a:rPr>
              <a:t>n</a:t>
            </a:r>
            <a:r>
              <a:rPr lang="zh-CN" altLang="en-US" sz="3200">
                <a:sym typeface="+mn-ea"/>
              </a:rPr>
              <a:t>，其中</a:t>
            </a:r>
            <a:r>
              <a:rPr lang="en-US" altLang="zh-CN" sz="3200">
                <a:sym typeface="+mn-ea"/>
              </a:rPr>
              <a:t>(v</a:t>
            </a:r>
            <a:r>
              <a:rPr lang="en-US" altLang="zh-CN" sz="3200" baseline="-25000">
                <a:sym typeface="+mn-ea"/>
              </a:rPr>
              <a:t>i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i+1</a:t>
            </a:r>
            <a:r>
              <a:rPr lang="en-US" altLang="zh-CN" sz="3200">
                <a:sym typeface="+mn-ea"/>
              </a:rPr>
              <a:t>)</a:t>
            </a:r>
            <a:r>
              <a:rPr lang="zh-CN" altLang="en-US" sz="3200">
                <a:sym typeface="+mn-ea"/>
              </a:rPr>
              <a:t>均是该图的边。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sym typeface="+mn-ea"/>
              </a:rPr>
              <a:t>例：从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zh-CN" altLang="en-US" sz="3200">
                <a:sym typeface="+mn-ea"/>
              </a:rPr>
              <a:t>到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的路径</a:t>
            </a:r>
          </a:p>
          <a:p>
            <a:pPr>
              <a:lnSpc>
                <a:spcPct val="160000"/>
              </a:lnSpc>
            </a:pP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3</a:t>
            </a:r>
          </a:p>
          <a:p>
            <a:pPr>
              <a:lnSpc>
                <a:spcPct val="160000"/>
              </a:lnSpc>
            </a:pP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2</a:t>
            </a:r>
            <a:r>
              <a:rPr lang="en-US" altLang="zh-CN" sz="3200">
                <a:sym typeface="+mn-ea"/>
              </a:rPr>
              <a:t>,</a:t>
            </a:r>
            <a:r>
              <a:rPr lang="en-US" altLang="zh-CN" sz="3200" baseline="-250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3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388860" y="1518920"/>
            <a:ext cx="4074160" cy="3987165"/>
            <a:chOff x="12097" y="2198"/>
            <a:chExt cx="5781" cy="5657"/>
          </a:xfrm>
        </p:grpSpPr>
        <p:sp>
          <p:nvSpPr>
            <p:cNvPr id="7" name="椭圆 6"/>
            <p:cNvSpPr/>
            <p:nvPr/>
          </p:nvSpPr>
          <p:spPr>
            <a:xfrm>
              <a:off x="14501" y="219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5538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2097" y="4384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3" y="4369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34" y="3235"/>
              <a:ext cx="1545" cy="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15109" y="3413"/>
              <a:ext cx="1037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538" y="3235"/>
              <a:ext cx="1733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13920" y="3413"/>
              <a:ext cx="1189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12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0" name="直接连接符 29"/>
            <p:cNvCxnSpPr>
              <a:stCxn id="11" idx="2"/>
              <a:endCxn id="10" idx="6"/>
            </p:cNvCxnSpPr>
            <p:nvPr/>
          </p:nvCxnSpPr>
          <p:spPr>
            <a:xfrm flipH="1">
              <a:off x="13312" y="4977"/>
              <a:ext cx="335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1810" y="1036955"/>
            <a:ext cx="5224780" cy="4914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/>
              <a:t>有向图中，顶点</a:t>
            </a:r>
            <a:r>
              <a:rPr lang="en-US" altLang="zh-CN" sz="3200"/>
              <a:t>v</a:t>
            </a:r>
            <a:r>
              <a:rPr lang="en-US" altLang="zh-CN" sz="3200" baseline="-25000"/>
              <a:t>i</a:t>
            </a:r>
            <a:r>
              <a:rPr lang="zh-CN" altLang="en-US" sz="3200"/>
              <a:t>到顶点</a:t>
            </a:r>
            <a:r>
              <a:rPr lang="en-US" altLang="zh-CN" sz="3200"/>
              <a:t>v</a:t>
            </a:r>
            <a:r>
              <a:rPr lang="en-US" altLang="zh-CN" sz="3200" baseline="-25000"/>
              <a:t>j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路径</a:t>
            </a:r>
            <a:r>
              <a:rPr lang="zh-CN" altLang="en-US" sz="3200"/>
              <a:t>是指存在一个顶点序列</a:t>
            </a:r>
            <a:r>
              <a:rPr lang="en-US" altLang="zh-CN" sz="3200"/>
              <a:t>v</a:t>
            </a:r>
            <a:r>
              <a:rPr lang="en-US" altLang="zh-CN" sz="3200" baseline="-25000"/>
              <a:t>1</a:t>
            </a:r>
            <a:r>
              <a:rPr lang="en-US" altLang="zh-CN" sz="3200"/>
              <a:t>,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2 </a:t>
            </a:r>
            <a:r>
              <a:rPr lang="en-US" altLang="zh-CN" sz="3200">
                <a:sym typeface="+mn-ea"/>
              </a:rPr>
              <a:t>... v</a:t>
            </a:r>
            <a:r>
              <a:rPr lang="en-US" altLang="zh-CN" sz="3200" baseline="-25000">
                <a:sym typeface="+mn-ea"/>
              </a:rPr>
              <a:t>n</a:t>
            </a:r>
            <a:r>
              <a:rPr lang="zh-CN" altLang="en-US" sz="3200">
                <a:sym typeface="+mn-ea"/>
              </a:rPr>
              <a:t>，其中</a:t>
            </a:r>
            <a:r>
              <a:rPr lang="en-US" altLang="zh-CN" sz="3200">
                <a:sym typeface="+mn-ea"/>
              </a:rPr>
              <a:t>&lt;v</a:t>
            </a:r>
            <a:r>
              <a:rPr lang="en-US" altLang="zh-CN" sz="3200" baseline="-25000">
                <a:sym typeface="+mn-ea"/>
              </a:rPr>
              <a:t>i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i+1</a:t>
            </a:r>
            <a:r>
              <a:rPr lang="en-US" altLang="zh-CN" sz="3200">
                <a:sym typeface="+mn-ea"/>
              </a:rPr>
              <a:t>&gt;</a:t>
            </a:r>
            <a:r>
              <a:rPr lang="zh-CN" altLang="en-US" sz="3200">
                <a:sym typeface="+mn-ea"/>
              </a:rPr>
              <a:t>均是该图的边。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sym typeface="+mn-ea"/>
              </a:rPr>
              <a:t>例：从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zh-CN" altLang="en-US" sz="3200">
                <a:sym typeface="+mn-ea"/>
              </a:rPr>
              <a:t>到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的路径</a:t>
            </a:r>
          </a:p>
          <a:p>
            <a:pPr>
              <a:lnSpc>
                <a:spcPct val="160000"/>
              </a:lnSpc>
            </a:pPr>
            <a:r>
              <a:rPr lang="en-US" altLang="zh-CN" sz="3600">
                <a:sym typeface="+mn-ea"/>
              </a:rPr>
              <a:t>v</a:t>
            </a:r>
            <a:r>
              <a:rPr lang="en-US" altLang="zh-CN" sz="3600" baseline="-25000">
                <a:sym typeface="+mn-ea"/>
              </a:rPr>
              <a:t>4</a:t>
            </a:r>
            <a:r>
              <a:rPr lang="en-US" altLang="zh-CN" sz="3600">
                <a:sym typeface="+mn-ea"/>
              </a:rPr>
              <a:t>, v</a:t>
            </a:r>
            <a:r>
              <a:rPr lang="en-US" altLang="zh-CN" sz="3600" baseline="-25000">
                <a:sym typeface="+mn-ea"/>
              </a:rPr>
              <a:t>1</a:t>
            </a:r>
            <a:r>
              <a:rPr lang="en-US" altLang="zh-CN" sz="3600">
                <a:sym typeface="+mn-ea"/>
              </a:rPr>
              <a:t>, v</a:t>
            </a:r>
            <a:r>
              <a:rPr lang="en-US" altLang="zh-CN" sz="3600" baseline="-25000">
                <a:sym typeface="+mn-ea"/>
              </a:rPr>
              <a:t>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382510" y="1621790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81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10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91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2750" y="761365"/>
            <a:ext cx="7476490" cy="591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路径的长度</a:t>
            </a:r>
            <a:r>
              <a:rPr lang="zh-CN" sz="3200"/>
              <a:t>：路径上边的数目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简单路径：</a:t>
            </a:r>
            <a:r>
              <a:rPr lang="zh-CN" altLang="en-US" sz="3200">
                <a:sym typeface="+mn-ea"/>
              </a:rPr>
              <a:t>一条路径的顶点序列中的顶点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各不相同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/>
                </a:solidFill>
                <a:effectLst/>
                <a:sym typeface="+mn-ea"/>
              </a:rPr>
              <a:t>例：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3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2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en-US" altLang="zh-CN" sz="3200">
                <a:sym typeface="+mn-ea"/>
              </a:rPr>
              <a:t>,</a:t>
            </a:r>
            <a:r>
              <a:rPr lang="en-US" altLang="zh-CN" sz="3200" baseline="-250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  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ym typeface="+mn-ea"/>
              </a:rPr>
              <a:t>路径长度：</a:t>
            </a:r>
            <a:r>
              <a:rPr lang="en-US" altLang="zh-CN" sz="32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， 是简单路径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3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1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2</a:t>
            </a:r>
            <a:r>
              <a:rPr lang="en-US" altLang="zh-CN" sz="3200">
                <a:sym typeface="+mn-ea"/>
              </a:rPr>
              <a:t>, v</a:t>
            </a:r>
            <a:r>
              <a:rPr lang="en-US" altLang="zh-CN" sz="3200" baseline="-25000">
                <a:sym typeface="+mn-ea"/>
              </a:rPr>
              <a:t>4</a:t>
            </a:r>
            <a:r>
              <a:rPr lang="en-US" altLang="zh-CN" sz="3200">
                <a:sym typeface="+mn-ea"/>
              </a:rPr>
              <a:t>,</a:t>
            </a:r>
            <a:r>
              <a:rPr lang="en-US" altLang="zh-CN" sz="3200" baseline="-250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v</a:t>
            </a:r>
            <a:r>
              <a:rPr lang="en-US" altLang="zh-CN" sz="3200" baseline="-25000">
                <a:sym typeface="+mn-ea"/>
              </a:rPr>
              <a:t>1 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ym typeface="+mn-ea"/>
              </a:rPr>
              <a:t>路径长度：</a:t>
            </a:r>
            <a:r>
              <a:rPr lang="en-US" altLang="zh-CN" sz="3200">
                <a:sym typeface="+mn-ea"/>
              </a:rPr>
              <a:t>4</a:t>
            </a:r>
            <a:r>
              <a:rPr lang="zh-CN" altLang="en-US" sz="3200">
                <a:sym typeface="+mn-ea"/>
              </a:rPr>
              <a:t>， 不是简单路径</a:t>
            </a:r>
            <a:endParaRPr lang="en-US" altLang="zh-CN" sz="3200" baseline="-25000"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93610" y="1403985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81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10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91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求路径数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987425"/>
            <a:ext cx="8973820" cy="191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3600"/>
              <a:t>求路径数</a:t>
            </a:r>
          </a:p>
          <a:p>
            <a:pPr>
              <a:lnSpc>
                <a:spcPct val="110000"/>
              </a:lnSpc>
            </a:pPr>
            <a:r>
              <a:rPr lang="zh-CN" altLang="en-US" sz="3600"/>
              <a:t>给定一个图，求一点到另一点的路径总数</a:t>
            </a:r>
          </a:p>
          <a:p>
            <a:pPr>
              <a:lnSpc>
                <a:spcPct val="110000"/>
              </a:lnSpc>
            </a:pPr>
            <a:r>
              <a:rPr lang="zh-CN" altLang="en-US" sz="3600"/>
              <a:t>方法：深搜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845" y="3146425"/>
            <a:ext cx="897382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3600"/>
              <a:t>MYOJ 童程童美 NOIP提高班 图论</a:t>
            </a: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3600"/>
              <a:t>无向图求路径总数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70190" y="2840990"/>
            <a:ext cx="400558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00"/>
              <a:t>#include &lt;bits/stdc++.h&gt;</a:t>
            </a:r>
          </a:p>
          <a:p>
            <a:r>
              <a:rPr lang="zh-CN" altLang="en-US" sz="500"/>
              <a:t>using namespace std;</a:t>
            </a:r>
          </a:p>
          <a:p>
            <a:r>
              <a:rPr lang="zh-CN" altLang="en-US" sz="500"/>
              <a:t>#define N 105</a:t>
            </a:r>
          </a:p>
          <a:p>
            <a:r>
              <a:rPr lang="zh-CN" altLang="en-US" sz="500"/>
              <a:t>vector&lt;int&gt; edge[N];</a:t>
            </a:r>
          </a:p>
          <a:p>
            <a:r>
              <a:rPr lang="zh-CN" altLang="en-US" sz="500"/>
              <a:t>int n, m;//n:顶点总数 m:边总数 </a:t>
            </a:r>
          </a:p>
          <a:p>
            <a:r>
              <a:rPr lang="zh-CN" altLang="en-US" sz="500"/>
              <a:t>bool vis[N];</a:t>
            </a:r>
          </a:p>
          <a:p>
            <a:r>
              <a:rPr lang="zh-CN" altLang="en-US" sz="500"/>
              <a:t>int st, ed, pathNum;</a:t>
            </a:r>
          </a:p>
          <a:p>
            <a:r>
              <a:rPr lang="zh-CN" altLang="en-US" sz="500"/>
              <a:t>void dfs(int v)</a:t>
            </a:r>
          </a:p>
          <a:p>
            <a:r>
              <a:rPr lang="zh-CN" altLang="en-US" sz="500"/>
              <a:t>{</a:t>
            </a:r>
          </a:p>
          <a:p>
            <a:r>
              <a:rPr lang="zh-CN" altLang="en-US" sz="500"/>
              <a:t>	if(v == ed)</a:t>
            </a:r>
          </a:p>
          <a:p>
            <a:r>
              <a:rPr lang="zh-CN" altLang="en-US" sz="500"/>
              <a:t>	{</a:t>
            </a:r>
          </a:p>
          <a:p>
            <a:r>
              <a:rPr lang="zh-CN" altLang="en-US" sz="500"/>
              <a:t>		pathNum++;</a:t>
            </a:r>
          </a:p>
          <a:p>
            <a:r>
              <a:rPr lang="zh-CN" altLang="en-US" sz="500"/>
              <a:t>		return;</a:t>
            </a:r>
          </a:p>
          <a:p>
            <a:r>
              <a:rPr lang="zh-CN" altLang="en-US" sz="500"/>
              <a:t>	}</a:t>
            </a:r>
          </a:p>
          <a:p>
            <a:r>
              <a:rPr lang="zh-CN" altLang="en-US" sz="500"/>
              <a:t>	for(int u : edge[v])</a:t>
            </a:r>
          </a:p>
          <a:p>
            <a:r>
              <a:rPr lang="zh-CN" altLang="en-US" sz="500"/>
              <a:t>	{</a:t>
            </a:r>
          </a:p>
          <a:p>
            <a:r>
              <a:rPr lang="zh-CN" altLang="en-US" sz="500"/>
              <a:t>		if(vis[u] == false)</a:t>
            </a:r>
          </a:p>
          <a:p>
            <a:r>
              <a:rPr lang="zh-CN" altLang="en-US" sz="500"/>
              <a:t>		{</a:t>
            </a:r>
          </a:p>
          <a:p>
            <a:r>
              <a:rPr lang="zh-CN" altLang="en-US" sz="500"/>
              <a:t>			vis[u] = true;</a:t>
            </a:r>
          </a:p>
          <a:p>
            <a:r>
              <a:rPr lang="zh-CN" altLang="en-US" sz="500"/>
              <a:t>			dfs(u);</a:t>
            </a:r>
          </a:p>
          <a:p>
            <a:r>
              <a:rPr lang="zh-CN" altLang="en-US" sz="500"/>
              <a:t>			vis[u] = false;</a:t>
            </a:r>
          </a:p>
          <a:p>
            <a:r>
              <a:rPr lang="zh-CN" altLang="en-US" sz="500"/>
              <a:t>		}</a:t>
            </a:r>
          </a:p>
          <a:p>
            <a:r>
              <a:rPr lang="zh-CN" altLang="en-US" sz="500"/>
              <a:t>	}</a:t>
            </a:r>
          </a:p>
          <a:p>
            <a:r>
              <a:rPr lang="zh-CN" altLang="en-US" sz="500"/>
              <a:t>}</a:t>
            </a:r>
          </a:p>
          <a:p>
            <a:r>
              <a:rPr lang="zh-CN" altLang="en-US" sz="500"/>
              <a:t>int main()</a:t>
            </a:r>
          </a:p>
          <a:p>
            <a:r>
              <a:rPr lang="zh-CN" altLang="en-US" sz="500"/>
              <a:t>{</a:t>
            </a:r>
          </a:p>
          <a:p>
            <a:r>
              <a:rPr lang="zh-CN" altLang="en-US" sz="500"/>
              <a:t>	int f, t;</a:t>
            </a:r>
          </a:p>
          <a:p>
            <a:r>
              <a:rPr lang="zh-CN" altLang="en-US" sz="500"/>
              <a:t>	cin &gt;&gt; n &gt;&gt; m;</a:t>
            </a:r>
          </a:p>
          <a:p>
            <a:r>
              <a:rPr lang="zh-CN" altLang="en-US" sz="500"/>
              <a:t>	for(int i = 1; i &lt;= m; ++i)</a:t>
            </a:r>
          </a:p>
          <a:p>
            <a:r>
              <a:rPr lang="zh-CN" altLang="en-US" sz="500"/>
              <a:t>	{</a:t>
            </a:r>
          </a:p>
          <a:p>
            <a:r>
              <a:rPr lang="zh-CN" altLang="en-US" sz="500"/>
              <a:t>		cin &gt;&gt; f &gt;&gt; t;</a:t>
            </a:r>
          </a:p>
          <a:p>
            <a:r>
              <a:rPr lang="zh-CN" altLang="en-US" sz="500"/>
              <a:t>		edge[f].push_back(t);</a:t>
            </a:r>
          </a:p>
          <a:p>
            <a:r>
              <a:rPr lang="zh-CN" altLang="en-US" sz="500"/>
              <a:t>		edge[t].push_back(f);</a:t>
            </a:r>
          </a:p>
          <a:p>
            <a:r>
              <a:rPr lang="zh-CN" altLang="en-US" sz="500"/>
              <a:t>	}</a:t>
            </a:r>
          </a:p>
          <a:p>
            <a:r>
              <a:rPr lang="zh-CN" altLang="en-US" sz="500"/>
              <a:t>	cin &gt;&gt; st &gt;&gt; ed;</a:t>
            </a:r>
          </a:p>
          <a:p>
            <a:r>
              <a:rPr lang="zh-CN" altLang="en-US" sz="500"/>
              <a:t>	vis[st] = true;</a:t>
            </a:r>
          </a:p>
          <a:p>
            <a:r>
              <a:rPr lang="zh-CN" altLang="en-US" sz="500"/>
              <a:t>	dfs(st);</a:t>
            </a:r>
          </a:p>
          <a:p>
            <a:r>
              <a:rPr lang="zh-CN" altLang="en-US" sz="500"/>
              <a:t>	cout &lt;&lt; pathNum;</a:t>
            </a:r>
          </a:p>
          <a:p>
            <a:r>
              <a:rPr lang="zh-CN" altLang="en-US" sz="500"/>
              <a:t>	return 0;</a:t>
            </a:r>
          </a:p>
          <a:p>
            <a:r>
              <a:rPr lang="zh-CN" altLang="en-US" sz="500"/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求最短路径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987425"/>
            <a:ext cx="10525760" cy="25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3600"/>
              <a:t>求最短路径</a:t>
            </a:r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3600"/>
              <a:t>给定一个无权图，求一点到另一点的路径长度最短的路径的长度</a:t>
            </a:r>
          </a:p>
          <a:p>
            <a:pPr>
              <a:lnSpc>
                <a:spcPct val="110000"/>
              </a:lnSpc>
            </a:pPr>
            <a:r>
              <a:rPr lang="zh-CN" altLang="en-US" sz="3600"/>
              <a:t>方法：广搜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3851910"/>
            <a:ext cx="726059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3600">
                <a:sym typeface="+mn-ea"/>
              </a:rPr>
              <a:t>MYOJ 童程童美 NOIP提高班 图论</a:t>
            </a:r>
            <a:endParaRPr lang="en-US" altLang="zh-CN" sz="3600"/>
          </a:p>
          <a:p>
            <a:pPr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3600"/>
              <a:t>无向无权图最短路径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04250" y="2358390"/>
            <a:ext cx="252984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00"/>
              <a:t>#include&lt;bits/stdc++.h&gt;</a:t>
            </a:r>
          </a:p>
          <a:p>
            <a:r>
              <a:rPr lang="zh-CN" altLang="en-US" sz="500"/>
              <a:t>using namespace std;</a:t>
            </a:r>
          </a:p>
          <a:p>
            <a:r>
              <a:rPr lang="zh-CN" altLang="en-US" sz="500"/>
              <a:t>#define N 105</a:t>
            </a:r>
          </a:p>
          <a:p>
            <a:r>
              <a:rPr lang="zh-CN" altLang="en-US" sz="500"/>
              <a:t>struct Node</a:t>
            </a:r>
          </a:p>
          <a:p>
            <a:r>
              <a:rPr lang="zh-CN" altLang="en-US" sz="500"/>
              <a:t>{</a:t>
            </a:r>
          </a:p>
          <a:p>
            <a:r>
              <a:rPr lang="zh-CN" altLang="en-US" sz="500"/>
              <a:t>    int v, s;//v:顶点编号 s:步数</a:t>
            </a:r>
          </a:p>
          <a:p>
            <a:r>
              <a:rPr lang="zh-CN" altLang="en-US" sz="500"/>
              <a:t>    Node(){}</a:t>
            </a:r>
          </a:p>
          <a:p>
            <a:r>
              <a:rPr lang="zh-CN" altLang="en-US" sz="500"/>
              <a:t>    Node(int a, int b):v(a),s(b){} </a:t>
            </a:r>
          </a:p>
          <a:p>
            <a:r>
              <a:rPr lang="zh-CN" altLang="en-US" sz="500"/>
              <a:t>}; </a:t>
            </a:r>
          </a:p>
          <a:p>
            <a:r>
              <a:rPr lang="zh-CN" altLang="en-US" sz="500"/>
              <a:t>vector&lt;int&gt; e[N];//e[i]：顶点i的邻接点们</a:t>
            </a:r>
          </a:p>
          <a:p>
            <a:r>
              <a:rPr lang="zh-CN" altLang="en-US" sz="500"/>
              <a:t>int n, m;//n：顶点数 m:边数 </a:t>
            </a:r>
          </a:p>
          <a:p>
            <a:r>
              <a:rPr lang="zh-CN" altLang="en-US" sz="500"/>
              <a:t>int st, ed;</a:t>
            </a:r>
          </a:p>
          <a:p>
            <a:r>
              <a:rPr lang="zh-CN" altLang="en-US" sz="500"/>
              <a:t>bool vis[N];</a:t>
            </a:r>
          </a:p>
          <a:p>
            <a:r>
              <a:rPr lang="zh-CN" altLang="en-US" sz="500"/>
              <a:t>//广度优先遍历 </a:t>
            </a:r>
          </a:p>
          <a:p>
            <a:r>
              <a:rPr lang="zh-CN" altLang="en-US" sz="500"/>
              <a:t>int bfs()</a:t>
            </a:r>
          </a:p>
          <a:p>
            <a:r>
              <a:rPr lang="zh-CN" altLang="en-US" sz="500"/>
              <a:t>{</a:t>
            </a:r>
          </a:p>
          <a:p>
            <a:r>
              <a:rPr lang="zh-CN" altLang="en-US" sz="500"/>
              <a:t>    queue&lt;Node&gt; que;</a:t>
            </a:r>
          </a:p>
          <a:p>
            <a:r>
              <a:rPr lang="zh-CN" altLang="en-US" sz="500"/>
              <a:t>    vis[st] = true;</a:t>
            </a:r>
          </a:p>
          <a:p>
            <a:r>
              <a:rPr lang="zh-CN" altLang="en-US" sz="500"/>
              <a:t>    que.push(Node(st, 0));</a:t>
            </a:r>
          </a:p>
          <a:p>
            <a:r>
              <a:rPr lang="zh-CN" altLang="en-US" sz="500"/>
              <a:t>    while(que.empty() == false)</a:t>
            </a:r>
          </a:p>
          <a:p>
            <a:r>
              <a:rPr lang="zh-CN" altLang="en-US" sz="500"/>
              <a:t>    {</a:t>
            </a:r>
          </a:p>
          <a:p>
            <a:r>
              <a:rPr lang="zh-CN" altLang="en-US" sz="500"/>
              <a:t>        Node u = que.front();</a:t>
            </a:r>
          </a:p>
          <a:p>
            <a:r>
              <a:rPr lang="zh-CN" altLang="en-US" sz="500"/>
              <a:t>        que.pop();</a:t>
            </a:r>
          </a:p>
          <a:p>
            <a:r>
              <a:rPr lang="zh-CN" altLang="en-US" sz="500"/>
              <a:t>        if(u.v == ed)</a:t>
            </a:r>
          </a:p>
          <a:p>
            <a:r>
              <a:rPr lang="zh-CN" altLang="en-US" sz="500"/>
              <a:t>            return u.s; </a:t>
            </a:r>
          </a:p>
          <a:p>
            <a:r>
              <a:rPr lang="zh-CN" altLang="en-US" sz="500"/>
              <a:t>        for(int i = 0; i &lt; e[u.v].size(); i++)</a:t>
            </a:r>
          </a:p>
          <a:p>
            <a:r>
              <a:rPr lang="zh-CN" altLang="en-US" sz="500"/>
              <a:t>        {</a:t>
            </a:r>
          </a:p>
          <a:p>
            <a:r>
              <a:rPr lang="zh-CN" altLang="en-US" sz="500"/>
              <a:t>            int v = e[u.v][i];</a:t>
            </a:r>
          </a:p>
          <a:p>
            <a:r>
              <a:rPr lang="zh-CN" altLang="en-US" sz="500"/>
              <a:t>            if(vis[v] == false)</a:t>
            </a:r>
          </a:p>
          <a:p>
            <a:r>
              <a:rPr lang="zh-CN" altLang="en-US" sz="500"/>
              <a:t>            {</a:t>
            </a:r>
          </a:p>
          <a:p>
            <a:r>
              <a:rPr lang="zh-CN" altLang="en-US" sz="500"/>
              <a:t>                vis[v] = true;</a:t>
            </a:r>
          </a:p>
          <a:p>
            <a:r>
              <a:rPr lang="zh-CN" altLang="en-US" sz="500"/>
              <a:t>                que.push(Node(v, u.s+1));</a:t>
            </a:r>
          </a:p>
          <a:p>
            <a:r>
              <a:rPr lang="zh-CN" altLang="en-US" sz="500"/>
              <a:t>            }</a:t>
            </a:r>
          </a:p>
          <a:p>
            <a:r>
              <a:rPr lang="zh-CN" altLang="en-US" sz="500"/>
              <a:t>        }</a:t>
            </a:r>
          </a:p>
          <a:p>
            <a:r>
              <a:rPr lang="zh-CN" altLang="en-US" sz="500"/>
              <a:t>    }</a:t>
            </a:r>
          </a:p>
          <a:p>
            <a:r>
              <a:rPr lang="zh-CN" altLang="en-US" sz="500"/>
              <a:t>    return -1;</a:t>
            </a:r>
          </a:p>
          <a:p>
            <a:r>
              <a:rPr lang="zh-CN" altLang="en-US" sz="500"/>
              <a:t>}</a:t>
            </a:r>
          </a:p>
          <a:p>
            <a:r>
              <a:rPr lang="zh-CN" altLang="en-US" sz="500"/>
              <a:t>  </a:t>
            </a:r>
          </a:p>
          <a:p>
            <a:r>
              <a:rPr lang="zh-CN" altLang="en-US" sz="500"/>
              <a:t>int main()</a:t>
            </a:r>
          </a:p>
          <a:p>
            <a:r>
              <a:rPr lang="zh-CN" altLang="en-US" sz="500"/>
              <a:t>{</a:t>
            </a:r>
          </a:p>
          <a:p>
            <a:r>
              <a:rPr lang="zh-CN" altLang="en-US" sz="500"/>
              <a:t>    int f, t;</a:t>
            </a:r>
          </a:p>
          <a:p>
            <a:r>
              <a:rPr lang="zh-CN" altLang="en-US" sz="500"/>
              <a:t>    cin &gt;&gt; n &gt;&gt; m;</a:t>
            </a:r>
          </a:p>
          <a:p>
            <a:r>
              <a:rPr lang="zh-CN" altLang="en-US" sz="500"/>
              <a:t>    for(int i = 1; i &lt;= m; ++i)</a:t>
            </a:r>
          </a:p>
          <a:p>
            <a:r>
              <a:rPr lang="zh-CN" altLang="en-US" sz="500"/>
              <a:t>    {</a:t>
            </a:r>
          </a:p>
          <a:p>
            <a:r>
              <a:rPr lang="zh-CN" altLang="en-US" sz="500"/>
              <a:t>        cin &gt;&gt; f &gt;&gt; t;//从f到t权值w </a:t>
            </a:r>
          </a:p>
          <a:p>
            <a:r>
              <a:rPr lang="zh-CN" altLang="en-US" sz="500"/>
              <a:t>        e[f].push_back(t);</a:t>
            </a:r>
          </a:p>
          <a:p>
            <a:r>
              <a:rPr lang="zh-CN" altLang="en-US" sz="500"/>
              <a:t>        e[t].push_back(f);</a:t>
            </a:r>
          </a:p>
          <a:p>
            <a:r>
              <a:rPr lang="zh-CN" altLang="en-US" sz="500"/>
              <a:t>    }</a:t>
            </a:r>
          </a:p>
          <a:p>
            <a:r>
              <a:rPr lang="zh-CN" altLang="en-US" sz="500"/>
              <a:t>    cin &gt;&gt; st &gt;&gt; ed;</a:t>
            </a:r>
          </a:p>
          <a:p>
            <a:r>
              <a:rPr lang="zh-CN" altLang="en-US" sz="500"/>
              <a:t>    cout &lt;&lt; bfs();</a:t>
            </a:r>
          </a:p>
          <a:p>
            <a:r>
              <a:rPr lang="zh-CN" altLang="en-US" sz="500"/>
              <a:t>    return 0;</a:t>
            </a:r>
          </a:p>
          <a:p>
            <a:r>
              <a:rPr lang="zh-CN" altLang="en-US" sz="500"/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4294967295"/>
            <p:custDataLst>
              <p:tags r:id="rId4"/>
            </p:custDataLst>
          </p:nvPr>
        </p:nvSpPr>
        <p:spPr>
          <a:xfrm>
            <a:off x="4730115" y="3087688"/>
            <a:ext cx="4880610" cy="10814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回路（环）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371439b-0380-4a49-b327-07a19e185122"/>
  <p:tag name="COMMONDATA" val="eyJoZGlkIjoiMDIzYWFkYjQ1ZDBkZTljODNmMWU1ZWQ3MTFiZmQyN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SLIDE_ID" val="custom2020453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  <p:tag name="KSO_WM_SLIDE_LAYOUT" val="a_b_f"/>
  <p:tag name="KSO_WM_SLIDE_LAYOUT_CNT" val="1_1_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1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38_1*f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汇报人姓名"/>
  <p:tag name="KSO_WM_UNIT_SUBTYPE" val="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538_1*f*2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2020/01/01"/>
  <p:tag name="KSO_WM_UNIT_SUBTYPE" val="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营销策划书"/>
  <p:tag name="KSO_WM_UNIT_ISNUMDGMTITL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538_1*f*2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2020/01/01"/>
  <p:tag name="KSO_WM_UNIT_SUBTYPE" val="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38"/>
  <p:tag name="KSO_WM_SLIDE_LAYOUT" val="a_l"/>
  <p:tag name="KSO_WM_SLIDE_LAYOUT_CNT" val="1_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38_5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目录/CONTENTS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38_5*l_h_i*1_1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8_5*l_h_f*1_1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8_5*l_h_i*1_1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538_5*l_h_f*1_3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38_5*l_h_i*1_2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38_5*l_h_f*1_2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538_5*l_h_i*1_2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538_5*l_h_i*1_4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UNIT_TEXT_FILL_FORE_SCHEMECOLOR_INDEX" val="14"/>
  <p:tag name="KSO_WM_UNIT_TEXT_FILL_TYPE" val="1"/>
  <p:tag name="KSO_WM_UNIT_USESOURCEFORMAT_APPLY" val="1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8_5*l_h_f*1_1_1"/>
  <p:tag name="KSO_WM_TEMPLATE_CATEGORY" val="custom"/>
  <p:tag name="KSO_WM_TEMPLATE_INDEX" val="20204538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538_5*l_h_i*1_3_1"/>
  <p:tag name="KSO_WM_TEMPLATE_CATEGORY" val="custom"/>
  <p:tag name="KSO_WM_TEMPLATE_INDEX" val="20204538"/>
  <p:tag name="KSO_WM_UNIT_LAYERLEVEL" val="1_1_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38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8"/>
  <p:tag name="KSO_WM_TAG_VERSION" val="1.0"/>
  <p:tag name="KSO_WM_BEAUTIFY_FLAG" val="#wm#"/>
  <p:tag name="KSO_WM_TEMPLATE_CATEGORY" val="custom"/>
  <p:tag name="KSO_WM_TEMPLATE_INDEX" val="20204538"/>
  <p:tag name="KSO_WM_SLIDE_LAYOUT" val="a_b"/>
  <p:tag name="KSO_WM_SLIDE_LAYOUT_CNT" val="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3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1876</Words>
  <Application>Microsoft Office PowerPoint</Application>
  <PresentationFormat>宽屏</PresentationFormat>
  <Paragraphs>302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1_Office 主题​​</vt:lpstr>
      <vt:lpstr>算法与数据结构 第五课</vt:lpstr>
      <vt:lpstr>PowerPoint 演示文稿</vt:lpstr>
      <vt:lpstr>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回路（环）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算法与数据结构 第五课</dc:title>
  <dc:creator/>
  <cp:lastModifiedBy>Cat</cp:lastModifiedBy>
  <cp:revision>575</cp:revision>
  <dcterms:created xsi:type="dcterms:W3CDTF">2019-06-19T02:08:00Z</dcterms:created>
  <dcterms:modified xsi:type="dcterms:W3CDTF">2022-12-25T09:50:12Z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52636F69A2894686B50AE7681300EC31</vt:lpwstr>
  </property>
</Properties>
</file>