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4" r:id="rId3"/>
    <p:sldId id="500" r:id="rId5"/>
    <p:sldId id="1136" r:id="rId6"/>
    <p:sldId id="1661" r:id="rId7"/>
    <p:sldId id="1730" r:id="rId8"/>
    <p:sldId id="1731" r:id="rId9"/>
    <p:sldId id="1779" r:id="rId10"/>
    <p:sldId id="1732" r:id="rId11"/>
    <p:sldId id="1733" r:id="rId12"/>
    <p:sldId id="1778" r:id="rId13"/>
    <p:sldId id="1780" r:id="rId14"/>
    <p:sldId id="1788" r:id="rId15"/>
    <p:sldId id="1787" r:id="rId16"/>
    <p:sldId id="1734" r:id="rId17"/>
    <p:sldId id="1789" r:id="rId18"/>
    <p:sldId id="1115" r:id="rId19"/>
    <p:sldId id="467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1908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6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208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https://www.bilibili.com/video/BV1RT4y1j7pP 毕导 算法一期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F4068-628E-4D58-8304-7B3579480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 B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我希望在短短的四节课中和孩子们交流的过程中，我希望我交给同学们的绝对不止于编程。更多地是思考问题的能力，解决问题的能力，以及受用一生的良好习惯。</a:t>
            </a:r>
            <a:endParaRPr lang="zh-CN" altLang="en-US"/>
          </a:p>
          <a:p>
            <a:r>
              <a:rPr lang="zh-CN" altLang="en-US"/>
              <a:t>希望同学们能够打起精神，由我带领大家，开启编程学习的旅程，期待大家良好的表现。同时也希望家长们能够配合好我们的工作，</a:t>
            </a:r>
            <a:endParaRPr lang="zh-CN" altLang="en-US"/>
          </a:p>
          <a:p>
            <a:r>
              <a:rPr lang="zh-CN" altLang="en-US"/>
              <a:t>各位同学们，家长们，我们线下见。谢谢大家。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91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08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18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28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6.png"/><Relationship Id="rId7" Type="http://schemas.openxmlformats.org/officeDocument/2006/relationships/tags" Target="../tags/tag140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3.xml"/><Relationship Id="rId4" Type="http://schemas.openxmlformats.org/officeDocument/2006/relationships/image" Target="file:///C:\Users\1V994W2\Documents\Tencent%20Files\574576071\FileRecv\&#25340;&#35013;&#32032;&#26448;\forright\\06\subject_holdleft_84,125,158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2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432557" y="466333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6432557" y="513831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0"/>
            </p:custDataLst>
          </p:nvPr>
        </p:nvSpPr>
        <p:spPr>
          <a:xfrm>
            <a:off x="6432556" y="3188232"/>
            <a:ext cx="4826000" cy="111125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1"/>
            </p:custDataLst>
          </p:nvPr>
        </p:nvSpPr>
        <p:spPr>
          <a:xfrm>
            <a:off x="6432557" y="2012848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604000" y="3651568"/>
            <a:ext cx="4826000" cy="1111250"/>
          </a:xfr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604000" y="2095183"/>
            <a:ext cx="4825365" cy="1351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7" name="图片 6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6269233"/>
            <a:ext cx="12192000" cy="588767"/>
            <a:chOff x="0" y="6269233"/>
            <a:chExt cx="12192000" cy="588767"/>
          </a:xfrm>
        </p:grpSpPr>
        <p:pic>
          <p:nvPicPr>
            <p:cNvPr id="12" name="图片 11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1471910" y="6269233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0" y="6269233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5533275"/>
            <a:ext cx="12191999" cy="1324725"/>
            <a:chOff x="0" y="5533275"/>
            <a:chExt cx="12191999" cy="1324725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0571797" y="5533275"/>
              <a:ext cx="1620202" cy="13247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0" y="5533275"/>
              <a:ext cx="1620202" cy="13247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4759960" y="2913698"/>
            <a:ext cx="4880610" cy="10814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67775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tags" Target="../tags/tag154.xml"/><Relationship Id="rId26" Type="http://schemas.openxmlformats.org/officeDocument/2006/relationships/tags" Target="../tags/tag153.xml"/><Relationship Id="rId25" Type="http://schemas.openxmlformats.org/officeDocument/2006/relationships/tags" Target="../tags/tag152.xml"/><Relationship Id="rId24" Type="http://schemas.openxmlformats.org/officeDocument/2006/relationships/tags" Target="../tags/tag151.xml"/><Relationship Id="rId23" Type="http://schemas.openxmlformats.org/officeDocument/2006/relationships/tags" Target="../tags/tag150.xml"/><Relationship Id="rId22" Type="http://schemas.openxmlformats.org/officeDocument/2006/relationships/tags" Target="../tags/tag149.xml"/><Relationship Id="rId21" Type="http://schemas.openxmlformats.org/officeDocument/2006/relationships/tags" Target="../tags/tag148.xml"/><Relationship Id="rId20" Type="http://schemas.openxmlformats.org/officeDocument/2006/relationships/tags" Target="../tags/tag14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 userDrawn="1">
            <p:custDataLst>
              <p:tags r:id="rId26"/>
            </p:custDataLst>
          </p:nvPr>
        </p:nvSpPr>
        <p:spPr>
          <a:xfrm>
            <a:off x="608399" y="14347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itle 6"/>
          <p:cNvSpPr txBox="1"/>
          <p:nvPr userDrawn="1">
            <p:custDataLst>
              <p:tags r:id="rId2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tags" Target="../tags/tag16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>
            <p:custDataLst>
              <p:tags r:id="rId1"/>
            </p:custDataLst>
          </p:nvPr>
        </p:nvCxnSpPr>
        <p:spPr>
          <a:xfrm>
            <a:off x="6432556" y="4405448"/>
            <a:ext cx="47656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6"/>
            <p:custDataLst>
              <p:tags r:id="rId2"/>
            </p:custDataLst>
          </p:nvPr>
        </p:nvSpPr>
        <p:spPr>
          <a:xfrm>
            <a:off x="9311012" y="4663337"/>
            <a:ext cx="1910715" cy="408940"/>
          </a:xfrm>
        </p:spPr>
        <p:txBody>
          <a:bodyPr/>
          <a:lstStyle/>
          <a:p>
            <a:pPr algn="r"/>
            <a:r>
              <a:rPr lang="zh-CN" altLang="en-US"/>
              <a:t>刘渠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349747" y="5147842"/>
            <a:ext cx="1910715" cy="408940"/>
          </a:xfrm>
        </p:spPr>
        <p:txBody>
          <a:bodyPr>
            <a:normAutofit lnSpcReduction="20000"/>
          </a:bodyPr>
          <a:lstStyle/>
          <a:p>
            <a:pPr algn="r"/>
            <a:r>
              <a:rPr lang="en-US" altLang="zh-CN"/>
              <a:t>2020.07.20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5654675" y="2317750"/>
            <a:ext cx="5977255" cy="970915"/>
          </a:xfrm>
        </p:spPr>
        <p:txBody>
          <a:bodyPr>
            <a:normAutofit fontScale="90000"/>
          </a:bodyPr>
          <a:lstStyle/>
          <a:p>
            <a:pPr algn="ctr"/>
            <a:r>
              <a:rPr lang="zh-CN"/>
              <a:t>算法与数据结构</a:t>
            </a:r>
            <a:br>
              <a:rPr lang="zh-CN"/>
            </a:br>
            <a:r>
              <a:rPr lang="zh-CN" altLang="en-US"/>
              <a:t>第五课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占位符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97370" y="3959225"/>
            <a:ext cx="4300220" cy="408940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 marL="342900" marR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pc="20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图的连通性</a:t>
            </a:r>
            <a:endParaRPr lang="zh-CN" altLang="zh-CN"/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有向图的连通性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43040" y="1344295"/>
            <a:ext cx="4316730" cy="4585970"/>
            <a:chOff x="11686" y="1862"/>
            <a:chExt cx="6798" cy="7222"/>
          </a:xfrm>
        </p:grpSpPr>
        <p:sp>
          <p:nvSpPr>
            <p:cNvPr id="14" name="椭圆 13"/>
            <p:cNvSpPr/>
            <p:nvPr/>
          </p:nvSpPr>
          <p:spPr>
            <a:xfrm>
              <a:off x="11686" y="1862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066" y="7666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19" name="直接连接符 18"/>
            <p:cNvCxnSpPr>
              <a:stCxn id="14" idx="4"/>
              <a:endCxn id="16" idx="0"/>
            </p:cNvCxnSpPr>
            <p:nvPr/>
          </p:nvCxnSpPr>
          <p:spPr>
            <a:xfrm>
              <a:off x="12395" y="3280"/>
              <a:ext cx="0" cy="182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0"/>
              <a:endCxn id="17" idx="4"/>
            </p:cNvCxnSpPr>
            <p:nvPr/>
          </p:nvCxnSpPr>
          <p:spPr>
            <a:xfrm flipH="1" flipV="1">
              <a:off x="17724" y="6506"/>
              <a:ext cx="51" cy="116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6"/>
              <a:endCxn id="15" idx="2"/>
            </p:cNvCxnSpPr>
            <p:nvPr/>
          </p:nvCxnSpPr>
          <p:spPr>
            <a:xfrm>
              <a:off x="13104" y="8348"/>
              <a:ext cx="3962" cy="2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1686" y="7639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23" name="直接连接符 22"/>
            <p:cNvCxnSpPr>
              <a:stCxn id="17" idx="2"/>
              <a:endCxn id="22" idx="7"/>
            </p:cNvCxnSpPr>
            <p:nvPr/>
          </p:nvCxnSpPr>
          <p:spPr>
            <a:xfrm flipH="1">
              <a:off x="12896" y="5797"/>
              <a:ext cx="4119" cy="205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7" idx="2"/>
              <a:endCxn id="14" idx="6"/>
            </p:cNvCxnSpPr>
            <p:nvPr/>
          </p:nvCxnSpPr>
          <p:spPr>
            <a:xfrm flipH="1">
              <a:off x="13104" y="2571"/>
              <a:ext cx="3911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  <a:endCxn id="22" idx="0"/>
            </p:cNvCxnSpPr>
            <p:nvPr/>
          </p:nvCxnSpPr>
          <p:spPr>
            <a:xfrm>
              <a:off x="12395" y="6523"/>
              <a:ext cx="0" cy="111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17015" y="1862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cxnSp>
          <p:nvCxnSpPr>
            <p:cNvPr id="9" name="直接连接符 8"/>
            <p:cNvCxnSpPr>
              <a:endCxn id="17" idx="0"/>
            </p:cNvCxnSpPr>
            <p:nvPr/>
          </p:nvCxnSpPr>
          <p:spPr>
            <a:xfrm>
              <a:off x="17724" y="3280"/>
              <a:ext cx="0" cy="1808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15" idx="1"/>
              <a:endCxn id="16" idx="6"/>
            </p:cNvCxnSpPr>
            <p:nvPr/>
          </p:nvCxnSpPr>
          <p:spPr>
            <a:xfrm flipH="1" flipV="1">
              <a:off x="13104" y="5814"/>
              <a:ext cx="4170" cy="206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08330" y="1344295"/>
            <a:ext cx="54908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请问这个图有几个强连通分量？</a:t>
            </a:r>
            <a:endParaRPr lang="zh-CN" altLang="en-US" sz="3600"/>
          </a:p>
          <a:p>
            <a:r>
              <a:rPr lang="en-US" altLang="zh-CN" sz="3600"/>
              <a:t>A. 1  B. 2   C. 3   B. 4</a:t>
            </a:r>
            <a:endParaRPr lang="en-US" altLang="zh-CN" sz="36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求强连通分量算法</a:t>
            </a:r>
            <a:r>
              <a:rPr lang="zh-CN" altLang="en-US" sz="3200">
                <a:sym typeface="+mn-ea"/>
              </a:rPr>
              <a:t>（了解）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950595"/>
            <a:ext cx="7452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求有向图强连通分量个数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770255" y="1595755"/>
            <a:ext cx="60210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kosaraju算法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tarjan算法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单向连通图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905510"/>
            <a:ext cx="10960100" cy="1370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3200"/>
              <a:t>有向图中，若任意两个顶点 </a:t>
            </a:r>
            <a:r>
              <a:rPr lang="en-US" altLang="zh-CN" sz="3200"/>
              <a:t>v</a:t>
            </a:r>
            <a:r>
              <a:rPr lang="zh-CN" altLang="en-US" sz="3200" baseline="-25000"/>
              <a:t>i</a:t>
            </a:r>
            <a:r>
              <a:rPr lang="zh-CN" altLang="en-US" sz="3200"/>
              <a:t> 和 </a:t>
            </a:r>
            <a:r>
              <a:rPr lang="en-US" altLang="zh-CN" sz="3200"/>
              <a:t>v</a:t>
            </a:r>
            <a:r>
              <a:rPr lang="zh-CN" altLang="en-US" sz="3200" baseline="-25000"/>
              <a:t>j</a:t>
            </a:r>
            <a:r>
              <a:rPr lang="zh-CN" altLang="en-US" sz="3200"/>
              <a:t>，满足从 </a:t>
            </a:r>
            <a:r>
              <a:rPr lang="en-US" altLang="zh-CN" sz="3200"/>
              <a:t>v</a:t>
            </a:r>
            <a:r>
              <a:rPr lang="zh-CN" altLang="en-US" sz="3200" baseline="-25000"/>
              <a:t>i</a:t>
            </a:r>
            <a:r>
              <a:rPr lang="zh-CN" altLang="en-US" sz="3200"/>
              <a:t> 到 </a:t>
            </a:r>
            <a:r>
              <a:rPr lang="en-US" altLang="zh-CN" sz="3200"/>
              <a:t>v</a:t>
            </a:r>
            <a:r>
              <a:rPr lang="zh-CN" altLang="en-US" sz="3200" baseline="-25000"/>
              <a:t>j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或</a:t>
            </a:r>
            <a:r>
              <a:rPr lang="zh-CN" altLang="en-US" sz="3200"/>
              <a:t>从 </a:t>
            </a:r>
            <a:r>
              <a:rPr lang="en-US" altLang="zh-CN" sz="3200"/>
              <a:t>v</a:t>
            </a:r>
            <a:r>
              <a:rPr lang="zh-CN" altLang="en-US" sz="3200" baseline="-25000"/>
              <a:t>j </a:t>
            </a:r>
            <a:r>
              <a:rPr lang="zh-CN" altLang="en-US" sz="3200"/>
              <a:t>到 </a:t>
            </a:r>
            <a:r>
              <a:rPr lang="en-US" altLang="zh-CN" sz="3200"/>
              <a:t>v</a:t>
            </a:r>
            <a:r>
              <a:rPr lang="zh-CN" altLang="en-US" sz="3200" baseline="-25000"/>
              <a:t>i</a:t>
            </a:r>
            <a:r>
              <a:rPr lang="zh-CN" altLang="en-US" sz="3200"/>
              <a:t> 连通，则称此有向图为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单向</a:t>
            </a:r>
            <a:r>
              <a:rPr lang="zh-CN" altLang="en-US" sz="3200" b="1"/>
              <a:t>连通图</a:t>
            </a:r>
            <a:r>
              <a:rPr lang="zh-CN" altLang="en-US" sz="3200"/>
              <a:t>。</a:t>
            </a:r>
            <a:endParaRPr lang="zh-CN" altLang="en-US" sz="3200"/>
          </a:p>
        </p:txBody>
      </p:sp>
      <p:grpSp>
        <p:nvGrpSpPr>
          <p:cNvPr id="6" name="组合 5"/>
          <p:cNvGrpSpPr/>
          <p:nvPr/>
        </p:nvGrpSpPr>
        <p:grpSpPr>
          <a:xfrm>
            <a:off x="6494780" y="2436495"/>
            <a:ext cx="4340225" cy="4311650"/>
            <a:chOff x="11598" y="2388"/>
            <a:chExt cx="6835" cy="6790"/>
          </a:xfrm>
        </p:grpSpPr>
        <p:sp>
          <p:nvSpPr>
            <p:cNvPr id="14" name="椭圆 13"/>
            <p:cNvSpPr/>
            <p:nvPr/>
          </p:nvSpPr>
          <p:spPr>
            <a:xfrm>
              <a:off x="14351" y="23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15988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598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08" y="3598"/>
              <a:ext cx="1751" cy="17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561" y="3598"/>
              <a:ext cx="1662" cy="1698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2933" y="7760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5" name="直接连接符 4"/>
            <p:cNvCxnSpPr>
              <a:stCxn id="16" idx="4"/>
              <a:endCxn id="22" idx="1"/>
            </p:cNvCxnSpPr>
            <p:nvPr/>
          </p:nvCxnSpPr>
          <p:spPr>
            <a:xfrm>
              <a:off x="12307" y="6523"/>
              <a:ext cx="834" cy="144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5" idx="7"/>
              <a:endCxn id="17" idx="4"/>
            </p:cNvCxnSpPr>
            <p:nvPr/>
          </p:nvCxnSpPr>
          <p:spPr>
            <a:xfrm flipV="1">
              <a:off x="17198" y="6506"/>
              <a:ext cx="526" cy="144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2" idx="6"/>
              <a:endCxn id="15" idx="2"/>
            </p:cNvCxnSpPr>
            <p:nvPr/>
          </p:nvCxnSpPr>
          <p:spPr>
            <a:xfrm flipV="1">
              <a:off x="14351" y="8447"/>
              <a:ext cx="1637" cy="2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弱连通图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011555"/>
            <a:ext cx="10709910" cy="2011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3200"/>
              <a:t>将有向图的所有的有向边替换为无向边，所得到的图称为原图的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基图</a:t>
            </a:r>
            <a:r>
              <a:rPr lang="zh-CN" altLang="en-US" sz="3200"/>
              <a:t>。如果一个有向图的基图是连通图，则有向图是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弱连通图</a:t>
            </a:r>
            <a:r>
              <a:rPr lang="zh-CN" altLang="en-US" sz="3200"/>
              <a:t>。</a:t>
            </a:r>
            <a:endParaRPr lang="zh-CN" altLang="en-US" sz="3200"/>
          </a:p>
        </p:txBody>
      </p:sp>
      <p:grpSp>
        <p:nvGrpSpPr>
          <p:cNvPr id="6" name="组合 5"/>
          <p:cNvGrpSpPr/>
          <p:nvPr/>
        </p:nvGrpSpPr>
        <p:grpSpPr>
          <a:xfrm>
            <a:off x="6541770" y="2665730"/>
            <a:ext cx="4284345" cy="4192270"/>
            <a:chOff x="1168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15702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1" y="3972"/>
              <a:ext cx="1210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4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连通图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011555"/>
            <a:ext cx="10709910" cy="2971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3600">
                <a:sym typeface="+mn-ea"/>
              </a:rPr>
              <a:t>强连通图、连通图、单向连通图三者之间的关系：</a:t>
            </a:r>
            <a:endParaRPr lang="zh-CN" altLang="en-US" sz="360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强连通图</a:t>
            </a:r>
            <a:r>
              <a:rPr lang="zh-CN" altLang="en-US" sz="3600">
                <a:sym typeface="+mn-ea"/>
              </a:rPr>
              <a:t>必然是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单向连通图</a:t>
            </a:r>
            <a:r>
              <a:rPr lang="zh-CN" altLang="en-US" sz="3600">
                <a:sym typeface="+mn-ea"/>
              </a:rPr>
              <a:t>，</a:t>
            </a:r>
            <a:endParaRPr lang="zh-CN" altLang="en-US" sz="360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单向连通图</a:t>
            </a:r>
            <a:r>
              <a:rPr lang="zh-CN" altLang="en-US" sz="3600">
                <a:sym typeface="+mn-ea"/>
              </a:rPr>
              <a:t>必然是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弱连通图</a:t>
            </a:r>
            <a:r>
              <a:rPr lang="zh-CN" altLang="en-US" sz="3600">
                <a:sym typeface="+mn-ea"/>
              </a:rPr>
              <a:t>，</a:t>
            </a:r>
            <a:endParaRPr lang="zh-CN" altLang="en-US" sz="360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600">
                <a:sym typeface="+mn-ea"/>
              </a:rPr>
              <a:t>反之未必。</a:t>
            </a:r>
            <a:endParaRPr lang="zh-CN" altLang="en-US" sz="36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连通图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08330" y="1405255"/>
            <a:ext cx="4340225" cy="4311650"/>
            <a:chOff x="11598" y="2388"/>
            <a:chExt cx="6835" cy="6790"/>
          </a:xfrm>
        </p:grpSpPr>
        <p:sp>
          <p:nvSpPr>
            <p:cNvPr id="14" name="椭圆 13"/>
            <p:cNvSpPr/>
            <p:nvPr/>
          </p:nvSpPr>
          <p:spPr>
            <a:xfrm>
              <a:off x="14351" y="23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15988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598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08" y="3598"/>
              <a:ext cx="1751" cy="17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561" y="3598"/>
              <a:ext cx="1662" cy="1698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2933" y="7760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23" name="直接连接符 22"/>
            <p:cNvCxnSpPr>
              <a:stCxn id="17" idx="2"/>
              <a:endCxn id="22" idx="7"/>
            </p:cNvCxnSpPr>
            <p:nvPr/>
          </p:nvCxnSpPr>
          <p:spPr>
            <a:xfrm flipH="1">
              <a:off x="14143" y="5797"/>
              <a:ext cx="2872" cy="21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  <a:endCxn id="22" idx="1"/>
            </p:cNvCxnSpPr>
            <p:nvPr/>
          </p:nvCxnSpPr>
          <p:spPr>
            <a:xfrm>
              <a:off x="12307" y="6523"/>
              <a:ext cx="834" cy="144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5" idx="7"/>
              <a:endCxn id="17" idx="4"/>
            </p:cNvCxnSpPr>
            <p:nvPr/>
          </p:nvCxnSpPr>
          <p:spPr>
            <a:xfrm flipV="1">
              <a:off x="17198" y="6506"/>
              <a:ext cx="526" cy="144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2" idx="6"/>
              <a:endCxn id="15" idx="2"/>
            </p:cNvCxnSpPr>
            <p:nvPr/>
          </p:nvCxnSpPr>
          <p:spPr>
            <a:xfrm flipV="1">
              <a:off x="14351" y="8447"/>
              <a:ext cx="1637" cy="2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5627370" y="1210310"/>
            <a:ext cx="5752465" cy="4741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3600"/>
              <a:t>1. </a:t>
            </a:r>
            <a:r>
              <a:rPr lang="zh-CN" altLang="en-US" sz="3600"/>
              <a:t>这个图是什么图？</a:t>
            </a:r>
            <a:endParaRPr lang="zh-CN" altLang="en-US" sz="3600"/>
          </a:p>
          <a:p>
            <a:pPr>
              <a:lnSpc>
                <a:spcPct val="120000"/>
              </a:lnSpc>
            </a:pPr>
            <a:r>
              <a:rPr lang="en-US" altLang="zh-CN" sz="3600"/>
              <a:t>A. </a:t>
            </a:r>
            <a:r>
              <a:rPr lang="zh-CN" altLang="en-US" sz="3600"/>
              <a:t>强连通图</a:t>
            </a:r>
            <a:endParaRPr lang="zh-CN" altLang="en-US" sz="3600"/>
          </a:p>
          <a:p>
            <a:pPr>
              <a:lnSpc>
                <a:spcPct val="120000"/>
              </a:lnSpc>
            </a:pPr>
            <a:r>
              <a:rPr lang="en-US" altLang="zh-CN" sz="3600"/>
              <a:t>B. </a:t>
            </a:r>
            <a:r>
              <a:rPr lang="zh-CN" altLang="en-US" sz="3600"/>
              <a:t>单向连通图</a:t>
            </a:r>
            <a:endParaRPr lang="zh-CN" altLang="en-US" sz="3600"/>
          </a:p>
          <a:p>
            <a:pPr>
              <a:lnSpc>
                <a:spcPct val="120000"/>
              </a:lnSpc>
            </a:pPr>
            <a:r>
              <a:rPr lang="en-US" altLang="zh-CN" sz="3600"/>
              <a:t>C. </a:t>
            </a:r>
            <a:r>
              <a:rPr lang="zh-CN" altLang="en-US" sz="3600"/>
              <a:t>弱连通图</a:t>
            </a:r>
            <a:endParaRPr lang="zh-CN" altLang="en-US" sz="3600"/>
          </a:p>
          <a:p>
            <a:pPr>
              <a:lnSpc>
                <a:spcPct val="120000"/>
              </a:lnSpc>
            </a:pPr>
            <a:endParaRPr lang="zh-CN" altLang="en-US" sz="3600"/>
          </a:p>
          <a:p>
            <a:pPr>
              <a:lnSpc>
                <a:spcPct val="120000"/>
              </a:lnSpc>
            </a:pPr>
            <a:r>
              <a:rPr lang="en-US" altLang="zh-CN" sz="3600"/>
              <a:t>2. </a:t>
            </a:r>
            <a:r>
              <a:rPr lang="zh-CN" altLang="en-US" sz="3600"/>
              <a:t>这个图有几个强连通分量？</a:t>
            </a:r>
            <a:endParaRPr lang="zh-CN" altLang="en-US" sz="3600"/>
          </a:p>
          <a:p>
            <a:pPr>
              <a:lnSpc>
                <a:spcPct val="120000"/>
              </a:lnSpc>
            </a:pPr>
            <a:r>
              <a:rPr lang="en-US" altLang="zh-CN" sz="3600"/>
              <a:t>A.2   B.3   C.4   D.5</a:t>
            </a:r>
            <a:endParaRPr lang="en-US" altLang="zh-CN" sz="36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2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</a:t>
            </a:r>
            <a:endParaRPr lang="en-US" altLang="zh-CN" sz="80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课后作业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1697990" y="659828"/>
            <a:ext cx="4732020" cy="73723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3600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目录/CONTENTS</a:t>
            </a:r>
            <a:endParaRPr lang="zh-CN" altLang="en-US" sz="3600" spc="60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1457484" y="2715640"/>
            <a:ext cx="3937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PA_淘宝网chenying0907出品 934"/>
          <p:cNvSpPr/>
          <p:nvPr>
            <p:custDataLst>
              <p:tags r:id="rId3"/>
            </p:custDataLst>
          </p:nvPr>
        </p:nvSpPr>
        <p:spPr>
          <a:xfrm>
            <a:off x="612570" y="2857880"/>
            <a:ext cx="2083528" cy="1123191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图的连通性</a:t>
            </a:r>
            <a:endParaRPr lang="zh-CN" altLang="en-US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PA_淘宝网chenying0907出品 962"/>
          <p:cNvSpPr/>
          <p:nvPr>
            <p:custDataLst>
              <p:tags r:id="rId4"/>
            </p:custDataLst>
          </p:nvPr>
        </p:nvSpPr>
        <p:spPr>
          <a:xfrm>
            <a:off x="1257459" y="2150490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70000" lnSpcReduction="20000"/>
          </a:bodyPr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en-US" altLang="zh-CN" sz="3200" spc="1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5"/>
            </p:custDataLst>
          </p:nvPr>
        </p:nvSpPr>
        <p:spPr>
          <a:xfrm>
            <a:off x="7214077" y="2715640"/>
            <a:ext cx="393700" cy="45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_淘宝网chenying0907出品 934"/>
          <p:cNvSpPr/>
          <p:nvPr>
            <p:custDataLst>
              <p:tags r:id="rId6"/>
            </p:custDataLst>
          </p:nvPr>
        </p:nvSpPr>
        <p:spPr>
          <a:xfrm>
            <a:off x="6369163" y="2857880"/>
            <a:ext cx="2083528" cy="1123191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marL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PA_淘宝网chenying0907出品 962"/>
          <p:cNvSpPr/>
          <p:nvPr>
            <p:custDataLst>
              <p:tags r:id="rId7"/>
            </p:custDataLst>
          </p:nvPr>
        </p:nvSpPr>
        <p:spPr>
          <a:xfrm>
            <a:off x="7014052" y="2150490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70000" lnSpcReduction="20000"/>
          </a:bodyPr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en-US" altLang="zh-CN" sz="3200" spc="15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8"/>
            </p:custDataLst>
          </p:nvPr>
        </p:nvSpPr>
        <p:spPr>
          <a:xfrm>
            <a:off x="4334431" y="2715640"/>
            <a:ext cx="3937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PA_淘宝网chenying0907出品 962"/>
          <p:cNvSpPr/>
          <p:nvPr>
            <p:custDataLst>
              <p:tags r:id="rId9"/>
            </p:custDataLst>
          </p:nvPr>
        </p:nvSpPr>
        <p:spPr>
          <a:xfrm>
            <a:off x="4134406" y="2150490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70000" lnSpcReduction="20000"/>
          </a:bodyPr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en-US" altLang="zh-CN" sz="3200" spc="15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10"/>
            </p:custDataLst>
          </p:nvPr>
        </p:nvSpPr>
        <p:spPr>
          <a:xfrm>
            <a:off x="2897307" y="4932743"/>
            <a:ext cx="393700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PA_淘宝网chenying0907出品 934"/>
          <p:cNvSpPr/>
          <p:nvPr>
            <p:custDataLst>
              <p:tags r:id="rId11"/>
            </p:custDataLst>
          </p:nvPr>
        </p:nvSpPr>
        <p:spPr>
          <a:xfrm>
            <a:off x="3474515" y="2857245"/>
            <a:ext cx="2083528" cy="1123191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拓扑排序</a:t>
            </a:r>
            <a:endParaRPr lang="zh-CN" altLang="en-US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PA_淘宝网chenying0907出品 962"/>
          <p:cNvSpPr/>
          <p:nvPr>
            <p:custDataLst>
              <p:tags r:id="rId12"/>
            </p:custDataLst>
          </p:nvPr>
        </p:nvSpPr>
        <p:spPr>
          <a:xfrm>
            <a:off x="2680812" y="4376165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60000" lnSpcReduction="20000"/>
          </a:bodyPr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en-US" altLang="zh-CN" sz="3200" spc="15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2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z="80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 spc="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图的连通性</a:t>
            </a:r>
            <a:endParaRPr lang="zh-CN" altLang="zh-CN" spc="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子图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923290"/>
            <a:ext cx="713105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子图：图的部分顶点和边构成的图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08875" y="1435735"/>
            <a:ext cx="4074160" cy="3987165"/>
            <a:chOff x="12097" y="2198"/>
            <a:chExt cx="5781" cy="5657"/>
          </a:xfrm>
        </p:grpSpPr>
        <p:sp>
          <p:nvSpPr>
            <p:cNvPr id="7" name="椭圆 6"/>
            <p:cNvSpPr/>
            <p:nvPr/>
          </p:nvSpPr>
          <p:spPr>
            <a:xfrm>
              <a:off x="14501" y="2198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9" name="椭圆 8"/>
            <p:cNvSpPr/>
            <p:nvPr/>
          </p:nvSpPr>
          <p:spPr>
            <a:xfrm>
              <a:off x="15538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2097" y="4384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3" y="4369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13134" y="3235"/>
              <a:ext cx="1545" cy="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4"/>
              <a:endCxn id="9" idx="0"/>
            </p:cNvCxnSpPr>
            <p:nvPr/>
          </p:nvCxnSpPr>
          <p:spPr>
            <a:xfrm>
              <a:off x="15109" y="3413"/>
              <a:ext cx="1037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1" idx="0"/>
            </p:cNvCxnSpPr>
            <p:nvPr/>
          </p:nvCxnSpPr>
          <p:spPr>
            <a:xfrm>
              <a:off x="15538" y="3235"/>
              <a:ext cx="1733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0"/>
              <a:endCxn id="7" idx="4"/>
            </p:cNvCxnSpPr>
            <p:nvPr/>
          </p:nvCxnSpPr>
          <p:spPr>
            <a:xfrm flipV="1">
              <a:off x="13920" y="3413"/>
              <a:ext cx="1189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3312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30" name="直接连接符 29"/>
            <p:cNvCxnSpPr>
              <a:stCxn id="11" idx="2"/>
              <a:endCxn id="10" idx="6"/>
            </p:cNvCxnSpPr>
            <p:nvPr/>
          </p:nvCxnSpPr>
          <p:spPr>
            <a:xfrm flipH="1">
              <a:off x="13312" y="4977"/>
              <a:ext cx="3351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321310" y="2138045"/>
            <a:ext cx="2807335" cy="2310130"/>
            <a:chOff x="506" y="3367"/>
            <a:chExt cx="4421" cy="3638"/>
          </a:xfrm>
        </p:grpSpPr>
        <p:sp>
          <p:nvSpPr>
            <p:cNvPr id="6" name="椭圆 5"/>
            <p:cNvSpPr/>
            <p:nvPr/>
          </p:nvSpPr>
          <p:spPr>
            <a:xfrm>
              <a:off x="2231" y="3367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6" y="5657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79" y="5657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17" name="直接连接符 16"/>
            <p:cNvCxnSpPr>
              <a:stCxn id="6" idx="3"/>
              <a:endCxn id="15" idx="7"/>
            </p:cNvCxnSpPr>
            <p:nvPr/>
          </p:nvCxnSpPr>
          <p:spPr>
            <a:xfrm flipH="1">
              <a:off x="1657" y="4518"/>
              <a:ext cx="771" cy="1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5"/>
              <a:endCxn id="16" idx="0"/>
            </p:cNvCxnSpPr>
            <p:nvPr/>
          </p:nvCxnSpPr>
          <p:spPr>
            <a:xfrm>
              <a:off x="3382" y="4518"/>
              <a:ext cx="871" cy="1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6" idx="2"/>
              <a:endCxn id="15" idx="6"/>
            </p:cNvCxnSpPr>
            <p:nvPr/>
          </p:nvCxnSpPr>
          <p:spPr>
            <a:xfrm flipH="1">
              <a:off x="1854" y="6332"/>
              <a:ext cx="1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4050665" y="2012315"/>
            <a:ext cx="2567940" cy="2282190"/>
            <a:chOff x="6592" y="3322"/>
            <a:chExt cx="4044" cy="3594"/>
          </a:xfrm>
        </p:grpSpPr>
        <p:sp>
          <p:nvSpPr>
            <p:cNvPr id="31" name="椭圆 30"/>
            <p:cNvSpPr/>
            <p:nvPr/>
          </p:nvSpPr>
          <p:spPr>
            <a:xfrm>
              <a:off x="9288" y="5568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35" name="直接连接符 34"/>
            <p:cNvCxnSpPr>
              <a:stCxn id="40" idx="5"/>
              <a:endCxn id="31" idx="0"/>
            </p:cNvCxnSpPr>
            <p:nvPr/>
          </p:nvCxnSpPr>
          <p:spPr>
            <a:xfrm>
              <a:off x="9091" y="4473"/>
              <a:ext cx="871" cy="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8" idx="0"/>
              <a:endCxn id="40" idx="3"/>
            </p:cNvCxnSpPr>
            <p:nvPr/>
          </p:nvCxnSpPr>
          <p:spPr>
            <a:xfrm flipV="1">
              <a:off x="7266" y="4473"/>
              <a:ext cx="871" cy="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6592" y="5568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7940" y="3322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27935" y="4876165"/>
            <a:ext cx="2378710" cy="1790065"/>
            <a:chOff x="3981" y="7679"/>
            <a:chExt cx="3746" cy="2819"/>
          </a:xfrm>
        </p:grpSpPr>
        <p:sp>
          <p:nvSpPr>
            <p:cNvPr id="41" name="椭圆 40"/>
            <p:cNvSpPr/>
            <p:nvPr/>
          </p:nvSpPr>
          <p:spPr>
            <a:xfrm>
              <a:off x="6379" y="9150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42" name="椭圆 41"/>
            <p:cNvSpPr/>
            <p:nvPr/>
          </p:nvSpPr>
          <p:spPr>
            <a:xfrm>
              <a:off x="4077" y="9150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43" name="椭圆 42"/>
            <p:cNvSpPr/>
            <p:nvPr/>
          </p:nvSpPr>
          <p:spPr>
            <a:xfrm>
              <a:off x="3981" y="7679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44" name="椭圆 43"/>
            <p:cNvSpPr/>
            <p:nvPr/>
          </p:nvSpPr>
          <p:spPr>
            <a:xfrm>
              <a:off x="6379" y="7679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45" name="直接连接符 44"/>
            <p:cNvCxnSpPr>
              <a:stCxn id="44" idx="2"/>
              <a:endCxn id="43" idx="6"/>
            </p:cNvCxnSpPr>
            <p:nvPr/>
          </p:nvCxnSpPr>
          <p:spPr>
            <a:xfrm flipH="1">
              <a:off x="5329" y="8354"/>
              <a:ext cx="10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无向图的连通性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021715"/>
            <a:ext cx="1083183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200"/>
              <a:t>图中从一个顶点到达另一顶点，若存在至少一条路径，则称这两个顶点是</a:t>
            </a:r>
            <a:r>
              <a:rPr lang="zh-CN" altLang="en-US" sz="3200" b="1"/>
              <a:t>连通</a:t>
            </a:r>
            <a:r>
              <a:rPr lang="zh-CN" altLang="en-US" sz="3200"/>
              <a:t>的。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608330" y="2498090"/>
            <a:ext cx="110604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chemeClr val="tx1"/>
                </a:solidFill>
                <a:effectLst/>
              </a:rPr>
              <a:t>无向图中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任意</a:t>
            </a:r>
            <a:r>
              <a:rPr lang="zh-CN" altLang="en-US" sz="3600"/>
              <a:t>两个顶点之间都能够连通，则称此图为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连通图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412355" y="3318510"/>
            <a:ext cx="3347720" cy="3275965"/>
            <a:chOff x="12097" y="2198"/>
            <a:chExt cx="5781" cy="5657"/>
          </a:xfrm>
        </p:grpSpPr>
        <p:sp>
          <p:nvSpPr>
            <p:cNvPr id="7" name="椭圆 6"/>
            <p:cNvSpPr/>
            <p:nvPr/>
          </p:nvSpPr>
          <p:spPr>
            <a:xfrm>
              <a:off x="14501" y="2198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9" name="椭圆 8"/>
            <p:cNvSpPr/>
            <p:nvPr/>
          </p:nvSpPr>
          <p:spPr>
            <a:xfrm>
              <a:off x="15538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2097" y="4384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3" y="4369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13134" y="3235"/>
              <a:ext cx="1545" cy="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4"/>
              <a:endCxn id="9" idx="0"/>
            </p:cNvCxnSpPr>
            <p:nvPr/>
          </p:nvCxnSpPr>
          <p:spPr>
            <a:xfrm>
              <a:off x="15109" y="3413"/>
              <a:ext cx="1037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1" idx="0"/>
            </p:cNvCxnSpPr>
            <p:nvPr/>
          </p:nvCxnSpPr>
          <p:spPr>
            <a:xfrm>
              <a:off x="15538" y="3235"/>
              <a:ext cx="1733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0"/>
              <a:endCxn id="7" idx="4"/>
            </p:cNvCxnSpPr>
            <p:nvPr/>
          </p:nvCxnSpPr>
          <p:spPr>
            <a:xfrm flipV="1">
              <a:off x="13920" y="3413"/>
              <a:ext cx="1189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3312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30" name="直接连接符 29"/>
            <p:cNvCxnSpPr>
              <a:stCxn id="11" idx="2"/>
              <a:endCxn id="10" idx="6"/>
            </p:cNvCxnSpPr>
            <p:nvPr/>
          </p:nvCxnSpPr>
          <p:spPr>
            <a:xfrm flipH="1">
              <a:off x="13312" y="4977"/>
              <a:ext cx="3351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无向图的连通性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2455" y="1059815"/>
            <a:ext cx="10975340" cy="700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zh-CN" altLang="en-US" sz="3600"/>
              <a:t>无向图的</a:t>
            </a:r>
            <a:r>
              <a:rPr lang="zh-CN" altLang="en-US" sz="3600">
                <a:solidFill>
                  <a:schemeClr val="tx1"/>
                </a:solidFill>
                <a:effectLst/>
              </a:rPr>
              <a:t>极大</a:t>
            </a:r>
            <a:r>
              <a:rPr lang="zh-CN" altLang="en-US" sz="3600"/>
              <a:t>连通子图称为该图的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连通分量。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283450" y="2298700"/>
            <a:ext cx="4074160" cy="3987165"/>
            <a:chOff x="12097" y="2198"/>
            <a:chExt cx="5781" cy="5657"/>
          </a:xfrm>
        </p:grpSpPr>
        <p:sp>
          <p:nvSpPr>
            <p:cNvPr id="7" name="椭圆 6"/>
            <p:cNvSpPr/>
            <p:nvPr/>
          </p:nvSpPr>
          <p:spPr>
            <a:xfrm>
              <a:off x="14501" y="2198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9" name="椭圆 8"/>
            <p:cNvSpPr/>
            <p:nvPr/>
          </p:nvSpPr>
          <p:spPr>
            <a:xfrm>
              <a:off x="15538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2097" y="4384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3" y="4369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13134" y="3235"/>
              <a:ext cx="1545" cy="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1" idx="0"/>
            </p:cNvCxnSpPr>
            <p:nvPr/>
          </p:nvCxnSpPr>
          <p:spPr>
            <a:xfrm>
              <a:off x="15538" y="3235"/>
              <a:ext cx="1733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6"/>
              <a:endCxn id="9" idx="2"/>
            </p:cNvCxnSpPr>
            <p:nvPr/>
          </p:nvCxnSpPr>
          <p:spPr>
            <a:xfrm>
              <a:off x="14526" y="7248"/>
              <a:ext cx="1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3312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30" name="直接连接符 29"/>
            <p:cNvCxnSpPr>
              <a:stCxn id="11" idx="2"/>
              <a:endCxn id="10" idx="6"/>
            </p:cNvCxnSpPr>
            <p:nvPr/>
          </p:nvCxnSpPr>
          <p:spPr>
            <a:xfrm flipH="1">
              <a:off x="13312" y="4977"/>
              <a:ext cx="3351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8330" y="1072515"/>
            <a:ext cx="10690225" cy="2084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3600"/>
              <a:t>信息学奥赛一本通</a:t>
            </a:r>
            <a:endParaRPr lang="zh-CN" altLang="en-US" sz="3600"/>
          </a:p>
          <a:p>
            <a:pPr>
              <a:lnSpc>
                <a:spcPct val="120000"/>
              </a:lnSpc>
            </a:pPr>
            <a:r>
              <a:rPr lang="zh-CN" altLang="en-US" sz="3600"/>
              <a:t>1362：家庭问题(family)</a:t>
            </a:r>
            <a:endParaRPr lang="zh-CN" altLang="en-US" sz="3600"/>
          </a:p>
          <a:p>
            <a:pPr>
              <a:lnSpc>
                <a:spcPct val="120000"/>
              </a:lnSpc>
            </a:pPr>
            <a:r>
              <a:rPr lang="zh-CN" altLang="en-US" sz="3600"/>
              <a:t>求无向图连通分量数量、顶点最多连通分量顶点数</a:t>
            </a:r>
            <a:endParaRPr lang="zh-CN" altLang="en-US" sz="3600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无向图的连通性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有向图的连通性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905510"/>
            <a:ext cx="10960100" cy="1370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3200"/>
              <a:t>有向图中，若任意两个顶点 </a:t>
            </a:r>
            <a:r>
              <a:rPr lang="en-US" altLang="zh-CN" sz="3200"/>
              <a:t>v</a:t>
            </a:r>
            <a:r>
              <a:rPr lang="zh-CN" altLang="en-US" sz="3200" baseline="-25000"/>
              <a:t>i</a:t>
            </a:r>
            <a:r>
              <a:rPr lang="zh-CN" altLang="en-US" sz="3200"/>
              <a:t> 和 </a:t>
            </a:r>
            <a:r>
              <a:rPr lang="en-US" altLang="zh-CN" sz="3200"/>
              <a:t>v</a:t>
            </a:r>
            <a:r>
              <a:rPr lang="zh-CN" altLang="en-US" sz="3200" baseline="-25000"/>
              <a:t>j</a:t>
            </a:r>
            <a:r>
              <a:rPr lang="zh-CN" altLang="en-US" sz="3200"/>
              <a:t>，满足从 </a:t>
            </a:r>
            <a:r>
              <a:rPr lang="en-US" altLang="zh-CN" sz="3200"/>
              <a:t>v</a:t>
            </a:r>
            <a:r>
              <a:rPr lang="zh-CN" altLang="en-US" sz="3200" baseline="-25000"/>
              <a:t>i</a:t>
            </a:r>
            <a:r>
              <a:rPr lang="zh-CN" altLang="en-US" sz="3200"/>
              <a:t> 到 </a:t>
            </a:r>
            <a:r>
              <a:rPr lang="en-US" altLang="zh-CN" sz="3200"/>
              <a:t>v</a:t>
            </a:r>
            <a:r>
              <a:rPr lang="zh-CN" altLang="en-US" sz="3200" baseline="-25000"/>
              <a:t>j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以及</a:t>
            </a:r>
            <a:r>
              <a:rPr lang="zh-CN" altLang="en-US" sz="3200"/>
              <a:t>从 </a:t>
            </a:r>
            <a:r>
              <a:rPr lang="en-US" altLang="zh-CN" sz="3200"/>
              <a:t>v</a:t>
            </a:r>
            <a:r>
              <a:rPr lang="zh-CN" altLang="en-US" sz="3200" baseline="-25000"/>
              <a:t>j </a:t>
            </a:r>
            <a:r>
              <a:rPr lang="zh-CN" altLang="en-US" sz="3200"/>
              <a:t>到 </a:t>
            </a:r>
            <a:r>
              <a:rPr lang="en-US" altLang="zh-CN" sz="3200"/>
              <a:t>v</a:t>
            </a:r>
            <a:r>
              <a:rPr lang="zh-CN" altLang="en-US" sz="3200" baseline="-25000"/>
              <a:t>i</a:t>
            </a:r>
            <a:r>
              <a:rPr lang="zh-CN" altLang="en-US" sz="3200"/>
              <a:t> 都连通，则称此有向图为</a:t>
            </a:r>
            <a:r>
              <a:rPr lang="zh-CN" altLang="en-US" sz="3200" b="1"/>
              <a:t>强连通图</a:t>
            </a:r>
            <a:r>
              <a:rPr lang="zh-CN" altLang="en-US" sz="3200"/>
              <a:t>。</a:t>
            </a:r>
            <a:endParaRPr lang="zh-CN" altLang="en-US" sz="3200"/>
          </a:p>
        </p:txBody>
      </p:sp>
      <p:grpSp>
        <p:nvGrpSpPr>
          <p:cNvPr id="6" name="组合 5"/>
          <p:cNvGrpSpPr/>
          <p:nvPr/>
        </p:nvGrpSpPr>
        <p:grpSpPr>
          <a:xfrm>
            <a:off x="6573520" y="2518410"/>
            <a:ext cx="4284345" cy="4192270"/>
            <a:chOff x="1168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15702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1" y="3972"/>
              <a:ext cx="1210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4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4" idx="4"/>
            </p:cNvCxnSpPr>
            <p:nvPr/>
          </p:nvCxnSpPr>
          <p:spPr>
            <a:xfrm flipV="1">
              <a:off x="13814" y="3972"/>
              <a:ext cx="1388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104" y="5797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7" idx="0"/>
              <a:endCxn id="14" idx="6"/>
            </p:cNvCxnSpPr>
            <p:nvPr/>
          </p:nvCxnSpPr>
          <p:spPr>
            <a:xfrm flipH="1" flipV="1">
              <a:off x="15910" y="3263"/>
              <a:ext cx="1814" cy="182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5" idx="7"/>
              <a:endCxn id="17" idx="4"/>
            </p:cNvCxnSpPr>
            <p:nvPr/>
          </p:nvCxnSpPr>
          <p:spPr>
            <a:xfrm flipV="1">
              <a:off x="16912" y="6506"/>
              <a:ext cx="812" cy="144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有向图的连通性</a:t>
            </a:r>
            <a:endParaRPr lang="zh-CN"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995680"/>
            <a:ext cx="10709910" cy="730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3200"/>
              <a:t>有向图的极大强连通子图，称为</a:t>
            </a:r>
            <a:r>
              <a:rPr lang="zh-CN" altLang="en-US" sz="3200" b="1"/>
              <a:t>强连通分量</a:t>
            </a:r>
            <a:r>
              <a:rPr lang="zh-CN" altLang="en-US" sz="3200"/>
              <a:t>。</a:t>
            </a:r>
            <a:endParaRPr lang="zh-CN" altLang="en-US" sz="3200"/>
          </a:p>
        </p:txBody>
      </p:sp>
      <p:grpSp>
        <p:nvGrpSpPr>
          <p:cNvPr id="6" name="组合 5"/>
          <p:cNvGrpSpPr/>
          <p:nvPr/>
        </p:nvGrpSpPr>
        <p:grpSpPr>
          <a:xfrm>
            <a:off x="6573520" y="2518410"/>
            <a:ext cx="4284345" cy="4192270"/>
            <a:chOff x="1168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15702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1" y="3972"/>
              <a:ext cx="1210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7"/>
              <a:endCxn id="17" idx="4"/>
            </p:cNvCxnSpPr>
            <p:nvPr/>
          </p:nvCxnSpPr>
          <p:spPr>
            <a:xfrm flipV="1">
              <a:off x="16912" y="6506"/>
              <a:ext cx="812" cy="144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6" idx="5"/>
            </p:cNvCxnSpPr>
            <p:nvPr/>
          </p:nvCxnSpPr>
          <p:spPr>
            <a:xfrm flipH="1" flipV="1">
              <a:off x="12896" y="6315"/>
              <a:ext cx="917" cy="1423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23" name="直接连接符 22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4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endCxn id="14" idx="6"/>
            </p:cNvCxnSpPr>
            <p:nvPr/>
          </p:nvCxnSpPr>
          <p:spPr>
            <a:xfrm flipH="1" flipV="1">
              <a:off x="15910" y="3263"/>
              <a:ext cx="1828" cy="1803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  <a:endCxn id="22" idx="1"/>
            </p:cNvCxnSpPr>
            <p:nvPr/>
          </p:nvCxnSpPr>
          <p:spPr>
            <a:xfrm>
              <a:off x="12395" y="6523"/>
              <a:ext cx="917" cy="1423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15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0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5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1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38_1*f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汇报人姓名"/>
  <p:tag name="KSO_WM_UNIT_SUBTYPE" val="b"/>
</p:tagLst>
</file>

<file path=ppt/tags/tag15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538_1*f*2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2020/01/01"/>
  <p:tag name="KSO_WM_UNIT_SUBTYPE" val="c"/>
</p:tagLst>
</file>

<file path=ppt/tags/tag15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营销策划书"/>
  <p:tag name="KSO_WM_UNIT_ISNUMDGMTITLE" val="0"/>
</p:tagLst>
</file>

<file path=ppt/tags/tag15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538_1*f*2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2020/01/01"/>
  <p:tag name="KSO_WM_UNIT_SUBTYPE" val="c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THUMBS_INDEX" val="1、4、7、9、11、16、19、20、21、22、23、26、29、34、38"/>
  <p:tag name="KSO_WM_SLIDE_ID" val="custom2020453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  <p:tag name="KSO_WM_SLIDE_LAYOUT" val="a_b_f"/>
  <p:tag name="KSO_WM_SLIDE_LAYOUT_CNT" val="1_1_2"/>
  <p:tag name="KSO_WM_SPECIAL_SOURCE" val="bdnull"/>
</p:tagLst>
</file>

<file path=ppt/tags/tag161.xml><?xml version="1.0" encoding="utf-8"?>
<p:tagLst xmlns:p="http://schemas.openxmlformats.org/presentationml/2006/main">
  <p:tag name="KSO_WM_UNIT_COLOR_SCHEME_SHAPE_ID" val="20"/>
  <p:tag name="KSO_WM_UNIT_COLOR_SCHEME_PARENT_PAGE" val="0_4"/>
  <p:tag name="KSO_WM_UNIT_ISCONTENTSTITLE" val="1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538_5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目录/CONTENTS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538_5*l_h_i*1_1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8_5*l_h_f*1_1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64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538_5*l_h_i*1_1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538_5*l_h_i*1_3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538_5*l_h_f*1_3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67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538_5*l_h_i*1_3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538_5*l_h_i*1_2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538_5*l_h_i*1_2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538_5*l_h_i*1_4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8_5*l_h_f*1_1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72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538_5*l_h_i*1_3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ID" val="custom20204538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538"/>
  <p:tag name="KSO_WM_SLIDE_LAYOUT" val="a_l"/>
  <p:tag name="KSO_WM_SLIDE_LAYOUT_CNT" val="1_1"/>
  <p:tag name="KSO_WM_SPECIAL_SOURCE" val="bdnull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76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77.xml><?xml version="1.0" encoding="utf-8"?>
<p:tagLst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17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3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204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05.xml><?xml version="1.0" encoding="utf-8"?>
<p:tagLst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206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3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207.xml><?xml version="1.0" encoding="utf-8"?>
<p:tagLst xmlns:p="http://schemas.openxmlformats.org/presentationml/2006/main">
  <p:tag name="KSO_WM_SLIDE_ID" val="custom20204538_38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8"/>
  <p:tag name="KSO_WM_TAG_VERSION" val="1.0"/>
  <p:tag name="KSO_WM_BEAUTIFY_FLAG" val="#wm#"/>
  <p:tag name="KSO_WM_TEMPLATE_CATEGORY" val="custom"/>
  <p:tag name="KSO_WM_TEMPLATE_INDEX" val="20204538"/>
  <p:tag name="KSO_WM_SLIDE_LAYOUT" val="a_b"/>
  <p:tag name="KSO_WM_SLIDE_LAYOUT_CNT" val="1_1"/>
  <p:tag name="KSO_WM_SPECIAL_SOURCE" val="bdnull"/>
</p:tagLst>
</file>

<file path=ppt/tags/tag208.xml><?xml version="1.0" encoding="utf-8"?>
<p:tagLst xmlns:p="http://schemas.openxmlformats.org/presentationml/2006/main">
  <p:tag name="KSO_DOCER_TEMPLATE_OPEN_ONCE_MARK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WPS 演示</Application>
  <PresentationFormat>宽屏</PresentationFormat>
  <Paragraphs>246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Segoe UI</vt:lpstr>
      <vt:lpstr>汉仪旗黑-85S</vt:lpstr>
      <vt:lpstr>黑体</vt:lpstr>
      <vt:lpstr>Wingdings</vt:lpstr>
      <vt:lpstr>Arial Unicode MS</vt:lpstr>
      <vt:lpstr>Calibri</vt:lpstr>
      <vt:lpstr>1_Office 主题​​</vt:lpstr>
      <vt:lpstr>算法与数据结构 第五课</vt:lpstr>
      <vt:lpstr>PowerPoint 演示文稿</vt:lpstr>
      <vt:lpstr>图的连通性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课后作业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刘渠</cp:lastModifiedBy>
  <cp:revision>558</cp:revision>
  <dcterms:created xsi:type="dcterms:W3CDTF">2019-06-19T02:08:00Z</dcterms:created>
  <dcterms:modified xsi:type="dcterms:W3CDTF">2021-12-25T15:29:40Z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64633D2B69F543C1BC9996252F98D7C8</vt:lpwstr>
  </property>
</Properties>
</file>