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4" r:id="rId3"/>
    <p:sldId id="1575" r:id="rId5"/>
    <p:sldId id="500" r:id="rId6"/>
    <p:sldId id="1136" r:id="rId7"/>
    <p:sldId id="1574" r:id="rId8"/>
    <p:sldId id="1437" r:id="rId9"/>
    <p:sldId id="1474" r:id="rId10"/>
    <p:sldId id="1578" r:id="rId11"/>
    <p:sldId id="1615" r:id="rId12"/>
    <p:sldId id="1479" r:id="rId13"/>
    <p:sldId id="1576" r:id="rId14"/>
    <p:sldId id="1579" r:id="rId15"/>
    <p:sldId id="1489" r:id="rId16"/>
    <p:sldId id="1582" r:id="rId17"/>
    <p:sldId id="1486" r:id="rId18"/>
    <p:sldId id="1491" r:id="rId19"/>
    <p:sldId id="1616" r:id="rId20"/>
    <p:sldId id="1502" r:id="rId21"/>
    <p:sldId id="1584" r:id="rId22"/>
    <p:sldId id="1583" r:id="rId23"/>
    <p:sldId id="1498" r:id="rId24"/>
    <p:sldId id="1599" r:id="rId25"/>
    <p:sldId id="1600" r:id="rId26"/>
    <p:sldId id="1604" r:id="rId27"/>
    <p:sldId id="1605" r:id="rId28"/>
    <p:sldId id="1609" r:id="rId29"/>
    <p:sldId id="1610" r:id="rId30"/>
    <p:sldId id="1611" r:id="rId31"/>
    <p:sldId id="1115" r:id="rId32"/>
    <p:sldId id="1503" r:id="rId33"/>
    <p:sldId id="467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2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248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图片来自于：https://zhuanlan.zhihu.com/p/93647900/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递归写法：空间复杂度：最大</a:t>
            </a:r>
            <a:r>
              <a:rPr lang="en-US" altLang="zh-CN"/>
              <a:t>O(n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非递归写法：空间复杂度</a:t>
            </a:r>
            <a:r>
              <a:rPr lang="en-US" altLang="zh-CN"/>
              <a:t> O(1)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先玩个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F4068-628E-4D58-8304-7B3579480A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ppt</a:t>
            </a:r>
            <a:r>
              <a:rPr lang="zh-CN" altLang="en-US"/>
              <a:t>画笔演示二进制加法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1-&gt;2-&gt;3</a:t>
            </a:r>
            <a:endParaRPr lang="en-US" altLang="zh-CN"/>
          </a:p>
          <a:p>
            <a:r>
              <a:rPr lang="en-US" altLang="zh-CN"/>
              <a:t>find(3) :   fa[3] = find(2)</a:t>
            </a:r>
            <a:endParaRPr lang="en-US" altLang="zh-CN"/>
          </a:p>
          <a:p>
            <a:r>
              <a:rPr lang="en-US" altLang="zh-CN"/>
              <a:t>find(2):    fa[2] = find(1)</a:t>
            </a:r>
            <a:endParaRPr lang="en-US" altLang="zh-CN"/>
          </a:p>
          <a:p>
            <a:r>
              <a:rPr lang="en-US" altLang="zh-CN"/>
              <a:t>fa[2] = 1</a:t>
            </a:r>
            <a:endParaRPr lang="en-US" altLang="zh-CN"/>
          </a:p>
          <a:p>
            <a:r>
              <a:rPr lang="en-US" altLang="zh-CN"/>
              <a:t>fa[3] = 1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只用路径压缩：查询的复杂度</a:t>
            </a:r>
            <a:r>
              <a:rPr lang="en-US" altLang="zh-CN">
                <a:sym typeface="+mn-ea"/>
              </a:rPr>
              <a:t>O(1)~O(n)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只用按秩合并：查询的复杂度</a:t>
            </a:r>
            <a:r>
              <a:rPr lang="en-US" altLang="zh-CN">
                <a:sym typeface="+mn-ea"/>
              </a:rPr>
              <a:t>O(1)~O(logn)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91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0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1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28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6.png"/><Relationship Id="rId7" Type="http://schemas.openxmlformats.org/officeDocument/2006/relationships/tags" Target="../tags/tag14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forright\\06\subject_holdleft_84,125,15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2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432557" y="466333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432557" y="51383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6432556" y="3188232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6432557" y="201284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4000" y="3651568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4000" y="2095183"/>
            <a:ext cx="4825365" cy="1351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759960" y="29136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67775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tags" Target="../tags/tag154.xml"/><Relationship Id="rId26" Type="http://schemas.openxmlformats.org/officeDocument/2006/relationships/tags" Target="../tags/tag153.xml"/><Relationship Id="rId25" Type="http://schemas.openxmlformats.org/officeDocument/2006/relationships/tags" Target="../tags/tag152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6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0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3.xml"/><Relationship Id="rId4" Type="http://schemas.openxmlformats.org/officeDocument/2006/relationships/image" Target="../media/image7.png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8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6432556" y="4405448"/>
            <a:ext cx="47656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>
          <a:xfrm>
            <a:off x="9311012" y="4663337"/>
            <a:ext cx="1910715" cy="408940"/>
          </a:xfrm>
        </p:spPr>
        <p:txBody>
          <a:bodyPr/>
          <a:lstStyle/>
          <a:p>
            <a:pPr algn="r"/>
            <a:r>
              <a:rPr lang="zh-CN" altLang="en-US"/>
              <a:t>刘渠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49747" y="5147842"/>
            <a:ext cx="1910715" cy="408940"/>
          </a:xfrm>
        </p:spPr>
        <p:txBody>
          <a:bodyPr>
            <a:normAutofit lnSpcReduction="20000"/>
          </a:bodyPr>
          <a:lstStyle/>
          <a:p>
            <a:pPr algn="r"/>
            <a:r>
              <a:rPr lang="en-US" altLang="zh-CN"/>
              <a:t>2020.07.20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5654675" y="2317750"/>
            <a:ext cx="5977255" cy="97091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并查集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897370" y="3959225"/>
            <a:ext cx="4300220" cy="408940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/>
              <a:t>算法</a:t>
            </a:r>
            <a:endParaRPr lang="zh-CN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并查集：初始化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120" y="899160"/>
            <a:ext cx="7612380" cy="14198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sym typeface="+mn-ea"/>
              </a:rPr>
              <a:t>每个结点为一个集合</a:t>
            </a:r>
            <a:endParaRPr lang="zh-CN" altLang="en-US" sz="3600">
              <a:sym typeface="+mn-ea"/>
            </a:endParaRP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sym typeface="+mn-ea"/>
              </a:rPr>
              <a:t>将每个结点的父结点设为其自身。</a:t>
            </a:r>
            <a:endParaRPr lang="zh-CN" altLang="en-US" sz="36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120" y="2456815"/>
            <a:ext cx="10673080" cy="392811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int fa[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];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//fa[i]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表示结点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的父结点编号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void init(int n)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//n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：结点数量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for (int i = 1; i &lt;= n; ++i)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    fa[i] = i;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8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1835" y="1903730"/>
            <a:ext cx="11189970" cy="47948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结点所在集合的根结点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endParaRPr lang="zh-CN" alt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if(fa[x] == x)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如果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是根结点，返回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    return x;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else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如果不是，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父结点所在集合的根结点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    return find(fa[x]);</a:t>
            </a:r>
            <a:endParaRPr 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并查集：查询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315" y="917575"/>
            <a:ext cx="68503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4000">
                <a:sym typeface="+mn-ea"/>
              </a:rPr>
              <a:t>用树的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根结点</a:t>
            </a:r>
            <a:r>
              <a:rPr lang="zh-CN" altLang="en-US" sz="4000">
                <a:sym typeface="+mn-ea"/>
              </a:rPr>
              <a:t>代表这个集合</a:t>
            </a:r>
            <a:endParaRPr lang="zh-CN" altLang="en-US" sz="4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8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uiExpand="1" build="allAtOnce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8330" y="2088515"/>
            <a:ext cx="11148695" cy="38258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合并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结点和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结点所在的集合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void merge(int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, int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fa[find(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)] = 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将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的根结点的父结点设为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969010"/>
            <a:ext cx="68503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4000">
                <a:sym typeface="+mn-ea"/>
              </a:rPr>
              <a:t>用树的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根结点</a:t>
            </a:r>
            <a:r>
              <a:rPr lang="zh-CN" altLang="en-US" sz="4000">
                <a:sym typeface="+mn-ea"/>
              </a:rPr>
              <a:t>代表这个集合</a:t>
            </a:r>
            <a:endParaRPr lang="zh-CN" altLang="en-US" sz="4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uiExpand="1" build="allAtOnce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1052195"/>
            <a:ext cx="337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洛谷</a:t>
            </a:r>
            <a:r>
              <a:rPr lang="en-US" altLang="zh-CN" sz="3200"/>
              <a:t> P1551 </a:t>
            </a:r>
            <a:r>
              <a:rPr lang="zh-CN" altLang="en-US" sz="3200"/>
              <a:t>亲戚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400550" y="1425575"/>
            <a:ext cx="718248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/>
              <a:t>#include &lt;bits/stdc++.h&gt;</a:t>
            </a:r>
            <a:endParaRPr lang="zh-CN" altLang="en-US" sz="700"/>
          </a:p>
          <a:p>
            <a:r>
              <a:rPr lang="zh-CN" altLang="en-US" sz="700"/>
              <a:t>using namespace std;</a:t>
            </a:r>
            <a:endParaRPr lang="zh-CN" altLang="en-US" sz="700"/>
          </a:p>
          <a:p>
            <a:r>
              <a:rPr lang="zh-CN" altLang="en-US" sz="700"/>
              <a:t>#define N 10005</a:t>
            </a:r>
            <a:endParaRPr lang="zh-CN" altLang="en-US" sz="700"/>
          </a:p>
          <a:p>
            <a:r>
              <a:rPr lang="zh-CN" altLang="en-US" sz="700"/>
              <a:t>int fa[N];</a:t>
            </a:r>
            <a:endParaRPr lang="zh-CN" altLang="en-US" sz="700"/>
          </a:p>
          <a:p>
            <a:r>
              <a:rPr lang="zh-CN" altLang="en-US" sz="700"/>
              <a:t>void init(int n)</a:t>
            </a:r>
            <a:endParaRPr lang="zh-CN" altLang="en-US" sz="700"/>
          </a:p>
          <a:p>
            <a:r>
              <a:rPr lang="zh-CN" altLang="en-US" sz="700"/>
              <a:t>{</a:t>
            </a:r>
            <a:endParaRPr lang="zh-CN" altLang="en-US" sz="700"/>
          </a:p>
          <a:p>
            <a:r>
              <a:rPr lang="zh-CN" altLang="en-US" sz="700"/>
              <a:t>    for(int i = 1; i &lt;= n; ++i)</a:t>
            </a:r>
            <a:endParaRPr lang="zh-CN" altLang="en-US" sz="700"/>
          </a:p>
          <a:p>
            <a:r>
              <a:rPr lang="zh-CN" altLang="en-US" sz="700"/>
              <a:t>        fa[i] = i;</a:t>
            </a:r>
            <a:endParaRPr lang="zh-CN" altLang="en-US" sz="700"/>
          </a:p>
          <a:p>
            <a:r>
              <a:rPr lang="zh-CN" altLang="en-US" sz="700"/>
              <a:t>}</a:t>
            </a:r>
            <a:endParaRPr lang="zh-CN" altLang="en-US" sz="700"/>
          </a:p>
          <a:p>
            <a:r>
              <a:rPr lang="zh-CN" altLang="en-US" sz="700"/>
              <a:t>int find(int x)</a:t>
            </a:r>
            <a:endParaRPr lang="zh-CN" altLang="en-US" sz="700"/>
          </a:p>
          <a:p>
            <a:r>
              <a:rPr lang="zh-CN" altLang="en-US" sz="700"/>
              <a:t>{</a:t>
            </a:r>
            <a:endParaRPr lang="zh-CN" altLang="en-US" sz="700"/>
          </a:p>
          <a:p>
            <a:r>
              <a:rPr lang="zh-CN" altLang="en-US" sz="700"/>
              <a:t>    if(fa[x] == x)</a:t>
            </a:r>
            <a:endParaRPr lang="zh-CN" altLang="en-US" sz="700"/>
          </a:p>
          <a:p>
            <a:r>
              <a:rPr lang="zh-CN" altLang="en-US" sz="700"/>
              <a:t>        return x;</a:t>
            </a:r>
            <a:endParaRPr lang="zh-CN" altLang="en-US" sz="700"/>
          </a:p>
          <a:p>
            <a:r>
              <a:rPr lang="zh-CN" altLang="en-US" sz="700"/>
              <a:t>    else</a:t>
            </a:r>
            <a:endParaRPr lang="zh-CN" altLang="en-US" sz="700"/>
          </a:p>
          <a:p>
            <a:r>
              <a:rPr lang="zh-CN" altLang="en-US" sz="700"/>
              <a:t>        return find(fa[x]);</a:t>
            </a:r>
            <a:endParaRPr lang="zh-CN" altLang="en-US" sz="700"/>
          </a:p>
          <a:p>
            <a:r>
              <a:rPr lang="zh-CN" altLang="en-US" sz="700"/>
              <a:t>}</a:t>
            </a:r>
            <a:endParaRPr lang="zh-CN" altLang="en-US" sz="700"/>
          </a:p>
          <a:p>
            <a:r>
              <a:rPr lang="zh-CN" altLang="en-US" sz="700"/>
              <a:t>void merge(int x, int y)</a:t>
            </a:r>
            <a:endParaRPr lang="zh-CN" altLang="en-US" sz="700"/>
          </a:p>
          <a:p>
            <a:r>
              <a:rPr lang="zh-CN" altLang="en-US" sz="700"/>
              <a:t>{</a:t>
            </a:r>
            <a:endParaRPr lang="zh-CN" altLang="en-US" sz="700"/>
          </a:p>
          <a:p>
            <a:r>
              <a:rPr lang="zh-CN" altLang="en-US" sz="700"/>
              <a:t>    fa[find(x)] = find(y);</a:t>
            </a:r>
            <a:endParaRPr lang="zh-CN" altLang="en-US" sz="700"/>
          </a:p>
          <a:p>
            <a:r>
              <a:rPr lang="zh-CN" altLang="en-US" sz="700"/>
              <a:t>}</a:t>
            </a:r>
            <a:endParaRPr lang="zh-CN" altLang="en-US" sz="700"/>
          </a:p>
          <a:p>
            <a:r>
              <a:rPr lang="zh-CN" altLang="en-US" sz="700"/>
              <a:t>int main()</a:t>
            </a:r>
            <a:endParaRPr lang="zh-CN" altLang="en-US" sz="700"/>
          </a:p>
          <a:p>
            <a:r>
              <a:rPr lang="zh-CN" altLang="en-US" sz="700"/>
              <a:t>{</a:t>
            </a:r>
            <a:endParaRPr lang="zh-CN" altLang="en-US" sz="700"/>
          </a:p>
          <a:p>
            <a:r>
              <a:rPr lang="zh-CN" altLang="en-US" sz="700"/>
              <a:t>    int n, m, p, x, y, ct = 0;</a:t>
            </a:r>
            <a:endParaRPr lang="zh-CN" altLang="en-US" sz="700"/>
          </a:p>
          <a:p>
            <a:r>
              <a:rPr lang="zh-CN" altLang="en-US" sz="700"/>
              <a:t>    cin&gt;&gt;n&gt;&gt;m&gt;&gt;p;</a:t>
            </a:r>
            <a:endParaRPr lang="zh-CN" altLang="en-US" sz="700"/>
          </a:p>
          <a:p>
            <a:r>
              <a:rPr lang="zh-CN" altLang="en-US" sz="700"/>
              <a:t>    init(n);</a:t>
            </a:r>
            <a:endParaRPr lang="zh-CN" altLang="en-US" sz="700"/>
          </a:p>
          <a:p>
            <a:r>
              <a:rPr lang="zh-CN" altLang="en-US" sz="700"/>
              <a:t>    for(int i = 1; i &lt;= m; ++i)</a:t>
            </a:r>
            <a:endParaRPr lang="zh-CN" altLang="en-US" sz="700"/>
          </a:p>
          <a:p>
            <a:r>
              <a:rPr lang="zh-CN" altLang="en-US" sz="700"/>
              <a:t>    {</a:t>
            </a:r>
            <a:endParaRPr lang="zh-CN" altLang="en-US" sz="700"/>
          </a:p>
          <a:p>
            <a:r>
              <a:rPr lang="zh-CN" altLang="en-US" sz="700"/>
              <a:t>        cin&gt;&gt;x&gt;&gt;y;</a:t>
            </a:r>
            <a:endParaRPr lang="zh-CN" altLang="en-US" sz="700"/>
          </a:p>
          <a:p>
            <a:r>
              <a:rPr lang="zh-CN" altLang="en-US" sz="700"/>
              <a:t>        merge(x, y);</a:t>
            </a:r>
            <a:endParaRPr lang="zh-CN" altLang="en-US" sz="700"/>
          </a:p>
          <a:p>
            <a:r>
              <a:rPr lang="zh-CN" altLang="en-US" sz="700"/>
              <a:t>    }</a:t>
            </a:r>
            <a:endParaRPr lang="zh-CN" altLang="en-US" sz="700"/>
          </a:p>
          <a:p>
            <a:r>
              <a:rPr lang="zh-CN" altLang="en-US" sz="700"/>
              <a:t>    for(int i = 1; i &lt;= p; ++i)</a:t>
            </a:r>
            <a:endParaRPr lang="zh-CN" altLang="en-US" sz="700"/>
          </a:p>
          <a:p>
            <a:r>
              <a:rPr lang="zh-CN" altLang="en-US" sz="700"/>
              <a:t>    {</a:t>
            </a:r>
            <a:endParaRPr lang="zh-CN" altLang="en-US" sz="700"/>
          </a:p>
          <a:p>
            <a:r>
              <a:rPr lang="zh-CN" altLang="en-US" sz="700"/>
              <a:t>        cin&gt;&gt;x&gt;&gt;y;</a:t>
            </a:r>
            <a:endParaRPr lang="zh-CN" altLang="en-US" sz="700"/>
          </a:p>
          <a:p>
            <a:r>
              <a:rPr lang="zh-CN" altLang="en-US" sz="700"/>
              <a:t>        cout&lt;&lt;(find(x) == find(y) ? "Yes" : "No")&lt;&lt;endl;</a:t>
            </a:r>
            <a:endParaRPr lang="zh-CN" altLang="en-US" sz="700"/>
          </a:p>
          <a:p>
            <a:r>
              <a:rPr lang="zh-CN" altLang="en-US" sz="700"/>
              <a:t>    }</a:t>
            </a:r>
            <a:endParaRPr lang="zh-CN" altLang="en-US" sz="700"/>
          </a:p>
          <a:p>
            <a:r>
              <a:rPr lang="zh-CN" altLang="en-US" sz="700"/>
              <a:t>    return 0;</a:t>
            </a:r>
            <a:endParaRPr lang="zh-CN" altLang="en-US" sz="700"/>
          </a:p>
          <a:p>
            <a:r>
              <a:rPr lang="zh-CN" altLang="en-US" sz="700"/>
              <a:t>}</a:t>
            </a:r>
            <a:endParaRPr lang="zh-CN" altLang="en-US" sz="7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路径压缩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形成长链问题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964055"/>
            <a:ext cx="3515360" cy="3253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10" y="1209675"/>
            <a:ext cx="1640840" cy="4986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" y="1209675"/>
            <a:ext cx="3616325" cy="490283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771390" y="3191510"/>
            <a:ext cx="2610485" cy="131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10" y="346710"/>
            <a:ext cx="1624330" cy="64877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020" y="807085"/>
            <a:ext cx="1085469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让每个结点到根结点的路径尽可能短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608330" y="1718945"/>
            <a:ext cx="11189970" cy="41541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    if(x == fa[x])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        return x;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    else</a:t>
            </a:r>
            <a:r>
              <a:rPr 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把沿途的每个</a:t>
            </a:r>
            <a:r>
              <a:rPr 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</a:t>
            </a:r>
            <a:r>
              <a:rPr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的父</a:t>
            </a:r>
            <a:r>
              <a:rPr 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</a:t>
            </a:r>
            <a:r>
              <a:rPr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点都设为根</a:t>
            </a:r>
            <a:r>
              <a:rPr 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</a:t>
            </a:r>
            <a:r>
              <a:rPr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点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   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return fa[x]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= find(fa[x])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43075" y="81343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1</a:t>
            </a:r>
            <a:endParaRPr lang="en-US" altLang="zh-CN" sz="4000" b="1"/>
          </a:p>
        </p:txBody>
      </p:sp>
      <p:cxnSp>
        <p:nvCxnSpPr>
          <p:cNvPr id="4" name="曲线连接符 3"/>
          <p:cNvCxnSpPr/>
          <p:nvPr/>
        </p:nvCxnSpPr>
        <p:spPr>
          <a:xfrm rot="10800000" flipH="1">
            <a:off x="1743075" y="819785"/>
            <a:ext cx="592455" cy="592455"/>
          </a:xfrm>
          <a:prstGeom prst="curvedConnector4">
            <a:avLst>
              <a:gd name="adj1" fmla="val -52090"/>
              <a:gd name="adj2" fmla="val 154555"/>
            </a:avLst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74307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2</a:t>
            </a:r>
            <a:endParaRPr lang="en-US" altLang="zh-CN" sz="4000" b="1"/>
          </a:p>
        </p:txBody>
      </p:sp>
      <p:sp>
        <p:nvSpPr>
          <p:cNvPr id="6" name="椭圆 5"/>
          <p:cNvSpPr/>
          <p:nvPr/>
        </p:nvSpPr>
        <p:spPr>
          <a:xfrm>
            <a:off x="1743075" y="386016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3</a:t>
            </a:r>
            <a:endParaRPr lang="en-US" altLang="zh-CN" sz="4000" b="1"/>
          </a:p>
        </p:txBody>
      </p:sp>
      <p:sp>
        <p:nvSpPr>
          <p:cNvPr id="7" name="椭圆 6"/>
          <p:cNvSpPr/>
          <p:nvPr/>
        </p:nvSpPr>
        <p:spPr>
          <a:xfrm>
            <a:off x="1743075" y="546671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4</a:t>
            </a:r>
            <a:endParaRPr lang="en-US" altLang="zh-CN" sz="4000" b="1"/>
          </a:p>
        </p:txBody>
      </p:sp>
      <p:cxnSp>
        <p:nvCxnSpPr>
          <p:cNvPr id="9" name="直接箭头连接符 8"/>
          <p:cNvCxnSpPr>
            <a:stCxn id="5" idx="0"/>
            <a:endCxn id="3" idx="4"/>
          </p:cNvCxnSpPr>
          <p:nvPr/>
        </p:nvCxnSpPr>
        <p:spPr>
          <a:xfrm flipV="1">
            <a:off x="2335530" y="1998345"/>
            <a:ext cx="0" cy="33083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4"/>
          </p:cNvCxnSpPr>
          <p:nvPr/>
        </p:nvCxnSpPr>
        <p:spPr>
          <a:xfrm flipV="1">
            <a:off x="2335530" y="3514090"/>
            <a:ext cx="0" cy="58610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6" idx="4"/>
          </p:cNvCxnSpPr>
          <p:nvPr/>
        </p:nvCxnSpPr>
        <p:spPr>
          <a:xfrm flipV="1">
            <a:off x="2335530" y="5045075"/>
            <a:ext cx="0" cy="42164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4328795" y="88773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下标</a:t>
                      </a: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</a:t>
                      </a: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fa[i]</a:t>
                      </a: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30210" y="2599055"/>
            <a:ext cx="3407410" cy="11988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find(4);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find(3);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446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4</a:t>
            </a:r>
            <a:endParaRPr lang="en-US" altLang="zh-CN" sz="4000" b="1"/>
          </a:p>
        </p:txBody>
      </p:sp>
      <p:cxnSp>
        <p:nvCxnSpPr>
          <p:cNvPr id="16" name="直接箭头连接符 15"/>
          <p:cNvCxnSpPr>
            <a:stCxn id="15" idx="7"/>
            <a:endCxn id="3" idx="3"/>
          </p:cNvCxnSpPr>
          <p:nvPr/>
        </p:nvCxnSpPr>
        <p:spPr>
          <a:xfrm flipV="1">
            <a:off x="1176020" y="1824990"/>
            <a:ext cx="740410" cy="6775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32168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3</a:t>
            </a:r>
            <a:endParaRPr lang="en-US" altLang="zh-CN" sz="4000" b="1"/>
          </a:p>
        </p:txBody>
      </p:sp>
      <p:cxnSp>
        <p:nvCxnSpPr>
          <p:cNvPr id="18" name="直接箭头连接符 17"/>
          <p:cNvCxnSpPr>
            <a:stCxn id="17" idx="1"/>
            <a:endCxn id="3" idx="5"/>
          </p:cNvCxnSpPr>
          <p:nvPr/>
        </p:nvCxnSpPr>
        <p:spPr>
          <a:xfrm flipH="1" flipV="1">
            <a:off x="2754630" y="1824990"/>
            <a:ext cx="740410" cy="6775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27665" y="1419225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20" name="文本框 19"/>
          <p:cNvSpPr txBox="1"/>
          <p:nvPr/>
        </p:nvSpPr>
        <p:spPr>
          <a:xfrm>
            <a:off x="10527665" y="1410970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21" name="文本框 20"/>
          <p:cNvSpPr txBox="1"/>
          <p:nvPr/>
        </p:nvSpPr>
        <p:spPr>
          <a:xfrm>
            <a:off x="9105265" y="1419225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22" name="文本框 21"/>
          <p:cNvSpPr txBox="1"/>
          <p:nvPr/>
        </p:nvSpPr>
        <p:spPr>
          <a:xfrm>
            <a:off x="9105265" y="1410970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endParaRPr lang="en-US" altLang="zh-CN" sz="28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bldLvl="0" animBg="1"/>
      <p:bldP spid="7" grpId="0" bldLvl="0" animBg="1"/>
      <p:bldP spid="14" grpId="0" bldLvl="0" animBg="1"/>
      <p:bldP spid="7" grpId="1" bldLvl="0" animBg="1"/>
      <p:bldP spid="15" grpId="2" animBg="1"/>
      <p:bldP spid="6" grpId="1" animBg="1"/>
      <p:bldP spid="17" grpId="0" bldLvl="0" animBg="1"/>
      <p:bldP spid="17" grpId="1" bldLvl="0" animBg="1"/>
      <p:bldP spid="17" grpId="2" animBg="1"/>
      <p:bldP spid="19" grpId="0"/>
      <p:bldP spid="20" grpId="0"/>
      <p:bldP spid="19" grpId="1"/>
      <p:bldP spid="21" grpId="0"/>
      <p:bldP spid="22" grpId="0"/>
      <p:bldP spid="2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1066165"/>
            <a:ext cx="1004125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>
                <a:sym typeface="+mn-ea"/>
              </a:rPr>
              <a:t>洛谷</a:t>
            </a:r>
            <a:r>
              <a:rPr lang="en-US" altLang="zh-CN" sz="4000">
                <a:sym typeface="+mn-ea"/>
              </a:rPr>
              <a:t> P1551 </a:t>
            </a:r>
            <a:r>
              <a:rPr lang="zh-CN" altLang="en-US" sz="4000">
                <a:sym typeface="+mn-ea"/>
              </a:rPr>
              <a:t>亲戚</a:t>
            </a:r>
            <a:endParaRPr lang="zh-CN" altLang="en-US" sz="4000"/>
          </a:p>
          <a:p>
            <a:pPr>
              <a:lnSpc>
                <a:spcPct val="130000"/>
              </a:lnSpc>
            </a:pPr>
            <a:r>
              <a:rPr lang="zh-CN" altLang="en-US" sz="4000"/>
              <a:t>使用路径压缩优化代码，观察运行时间</a:t>
            </a:r>
            <a:endParaRPr lang="zh-CN" altLang="en-US" sz="40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按秩合并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先玩个游戏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991870"/>
            <a:ext cx="10804525" cy="4521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en-US" altLang="zh-CN" sz="3600"/>
              <a:t>1. </a:t>
            </a:r>
            <a:r>
              <a:rPr lang="zh-CN" altLang="en-US" sz="3600"/>
              <a:t>第一轮，每个选手找一个对手，猜拳，输的人手扶着赢的人的后背，站在他后面。</a:t>
            </a:r>
            <a:endParaRPr lang="zh-CN" altLang="en-US" sz="3600"/>
          </a:p>
          <a:p>
            <a:pPr>
              <a:lnSpc>
                <a:spcPct val="16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以后每一轮，每队排头选手找另一队的排头选手猜拳，输的一队排在赢的那队的后面。</a:t>
            </a:r>
            <a:endParaRPr lang="zh-CN" altLang="en-US" sz="3600"/>
          </a:p>
          <a:p>
            <a:pPr>
              <a:lnSpc>
                <a:spcPct val="160000"/>
              </a:lnSpc>
            </a:pPr>
            <a:r>
              <a:rPr lang="en-US" altLang="zh-CN" sz="3600"/>
              <a:t>3. </a:t>
            </a:r>
            <a:r>
              <a:rPr lang="zh-CN" altLang="en-US" sz="3600"/>
              <a:t>直到只剩一队。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0" y="1406525"/>
            <a:ext cx="4784090" cy="4943475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合并问题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057910"/>
            <a:ext cx="6126480" cy="2416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3600"/>
              <a:t>应该将谁的父结点设为谁？</a:t>
            </a:r>
            <a:endParaRPr lang="zh-CN" altLang="en-US" sz="3600"/>
          </a:p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 sz="3600"/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合并后树的深度应尽可能小</a:t>
            </a:r>
            <a:endParaRPr lang="zh-CN" altLang="en-US" sz="36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按秩合并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017905"/>
            <a:ext cx="96443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秩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(rank)</a:t>
            </a:r>
            <a:r>
              <a:rPr lang="zh-CN" altLang="en-US" sz="4000"/>
              <a:t>：树的高度</a:t>
            </a:r>
            <a:endParaRPr lang="zh-CN" altLang="en-US" sz="4000"/>
          </a:p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  <a:r>
              <a:rPr lang="zh-CN" altLang="en-US" sz="4000"/>
              <a:t>：把高度较小的树的根结点连接到高度较大的树的根结点上。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608330" y="4004945"/>
            <a:ext cx="10577195" cy="169164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4000">
                <a:latin typeface="Consolas" panose="020B0609020204030204" charset="0"/>
                <a:cs typeface="Consolas" panose="020B0609020204030204" charset="0"/>
                <a:sym typeface="+mn-ea"/>
              </a:rPr>
              <a:t>int rk[MAXN];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[i]: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以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结点为根结点的树的高度</a:t>
            </a:r>
            <a:endParaRPr lang="zh-CN" altLang="en-US" sz="40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按秩合并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000" y="782955"/>
            <a:ext cx="10926445" cy="60750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void merge(int i, int j)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//合并i结点和j结点所在的集合</a:t>
            </a:r>
            <a:endParaRPr sz="24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int x = find(i), y = find(j);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//先找到两个根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点</a:t>
            </a:r>
            <a:endParaRPr sz="24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if(x == y) return;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根结点相同，就不用合并了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[x] &lt;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[y])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高度低的树作为高度高的树的子树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fa[x] = y;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else 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[x] &gt;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[y])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fa[y] = x;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else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//如果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度相同，则新的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树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度+1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{</a:t>
            </a:r>
            <a:endParaRPr lang="en-US"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fa[x] = y;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[y]++;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两种优化的比较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3530" y="1807210"/>
            <a:ext cx="11583670" cy="2244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都是以缩短查询路径为目的</a:t>
            </a:r>
            <a:endParaRPr lang="zh-CN" altLang="en-US" sz="3600"/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两种优化可以同时进行，查询操作几乎可以降到O</a:t>
            </a:r>
            <a:r>
              <a:rPr lang="en-US" altLang="zh-CN" sz="3600"/>
              <a:t>(</a:t>
            </a:r>
            <a:r>
              <a:rPr lang="zh-CN" altLang="en-US" sz="3600"/>
              <a:t>1</a:t>
            </a:r>
            <a:r>
              <a:rPr lang="en-US" altLang="zh-CN" sz="3600"/>
              <a:t>)</a:t>
            </a:r>
            <a:endParaRPr lang="zh-CN" altLang="en-US" sz="3600"/>
          </a:p>
          <a:p>
            <a:pPr marL="1028700" lvl="1" indent="-571500">
              <a:lnSpc>
                <a:spcPct val="140000"/>
              </a:lnSpc>
              <a:buFont typeface="Wingdings" panose="05000000000000000000" charset="0"/>
              <a:buChar char="n"/>
            </a:pP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路径压缩会导致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rk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i]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不准确，但依然可以反映树的高度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608330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路径压缩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08165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6400203" y="206762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折角形 33"/>
          <p:cNvSpPr/>
          <p:nvPr>
            <p:custDataLst>
              <p:tags r:id="rId2"/>
            </p:custDataLst>
          </p:nvPr>
        </p:nvSpPr>
        <p:spPr>
          <a:xfrm>
            <a:off x="609036" y="206762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770" y="2220595"/>
            <a:ext cx="4830445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zh-CN" sz="3200"/>
              <a:t>压缩程度较高</a:t>
            </a:r>
            <a:endParaRPr lang="en-US" altLang="zh-CN" sz="3200"/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破坏树形结构</a:t>
            </a:r>
            <a:endParaRPr lang="zh-CN" altLang="en-US" sz="3200"/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使用递归，可能栈溢出</a:t>
            </a:r>
            <a:endParaRPr lang="zh-CN" altLang="en-US" sz="3200"/>
          </a:p>
          <a:p>
            <a:pPr indent="0" algn="l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3200"/>
              <a:t>（可以用非递归写法优化）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608330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路径压缩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8165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两种优化的比较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6695" y="2220595"/>
            <a:ext cx="483044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zh-CN" sz="3200"/>
              <a:t>压缩程度较低</a:t>
            </a:r>
            <a:endParaRPr lang="zh-CN" altLang="zh-CN" sz="3200"/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不破坏树形结构</a:t>
            </a:r>
            <a:endParaRPr lang="zh-CN" altLang="en-US" sz="32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路径压缩：非递归写法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015" y="932815"/>
            <a:ext cx="11082020" cy="57340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int k, t, r;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//r:根结点 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k = r = x;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while(r != fa[r])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//查找根结点</a:t>
            </a:r>
            <a:endParaRPr sz="20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r = fa[r];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//找到根结点，用r记录 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while(k != r)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//将从x到r的整条路径上的结点的父结点都设为r</a:t>
            </a:r>
            <a:endParaRPr sz="20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{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t = fa[k];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//用t暂存k的父结点</a:t>
            </a:r>
            <a:endParaRPr sz="20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fa[k] = r;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//fa[k]指向根结点</a:t>
            </a:r>
            <a:endParaRPr sz="20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k = t;    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//k指向暂存的父结点 </a:t>
            </a:r>
            <a:endParaRPr sz="20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return r;  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//返回根结点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    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>
                <a:sym typeface="Arial" panose="020B0604020202020204" pitchFamily="34" charset="0"/>
              </a:rPr>
              <a:t>并查集的应用</a:t>
            </a:r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6440" y="1116330"/>
            <a:ext cx="651764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3600"/>
              <a:t>HUSTOJ</a:t>
            </a:r>
            <a:endParaRPr sz="3600"/>
          </a:p>
          <a:p>
            <a:pPr>
              <a:lnSpc>
                <a:spcPct val="110000"/>
              </a:lnSpc>
            </a:pPr>
            <a:r>
              <a:rPr sz="3600"/>
              <a:t>1284: 犯罪团伙</a:t>
            </a:r>
            <a:endParaRPr sz="36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求无向图连通分量个数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59750" y="1195705"/>
            <a:ext cx="2540000" cy="4292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/>
              <a:t>#include &lt;bits/stdc++.h&gt;</a:t>
            </a:r>
            <a:endParaRPr lang="zh-CN" altLang="en-US" sz="700"/>
          </a:p>
          <a:p>
            <a:r>
              <a:rPr lang="zh-CN" altLang="en-US" sz="700"/>
              <a:t>using namespace std;</a:t>
            </a:r>
            <a:endParaRPr lang="zh-CN" altLang="en-US" sz="700"/>
          </a:p>
          <a:p>
            <a:r>
              <a:rPr lang="zh-CN" altLang="en-US" sz="700"/>
              <a:t>#define N 10005</a:t>
            </a:r>
            <a:endParaRPr lang="zh-CN" altLang="en-US" sz="700"/>
          </a:p>
          <a:p>
            <a:r>
              <a:rPr lang="zh-CN" altLang="en-US" sz="700"/>
              <a:t>int fa[N], n, m;</a:t>
            </a:r>
            <a:endParaRPr lang="zh-CN" altLang="en-US" sz="700"/>
          </a:p>
          <a:p>
            <a:r>
              <a:rPr lang="zh-CN" altLang="en-US" sz="700"/>
              <a:t>void init(int n)</a:t>
            </a:r>
            <a:endParaRPr lang="zh-CN" altLang="en-US" sz="700"/>
          </a:p>
          <a:p>
            <a:r>
              <a:rPr lang="zh-CN" altLang="en-US" sz="700"/>
              <a:t>{</a:t>
            </a:r>
            <a:endParaRPr lang="zh-CN" altLang="en-US" sz="700"/>
          </a:p>
          <a:p>
            <a:r>
              <a:rPr lang="zh-CN" altLang="en-US" sz="700"/>
              <a:t>    for(int i = 1; i &lt;= n; ++i)</a:t>
            </a:r>
            <a:endParaRPr lang="zh-CN" altLang="en-US" sz="700"/>
          </a:p>
          <a:p>
            <a:r>
              <a:rPr lang="zh-CN" altLang="en-US" sz="700"/>
              <a:t>        fa[i] = i;</a:t>
            </a:r>
            <a:endParaRPr lang="zh-CN" altLang="en-US" sz="700"/>
          </a:p>
          <a:p>
            <a:r>
              <a:rPr lang="zh-CN" altLang="en-US" sz="700"/>
              <a:t>}</a:t>
            </a:r>
            <a:endParaRPr lang="zh-CN" altLang="en-US" sz="700"/>
          </a:p>
          <a:p>
            <a:r>
              <a:rPr lang="zh-CN" altLang="en-US" sz="700"/>
              <a:t>int find(int x)</a:t>
            </a:r>
            <a:endParaRPr lang="zh-CN" altLang="en-US" sz="700"/>
          </a:p>
          <a:p>
            <a:r>
              <a:rPr lang="zh-CN" altLang="en-US" sz="700"/>
              <a:t>{</a:t>
            </a:r>
            <a:endParaRPr lang="zh-CN" altLang="en-US" sz="700"/>
          </a:p>
          <a:p>
            <a:r>
              <a:rPr lang="zh-CN" altLang="en-US" sz="700"/>
              <a:t>    if(fa[x] == x)</a:t>
            </a:r>
            <a:endParaRPr lang="zh-CN" altLang="en-US" sz="700"/>
          </a:p>
          <a:p>
            <a:r>
              <a:rPr lang="zh-CN" altLang="en-US" sz="700"/>
              <a:t>        return x;</a:t>
            </a:r>
            <a:endParaRPr lang="zh-CN" altLang="en-US" sz="700"/>
          </a:p>
          <a:p>
            <a:r>
              <a:rPr lang="zh-CN" altLang="en-US" sz="700"/>
              <a:t>    else</a:t>
            </a:r>
            <a:endParaRPr lang="zh-CN" altLang="en-US" sz="700"/>
          </a:p>
          <a:p>
            <a:r>
              <a:rPr lang="zh-CN" altLang="en-US" sz="700"/>
              <a:t>        return find(fa[x]);</a:t>
            </a:r>
            <a:endParaRPr lang="zh-CN" altLang="en-US" sz="700"/>
          </a:p>
          <a:p>
            <a:r>
              <a:rPr lang="zh-CN" altLang="en-US" sz="700"/>
              <a:t>}</a:t>
            </a:r>
            <a:endParaRPr lang="zh-CN" altLang="en-US" sz="700"/>
          </a:p>
          <a:p>
            <a:r>
              <a:rPr lang="zh-CN" altLang="en-US" sz="700"/>
              <a:t>void merge(int x, int y)</a:t>
            </a:r>
            <a:endParaRPr lang="zh-CN" altLang="en-US" sz="700"/>
          </a:p>
          <a:p>
            <a:r>
              <a:rPr lang="zh-CN" altLang="en-US" sz="700"/>
              <a:t>{</a:t>
            </a:r>
            <a:endParaRPr lang="zh-CN" altLang="en-US" sz="700"/>
          </a:p>
          <a:p>
            <a:r>
              <a:rPr lang="zh-CN" altLang="en-US" sz="700"/>
              <a:t>    fa[find(x)] = find(y);</a:t>
            </a:r>
            <a:endParaRPr lang="zh-CN" altLang="en-US" sz="700"/>
          </a:p>
          <a:p>
            <a:r>
              <a:rPr lang="zh-CN" altLang="en-US" sz="700"/>
              <a:t>}</a:t>
            </a:r>
            <a:endParaRPr lang="zh-CN" altLang="en-US" sz="700"/>
          </a:p>
          <a:p>
            <a:r>
              <a:rPr lang="zh-CN" altLang="en-US" sz="700"/>
              <a:t>int main()</a:t>
            </a:r>
            <a:endParaRPr lang="zh-CN" altLang="en-US" sz="700"/>
          </a:p>
          <a:p>
            <a:r>
              <a:rPr lang="zh-CN" altLang="en-US" sz="700"/>
              <a:t>{</a:t>
            </a:r>
            <a:endParaRPr lang="zh-CN" altLang="en-US" sz="700"/>
          </a:p>
          <a:p>
            <a:r>
              <a:rPr lang="zh-CN" altLang="en-US" sz="700"/>
              <a:t>    int x, y, ct = 0;</a:t>
            </a:r>
            <a:endParaRPr lang="zh-CN" altLang="en-US" sz="700"/>
          </a:p>
          <a:p>
            <a:r>
              <a:rPr lang="zh-CN" altLang="en-US" sz="700"/>
              <a:t>    cin&gt;&gt;n&gt;&gt;m;</a:t>
            </a:r>
            <a:endParaRPr lang="zh-CN" altLang="en-US" sz="700"/>
          </a:p>
          <a:p>
            <a:r>
              <a:rPr lang="zh-CN" altLang="en-US" sz="700"/>
              <a:t>    init(n);</a:t>
            </a:r>
            <a:endParaRPr lang="zh-CN" altLang="en-US" sz="700"/>
          </a:p>
          <a:p>
            <a:r>
              <a:rPr lang="zh-CN" altLang="en-US" sz="700"/>
              <a:t>    for(int i = 1; i &lt;= m; ++i)</a:t>
            </a:r>
            <a:endParaRPr lang="zh-CN" altLang="en-US" sz="700"/>
          </a:p>
          <a:p>
            <a:r>
              <a:rPr lang="zh-CN" altLang="en-US" sz="700"/>
              <a:t>    {</a:t>
            </a:r>
            <a:endParaRPr lang="zh-CN" altLang="en-US" sz="700"/>
          </a:p>
          <a:p>
            <a:r>
              <a:rPr lang="zh-CN" altLang="en-US" sz="700"/>
              <a:t>        cin&gt;&gt;x&gt;&gt;y;</a:t>
            </a:r>
            <a:endParaRPr lang="zh-CN" altLang="en-US" sz="700"/>
          </a:p>
          <a:p>
            <a:r>
              <a:rPr lang="zh-CN" altLang="en-US" sz="700"/>
              <a:t>        merge(x, y);</a:t>
            </a:r>
            <a:endParaRPr lang="zh-CN" altLang="en-US" sz="700"/>
          </a:p>
          <a:p>
            <a:r>
              <a:rPr lang="zh-CN" altLang="en-US" sz="700"/>
              <a:t>    }</a:t>
            </a:r>
            <a:endParaRPr lang="zh-CN" altLang="en-US" sz="700"/>
          </a:p>
          <a:p>
            <a:r>
              <a:rPr lang="zh-CN" altLang="en-US" sz="700"/>
              <a:t>    for(int i = 1; i &lt;= n; ++i)</a:t>
            </a:r>
            <a:endParaRPr lang="zh-CN" altLang="en-US" sz="700"/>
          </a:p>
          <a:p>
            <a:r>
              <a:rPr lang="zh-CN" altLang="en-US" sz="700"/>
              <a:t>    {</a:t>
            </a:r>
            <a:endParaRPr lang="zh-CN" altLang="en-US" sz="700"/>
          </a:p>
          <a:p>
            <a:r>
              <a:rPr lang="zh-CN" altLang="en-US" sz="700"/>
              <a:t>        if(fa[i] == i)</a:t>
            </a:r>
            <a:endParaRPr lang="zh-CN" altLang="en-US" sz="700"/>
          </a:p>
          <a:p>
            <a:r>
              <a:rPr lang="zh-CN" altLang="en-US" sz="700"/>
              <a:t>            ct++;</a:t>
            </a:r>
            <a:endParaRPr lang="zh-CN" altLang="en-US" sz="700"/>
          </a:p>
          <a:p>
            <a:r>
              <a:rPr lang="zh-CN" altLang="en-US" sz="700"/>
              <a:t>    }</a:t>
            </a:r>
            <a:endParaRPr lang="zh-CN" altLang="en-US" sz="700"/>
          </a:p>
          <a:p>
            <a:r>
              <a:rPr lang="zh-CN" altLang="en-US" sz="700"/>
              <a:t>    cout&lt;&lt;ct;</a:t>
            </a:r>
            <a:endParaRPr lang="zh-CN" altLang="en-US" sz="700"/>
          </a:p>
          <a:p>
            <a:r>
              <a:rPr lang="zh-CN" altLang="en-US" sz="700"/>
              <a:t>    return 0;</a:t>
            </a:r>
            <a:endParaRPr lang="zh-CN" altLang="en-US" sz="700"/>
          </a:p>
          <a:p>
            <a:r>
              <a:rPr lang="zh-CN" altLang="en-US" sz="700"/>
              <a:t>}</a:t>
            </a:r>
            <a:endParaRPr lang="zh-CN" altLang="en-US" sz="700"/>
          </a:p>
          <a:p>
            <a:r>
              <a:rPr lang="zh-CN" altLang="en-US" sz="700"/>
              <a:t> </a:t>
            </a:r>
            <a:endParaRPr lang="zh-CN" altLang="en-US" sz="7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094740"/>
            <a:ext cx="5303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1302: 无向图中是否有环</a:t>
            </a:r>
            <a:endParaRPr lang="zh-CN" altLang="en-US" sz="36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判断无向图是否有环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95030" y="1739900"/>
            <a:ext cx="254000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00"/>
              <a:t>//并查集求是否有环 </a:t>
            </a:r>
            <a:endParaRPr lang="zh-CN" altLang="en-US" sz="500"/>
          </a:p>
          <a:p>
            <a:r>
              <a:rPr lang="zh-CN" altLang="en-US" sz="500"/>
              <a:t>#include&lt;bits/stdc++.h&gt;</a:t>
            </a:r>
            <a:endParaRPr lang="zh-CN" altLang="en-US" sz="500"/>
          </a:p>
          <a:p>
            <a:r>
              <a:rPr lang="zh-CN" altLang="en-US" sz="500"/>
              <a:t>using namespace std;</a:t>
            </a:r>
            <a:endParaRPr lang="zh-CN" altLang="en-US" sz="500"/>
          </a:p>
          <a:p>
            <a:r>
              <a:rPr lang="zh-CN" altLang="en-US" sz="500"/>
              <a:t>#define N 105</a:t>
            </a:r>
            <a:endParaRPr lang="zh-CN" altLang="en-US" sz="500"/>
          </a:p>
          <a:p>
            <a:r>
              <a:rPr lang="zh-CN" altLang="en-US" sz="500"/>
              <a:t>int fa[N], rk[N], n, m;</a:t>
            </a:r>
            <a:endParaRPr lang="zh-CN" altLang="en-US" sz="500"/>
          </a:p>
          <a:p>
            <a:r>
              <a:rPr lang="zh-CN" altLang="en-US" sz="500"/>
              <a:t>void init(int n)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    for(int i = 1; i &lt;= n; ++i)</a:t>
            </a:r>
            <a:endParaRPr lang="zh-CN" altLang="en-US" sz="500"/>
          </a:p>
          <a:p>
            <a:r>
              <a:rPr lang="zh-CN" altLang="en-US" sz="500"/>
              <a:t>        fa[i] = i;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r>
              <a:rPr lang="zh-CN" altLang="en-US" sz="500"/>
              <a:t>int find(int x)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    if(x == fa[x])</a:t>
            </a:r>
            <a:endParaRPr lang="zh-CN" altLang="en-US" sz="500"/>
          </a:p>
          <a:p>
            <a:r>
              <a:rPr lang="zh-CN" altLang="en-US" sz="500"/>
              <a:t>        return x;</a:t>
            </a:r>
            <a:endParaRPr lang="zh-CN" altLang="en-US" sz="500"/>
          </a:p>
          <a:p>
            <a:r>
              <a:rPr lang="zh-CN" altLang="en-US" sz="500"/>
              <a:t>    else</a:t>
            </a:r>
            <a:endParaRPr lang="zh-CN" altLang="en-US" sz="500"/>
          </a:p>
          <a:p>
            <a:r>
              <a:rPr lang="zh-CN" altLang="en-US" sz="500"/>
              <a:t>        return fa[x] = find(fa[x]);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r>
              <a:rPr lang="zh-CN" altLang="en-US" sz="500"/>
              <a:t>void merge(int i, int j)</a:t>
            </a:r>
            <a:endParaRPr lang="zh-CN" altLang="en-US" sz="500"/>
          </a:p>
          <a:p>
            <a:r>
              <a:rPr lang="zh-CN" altLang="en-US" sz="500"/>
              <a:t>{ </a:t>
            </a:r>
            <a:endParaRPr lang="zh-CN" altLang="en-US" sz="500"/>
          </a:p>
          <a:p>
            <a:r>
              <a:rPr lang="zh-CN" altLang="en-US" sz="500"/>
              <a:t>    int x = find(i), y = find(j);</a:t>
            </a:r>
            <a:endParaRPr lang="zh-CN" altLang="en-US" sz="500"/>
          </a:p>
          <a:p>
            <a:r>
              <a:rPr lang="zh-CN" altLang="en-US" sz="500"/>
              <a:t>    if(x == y)</a:t>
            </a:r>
            <a:endParaRPr lang="zh-CN" altLang="en-US" sz="500"/>
          </a:p>
          <a:p>
            <a:r>
              <a:rPr lang="zh-CN" altLang="en-US" sz="500"/>
              <a:t>        return;</a:t>
            </a:r>
            <a:endParaRPr lang="zh-CN" altLang="en-US" sz="500"/>
          </a:p>
          <a:p>
            <a:r>
              <a:rPr lang="zh-CN" altLang="en-US" sz="500"/>
              <a:t>    if(rk[x] &gt; rk[y])</a:t>
            </a:r>
            <a:endParaRPr lang="zh-CN" altLang="en-US" sz="500"/>
          </a:p>
          <a:p>
            <a:r>
              <a:rPr lang="zh-CN" altLang="en-US" sz="500"/>
              <a:t>        fa[y] = x;</a:t>
            </a:r>
            <a:endParaRPr lang="zh-CN" altLang="en-US" sz="500"/>
          </a:p>
          <a:p>
            <a:r>
              <a:rPr lang="zh-CN" altLang="en-US" sz="500"/>
              <a:t>    else if(rk[y] &gt; rk[x])</a:t>
            </a:r>
            <a:endParaRPr lang="zh-CN" altLang="en-US" sz="500"/>
          </a:p>
          <a:p>
            <a:r>
              <a:rPr lang="zh-CN" altLang="en-US" sz="500"/>
              <a:t>        fa[x] = y;</a:t>
            </a:r>
            <a:endParaRPr lang="zh-CN" altLang="en-US" sz="500"/>
          </a:p>
          <a:p>
            <a:r>
              <a:rPr lang="zh-CN" altLang="en-US" sz="500"/>
              <a:t>    else</a:t>
            </a:r>
            <a:endParaRPr lang="zh-CN" altLang="en-US" sz="500"/>
          </a:p>
          <a:p>
            <a:r>
              <a:rPr lang="zh-CN" altLang="en-US" sz="500"/>
              <a:t>    {</a:t>
            </a:r>
            <a:endParaRPr lang="zh-CN" altLang="en-US" sz="500"/>
          </a:p>
          <a:p>
            <a:r>
              <a:rPr lang="zh-CN" altLang="en-US" sz="500"/>
              <a:t>        fa[x] = y;</a:t>
            </a:r>
            <a:endParaRPr lang="zh-CN" altLang="en-US" sz="500"/>
          </a:p>
          <a:p>
            <a:r>
              <a:rPr lang="zh-CN" altLang="en-US" sz="500"/>
              <a:t>        rk[y]++;</a:t>
            </a:r>
            <a:endParaRPr lang="zh-CN" altLang="en-US" sz="500"/>
          </a:p>
          <a:p>
            <a:r>
              <a:rPr lang="zh-CN" altLang="en-US" sz="500"/>
              <a:t>    }</a:t>
            </a:r>
            <a:endParaRPr lang="zh-CN" altLang="en-US" sz="500"/>
          </a:p>
          <a:p>
            <a:r>
              <a:rPr lang="zh-CN" altLang="en-US" sz="500"/>
              <a:t>}</a:t>
            </a:r>
            <a:endParaRPr lang="zh-CN" altLang="en-US" sz="500"/>
          </a:p>
          <a:p>
            <a:r>
              <a:rPr lang="zh-CN" altLang="en-US" sz="500"/>
              <a:t>int main()</a:t>
            </a:r>
            <a:endParaRPr lang="zh-CN" altLang="en-US" sz="500"/>
          </a:p>
          <a:p>
            <a:r>
              <a:rPr lang="zh-CN" altLang="en-US" sz="500"/>
              <a:t>{</a:t>
            </a:r>
            <a:endParaRPr lang="zh-CN" altLang="en-US" sz="500"/>
          </a:p>
          <a:p>
            <a:r>
              <a:rPr lang="zh-CN" altLang="en-US" sz="500"/>
              <a:t>    int f, t;</a:t>
            </a:r>
            <a:endParaRPr lang="zh-CN" altLang="en-US" sz="500"/>
          </a:p>
          <a:p>
            <a:r>
              <a:rPr lang="zh-CN" altLang="en-US" sz="500"/>
              <a:t>    bool hasRing = false; </a:t>
            </a:r>
            <a:endParaRPr lang="zh-CN" altLang="en-US" sz="500"/>
          </a:p>
          <a:p>
            <a:r>
              <a:rPr lang="zh-CN" altLang="en-US" sz="500"/>
              <a:t>    cin &gt;&gt; n &gt;&gt; m;</a:t>
            </a:r>
            <a:endParaRPr lang="zh-CN" altLang="en-US" sz="500"/>
          </a:p>
          <a:p>
            <a:r>
              <a:rPr lang="zh-CN" altLang="en-US" sz="500"/>
              <a:t>    init(n);</a:t>
            </a:r>
            <a:endParaRPr lang="zh-CN" altLang="en-US" sz="500"/>
          </a:p>
          <a:p>
            <a:r>
              <a:rPr lang="zh-CN" altLang="en-US" sz="500"/>
              <a:t>    while(m--)</a:t>
            </a:r>
            <a:endParaRPr lang="zh-CN" altLang="en-US" sz="500"/>
          </a:p>
          <a:p>
            <a:r>
              <a:rPr lang="zh-CN" altLang="en-US" sz="500"/>
              <a:t>    {</a:t>
            </a:r>
            <a:endParaRPr lang="zh-CN" altLang="en-US" sz="500"/>
          </a:p>
          <a:p>
            <a:r>
              <a:rPr lang="zh-CN" altLang="en-US" sz="500"/>
              <a:t>        cin &gt;&gt; f &gt;&gt; t;</a:t>
            </a:r>
            <a:endParaRPr lang="zh-CN" altLang="en-US" sz="500"/>
          </a:p>
          <a:p>
            <a:r>
              <a:rPr lang="zh-CN" altLang="en-US" sz="500"/>
              <a:t>        if(find(f) == find(t))</a:t>
            </a:r>
            <a:endParaRPr lang="zh-CN" altLang="en-US" sz="500"/>
          </a:p>
          <a:p>
            <a:r>
              <a:rPr lang="zh-CN" altLang="en-US" sz="500"/>
              <a:t>        {</a:t>
            </a:r>
            <a:endParaRPr lang="zh-CN" altLang="en-US" sz="500"/>
          </a:p>
          <a:p>
            <a:r>
              <a:rPr lang="zh-CN" altLang="en-US" sz="500"/>
              <a:t>            hasRing = true;</a:t>
            </a:r>
            <a:endParaRPr lang="zh-CN" altLang="en-US" sz="500"/>
          </a:p>
          <a:p>
            <a:r>
              <a:rPr lang="zh-CN" altLang="en-US" sz="500"/>
              <a:t>            break;</a:t>
            </a:r>
            <a:endParaRPr lang="zh-CN" altLang="en-US" sz="500"/>
          </a:p>
          <a:p>
            <a:r>
              <a:rPr lang="zh-CN" altLang="en-US" sz="500"/>
              <a:t>        }</a:t>
            </a:r>
            <a:endParaRPr lang="zh-CN" altLang="en-US" sz="500"/>
          </a:p>
          <a:p>
            <a:r>
              <a:rPr lang="zh-CN" altLang="en-US" sz="500"/>
              <a:t>        else</a:t>
            </a:r>
            <a:endParaRPr lang="zh-CN" altLang="en-US" sz="500"/>
          </a:p>
          <a:p>
            <a:r>
              <a:rPr lang="zh-CN" altLang="en-US" sz="500"/>
              <a:t>            merge(f, t);</a:t>
            </a:r>
            <a:endParaRPr lang="zh-CN" altLang="en-US" sz="500"/>
          </a:p>
          <a:p>
            <a:r>
              <a:rPr lang="zh-CN" altLang="en-US" sz="500"/>
              <a:t>    }</a:t>
            </a:r>
            <a:endParaRPr lang="zh-CN" altLang="en-US" sz="500"/>
          </a:p>
          <a:p>
            <a:r>
              <a:rPr lang="zh-CN" altLang="en-US" sz="500"/>
              <a:t>    cout &lt;&lt; (hasRing ? "yes" : "no");</a:t>
            </a:r>
            <a:endParaRPr lang="zh-CN" altLang="en-US" sz="500"/>
          </a:p>
          <a:p>
            <a:r>
              <a:rPr lang="zh-CN" altLang="en-US" sz="500"/>
              <a:t>    return 0;</a:t>
            </a:r>
            <a:endParaRPr lang="zh-CN" altLang="en-US" sz="500"/>
          </a:p>
          <a:p>
            <a:r>
              <a:rPr lang="zh-CN" altLang="en-US" sz="500"/>
              <a:t>} </a:t>
            </a:r>
            <a:endParaRPr lang="zh-CN" altLang="en-US" sz="5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课后作业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1697990" y="659828"/>
            <a:ext cx="4732020" cy="73723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>
              <a:lnSpc>
                <a:spcPct val="120000"/>
              </a:lnSpc>
            </a:pPr>
            <a:r>
              <a:rPr lang="zh-CN" altLang="en-US" sz="36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zh-CN" altLang="en-US" sz="3600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1457484" y="2715640"/>
            <a:ext cx="3937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PA_淘宝网chenying0907出品 934"/>
          <p:cNvSpPr/>
          <p:nvPr>
            <p:custDataLst>
              <p:tags r:id="rId3"/>
            </p:custDataLst>
          </p:nvPr>
        </p:nvSpPr>
        <p:spPr>
          <a:xfrm>
            <a:off x="612570" y="2857880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Arial" panose="020B0604020202020204" pitchFamily="34" charset="0"/>
              </a:rPr>
              <a:t>并查集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PA_淘宝网chenying0907出品 962"/>
          <p:cNvSpPr/>
          <p:nvPr>
            <p:custDataLst>
              <p:tags r:id="rId4"/>
            </p:custDataLst>
          </p:nvPr>
        </p:nvSpPr>
        <p:spPr>
          <a:xfrm>
            <a:off x="1257459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altLang="zh-CN" sz="3200" spc="1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5"/>
            </p:custDataLst>
          </p:nvPr>
        </p:nvSpPr>
        <p:spPr>
          <a:xfrm>
            <a:off x="7214077" y="2715640"/>
            <a:ext cx="393700" cy="45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_淘宝网chenying0907出品 934"/>
          <p:cNvSpPr/>
          <p:nvPr>
            <p:custDataLst>
              <p:tags r:id="rId6"/>
            </p:custDataLst>
          </p:nvPr>
        </p:nvSpPr>
        <p:spPr>
          <a:xfrm>
            <a:off x="6369163" y="2857880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PA_淘宝网chenying0907出品 962"/>
          <p:cNvSpPr/>
          <p:nvPr>
            <p:custDataLst>
              <p:tags r:id="rId7"/>
            </p:custDataLst>
          </p:nvPr>
        </p:nvSpPr>
        <p:spPr>
          <a:xfrm>
            <a:off x="7014052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altLang="zh-CN" sz="3200" spc="15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8"/>
            </p:custDataLst>
          </p:nvPr>
        </p:nvSpPr>
        <p:spPr>
          <a:xfrm>
            <a:off x="4334431" y="2715640"/>
            <a:ext cx="3937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PA_淘宝网chenying0907出品 934"/>
          <p:cNvSpPr/>
          <p:nvPr>
            <p:custDataLst>
              <p:tags r:id="rId9"/>
            </p:custDataLst>
          </p:nvPr>
        </p:nvSpPr>
        <p:spPr>
          <a:xfrm>
            <a:off x="3742690" y="2867025"/>
            <a:ext cx="1577975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PA_淘宝网chenying0907出品 962"/>
          <p:cNvSpPr/>
          <p:nvPr>
            <p:custDataLst>
              <p:tags r:id="rId10"/>
            </p:custDataLst>
          </p:nvPr>
        </p:nvSpPr>
        <p:spPr>
          <a:xfrm>
            <a:off x="4134406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0000" lnSpcReduction="20000"/>
          </a:bodyPr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altLang="zh-CN" sz="3200" spc="1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1"/>
            </p:custDataLst>
          </p:nvPr>
        </p:nvSpPr>
        <p:spPr>
          <a:xfrm>
            <a:off x="2897307" y="4932743"/>
            <a:ext cx="393700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PA_淘宝网chenying0907出品 934"/>
          <p:cNvSpPr/>
          <p:nvPr>
            <p:custDataLst>
              <p:tags r:id="rId12"/>
            </p:custDataLst>
          </p:nvPr>
        </p:nvSpPr>
        <p:spPr>
          <a:xfrm>
            <a:off x="3474515" y="2857245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ym typeface="Arial" panose="020B0604020202020204" pitchFamily="34" charset="0"/>
              </a:rPr>
              <a:t>数据结构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6440" y="1116330"/>
            <a:ext cx="6517640" cy="313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3600"/>
              <a:t>ybt</a:t>
            </a:r>
            <a:endParaRPr lang="en-US" sz="3600"/>
          </a:p>
          <a:p>
            <a:pPr>
              <a:lnSpc>
                <a:spcPct val="110000"/>
              </a:lnSpc>
            </a:pPr>
            <a:r>
              <a:rPr sz="3600"/>
              <a:t>1362：家庭问题(family)</a:t>
            </a:r>
            <a:endParaRPr sz="3600"/>
          </a:p>
          <a:p>
            <a:pPr>
              <a:lnSpc>
                <a:spcPct val="110000"/>
              </a:lnSpc>
            </a:pPr>
            <a:r>
              <a:rPr sz="3600"/>
              <a:t>1347	【例4-8】格子游戏</a:t>
            </a:r>
            <a:endParaRPr sz="3600"/>
          </a:p>
          <a:p>
            <a:pPr>
              <a:lnSpc>
                <a:spcPct val="110000"/>
              </a:lnSpc>
            </a:pPr>
            <a:r>
              <a:rPr sz="3600"/>
              <a:t>1385	团伙(group)</a:t>
            </a:r>
            <a:endParaRPr sz="3600"/>
          </a:p>
          <a:p>
            <a:pPr>
              <a:lnSpc>
                <a:spcPct val="110000"/>
              </a:lnSpc>
            </a:pPr>
            <a:r>
              <a:rPr sz="3600"/>
              <a:t>1386	打击犯罪(black)</a:t>
            </a:r>
            <a:endParaRPr sz="36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作业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2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并查集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090930"/>
            <a:ext cx="7106285" cy="53860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并查集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136015"/>
            <a:ext cx="10958830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并查集</a:t>
            </a:r>
            <a:r>
              <a:rPr lang="zh-CN" altLang="en-US" sz="3600"/>
              <a:t>用于解决一些元素分组的问题。它管理一系列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不相交</a:t>
            </a:r>
            <a:r>
              <a:rPr lang="zh-CN" altLang="en-US" sz="3600"/>
              <a:t>的集合，并支持两种操作：</a:t>
            </a:r>
            <a:endParaRPr lang="zh-CN" altLang="en-US" sz="3600"/>
          </a:p>
          <a:p>
            <a:pPr marL="914400" lvl="1" indent="-457200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3600" b="1"/>
              <a:t>合并</a:t>
            </a:r>
            <a:r>
              <a:rPr lang="zh-CN" altLang="en-US" sz="3600"/>
              <a:t>：把两个不相交的集合合并为一个集合。</a:t>
            </a:r>
            <a:endParaRPr lang="zh-CN" altLang="en-US" sz="3600"/>
          </a:p>
          <a:p>
            <a:pPr marL="914400" lvl="1" indent="-457200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3600" b="1"/>
              <a:t>查询</a:t>
            </a:r>
            <a:r>
              <a:rPr lang="zh-CN" altLang="en-US" sz="3600"/>
              <a:t>：查询两个元素是否在同一个集合中。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并查集思想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345" y="910590"/>
            <a:ext cx="9142730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用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树结构</a:t>
            </a:r>
            <a:r>
              <a:rPr lang="zh-CN" altLang="en-US" sz="3600"/>
              <a:t>表示一个集合</a:t>
            </a:r>
            <a:endParaRPr lang="zh-CN" altLang="en-US" sz="3600"/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代表元法：用树的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根结点</a:t>
            </a:r>
            <a:r>
              <a:rPr lang="zh-CN" altLang="en-US" sz="3600"/>
              <a:t>代表这个集合</a:t>
            </a:r>
            <a:endParaRPr lang="zh-CN" altLang="en-US" sz="3600"/>
          </a:p>
        </p:txBody>
      </p:sp>
      <p:grpSp>
        <p:nvGrpSpPr>
          <p:cNvPr id="12" name="组合 11"/>
          <p:cNvGrpSpPr/>
          <p:nvPr/>
        </p:nvGrpSpPr>
        <p:grpSpPr>
          <a:xfrm>
            <a:off x="7382510" y="2056765"/>
            <a:ext cx="3672205" cy="4305300"/>
            <a:chOff x="11626" y="3239"/>
            <a:chExt cx="5783" cy="6780"/>
          </a:xfrm>
        </p:grpSpPr>
        <p:sp>
          <p:nvSpPr>
            <p:cNvPr id="14" name="椭圆 13"/>
            <p:cNvSpPr/>
            <p:nvPr/>
          </p:nvSpPr>
          <p:spPr>
            <a:xfrm>
              <a:off x="13587" y="3239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600"/>
                <a:t>E</a:t>
              </a:r>
              <a:endParaRPr lang="en-US" altLang="zh-CN" sz="3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3587" y="5801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600"/>
                <a:t>F</a:t>
              </a:r>
              <a:endParaRPr lang="en-US" altLang="zh-CN" sz="3600"/>
            </a:p>
          </p:txBody>
        </p:sp>
        <p:cxnSp>
          <p:nvCxnSpPr>
            <p:cNvPr id="24" name="直接连接符 23"/>
            <p:cNvCxnSpPr>
              <a:stCxn id="14" idx="4"/>
              <a:endCxn id="22" idx="0"/>
            </p:cNvCxnSpPr>
            <p:nvPr/>
          </p:nvCxnSpPr>
          <p:spPr>
            <a:xfrm>
              <a:off x="14383" y="4830"/>
              <a:ext cx="0" cy="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1626" y="8363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600"/>
                <a:t>G</a:t>
              </a:r>
              <a:endParaRPr lang="en-US" altLang="zh-CN" sz="36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15819" y="8429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600"/>
                <a:t>H</a:t>
              </a:r>
              <a:endParaRPr lang="en-US" altLang="zh-CN" sz="3600"/>
            </a:p>
          </p:txBody>
        </p:sp>
        <p:cxnSp>
          <p:nvCxnSpPr>
            <p:cNvPr id="34" name="直接连接符 33"/>
            <p:cNvCxnSpPr>
              <a:stCxn id="22" idx="3"/>
              <a:endCxn id="29" idx="0"/>
            </p:cNvCxnSpPr>
            <p:nvPr/>
          </p:nvCxnSpPr>
          <p:spPr>
            <a:xfrm flipH="1">
              <a:off x="12422" y="7159"/>
              <a:ext cx="1398" cy="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5"/>
              <a:endCxn id="30" idx="0"/>
            </p:cNvCxnSpPr>
            <p:nvPr/>
          </p:nvCxnSpPr>
          <p:spPr>
            <a:xfrm>
              <a:off x="14945" y="7159"/>
              <a:ext cx="16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763270" y="3405505"/>
            <a:ext cx="1095375" cy="1095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400"/>
              <a:t>A</a:t>
            </a:r>
            <a:endParaRPr lang="en-US" altLang="zh-CN" sz="4400"/>
          </a:p>
        </p:txBody>
      </p:sp>
      <p:grpSp>
        <p:nvGrpSpPr>
          <p:cNvPr id="11" name="组合 10"/>
          <p:cNvGrpSpPr/>
          <p:nvPr/>
        </p:nvGrpSpPr>
        <p:grpSpPr>
          <a:xfrm>
            <a:off x="2639060" y="2635885"/>
            <a:ext cx="3886835" cy="3853815"/>
            <a:chOff x="4156" y="4151"/>
            <a:chExt cx="6121" cy="6069"/>
          </a:xfrm>
        </p:grpSpPr>
        <p:sp>
          <p:nvSpPr>
            <p:cNvPr id="21" name="椭圆 20"/>
            <p:cNvSpPr/>
            <p:nvPr/>
          </p:nvSpPr>
          <p:spPr>
            <a:xfrm>
              <a:off x="4156" y="4151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4000"/>
                <a:t>B</a:t>
              </a:r>
              <a:endParaRPr lang="en-US" altLang="zh-CN" sz="4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6329" y="6268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4000"/>
                <a:t>C</a:t>
              </a:r>
              <a:endParaRPr lang="en-US" altLang="zh-CN" sz="4000"/>
            </a:p>
          </p:txBody>
        </p:sp>
        <p:cxnSp>
          <p:nvCxnSpPr>
            <p:cNvPr id="27" name="直接连接符 26"/>
            <p:cNvCxnSpPr>
              <a:stCxn id="21" idx="5"/>
              <a:endCxn id="26" idx="1"/>
            </p:cNvCxnSpPr>
            <p:nvPr/>
          </p:nvCxnSpPr>
          <p:spPr>
            <a:xfrm>
              <a:off x="5553" y="5548"/>
              <a:ext cx="1016" cy="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641" y="8584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4000"/>
                <a:t>D</a:t>
              </a:r>
              <a:endParaRPr lang="en-US" altLang="zh-CN" sz="4000"/>
            </a:p>
          </p:txBody>
        </p:sp>
        <p:cxnSp>
          <p:nvCxnSpPr>
            <p:cNvPr id="10" name="直接连接符 9"/>
            <p:cNvCxnSpPr>
              <a:stCxn id="26" idx="5"/>
              <a:endCxn id="9" idx="1"/>
            </p:cNvCxnSpPr>
            <p:nvPr/>
          </p:nvCxnSpPr>
          <p:spPr>
            <a:xfrm>
              <a:off x="7726" y="7665"/>
              <a:ext cx="1155" cy="1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集合合并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085850"/>
            <a:ext cx="8166735" cy="5581015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" y="1085850"/>
            <a:ext cx="8166735" cy="5581015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5" y="1085850"/>
            <a:ext cx="8166100" cy="5580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" y="1085850"/>
            <a:ext cx="8451215" cy="5581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30" y="1085850"/>
            <a:ext cx="8363585" cy="54940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树的存储结构：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双亲表示法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0" name="表格 39"/>
          <p:cNvGraphicFramePr/>
          <p:nvPr>
            <p:custDataLst>
              <p:tags r:id="rId2"/>
            </p:custDataLst>
          </p:nvPr>
        </p:nvGraphicFramePr>
        <p:xfrm>
          <a:off x="1574165" y="5658485"/>
          <a:ext cx="9359900" cy="106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/>
                <a:gridCol w="935990"/>
                <a:gridCol w="935990"/>
                <a:gridCol w="935990"/>
                <a:gridCol w="935990"/>
                <a:gridCol w="935990"/>
                <a:gridCol w="935990"/>
                <a:gridCol w="935990"/>
                <a:gridCol w="935990"/>
                <a:gridCol w="935990"/>
              </a:tblGrid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7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8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9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10</a:t>
                      </a:r>
                      <a:endParaRPr lang="en-US" altLang="zh-CN" sz="2800"/>
                    </a:p>
                  </a:txBody>
                  <a:tcPr anchor="ctr" anchorCtr="0"/>
                </a:tc>
              </a:tr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  <a:endParaRPr lang="en-US" altLang="zh-CN" sz="28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991485" y="1033780"/>
            <a:ext cx="4810125" cy="4483100"/>
            <a:chOff x="11346" y="1818"/>
            <a:chExt cx="7514" cy="7002"/>
          </a:xfrm>
        </p:grpSpPr>
        <p:sp>
          <p:nvSpPr>
            <p:cNvPr id="4" name="椭圆 3"/>
            <p:cNvSpPr/>
            <p:nvPr/>
          </p:nvSpPr>
          <p:spPr>
            <a:xfrm>
              <a:off x="14279" y="181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5" name="椭圆 4"/>
            <p:cNvSpPr/>
            <p:nvPr/>
          </p:nvSpPr>
          <p:spPr>
            <a:xfrm>
              <a:off x="14299" y="353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6" name="椭圆 5"/>
            <p:cNvSpPr/>
            <p:nvPr/>
          </p:nvSpPr>
          <p:spPr>
            <a:xfrm>
              <a:off x="12278" y="366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7" name="椭圆 6"/>
            <p:cNvSpPr/>
            <p:nvPr/>
          </p:nvSpPr>
          <p:spPr>
            <a:xfrm>
              <a:off x="16258" y="361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9" name="直接连接符 8"/>
            <p:cNvCxnSpPr>
              <a:stCxn id="4" idx="3"/>
              <a:endCxn id="6" idx="7"/>
            </p:cNvCxnSpPr>
            <p:nvPr/>
          </p:nvCxnSpPr>
          <p:spPr>
            <a:xfrm flipH="1">
              <a:off x="13316" y="2855"/>
              <a:ext cx="1141" cy="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4"/>
              <a:endCxn id="5" idx="0"/>
            </p:cNvCxnSpPr>
            <p:nvPr/>
          </p:nvCxnSpPr>
          <p:spPr>
            <a:xfrm>
              <a:off x="14886" y="3033"/>
              <a:ext cx="21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5"/>
              <a:endCxn id="7" idx="0"/>
            </p:cNvCxnSpPr>
            <p:nvPr/>
          </p:nvCxnSpPr>
          <p:spPr>
            <a:xfrm>
              <a:off x="15316" y="2855"/>
              <a:ext cx="1549" cy="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13094" y="5451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346" y="543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15" name="直接连接符 14"/>
            <p:cNvCxnSpPr>
              <a:stCxn id="6" idx="3"/>
              <a:endCxn id="13" idx="0"/>
            </p:cNvCxnSpPr>
            <p:nvPr/>
          </p:nvCxnSpPr>
          <p:spPr>
            <a:xfrm flipH="1">
              <a:off x="11954" y="4704"/>
              <a:ext cx="502" cy="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5"/>
              <a:endCxn id="12" idx="0"/>
            </p:cNvCxnSpPr>
            <p:nvPr/>
          </p:nvCxnSpPr>
          <p:spPr>
            <a:xfrm>
              <a:off x="13316" y="4704"/>
              <a:ext cx="385" cy="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4309" y="7579"/>
              <a:ext cx="1258" cy="124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/>
                <a:t>10</a:t>
              </a:r>
              <a:endParaRPr lang="en-US" altLang="zh-CN" sz="2000"/>
            </a:p>
          </p:txBody>
        </p:sp>
        <p:cxnSp>
          <p:nvCxnSpPr>
            <p:cNvPr id="18" name="直接连接符 17"/>
            <p:cNvCxnSpPr>
              <a:stCxn id="12" idx="5"/>
              <a:endCxn id="17" idx="0"/>
            </p:cNvCxnSpPr>
            <p:nvPr/>
          </p:nvCxnSpPr>
          <p:spPr>
            <a:xfrm>
              <a:off x="14131" y="6488"/>
              <a:ext cx="807" cy="1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16248" y="5652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4851" y="5667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7645" y="5667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800"/>
                <a:t>9</a:t>
              </a:r>
              <a:endParaRPr lang="en-US" altLang="zh-CN" sz="2800"/>
            </a:p>
          </p:txBody>
        </p:sp>
        <p:cxnSp>
          <p:nvCxnSpPr>
            <p:cNvPr id="28" name="直接连接符 27"/>
            <p:cNvCxnSpPr>
              <a:stCxn id="7" idx="3"/>
              <a:endCxn id="20" idx="0"/>
            </p:cNvCxnSpPr>
            <p:nvPr/>
          </p:nvCxnSpPr>
          <p:spPr>
            <a:xfrm flipH="1">
              <a:off x="15459" y="4652"/>
              <a:ext cx="977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4"/>
              <a:endCxn id="19" idx="0"/>
            </p:cNvCxnSpPr>
            <p:nvPr/>
          </p:nvCxnSpPr>
          <p:spPr>
            <a:xfrm flipH="1">
              <a:off x="16855" y="4830"/>
              <a:ext cx="10" cy="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7" idx="5"/>
              <a:endCxn id="25" idx="0"/>
            </p:cNvCxnSpPr>
            <p:nvPr/>
          </p:nvCxnSpPr>
          <p:spPr>
            <a:xfrm>
              <a:off x="17296" y="4652"/>
              <a:ext cx="957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243205" y="5658485"/>
            <a:ext cx="119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结点编号</a:t>
            </a:r>
            <a:endParaRPr lang="zh-CN" altLang="en-US" sz="2000"/>
          </a:p>
        </p:txBody>
      </p:sp>
      <p:sp>
        <p:nvSpPr>
          <p:cNvPr id="35" name="文本框 34"/>
          <p:cNvSpPr txBox="1"/>
          <p:nvPr/>
        </p:nvSpPr>
        <p:spPr>
          <a:xfrm>
            <a:off x="243205" y="6268085"/>
            <a:ext cx="119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父点编号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1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1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8_1*f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汇报人姓名"/>
  <p:tag name="KSO_WM_UNIT_SUBTYPE" val="b"/>
</p:tagLst>
</file>

<file path=ppt/tags/tag15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营销策划书"/>
  <p:tag name="KSO_WM_UNIT_ISNUMDGMTITLE" val="0"/>
</p:tagLst>
</file>

<file path=ppt/tags/tag15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THUMBS_INDEX" val="1、4、7、9、11、16、19、20、21、22、23、26、29、34、38"/>
  <p:tag name="KSO_WM_SLIDE_ID" val="custom2020453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  <p:tag name="KSO_WM_SLIDE_LAYOUT" val="a_b_f"/>
  <p:tag name="KSO_WM_SLIDE_LAYOUT_CNT" val="1_1_2"/>
  <p:tag name="KSO_WM_SPECIAL_SOURCE" val="bdnull"/>
</p:tagLst>
</file>

<file path=ppt/tags/tag16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3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8_5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目录/CONTENTS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66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38_5*l_h_f*1_3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69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8_5*l_h_f*1_2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72.xml><?xml version="1.0" encoding="utf-8"?>
<p:tagLst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538_5*l_h_i*1_4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175.xml><?xml version="1.0" encoding="utf-8"?>
<p:tagLst xmlns:p="http://schemas.openxmlformats.org/presentationml/2006/main">
  <p:tag name="KSO_WM_SLIDE_ID" val="custom20204538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8"/>
  <p:tag name="KSO_WM_SLIDE_LAYOUT" val="a_l"/>
  <p:tag name="KSO_WM_SLIDE_LAYOUT_CNT" val="1_1"/>
  <p:tag name="KSO_WM_SPECIAL_SOURCE" val="bdnull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78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79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9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2.xml><?xml version="1.0" encoding="utf-8"?>
<p:tagLst xmlns:p="http://schemas.openxmlformats.org/presentationml/2006/main">
  <p:tag name="KSO_WM_UNIT_PLACING_PICTURE_USER_VIEWPORT" val="{&quot;height&quot;:9015,&quot;width&quot;:11895}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1.xml><?xml version="1.0" encoding="utf-8"?>
<p:tagLst xmlns:p="http://schemas.openxmlformats.org/presentationml/2006/main">
  <p:tag name="KSO_WM_UNIT_TABLE_BEAUTIFY" val="smartTable{ae56e9c1-a0e8-47f0-85c1-e9281a19eff5}"/>
  <p:tag name="TABLE_ENDDRAG_ORIGIN_RECT" val="736*84"/>
  <p:tag name="TABLE_ENDDRAG_RECT" val="123*445*736*84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03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04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20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ABLE_BEAUTIFY" val="smartTable{917459d3-53d6-4596-b5aa-7d4905a2693c}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1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16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17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21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6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538_9*h_i*2_1"/>
  <p:tag name="KSO_WM_TEMPLATE_CATEGORY" val="custom"/>
  <p:tag name="KSO_WM_TEMPLATE_INDEX" val="20204538"/>
  <p:tag name="KSO_WM_UNIT_LAYERLEVEL" val="1_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538_9*h_i*1_1"/>
  <p:tag name="KSO_WM_TEMPLATE_CATEGORY" val="custom"/>
  <p:tag name="KSO_WM_TEMPLATE_INDEX" val="20204538"/>
  <p:tag name="KSO_WM_UNIT_LAYERLEVEL" val="1_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34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35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23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3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42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43.xml><?xml version="1.0" encoding="utf-8"?>
<p:tagLst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24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46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3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247.xml><?xml version="1.0" encoding="utf-8"?>
<p:tagLst xmlns:p="http://schemas.openxmlformats.org/presentationml/2006/main">
  <p:tag name="KSO_WM_SLIDE_ID" val="custom20204538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538"/>
  <p:tag name="KSO_WM_SLIDE_LAYOUT" val="a_b"/>
  <p:tag name="KSO_WM_SLIDE_LAYOUT_CNT" val="1_1"/>
  <p:tag name="KSO_WM_SPECIAL_SOURCE" val="bdnull"/>
</p:tagLst>
</file>

<file path=ppt/tags/tag248.xml><?xml version="1.0" encoding="utf-8"?>
<p:tagLst xmlns:p="http://schemas.openxmlformats.org/presentationml/2006/main">
  <p:tag name="KSO_DOCER_TEMPLATE_OPEN_ONCE_MARK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3866</Words>
  <Application>WPS 演示</Application>
  <PresentationFormat>宽屏</PresentationFormat>
  <Paragraphs>530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Segoe UI</vt:lpstr>
      <vt:lpstr>汉仪旗黑-85S</vt:lpstr>
      <vt:lpstr>黑体</vt:lpstr>
      <vt:lpstr>Wingdings</vt:lpstr>
      <vt:lpstr>Consolas</vt:lpstr>
      <vt:lpstr>Arial Unicode MS</vt:lpstr>
      <vt:lpstr>Calibri</vt:lpstr>
      <vt:lpstr>1_Office 主题​​</vt:lpstr>
      <vt:lpstr>并查集</vt:lpstr>
      <vt:lpstr>PowerPoint 演示文稿</vt:lpstr>
      <vt:lpstr>PowerPoint 演示文稿</vt:lpstr>
      <vt:lpstr>并查集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路径压缩</vt:lpstr>
      <vt:lpstr>PowerPoint 演示文稿</vt:lpstr>
      <vt:lpstr>PowerPoint 演示文稿</vt:lpstr>
      <vt:lpstr>PowerPoint 演示文稿</vt:lpstr>
      <vt:lpstr>PowerPoint 演示文稿</vt:lpstr>
      <vt:lpstr>按秩合并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并查集的应用</vt:lpstr>
      <vt:lpstr>PowerPoint 演示文稿</vt:lpstr>
      <vt:lpstr>PowerPoint 演示文稿</vt:lpstr>
      <vt:lpstr>课后作业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刘渠</cp:lastModifiedBy>
  <cp:revision>500</cp:revision>
  <dcterms:created xsi:type="dcterms:W3CDTF">2019-06-19T02:08:00Z</dcterms:created>
  <dcterms:modified xsi:type="dcterms:W3CDTF">2022-01-01T16:32:36Z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FBD1114DBC494514BCA4AD7463ED4BF5</vt:lpwstr>
  </property>
</Properties>
</file>