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500" r:id="rId5"/>
    <p:sldId id="1136" r:id="rId6"/>
    <p:sldId id="1912" r:id="rId7"/>
    <p:sldId id="1916" r:id="rId8"/>
    <p:sldId id="1913" r:id="rId9"/>
    <p:sldId id="1915" r:id="rId10"/>
    <p:sldId id="1918" r:id="rId11"/>
    <p:sldId id="1914" r:id="rId12"/>
    <p:sldId id="1926" r:id="rId13"/>
    <p:sldId id="1919" r:id="rId14"/>
    <p:sldId id="1921" r:id="rId15"/>
    <p:sldId id="1920" r:id="rId16"/>
    <p:sldId id="1885" r:id="rId17"/>
    <p:sldId id="46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0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需要记录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blog.csdn.net/W15251243789/article/details/101431065?ops_request_misc=%257B%2522request%255Fid%2522%253A%2522164381629516780261921321%2522%252C%2522scm%2522%253A%252220140713.130102334.pc%255Fall.%2522%257D&amp;request_id=164381629516780261921321&amp;biz_id=0&amp;utm_medium=distribute.pc_search_result.none-task-blog-2~all~first_rank_ecpm_v1~rank_v31_ecpm-1-101431065.pc_search_result_cache&amp;utm_term=1395%EF%BC%9A%E7%83%A6%E4%BA%BA%E7%9A%84%E5%B9%BB%E7%81%AF%E7%89%87&amp;spm=1018.2226.3001.4187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blog.csdn.net/W15251243789/article/details/101431065?ops_request_misc=%257B%2522request%255Fid%2522%253A%2522164381629516780261921321%2522%252C%2522scm%2522%253A%252220140713.130102334.pc%255Fall.%2522%257D&amp;request_id=164381629516780261921321&amp;biz_id=0&amp;utm_medium=distribute.pc_search_result.none-task-blog-2~all~first_rank_ecpm_v1~rank_v31_ecpm-1-101431065.pc_search_result_cache&amp;utm_term=1395%EF%BC%9A%E7%83%A6%E4%BA%BA%E7%9A%84%E5%B9%BB%E7%81%AF%E7%89%87&amp;spm=1018.2226.3001.4187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我希望在短短的四节课中和孩子们交流的过程中，我希望我交给同学们的绝对不止于编程。更多地是思考问题的能力，解决问题的能力，以及受用一生的良好习惯。</a:t>
            </a:r>
            <a:endParaRPr lang="zh-CN" altLang="en-US"/>
          </a:p>
          <a:p>
            <a:r>
              <a:rPr lang="zh-CN" altLang="en-US"/>
              <a:t>希望同学们能够打起精神，由我带领大家，开启编程学习的旅程，期待大家良好的表现。同时也希望家长们能够配合好我们的工作，</a:t>
            </a:r>
            <a:endParaRPr lang="zh-CN" altLang="en-US"/>
          </a:p>
          <a:p>
            <a:r>
              <a:rPr lang="zh-CN" altLang="en-US"/>
              <a:t>各位同学们，家长们，我们线下见。谢谢大家。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1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6.png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forright\\06\subject_holdleft_84,125,15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6432556" y="3188232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432557" y="201284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6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9.xml"/><Relationship Id="rId2" Type="http://schemas.openxmlformats.org/officeDocument/2006/relationships/image" Target="../media/image7.png"/><Relationship Id="rId1" Type="http://schemas.openxmlformats.org/officeDocument/2006/relationships/tags" Target="../tags/tag19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432556" y="4405448"/>
            <a:ext cx="47656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9311012" y="4663337"/>
            <a:ext cx="1910715" cy="408940"/>
          </a:xfrm>
        </p:spPr>
        <p:txBody>
          <a:bodyPr/>
          <a:lstStyle/>
          <a:p>
            <a:pPr algn="r"/>
            <a:r>
              <a:rPr lang="zh-CN" altLang="en-US"/>
              <a:t>刘渠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49747" y="5147842"/>
            <a:ext cx="1910715" cy="408940"/>
          </a:xfrm>
        </p:spPr>
        <p:txBody>
          <a:bodyPr>
            <a:normAutofit lnSpcReduction="20000"/>
          </a:bodyPr>
          <a:lstStyle/>
          <a:p>
            <a:pPr algn="r"/>
            <a:r>
              <a:rPr lang="en-US" altLang="zh-CN"/>
              <a:t>2020.07.20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5654675" y="2317750"/>
            <a:ext cx="5977255" cy="970915"/>
          </a:xfrm>
        </p:spPr>
        <p:txBody>
          <a:bodyPr>
            <a:normAutofit fontScale="90000"/>
          </a:bodyPr>
          <a:lstStyle/>
          <a:p>
            <a:pPr algn="ctr"/>
            <a:r>
              <a:rPr lang="zh-CN"/>
              <a:t>算法与数据结构</a:t>
            </a:r>
            <a:br>
              <a:rPr lang="zh-CN"/>
            </a:br>
            <a:r>
              <a:rPr lang="zh-CN" altLang="en-US"/>
              <a:t>第五课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97370" y="3959225"/>
            <a:ext cx="4300220" cy="408940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/>
              <a:t>拓扑排序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017905"/>
            <a:ext cx="58540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ybt </a:t>
            </a:r>
            <a:r>
              <a:rPr lang="zh-CN" altLang="en-US" sz="3200"/>
              <a:t>1351：【例4-12】家谱树</a:t>
            </a:r>
            <a:endParaRPr lang="zh-CN" altLang="en-US" sz="32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2425" y="995680"/>
            <a:ext cx="2540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#include&lt;bits/stdc++.h&gt;</a:t>
            </a:r>
            <a:endParaRPr lang="zh-CN" altLang="en-US" sz="600"/>
          </a:p>
          <a:p>
            <a:r>
              <a:rPr lang="zh-CN" altLang="en-US" sz="600"/>
              <a:t>using namespace std;</a:t>
            </a:r>
            <a:endParaRPr lang="zh-CN" altLang="en-US" sz="600"/>
          </a:p>
          <a:p>
            <a:r>
              <a:rPr lang="zh-CN" altLang="en-US" sz="600"/>
              <a:t>#define N 105</a:t>
            </a:r>
            <a:endParaRPr lang="zh-CN" altLang="en-US" sz="600"/>
          </a:p>
          <a:p>
            <a:r>
              <a:rPr lang="zh-CN" altLang="en-US" sz="600"/>
              <a:t>vector&lt;int&gt; edge[N];</a:t>
            </a:r>
            <a:endParaRPr lang="zh-CN" altLang="en-US" sz="600"/>
          </a:p>
          <a:p>
            <a:r>
              <a:rPr lang="zh-CN" altLang="en-US" sz="600"/>
              <a:t>int n, deg[N];</a:t>
            </a:r>
            <a:endParaRPr lang="zh-CN" altLang="en-US" sz="600"/>
          </a:p>
          <a:p>
            <a:r>
              <a:rPr lang="zh-CN" altLang="en-US" sz="600"/>
              <a:t>void init()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int f, t;</a:t>
            </a:r>
            <a:endParaRPr lang="zh-CN" altLang="en-US" sz="600"/>
          </a:p>
          <a:p>
            <a:r>
              <a:rPr lang="zh-CN" altLang="en-US" sz="600"/>
              <a:t>	cin &gt;&gt; n;</a:t>
            </a:r>
            <a:endParaRPr lang="zh-CN" altLang="en-US" sz="600"/>
          </a:p>
          <a:p>
            <a:r>
              <a:rPr lang="zh-CN" altLang="en-US" sz="600"/>
              <a:t>	for(f = 1; f &lt;= n; ++f)</a:t>
            </a:r>
            <a:endParaRPr lang="zh-CN" altLang="en-US" sz="600"/>
          </a:p>
          <a:p>
            <a:r>
              <a:rPr lang="zh-CN" altLang="en-US" sz="600"/>
              <a:t>	{</a:t>
            </a:r>
            <a:endParaRPr lang="zh-CN" altLang="en-US" sz="600"/>
          </a:p>
          <a:p>
            <a:r>
              <a:rPr lang="zh-CN" altLang="en-US" sz="600"/>
              <a:t>		cin &gt;&gt; t;</a:t>
            </a:r>
            <a:endParaRPr lang="zh-CN" altLang="en-US" sz="600"/>
          </a:p>
          <a:p>
            <a:r>
              <a:rPr lang="zh-CN" altLang="en-US" sz="600"/>
              <a:t>		while(t != 0)</a:t>
            </a:r>
            <a:endParaRPr lang="zh-CN" altLang="en-US" sz="600"/>
          </a:p>
          <a:p>
            <a:r>
              <a:rPr lang="zh-CN" altLang="en-US" sz="600"/>
              <a:t>		{</a:t>
            </a:r>
            <a:endParaRPr lang="zh-CN" altLang="en-US" sz="600"/>
          </a:p>
          <a:p>
            <a:r>
              <a:rPr lang="zh-CN" altLang="en-US" sz="600"/>
              <a:t>			edge[f].push_back(t);</a:t>
            </a:r>
            <a:endParaRPr lang="zh-CN" altLang="en-US" sz="600"/>
          </a:p>
          <a:p>
            <a:r>
              <a:rPr lang="zh-CN" altLang="en-US" sz="600"/>
              <a:t>			deg[t]++;</a:t>
            </a:r>
            <a:endParaRPr lang="zh-CN" altLang="en-US" sz="600"/>
          </a:p>
          <a:p>
            <a:r>
              <a:rPr lang="zh-CN" altLang="en-US" sz="600"/>
              <a:t>			cin &gt;&gt; t;</a:t>
            </a:r>
            <a:endParaRPr lang="zh-CN" altLang="en-US" sz="600"/>
          </a:p>
          <a:p>
            <a:r>
              <a:rPr lang="zh-CN" altLang="en-US" sz="600"/>
              <a:t>		}</a:t>
            </a:r>
            <a:endParaRPr lang="zh-CN" altLang="en-US" sz="600"/>
          </a:p>
          <a:p>
            <a:r>
              <a:rPr lang="zh-CN" altLang="en-US" sz="600"/>
              <a:t>	}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  <a:p>
            <a:r>
              <a:rPr lang="zh-CN" altLang="en-US" sz="600"/>
              <a:t>void topoSort()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int num = 0;</a:t>
            </a:r>
            <a:endParaRPr lang="zh-CN" altLang="en-US" sz="600"/>
          </a:p>
          <a:p>
            <a:r>
              <a:rPr lang="zh-CN" altLang="en-US" sz="600"/>
              <a:t>	queue&lt;int&gt; que;</a:t>
            </a:r>
            <a:endParaRPr lang="zh-CN" altLang="en-US" sz="600"/>
          </a:p>
          <a:p>
            <a:r>
              <a:rPr lang="zh-CN" altLang="en-US" sz="600"/>
              <a:t>	for(int i = 1; i &lt;= n; ++i)</a:t>
            </a:r>
            <a:endParaRPr lang="zh-CN" altLang="en-US" sz="600"/>
          </a:p>
          <a:p>
            <a:r>
              <a:rPr lang="zh-CN" altLang="en-US" sz="600"/>
              <a:t>		if(deg[i] == 0)</a:t>
            </a:r>
            <a:endParaRPr lang="zh-CN" altLang="en-US" sz="600"/>
          </a:p>
          <a:p>
            <a:r>
              <a:rPr lang="zh-CN" altLang="en-US" sz="600"/>
              <a:t>			que.push(i);</a:t>
            </a:r>
            <a:endParaRPr lang="zh-CN" altLang="en-US" sz="600"/>
          </a:p>
          <a:p>
            <a:r>
              <a:rPr lang="zh-CN" altLang="en-US" sz="600"/>
              <a:t>	while(que.empty() == false)</a:t>
            </a:r>
            <a:endParaRPr lang="zh-CN" altLang="en-US" sz="600"/>
          </a:p>
          <a:p>
            <a:r>
              <a:rPr lang="zh-CN" altLang="en-US" sz="600"/>
              <a:t>	{</a:t>
            </a:r>
            <a:endParaRPr lang="zh-CN" altLang="en-US" sz="600"/>
          </a:p>
          <a:p>
            <a:r>
              <a:rPr lang="zh-CN" altLang="en-US" sz="600"/>
              <a:t>		int u = que.front();</a:t>
            </a:r>
            <a:endParaRPr lang="zh-CN" altLang="en-US" sz="600"/>
          </a:p>
          <a:p>
            <a:r>
              <a:rPr lang="zh-CN" altLang="en-US" sz="600"/>
              <a:t>		que.pop();</a:t>
            </a:r>
            <a:endParaRPr lang="zh-CN" altLang="en-US" sz="600"/>
          </a:p>
          <a:p>
            <a:r>
              <a:rPr lang="zh-CN" altLang="en-US" sz="600"/>
              <a:t>		cout &lt;&lt; u &lt;&lt; ' ';</a:t>
            </a:r>
            <a:endParaRPr lang="zh-CN" altLang="en-US" sz="600"/>
          </a:p>
          <a:p>
            <a:r>
              <a:rPr lang="zh-CN" altLang="en-US" sz="600"/>
              <a:t>		for(int i = 0; i &lt; edge[u].size(); ++i)</a:t>
            </a:r>
            <a:endParaRPr lang="zh-CN" altLang="en-US" sz="600"/>
          </a:p>
          <a:p>
            <a:r>
              <a:rPr lang="zh-CN" altLang="en-US" sz="600"/>
              <a:t>		{</a:t>
            </a:r>
            <a:endParaRPr lang="zh-CN" altLang="en-US" sz="600"/>
          </a:p>
          <a:p>
            <a:r>
              <a:rPr lang="zh-CN" altLang="en-US" sz="600"/>
              <a:t>			int v = edge[u][i];</a:t>
            </a:r>
            <a:endParaRPr lang="zh-CN" altLang="en-US" sz="600"/>
          </a:p>
          <a:p>
            <a:r>
              <a:rPr lang="zh-CN" altLang="en-US" sz="600"/>
              <a:t>			deg[v]--;</a:t>
            </a:r>
            <a:endParaRPr lang="zh-CN" altLang="en-US" sz="600"/>
          </a:p>
          <a:p>
            <a:r>
              <a:rPr lang="zh-CN" altLang="en-US" sz="600"/>
              <a:t>			if(deg[v] == 0)</a:t>
            </a:r>
            <a:endParaRPr lang="zh-CN" altLang="en-US" sz="600"/>
          </a:p>
          <a:p>
            <a:r>
              <a:rPr lang="zh-CN" altLang="en-US" sz="600"/>
              <a:t>				que.push(v);</a:t>
            </a:r>
            <a:endParaRPr lang="zh-CN" altLang="en-US" sz="600"/>
          </a:p>
          <a:p>
            <a:r>
              <a:rPr lang="zh-CN" altLang="en-US" sz="600"/>
              <a:t>		}</a:t>
            </a:r>
            <a:endParaRPr lang="zh-CN" altLang="en-US" sz="600"/>
          </a:p>
          <a:p>
            <a:r>
              <a:rPr lang="zh-CN" altLang="en-US" sz="600"/>
              <a:t>	}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  <a:p>
            <a:r>
              <a:rPr lang="zh-CN" altLang="en-US" sz="600"/>
              <a:t>int main()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init();</a:t>
            </a:r>
            <a:endParaRPr lang="zh-CN" altLang="en-US" sz="600"/>
          </a:p>
          <a:p>
            <a:r>
              <a:rPr lang="zh-CN" altLang="en-US" sz="600"/>
              <a:t>	topoSort();</a:t>
            </a:r>
            <a:endParaRPr lang="zh-CN" altLang="en-US" sz="600"/>
          </a:p>
          <a:p>
            <a:r>
              <a:rPr lang="zh-CN" altLang="en-US" sz="600"/>
              <a:t>	return 0;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134110"/>
            <a:ext cx="6229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ybt </a:t>
            </a:r>
            <a:r>
              <a:rPr lang="zh-CN" altLang="en-US" sz="3600"/>
              <a:t>1352：【例4-13】奖金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7698105" y="1180465"/>
            <a:ext cx="254000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00"/>
              <a:t>#include&lt;bits/stdc++.h&gt;</a:t>
            </a:r>
            <a:endParaRPr lang="zh-CN" altLang="en-US" sz="500"/>
          </a:p>
          <a:p>
            <a:r>
              <a:rPr lang="zh-CN" altLang="en-US" sz="500"/>
              <a:t>using namespace std;</a:t>
            </a:r>
            <a:endParaRPr lang="zh-CN" altLang="en-US" sz="500"/>
          </a:p>
          <a:p>
            <a:r>
              <a:rPr lang="zh-CN" altLang="en-US" sz="500"/>
              <a:t>#define N 10005</a:t>
            </a:r>
            <a:endParaRPr lang="zh-CN" altLang="en-US" sz="500"/>
          </a:p>
          <a:p>
            <a:r>
              <a:rPr lang="zh-CN" altLang="en-US" sz="500"/>
              <a:t>vector&lt;int&gt; edge[N];</a:t>
            </a:r>
            <a:endParaRPr lang="zh-CN" altLang="en-US" sz="500"/>
          </a:p>
          <a:p>
            <a:r>
              <a:rPr lang="zh-CN" altLang="en-US" sz="500"/>
              <a:t>int deg[N];//入度</a:t>
            </a:r>
            <a:endParaRPr lang="zh-CN" altLang="en-US" sz="500"/>
          </a:p>
          <a:p>
            <a:r>
              <a:rPr lang="zh-CN" altLang="en-US" sz="500"/>
              <a:t>int money[N];//money[i]:i拿的钱 </a:t>
            </a:r>
            <a:endParaRPr lang="zh-CN" altLang="en-US" sz="500"/>
          </a:p>
          <a:p>
            <a:r>
              <a:rPr lang="zh-CN" altLang="en-US" sz="500"/>
              <a:t>int n, m, sum;</a:t>
            </a:r>
            <a:endParaRPr lang="zh-CN" altLang="en-US" sz="500"/>
          </a:p>
          <a:p>
            <a:r>
              <a:rPr lang="zh-CN" altLang="en-US" sz="500"/>
              <a:t>void initGraph()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int a, b;</a:t>
            </a:r>
            <a:endParaRPr lang="zh-CN" altLang="en-US" sz="500"/>
          </a:p>
          <a:p>
            <a:r>
              <a:rPr lang="zh-CN" altLang="en-US" sz="500"/>
              <a:t>    cin &gt;&gt; n &gt;&gt; m;</a:t>
            </a:r>
            <a:endParaRPr lang="zh-CN" altLang="en-US" sz="500"/>
          </a:p>
          <a:p>
            <a:r>
              <a:rPr lang="zh-CN" altLang="en-US" sz="500"/>
              <a:t>    for(int i = 1; i &lt;= m; ++i)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	cin &gt;&gt; a &gt;&gt; b;</a:t>
            </a:r>
            <a:endParaRPr lang="zh-CN" altLang="en-US" sz="500"/>
          </a:p>
          <a:p>
            <a:r>
              <a:rPr lang="zh-CN" altLang="en-US" sz="500"/>
              <a:t>    	edge[b].push_back(a);</a:t>
            </a:r>
            <a:endParaRPr lang="zh-CN" altLang="en-US" sz="500"/>
          </a:p>
          <a:p>
            <a:r>
              <a:rPr lang="zh-CN" altLang="en-US" sz="500"/>
              <a:t>        deg[a]++;  </a:t>
            </a:r>
            <a:endParaRPr lang="zh-CN" altLang="en-US" sz="500"/>
          </a:p>
          <a:p>
            <a:r>
              <a:rPr lang="zh-CN" altLang="en-US" sz="500"/>
              <a:t>	}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endParaRPr lang="zh-CN" altLang="en-US" sz="500"/>
          </a:p>
          <a:p>
            <a:r>
              <a:rPr lang="zh-CN" altLang="en-US" sz="500"/>
              <a:t>bool topo()//返回是否有环 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    int num = 0;</a:t>
            </a:r>
            <a:endParaRPr lang="zh-CN" altLang="en-US" sz="500"/>
          </a:p>
          <a:p>
            <a:r>
              <a:rPr lang="zh-CN" altLang="en-US" sz="500"/>
              <a:t>    queue&lt;int&gt; que;</a:t>
            </a:r>
            <a:endParaRPr lang="zh-CN" altLang="en-US" sz="500"/>
          </a:p>
          <a:p>
            <a:r>
              <a:rPr lang="zh-CN" altLang="en-US" sz="500"/>
              <a:t>    for(int i = 1; i &lt;= n; ++i)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if(deg[i] == 0)</a:t>
            </a:r>
            <a:endParaRPr lang="zh-CN" altLang="en-US" sz="500"/>
          </a:p>
          <a:p>
            <a:r>
              <a:rPr lang="zh-CN" altLang="en-US" sz="500"/>
              <a:t>        {</a:t>
            </a:r>
            <a:endParaRPr lang="zh-CN" altLang="en-US" sz="500"/>
          </a:p>
          <a:p>
            <a:r>
              <a:rPr lang="zh-CN" altLang="en-US" sz="500"/>
              <a:t>            que.push(i);</a:t>
            </a:r>
            <a:endParaRPr lang="zh-CN" altLang="en-US" sz="500"/>
          </a:p>
          <a:p>
            <a:r>
              <a:rPr lang="zh-CN" altLang="en-US" sz="500"/>
              <a:t>            money[i] = 100;</a:t>
            </a:r>
            <a:endParaRPr lang="zh-CN" altLang="en-US" sz="500"/>
          </a:p>
          <a:p>
            <a:r>
              <a:rPr lang="zh-CN" altLang="en-US" sz="500"/>
              <a:t>            num++;</a:t>
            </a:r>
            <a:endParaRPr lang="zh-CN" altLang="en-US" sz="500"/>
          </a:p>
          <a:p>
            <a:r>
              <a:rPr lang="zh-CN" altLang="en-US" sz="500"/>
              <a:t>        }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    while(que.empty() == false)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int u = que.front();</a:t>
            </a:r>
            <a:endParaRPr lang="zh-CN" altLang="en-US" sz="500"/>
          </a:p>
          <a:p>
            <a:r>
              <a:rPr lang="zh-CN" altLang="en-US" sz="500"/>
              <a:t>        que.pop();</a:t>
            </a:r>
            <a:endParaRPr lang="zh-CN" altLang="en-US" sz="500"/>
          </a:p>
          <a:p>
            <a:r>
              <a:rPr lang="zh-CN" altLang="en-US" sz="500"/>
              <a:t>        for(int i = 0; i &lt; edge[u].size(); ++i)</a:t>
            </a:r>
            <a:endParaRPr lang="zh-CN" altLang="en-US" sz="500"/>
          </a:p>
          <a:p>
            <a:r>
              <a:rPr lang="zh-CN" altLang="en-US" sz="500"/>
              <a:t>        {</a:t>
            </a:r>
            <a:endParaRPr lang="zh-CN" altLang="en-US" sz="500"/>
          </a:p>
          <a:p>
            <a:r>
              <a:rPr lang="zh-CN" altLang="en-US" sz="500"/>
              <a:t>            int v = edge[u][i];</a:t>
            </a:r>
            <a:endParaRPr lang="zh-CN" altLang="en-US" sz="500"/>
          </a:p>
          <a:p>
            <a:r>
              <a:rPr lang="zh-CN" altLang="en-US" sz="500"/>
              <a:t>            deg[v]--;</a:t>
            </a:r>
            <a:endParaRPr lang="zh-CN" altLang="en-US" sz="500"/>
          </a:p>
          <a:p>
            <a:r>
              <a:rPr lang="zh-CN" altLang="en-US" sz="500"/>
              <a:t>            if(deg[v] == 0)</a:t>
            </a:r>
            <a:endParaRPr lang="zh-CN" altLang="en-US" sz="500"/>
          </a:p>
          <a:p>
            <a:r>
              <a:rPr lang="zh-CN" altLang="en-US" sz="500"/>
              <a:t>            {</a:t>
            </a:r>
            <a:endParaRPr lang="zh-CN" altLang="en-US" sz="500"/>
          </a:p>
          <a:p>
            <a:r>
              <a:rPr lang="zh-CN" altLang="en-US" sz="500"/>
              <a:t>                money[v] = money[u] + 1;</a:t>
            </a:r>
            <a:endParaRPr lang="zh-CN" altLang="en-US" sz="500"/>
          </a:p>
          <a:p>
            <a:r>
              <a:rPr lang="zh-CN" altLang="en-US" sz="500"/>
              <a:t>                que.push(v);</a:t>
            </a:r>
            <a:endParaRPr lang="zh-CN" altLang="en-US" sz="500"/>
          </a:p>
          <a:p>
            <a:r>
              <a:rPr lang="zh-CN" altLang="en-US" sz="500"/>
              <a:t>                num++;</a:t>
            </a:r>
            <a:endParaRPr lang="zh-CN" altLang="en-US" sz="500"/>
          </a:p>
          <a:p>
            <a:r>
              <a:rPr lang="zh-CN" altLang="en-US" sz="500"/>
              <a:t>            }</a:t>
            </a:r>
            <a:endParaRPr lang="zh-CN" altLang="en-US" sz="500"/>
          </a:p>
          <a:p>
            <a:r>
              <a:rPr lang="zh-CN" altLang="en-US" sz="500"/>
              <a:t>        }    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    return num &lt; n;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endParaRPr lang="zh-CN" altLang="en-US" sz="500"/>
          </a:p>
          <a:p>
            <a:r>
              <a:rPr lang="zh-CN" altLang="en-US" sz="500"/>
              <a:t>int main()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initGraph();</a:t>
            </a:r>
            <a:endParaRPr lang="zh-CN" altLang="en-US" sz="500"/>
          </a:p>
          <a:p>
            <a:r>
              <a:rPr lang="zh-CN" altLang="en-US" sz="500"/>
              <a:t>	bool hasRing = topo();</a:t>
            </a:r>
            <a:endParaRPr lang="zh-CN" altLang="en-US" sz="500"/>
          </a:p>
          <a:p>
            <a:r>
              <a:rPr lang="zh-CN" altLang="en-US" sz="500"/>
              <a:t>	if(hasRing)//如果有环</a:t>
            </a:r>
            <a:endParaRPr lang="zh-CN" altLang="en-US" sz="500"/>
          </a:p>
          <a:p>
            <a:r>
              <a:rPr lang="zh-CN" altLang="en-US" sz="500"/>
              <a:t>        cout &lt;&lt; "Poor Xed"; </a:t>
            </a:r>
            <a:endParaRPr lang="zh-CN" altLang="en-US" sz="500"/>
          </a:p>
          <a:p>
            <a:r>
              <a:rPr lang="zh-CN" altLang="en-US" sz="500"/>
              <a:t>    else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int sum = 0;</a:t>
            </a:r>
            <a:endParaRPr lang="zh-CN" altLang="en-US" sz="500"/>
          </a:p>
          <a:p>
            <a:r>
              <a:rPr lang="zh-CN" altLang="en-US" sz="500"/>
              <a:t>        for(int i = 1; i &lt;= n; ++i)</a:t>
            </a:r>
            <a:endParaRPr lang="zh-CN" altLang="en-US" sz="500"/>
          </a:p>
          <a:p>
            <a:r>
              <a:rPr lang="zh-CN" altLang="en-US" sz="500"/>
              <a:t>            sum += money[i];</a:t>
            </a:r>
            <a:endParaRPr lang="zh-CN" altLang="en-US" sz="500"/>
          </a:p>
          <a:p>
            <a:r>
              <a:rPr lang="zh-CN" altLang="en-US" sz="500"/>
              <a:t>        cout &lt;&lt; sum;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	return 0;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2930" y="115189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P1113 杂务</a:t>
            </a:r>
            <a:endParaRPr lang="zh-CN" altLang="en-US"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2466340"/>
            <a:ext cx="254000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"/>
              <a:t>#include &lt;bits/stdc++.h&gt;</a:t>
            </a:r>
            <a:endParaRPr lang="zh-CN" altLang="en-US" sz="400"/>
          </a:p>
          <a:p>
            <a:r>
              <a:rPr lang="zh-CN" altLang="en-US" sz="400"/>
              <a:t>using namespace std;</a:t>
            </a:r>
            <a:endParaRPr lang="zh-CN" altLang="en-US" sz="400"/>
          </a:p>
          <a:p>
            <a:r>
              <a:rPr lang="zh-CN" altLang="en-US" sz="400"/>
              <a:t>#define N 10005</a:t>
            </a:r>
            <a:endParaRPr lang="zh-CN" altLang="en-US" sz="400"/>
          </a:p>
          <a:p>
            <a:r>
              <a:rPr lang="zh-CN" altLang="en-US" sz="400"/>
              <a:t>int n, len[N], st[N], deg[N], mx;//len[i]:杂务i的时长 st[i]:杂务i的最早开始时间 deg[i]:顶点i的入度 </a:t>
            </a:r>
            <a:endParaRPr lang="zh-CN" altLang="en-US" sz="400"/>
          </a:p>
          <a:p>
            <a:r>
              <a:rPr lang="zh-CN" altLang="en-US" sz="400"/>
              <a:t>vector&lt;int&gt; edge[N];</a:t>
            </a:r>
            <a:endParaRPr lang="zh-CN" altLang="en-US" sz="400"/>
          </a:p>
          <a:p>
            <a:r>
              <a:rPr lang="zh-CN" altLang="en-US" sz="400"/>
              <a:t>queue&lt;int&gt; que;</a:t>
            </a:r>
            <a:endParaRPr lang="zh-CN" altLang="en-US" sz="400"/>
          </a:p>
          <a:p>
            <a:r>
              <a:rPr lang="zh-CN" altLang="en-US" sz="400"/>
              <a:t>int main()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a, f;</a:t>
            </a:r>
            <a:endParaRPr lang="zh-CN" altLang="en-US" sz="400"/>
          </a:p>
          <a:p>
            <a:r>
              <a:rPr lang="zh-CN" altLang="en-US" sz="400"/>
              <a:t>	scanf("%d", &amp;n);</a:t>
            </a:r>
            <a:endParaRPr lang="zh-CN" altLang="en-US" sz="400"/>
          </a:p>
          <a:p>
            <a:r>
              <a:rPr lang="zh-CN" altLang="en-US" sz="400"/>
              <a:t>   	for(int i = 1; i &lt;= n; ++i)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scanf("%d %d", &amp;a, &amp;len[i]);</a:t>
            </a:r>
            <a:endParaRPr lang="zh-CN" altLang="en-US" sz="400"/>
          </a:p>
          <a:p>
            <a:r>
              <a:rPr lang="zh-CN" altLang="en-US" sz="400"/>
              <a:t>		while(true)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scanf("%d", &amp;f);</a:t>
            </a:r>
            <a:endParaRPr lang="zh-CN" altLang="en-US" sz="400"/>
          </a:p>
          <a:p>
            <a:r>
              <a:rPr lang="zh-CN" altLang="en-US" sz="400"/>
              <a:t>			if(f == 0)</a:t>
            </a:r>
            <a:endParaRPr lang="zh-CN" altLang="en-US" sz="400"/>
          </a:p>
          <a:p>
            <a:r>
              <a:rPr lang="zh-CN" altLang="en-US" sz="400"/>
              <a:t>				break;</a:t>
            </a:r>
            <a:endParaRPr lang="zh-CN" altLang="en-US" sz="400"/>
          </a:p>
          <a:p>
            <a:r>
              <a:rPr lang="zh-CN" altLang="en-US" sz="400"/>
              <a:t>			edge[f].push_back(i);</a:t>
            </a:r>
            <a:endParaRPr lang="zh-CN" altLang="en-US" sz="400"/>
          </a:p>
          <a:p>
            <a:r>
              <a:rPr lang="zh-CN" altLang="en-US" sz="400"/>
              <a:t>			deg[i]++;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if(deg[i] == 0)</a:t>
            </a:r>
            <a:endParaRPr lang="zh-CN" altLang="en-US" sz="400"/>
          </a:p>
          <a:p>
            <a:r>
              <a:rPr lang="zh-CN" altLang="en-US" sz="400"/>
              <a:t>			que.push(i);</a:t>
            </a:r>
            <a:endParaRPr lang="zh-CN" altLang="en-US" sz="400"/>
          </a:p>
          <a:p>
            <a:r>
              <a:rPr lang="zh-CN" altLang="en-US" sz="400"/>
              <a:t>	while(que.empty() == false)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int u = que.front();</a:t>
            </a:r>
            <a:endParaRPr lang="zh-CN" altLang="en-US" sz="400"/>
          </a:p>
          <a:p>
            <a:r>
              <a:rPr lang="zh-CN" altLang="en-US" sz="400"/>
              <a:t>		que.pop();</a:t>
            </a:r>
            <a:endParaRPr lang="zh-CN" altLang="en-US" sz="400"/>
          </a:p>
          <a:p>
            <a:r>
              <a:rPr lang="zh-CN" altLang="en-US" sz="400"/>
              <a:t>		for(int i = 0; i &lt; edge[u].size(); ++i)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int v = edge[u][i];</a:t>
            </a:r>
            <a:endParaRPr lang="zh-CN" altLang="en-US" sz="400"/>
          </a:p>
          <a:p>
            <a:r>
              <a:rPr lang="zh-CN" altLang="en-US" sz="400"/>
              <a:t>			st[v] = max(st[v], st[u] + len[u]);//杂务v的最早开始时间，不能早于u完成的时间 </a:t>
            </a:r>
            <a:endParaRPr lang="zh-CN" altLang="en-US" sz="400"/>
          </a:p>
          <a:p>
            <a:r>
              <a:rPr lang="zh-CN" altLang="en-US" sz="400"/>
              <a:t>			deg[v]--;</a:t>
            </a:r>
            <a:endParaRPr lang="zh-CN" altLang="en-US" sz="400"/>
          </a:p>
          <a:p>
            <a:r>
              <a:rPr lang="zh-CN" altLang="en-US" sz="400"/>
              <a:t>			if(deg[v] == 0)</a:t>
            </a:r>
            <a:endParaRPr lang="zh-CN" altLang="en-US" sz="400"/>
          </a:p>
          <a:p>
            <a:r>
              <a:rPr lang="zh-CN" altLang="en-US" sz="400"/>
              <a:t>				que.push(v);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mx = max(mx, st[i] + len[i]);//求所有活动最早结束时间的最大值 </a:t>
            </a:r>
            <a:endParaRPr lang="zh-CN" altLang="en-US" sz="400"/>
          </a:p>
          <a:p>
            <a:r>
              <a:rPr lang="zh-CN" altLang="en-US" sz="400"/>
              <a:t>	printf("%d", mx);</a:t>
            </a:r>
            <a:endParaRPr lang="zh-CN" altLang="en-US" sz="400"/>
          </a:p>
          <a:p>
            <a:r>
              <a:rPr lang="zh-CN" altLang="en-US" sz="400"/>
              <a:t>	return 0;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320" y="1457960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"/>
              <a:t>#include&lt;bits/stdc++.h&gt;</a:t>
            </a:r>
            <a:endParaRPr lang="zh-CN" altLang="en-US" sz="400"/>
          </a:p>
          <a:p>
            <a:r>
              <a:rPr lang="zh-CN" altLang="en-US" sz="400"/>
              <a:t>using namespace std;</a:t>
            </a:r>
            <a:endParaRPr lang="zh-CN" altLang="en-US" sz="400"/>
          </a:p>
          <a:p>
            <a:r>
              <a:rPr lang="zh-CN" altLang="en-US" sz="400"/>
              <a:t>#define N 1005</a:t>
            </a:r>
            <a:endParaRPr lang="zh-CN" altLang="en-US" sz="400"/>
          </a:p>
          <a:p>
            <a:r>
              <a:rPr lang="zh-CN" altLang="en-US" sz="400"/>
              <a:t>int n, m;</a:t>
            </a:r>
            <a:endParaRPr lang="zh-CN" altLang="en-US" sz="400"/>
          </a:p>
          <a:p>
            <a:r>
              <a:rPr lang="zh-CN" altLang="en-US" sz="400"/>
              <a:t>bool edge[N][N];//邻接矩阵 </a:t>
            </a:r>
            <a:endParaRPr lang="zh-CN" altLang="en-US" sz="400"/>
          </a:p>
          <a:p>
            <a:r>
              <a:rPr lang="zh-CN" altLang="en-US" sz="400"/>
              <a:t>bool isPass[N];</a:t>
            </a:r>
            <a:endParaRPr lang="zh-CN" altLang="en-US" sz="400"/>
          </a:p>
          <a:p>
            <a:r>
              <a:rPr lang="zh-CN" altLang="en-US" sz="400"/>
              <a:t>int deg[N], cls[N];//cls[i]：i的等级 </a:t>
            </a:r>
            <a:endParaRPr lang="zh-CN" altLang="en-US" sz="400"/>
          </a:p>
          <a:p>
            <a:r>
              <a:rPr lang="zh-CN" altLang="en-US" sz="400"/>
              <a:t>queue&lt;int&gt; que;</a:t>
            </a:r>
            <a:endParaRPr lang="zh-CN" altLang="en-US" sz="400"/>
          </a:p>
          <a:p>
            <a:r>
              <a:rPr lang="zh-CN" altLang="en-US" sz="400"/>
              <a:t>int mxcls;</a:t>
            </a:r>
            <a:endParaRPr lang="zh-CN" altLang="en-US" sz="400"/>
          </a:p>
          <a:p>
            <a:r>
              <a:rPr lang="zh-CN" altLang="en-US" sz="400"/>
              <a:t>void topoSort()//拓扑排序确定每个站的等级 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    for(int i = 1; i &lt;= n; ++i)</a:t>
            </a:r>
            <a:endParaRPr lang="zh-CN" altLang="en-US" sz="400"/>
          </a:p>
          <a:p>
            <a:r>
              <a:rPr lang="zh-CN" altLang="en-US" sz="400"/>
              <a:t>    {</a:t>
            </a:r>
            <a:endParaRPr lang="zh-CN" altLang="en-US" sz="400"/>
          </a:p>
          <a:p>
            <a:r>
              <a:rPr lang="zh-CN" altLang="en-US" sz="400"/>
              <a:t>        if(deg[i] == 0)</a:t>
            </a:r>
            <a:endParaRPr lang="zh-CN" altLang="en-US" sz="400"/>
          </a:p>
          <a:p>
            <a:r>
              <a:rPr lang="zh-CN" altLang="en-US" sz="400"/>
              <a:t>        {</a:t>
            </a:r>
            <a:endParaRPr lang="zh-CN" altLang="en-US" sz="400"/>
          </a:p>
          <a:p>
            <a:r>
              <a:rPr lang="zh-CN" altLang="en-US" sz="400"/>
              <a:t>            cls[i] = 1;</a:t>
            </a:r>
            <a:endParaRPr lang="zh-CN" altLang="en-US" sz="400"/>
          </a:p>
          <a:p>
            <a:r>
              <a:rPr lang="zh-CN" altLang="en-US" sz="400"/>
              <a:t>            mxcls = max(mxcls, cls[i]);</a:t>
            </a:r>
            <a:endParaRPr lang="zh-CN" altLang="en-US" sz="400"/>
          </a:p>
          <a:p>
            <a:r>
              <a:rPr lang="zh-CN" altLang="en-US" sz="400"/>
              <a:t>            que.push(i);</a:t>
            </a:r>
            <a:endParaRPr lang="zh-CN" altLang="en-US" sz="400"/>
          </a:p>
          <a:p>
            <a:r>
              <a:rPr lang="zh-CN" altLang="en-US" sz="400"/>
              <a:t>        }</a:t>
            </a:r>
            <a:endParaRPr lang="zh-CN" altLang="en-US" sz="400"/>
          </a:p>
          <a:p>
            <a:r>
              <a:rPr lang="zh-CN" altLang="en-US" sz="400"/>
              <a:t>    }</a:t>
            </a:r>
            <a:endParaRPr lang="zh-CN" altLang="en-US" sz="400"/>
          </a:p>
          <a:p>
            <a:r>
              <a:rPr lang="zh-CN" altLang="en-US" sz="400"/>
              <a:t>    while(que.empty() == false)</a:t>
            </a:r>
            <a:endParaRPr lang="zh-CN" altLang="en-US" sz="400"/>
          </a:p>
          <a:p>
            <a:r>
              <a:rPr lang="zh-CN" altLang="en-US" sz="400"/>
              <a:t>    {</a:t>
            </a:r>
            <a:endParaRPr lang="zh-CN" altLang="en-US" sz="400"/>
          </a:p>
          <a:p>
            <a:r>
              <a:rPr lang="zh-CN" altLang="en-US" sz="400"/>
              <a:t>        int u = que.front();</a:t>
            </a:r>
            <a:endParaRPr lang="zh-CN" altLang="en-US" sz="400"/>
          </a:p>
          <a:p>
            <a:r>
              <a:rPr lang="zh-CN" altLang="en-US" sz="400"/>
              <a:t>        que.pop();</a:t>
            </a:r>
            <a:endParaRPr lang="zh-CN" altLang="en-US" sz="400"/>
          </a:p>
          <a:p>
            <a:r>
              <a:rPr lang="zh-CN" altLang="en-US" sz="400"/>
              <a:t>        for(int i = 1; i &lt;= n; ++i)</a:t>
            </a:r>
            <a:endParaRPr lang="zh-CN" altLang="en-US" sz="400"/>
          </a:p>
          <a:p>
            <a:r>
              <a:rPr lang="zh-CN" altLang="en-US" sz="400"/>
              <a:t>        {</a:t>
            </a:r>
            <a:endParaRPr lang="zh-CN" altLang="en-US" sz="400"/>
          </a:p>
          <a:p>
            <a:r>
              <a:rPr lang="zh-CN" altLang="en-US" sz="400"/>
              <a:t>            if(edge[u][i])</a:t>
            </a:r>
            <a:endParaRPr lang="zh-CN" altLang="en-US" sz="400"/>
          </a:p>
          <a:p>
            <a:r>
              <a:rPr lang="zh-CN" altLang="en-US" sz="400"/>
              <a:t>            {</a:t>
            </a:r>
            <a:endParaRPr lang="zh-CN" altLang="en-US" sz="400"/>
          </a:p>
          <a:p>
            <a:r>
              <a:rPr lang="zh-CN" altLang="en-US" sz="400"/>
              <a:t>                deg[i]--;</a:t>
            </a:r>
            <a:endParaRPr lang="zh-CN" altLang="en-US" sz="400"/>
          </a:p>
          <a:p>
            <a:r>
              <a:rPr lang="zh-CN" altLang="en-US" sz="400"/>
              <a:t>                if(deg[i] == 0)</a:t>
            </a:r>
            <a:endParaRPr lang="zh-CN" altLang="en-US" sz="400"/>
          </a:p>
          <a:p>
            <a:r>
              <a:rPr lang="zh-CN" altLang="en-US" sz="400"/>
              <a:t>                {</a:t>
            </a:r>
            <a:endParaRPr lang="zh-CN" altLang="en-US" sz="400"/>
          </a:p>
          <a:p>
            <a:r>
              <a:rPr lang="zh-CN" altLang="en-US" sz="400"/>
              <a:t>                    cls[i] = cls[u] + 1;</a:t>
            </a:r>
            <a:endParaRPr lang="zh-CN" altLang="en-US" sz="400"/>
          </a:p>
          <a:p>
            <a:r>
              <a:rPr lang="zh-CN" altLang="en-US" sz="400"/>
              <a:t>                    mxcls = max(mxcls, cls[i]);</a:t>
            </a:r>
            <a:endParaRPr lang="zh-CN" altLang="en-US" sz="400"/>
          </a:p>
          <a:p>
            <a:r>
              <a:rPr lang="zh-CN" altLang="en-US" sz="400"/>
              <a:t>                    que.push(i);</a:t>
            </a:r>
            <a:endParaRPr lang="zh-CN" altLang="en-US" sz="400"/>
          </a:p>
          <a:p>
            <a:r>
              <a:rPr lang="zh-CN" altLang="en-US" sz="400"/>
              <a:t>                }</a:t>
            </a:r>
            <a:endParaRPr lang="zh-CN" altLang="en-US" sz="400"/>
          </a:p>
          <a:p>
            <a:r>
              <a:rPr lang="zh-CN" altLang="en-US" sz="400"/>
              <a:t>            }</a:t>
            </a:r>
            <a:endParaRPr lang="zh-CN" altLang="en-US" sz="400"/>
          </a:p>
          <a:p>
            <a:r>
              <a:rPr lang="zh-CN" altLang="en-US" sz="400"/>
              <a:t>        }</a:t>
            </a:r>
            <a:endParaRPr lang="zh-CN" altLang="en-US" sz="400"/>
          </a:p>
          <a:p>
            <a:r>
              <a:rPr lang="zh-CN" altLang="en-US" sz="400"/>
              <a:t>    }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main()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    int s[N], sn, f, t;</a:t>
            </a:r>
            <a:endParaRPr lang="zh-CN" altLang="en-US" sz="400"/>
          </a:p>
          <a:p>
            <a:r>
              <a:rPr lang="zh-CN" altLang="en-US" sz="400"/>
              <a:t>    scanf("%d %d", &amp;n, &amp;m);</a:t>
            </a:r>
            <a:endParaRPr lang="zh-CN" altLang="en-US" sz="400"/>
          </a:p>
          <a:p>
            <a:r>
              <a:rPr lang="zh-CN" altLang="en-US" sz="400"/>
              <a:t>    for(int i = 1; i &lt;= m; ++i)</a:t>
            </a:r>
            <a:endParaRPr lang="zh-CN" altLang="en-US" sz="400"/>
          </a:p>
          <a:p>
            <a:r>
              <a:rPr lang="zh-CN" altLang="en-US" sz="400"/>
              <a:t>    {</a:t>
            </a:r>
            <a:endParaRPr lang="zh-CN" altLang="en-US" sz="400"/>
          </a:p>
          <a:p>
            <a:r>
              <a:rPr lang="zh-CN" altLang="en-US" sz="400"/>
              <a:t>        memset(isPass, 0, sizeof(isPass));</a:t>
            </a:r>
            <a:endParaRPr lang="zh-CN" altLang="en-US" sz="400"/>
          </a:p>
          <a:p>
            <a:r>
              <a:rPr lang="zh-CN" altLang="en-US" sz="400"/>
              <a:t>        scanf("%d", &amp;sn);</a:t>
            </a:r>
            <a:endParaRPr lang="zh-CN" altLang="en-US" sz="400"/>
          </a:p>
          <a:p>
            <a:r>
              <a:rPr lang="zh-CN" altLang="en-US" sz="400"/>
              <a:t>        for(int j = 1; j &lt;= sn; ++j)//这一次停靠的站点存在s中 </a:t>
            </a:r>
            <a:endParaRPr lang="zh-CN" altLang="en-US" sz="400"/>
          </a:p>
          <a:p>
            <a:r>
              <a:rPr lang="zh-CN" altLang="en-US" sz="400"/>
              <a:t>        {</a:t>
            </a:r>
            <a:endParaRPr lang="zh-CN" altLang="en-US" sz="400"/>
          </a:p>
          <a:p>
            <a:r>
              <a:rPr lang="zh-CN" altLang="en-US" sz="400"/>
              <a:t>            scanf("%d", &amp;s[j]);</a:t>
            </a:r>
            <a:endParaRPr lang="zh-CN" altLang="en-US" sz="400"/>
          </a:p>
          <a:p>
            <a:r>
              <a:rPr lang="zh-CN" altLang="en-US" sz="400"/>
              <a:t>            isPass[s[j]] = true;</a:t>
            </a:r>
            <a:endParaRPr lang="zh-CN" altLang="en-US" sz="400"/>
          </a:p>
          <a:p>
            <a:r>
              <a:rPr lang="zh-CN" altLang="en-US" sz="400"/>
              <a:t>        }</a:t>
            </a:r>
            <a:endParaRPr lang="zh-CN" altLang="en-US" sz="400"/>
          </a:p>
          <a:p>
            <a:r>
              <a:rPr lang="zh-CN" altLang="en-US" sz="400"/>
              <a:t>        for(int f = s[1]; f &lt;= s[sn]; ++f) </a:t>
            </a:r>
            <a:endParaRPr lang="zh-CN" altLang="en-US" sz="400"/>
          </a:p>
          <a:p>
            <a:r>
              <a:rPr lang="zh-CN" altLang="en-US" sz="400"/>
              <a:t>        {</a:t>
            </a:r>
            <a:endParaRPr lang="zh-CN" altLang="en-US" sz="400"/>
          </a:p>
          <a:p>
            <a:r>
              <a:rPr lang="zh-CN" altLang="en-US" sz="400"/>
              <a:t>            if(isPass[f] == false)//如果不是停靠站 </a:t>
            </a:r>
            <a:endParaRPr lang="zh-CN" altLang="en-US" sz="400"/>
          </a:p>
          <a:p>
            <a:r>
              <a:rPr lang="zh-CN" altLang="en-US" sz="400"/>
              <a:t>            {</a:t>
            </a:r>
            <a:endParaRPr lang="zh-CN" altLang="en-US" sz="400"/>
          </a:p>
          <a:p>
            <a:r>
              <a:rPr lang="zh-CN" altLang="en-US" sz="400"/>
              <a:t>                for(int k = 1; k &lt;= sn; ++k)</a:t>
            </a:r>
            <a:endParaRPr lang="zh-CN" altLang="en-US" sz="400"/>
          </a:p>
          <a:p>
            <a:r>
              <a:rPr lang="zh-CN" altLang="en-US" sz="400"/>
              <a:t>                {</a:t>
            </a:r>
            <a:endParaRPr lang="zh-CN" altLang="en-US" sz="400"/>
          </a:p>
          <a:p>
            <a:r>
              <a:rPr lang="zh-CN" altLang="en-US" sz="400"/>
              <a:t>                    t = s[k];</a:t>
            </a:r>
            <a:endParaRPr lang="zh-CN" altLang="en-US" sz="400"/>
          </a:p>
          <a:p>
            <a:r>
              <a:rPr lang="zh-CN" altLang="en-US" sz="400"/>
              <a:t>                    if(edge[f][t] == 0)//每个非停靠站到停靠站有一条边 </a:t>
            </a:r>
            <a:endParaRPr lang="zh-CN" altLang="en-US" sz="400"/>
          </a:p>
          <a:p>
            <a:r>
              <a:rPr lang="zh-CN" altLang="en-US" sz="400"/>
              <a:t>                    {</a:t>
            </a:r>
            <a:endParaRPr lang="zh-CN" altLang="en-US" sz="400"/>
          </a:p>
          <a:p>
            <a:r>
              <a:rPr lang="zh-CN" altLang="en-US" sz="400"/>
              <a:t>                        edge[f][t] = 1;</a:t>
            </a:r>
            <a:endParaRPr lang="zh-CN" altLang="en-US" sz="400"/>
          </a:p>
          <a:p>
            <a:r>
              <a:rPr lang="zh-CN" altLang="en-US" sz="400"/>
              <a:t>                        deg[t]++;</a:t>
            </a:r>
            <a:endParaRPr lang="zh-CN" altLang="en-US" sz="400"/>
          </a:p>
          <a:p>
            <a:r>
              <a:rPr lang="zh-CN" altLang="en-US" sz="400"/>
              <a:t>                    }</a:t>
            </a:r>
            <a:endParaRPr lang="zh-CN" altLang="en-US" sz="400"/>
          </a:p>
          <a:p>
            <a:r>
              <a:rPr lang="zh-CN" altLang="en-US" sz="400"/>
              <a:t>                }</a:t>
            </a:r>
            <a:endParaRPr lang="zh-CN" altLang="en-US" sz="400"/>
          </a:p>
          <a:p>
            <a:r>
              <a:rPr lang="zh-CN" altLang="en-US" sz="400"/>
              <a:t>            }</a:t>
            </a:r>
            <a:endParaRPr lang="zh-CN" altLang="en-US" sz="400"/>
          </a:p>
          <a:p>
            <a:r>
              <a:rPr lang="zh-CN" altLang="en-US" sz="400"/>
              <a:t>        }</a:t>
            </a:r>
            <a:endParaRPr lang="zh-CN" altLang="en-US" sz="400"/>
          </a:p>
          <a:p>
            <a:r>
              <a:rPr lang="zh-CN" altLang="en-US" sz="400"/>
              <a:t>    }</a:t>
            </a:r>
            <a:endParaRPr lang="zh-CN" altLang="en-US" sz="400"/>
          </a:p>
          <a:p>
            <a:r>
              <a:rPr lang="zh-CN" altLang="en-US" sz="400"/>
              <a:t>    topoSort();</a:t>
            </a:r>
            <a:endParaRPr lang="zh-CN" altLang="en-US" sz="400"/>
          </a:p>
          <a:p>
            <a:r>
              <a:rPr lang="zh-CN" altLang="en-US" sz="400"/>
              <a:t>    printf("%d", mxcls);</a:t>
            </a:r>
            <a:endParaRPr lang="zh-CN" altLang="en-US" sz="400"/>
          </a:p>
          <a:p>
            <a:r>
              <a:rPr lang="zh-CN" altLang="en-US" sz="400"/>
              <a:t>	return 0;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</p:txBody>
      </p:sp>
      <p:sp>
        <p:nvSpPr>
          <p:cNvPr id="4" name="文本框 3"/>
          <p:cNvSpPr txBox="1"/>
          <p:nvPr/>
        </p:nvSpPr>
        <p:spPr>
          <a:xfrm>
            <a:off x="608330" y="1134110"/>
            <a:ext cx="699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P1983 [NOIP2013 普及组] 车站分级</a:t>
            </a:r>
            <a:endParaRPr sz="28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134110"/>
            <a:ext cx="6995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ybt </a:t>
            </a:r>
            <a:r>
              <a:rPr lang="zh-CN" altLang="en-US" sz="3600"/>
              <a:t>1395：烦人的幻灯片(slides)</a:t>
            </a:r>
            <a:endParaRPr lang="zh-CN" altLang="en-US" sz="3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312670"/>
            <a:ext cx="7176770" cy="40373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71460" y="1363345"/>
            <a:ext cx="254000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"/>
              <a:t>//本题中将字母编号从A、B、C。。。转为1,2,3.。。</a:t>
            </a:r>
            <a:endParaRPr lang="zh-CN" altLang="en-US" sz="300"/>
          </a:p>
          <a:p>
            <a:r>
              <a:rPr lang="zh-CN" altLang="en-US" sz="300"/>
              <a:t>//想象一个图，ABC，123都是顶点。从f到t有一条边，说明字母编号f的幻灯片压着数字t。 </a:t>
            </a:r>
            <a:endParaRPr lang="zh-CN" altLang="en-US" sz="300"/>
          </a:p>
          <a:p>
            <a:r>
              <a:rPr lang="zh-CN" altLang="en-US" sz="300"/>
              <a:t>#include&lt;bits/stdc++.h&gt;</a:t>
            </a:r>
            <a:endParaRPr lang="zh-CN" altLang="en-US" sz="300"/>
          </a:p>
          <a:p>
            <a:r>
              <a:rPr lang="zh-CN" altLang="en-US" sz="300"/>
              <a:t>using namespace std;</a:t>
            </a:r>
            <a:endParaRPr lang="zh-CN" altLang="en-US" sz="300"/>
          </a:p>
          <a:p>
            <a:r>
              <a:rPr lang="zh-CN" altLang="en-US" sz="300"/>
              <a:t>#define N 10</a:t>
            </a:r>
            <a:endParaRPr lang="zh-CN" altLang="en-US" sz="300"/>
          </a:p>
          <a:p>
            <a:r>
              <a:rPr lang="zh-CN" altLang="en-US" sz="300"/>
              <a:t>struct Rect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int xmin, xmax, ymin, ymax;</a:t>
            </a:r>
            <a:endParaRPr lang="zh-CN" altLang="en-US" sz="300"/>
          </a:p>
          <a:p>
            <a:r>
              <a:rPr lang="zh-CN" altLang="en-US" sz="300"/>
              <a:t>	bool isIn(int x, int y)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return x &gt;= xmin &amp;&amp; x &lt;= xmax &amp;&amp; y &gt;= ymin &amp;&amp; y &lt;= ymax;		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};</a:t>
            </a:r>
            <a:endParaRPr lang="zh-CN" altLang="en-US" sz="300"/>
          </a:p>
          <a:p>
            <a:r>
              <a:rPr lang="zh-CN" altLang="en-US" sz="300"/>
              <a:t>Rect slide[N];//slide[i]:字母编号为i的幻灯片 </a:t>
            </a:r>
            <a:endParaRPr lang="zh-CN" altLang="en-US" sz="300"/>
          </a:p>
          <a:p>
            <a:r>
              <a:rPr lang="zh-CN" altLang="en-US" sz="300"/>
              <a:t>bool edge[N][N];//edge[i][j]:字母编号为i的幻灯片是否压着数字j </a:t>
            </a:r>
            <a:endParaRPr lang="zh-CN" altLang="en-US" sz="300"/>
          </a:p>
          <a:p>
            <a:r>
              <a:rPr lang="zh-CN" altLang="en-US" sz="300"/>
              <a:t>int deg[N];//deg[i]:数字编号i的入度 </a:t>
            </a:r>
            <a:endParaRPr lang="zh-CN" altLang="en-US" sz="300"/>
          </a:p>
          <a:p>
            <a:r>
              <a:rPr lang="zh-CN" altLang="en-US" sz="300"/>
              <a:t>int n, rec[N], num;//rec[i]:字母编号为i的幻灯片对应的数字 num:配对个数 </a:t>
            </a:r>
            <a:endParaRPr lang="zh-CN" altLang="en-US" sz="300"/>
          </a:p>
          <a:p>
            <a:r>
              <a:rPr lang="zh-CN" altLang="en-US" sz="300"/>
              <a:t>int find(int k)//对于入度只有1的数字顶点k，寻找与其对应的唯一字母顶点 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for(int i = 1; i &lt;= n; ++i)</a:t>
            </a:r>
            <a:endParaRPr lang="zh-CN" altLang="en-US" sz="300"/>
          </a:p>
          <a:p>
            <a:r>
              <a:rPr lang="zh-CN" altLang="en-US" sz="300"/>
              <a:t>		if(edge[i][k])//从字母i到数字k有边 </a:t>
            </a:r>
            <a:endParaRPr lang="zh-CN" altLang="en-US" sz="300"/>
          </a:p>
          <a:p>
            <a:r>
              <a:rPr lang="zh-CN" altLang="en-US" sz="300"/>
              <a:t>			return i;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  <a:p>
            <a:r>
              <a:rPr lang="zh-CN" altLang="en-US" sz="300"/>
              <a:t>int main()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int x, y;</a:t>
            </a:r>
            <a:endParaRPr lang="zh-CN" altLang="en-US" sz="300"/>
          </a:p>
          <a:p>
            <a:r>
              <a:rPr lang="zh-CN" altLang="en-US" sz="300"/>
              <a:t>	cin &gt;&gt; n;</a:t>
            </a:r>
            <a:endParaRPr lang="zh-CN" altLang="en-US" sz="300"/>
          </a:p>
          <a:p>
            <a:r>
              <a:rPr lang="zh-CN" altLang="en-US" sz="300"/>
              <a:t>	for(int i = 1; i &lt;= n; ++i)</a:t>
            </a:r>
            <a:endParaRPr lang="zh-CN" altLang="en-US" sz="300"/>
          </a:p>
          <a:p>
            <a:r>
              <a:rPr lang="zh-CN" altLang="en-US" sz="300"/>
              <a:t>		cin &gt;&gt; slide[i].xmin &gt;&gt; slide[i].xmax &gt;&gt; slide[i].ymin &gt;&gt; slide[i].ymax;</a:t>
            </a:r>
            <a:endParaRPr lang="zh-CN" altLang="en-US" sz="300"/>
          </a:p>
          <a:p>
            <a:r>
              <a:rPr lang="zh-CN" altLang="en-US" sz="300"/>
              <a:t>	for(int i = 1; i &lt;= n; ++i)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cin &gt;&gt; x &gt;&gt; y;</a:t>
            </a:r>
            <a:endParaRPr lang="zh-CN" altLang="en-US" sz="300"/>
          </a:p>
          <a:p>
            <a:r>
              <a:rPr lang="zh-CN" altLang="en-US" sz="300"/>
              <a:t>		for(int j = 1; j &lt;= n; ++j)</a:t>
            </a:r>
            <a:endParaRPr lang="zh-CN" altLang="en-US" sz="300"/>
          </a:p>
          <a:p>
            <a:r>
              <a:rPr lang="zh-CN" altLang="en-US" sz="300"/>
              <a:t>		{</a:t>
            </a:r>
            <a:endParaRPr lang="zh-CN" altLang="en-US" sz="300"/>
          </a:p>
          <a:p>
            <a:r>
              <a:rPr lang="zh-CN" altLang="en-US" sz="300"/>
              <a:t>			if(slide[j].isIn(x, y))//如果x,y在幻灯片字母编号j的范围内</a:t>
            </a:r>
            <a:endParaRPr lang="zh-CN" altLang="en-US" sz="300"/>
          </a:p>
          <a:p>
            <a:r>
              <a:rPr lang="zh-CN" altLang="en-US" sz="300"/>
              <a:t>			{</a:t>
            </a:r>
            <a:endParaRPr lang="zh-CN" altLang="en-US" sz="300"/>
          </a:p>
          <a:p>
            <a:r>
              <a:rPr lang="zh-CN" altLang="en-US" sz="300"/>
              <a:t>				edge[j][i] = true;//幻灯片j压着数字i</a:t>
            </a:r>
            <a:endParaRPr lang="zh-CN" altLang="en-US" sz="300"/>
          </a:p>
          <a:p>
            <a:r>
              <a:rPr lang="zh-CN" altLang="en-US" sz="300"/>
              <a:t>				deg[i]++;//数字编号i的入度增加 </a:t>
            </a:r>
            <a:endParaRPr lang="zh-CN" altLang="en-US" sz="300"/>
          </a:p>
          <a:p>
            <a:r>
              <a:rPr lang="zh-CN" altLang="en-US" sz="300"/>
              <a:t>			} </a:t>
            </a:r>
            <a:endParaRPr lang="zh-CN" altLang="en-US" sz="300"/>
          </a:p>
          <a:p>
            <a:r>
              <a:rPr lang="zh-CN" altLang="en-US" sz="300"/>
              <a:t>		}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	queue&lt;int&gt; que;</a:t>
            </a:r>
            <a:endParaRPr lang="zh-CN" altLang="en-US" sz="300"/>
          </a:p>
          <a:p>
            <a:r>
              <a:rPr lang="zh-CN" altLang="en-US" sz="300"/>
              <a:t>	for(int i = 1; i &lt;= n; ++i)//开始进行类拓扑排序，删除入度为1的数字顶点 </a:t>
            </a:r>
            <a:endParaRPr lang="zh-CN" altLang="en-US" sz="300"/>
          </a:p>
          <a:p>
            <a:r>
              <a:rPr lang="zh-CN" altLang="en-US" sz="300"/>
              <a:t>		if(deg[i] == 1)</a:t>
            </a:r>
            <a:endParaRPr lang="zh-CN" altLang="en-US" sz="300"/>
          </a:p>
          <a:p>
            <a:r>
              <a:rPr lang="zh-CN" altLang="en-US" sz="300"/>
              <a:t>			que.push(i);</a:t>
            </a:r>
            <a:endParaRPr lang="zh-CN" altLang="en-US" sz="300"/>
          </a:p>
          <a:p>
            <a:r>
              <a:rPr lang="zh-CN" altLang="en-US" sz="300"/>
              <a:t>	while(que.empty() == false)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int u = que.front();</a:t>
            </a:r>
            <a:endParaRPr lang="zh-CN" altLang="en-US" sz="300"/>
          </a:p>
          <a:p>
            <a:r>
              <a:rPr lang="zh-CN" altLang="en-US" sz="300"/>
              <a:t>		que.pop();</a:t>
            </a:r>
            <a:endParaRPr lang="zh-CN" altLang="en-US" sz="300"/>
          </a:p>
          <a:p>
            <a:r>
              <a:rPr lang="zh-CN" altLang="en-US" sz="300"/>
              <a:t>		int k = find(u);//字母k指向数字u </a:t>
            </a:r>
            <a:endParaRPr lang="zh-CN" altLang="en-US" sz="300"/>
          </a:p>
          <a:p>
            <a:r>
              <a:rPr lang="zh-CN" altLang="en-US" sz="300"/>
              <a:t>		rec[k] = u;//字母k与数字u对应</a:t>
            </a:r>
            <a:endParaRPr lang="zh-CN" altLang="en-US" sz="300"/>
          </a:p>
          <a:p>
            <a:r>
              <a:rPr lang="zh-CN" altLang="en-US" sz="300"/>
              <a:t>		num++;</a:t>
            </a:r>
            <a:endParaRPr lang="zh-CN" altLang="en-US" sz="300"/>
          </a:p>
          <a:p>
            <a:r>
              <a:rPr lang="zh-CN" altLang="en-US" sz="300"/>
              <a:t>		for(int i = 1; i &lt;= n; ++i)</a:t>
            </a:r>
            <a:endParaRPr lang="zh-CN" altLang="en-US" sz="300"/>
          </a:p>
          <a:p>
            <a:r>
              <a:rPr lang="zh-CN" altLang="en-US" sz="300"/>
              <a:t>		{</a:t>
            </a:r>
            <a:endParaRPr lang="zh-CN" altLang="en-US" sz="300"/>
          </a:p>
          <a:p>
            <a:r>
              <a:rPr lang="zh-CN" altLang="en-US" sz="300"/>
              <a:t>			if(edge[k][i])//删除从字母k到数字i的边 </a:t>
            </a:r>
            <a:endParaRPr lang="zh-CN" altLang="en-US" sz="300"/>
          </a:p>
          <a:p>
            <a:r>
              <a:rPr lang="zh-CN" altLang="en-US" sz="300"/>
              <a:t>			{</a:t>
            </a:r>
            <a:endParaRPr lang="zh-CN" altLang="en-US" sz="300"/>
          </a:p>
          <a:p>
            <a:r>
              <a:rPr lang="zh-CN" altLang="en-US" sz="300"/>
              <a:t>				edge[k][i] = false;</a:t>
            </a:r>
            <a:endParaRPr lang="zh-CN" altLang="en-US" sz="300"/>
          </a:p>
          <a:p>
            <a:r>
              <a:rPr lang="zh-CN" altLang="en-US" sz="300"/>
              <a:t>				deg[i]--;</a:t>
            </a:r>
            <a:endParaRPr lang="zh-CN" altLang="en-US" sz="300"/>
          </a:p>
          <a:p>
            <a:r>
              <a:rPr lang="zh-CN" altLang="en-US" sz="300"/>
              <a:t>				if(deg[i] == 1)//如果数字i入度为1，则入队 </a:t>
            </a:r>
            <a:endParaRPr lang="zh-CN" altLang="en-US" sz="300"/>
          </a:p>
          <a:p>
            <a:r>
              <a:rPr lang="zh-CN" altLang="en-US" sz="300"/>
              <a:t>					que.push(i);</a:t>
            </a:r>
            <a:endParaRPr lang="zh-CN" altLang="en-US" sz="300"/>
          </a:p>
          <a:p>
            <a:r>
              <a:rPr lang="zh-CN" altLang="en-US" sz="300"/>
              <a:t>			}</a:t>
            </a:r>
            <a:endParaRPr lang="zh-CN" altLang="en-US" sz="300"/>
          </a:p>
          <a:p>
            <a:r>
              <a:rPr lang="zh-CN" altLang="en-US" sz="300"/>
              <a:t>		} 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	if(num == n)//如果有n组配对，即配对成功 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for(int i = 1; i &lt;= n; ++i)</a:t>
            </a:r>
            <a:endParaRPr lang="zh-CN" altLang="en-US" sz="300"/>
          </a:p>
          <a:p>
            <a:r>
              <a:rPr lang="zh-CN" altLang="en-US" sz="300"/>
              <a:t>			cout &lt;&lt; char('A' + i - 1) &lt;&lt; ' ' &lt;&lt; rec[i] &lt;&lt; endl; 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	else</a:t>
            </a:r>
            <a:endParaRPr lang="zh-CN" altLang="en-US" sz="300"/>
          </a:p>
          <a:p>
            <a:r>
              <a:rPr lang="zh-CN" altLang="en-US" sz="300"/>
              <a:t>		cout &lt;&lt; "None";</a:t>
            </a:r>
            <a:endParaRPr lang="zh-CN" altLang="en-US" sz="300"/>
          </a:p>
          <a:p>
            <a:r>
              <a:rPr lang="zh-CN" altLang="en-US" sz="300"/>
              <a:t>	return 0;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697990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1443514" y="2715640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PA_淘宝网chenying0907出品 934"/>
          <p:cNvSpPr/>
          <p:nvPr>
            <p:custDataLst>
              <p:tags r:id="rId3"/>
            </p:custDataLst>
          </p:nvPr>
        </p:nvSpPr>
        <p:spPr>
          <a:xfrm>
            <a:off x="807085" y="2849245"/>
            <a:ext cx="166560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Arial" panose="020B0604020202020204" pitchFamily="34" charset="0"/>
              </a:rPr>
              <a:t>拓扑排序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PA_淘宝网chenying0907出品 962"/>
          <p:cNvSpPr/>
          <p:nvPr>
            <p:custDataLst>
              <p:tags r:id="rId4"/>
            </p:custDataLst>
          </p:nvPr>
        </p:nvSpPr>
        <p:spPr>
          <a:xfrm>
            <a:off x="1243489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3200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7200107" y="2715640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_淘宝网chenying0907出品 934"/>
          <p:cNvSpPr/>
          <p:nvPr>
            <p:custDataLst>
              <p:tags r:id="rId6"/>
            </p:custDataLst>
          </p:nvPr>
        </p:nvSpPr>
        <p:spPr>
          <a:xfrm>
            <a:off x="6355193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PA_淘宝网chenying0907出品 962"/>
          <p:cNvSpPr/>
          <p:nvPr>
            <p:custDataLst>
              <p:tags r:id="rId7"/>
            </p:custDataLst>
          </p:nvPr>
        </p:nvSpPr>
        <p:spPr>
          <a:xfrm>
            <a:off x="7000082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4320461" y="2715640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PA_淘宝网chenying0907出品 934"/>
          <p:cNvSpPr/>
          <p:nvPr>
            <p:custDataLst>
              <p:tags r:id="rId9"/>
            </p:custDataLst>
          </p:nvPr>
        </p:nvSpPr>
        <p:spPr>
          <a:xfrm>
            <a:off x="3728720" y="2867025"/>
            <a:ext cx="157797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PA_淘宝网chenying0907出品 962"/>
          <p:cNvSpPr/>
          <p:nvPr>
            <p:custDataLst>
              <p:tags r:id="rId10"/>
            </p:custDataLst>
          </p:nvPr>
        </p:nvSpPr>
        <p:spPr>
          <a:xfrm>
            <a:off x="4120436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3200" spc="1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2883337" y="4932743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PA_淘宝网chenying0907出品 962"/>
          <p:cNvSpPr/>
          <p:nvPr>
            <p:custDataLst>
              <p:tags r:id="rId12"/>
            </p:custDataLst>
          </p:nvPr>
        </p:nvSpPr>
        <p:spPr>
          <a:xfrm>
            <a:off x="2666842" y="4376165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759960" y="2914015"/>
            <a:ext cx="5301615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拓扑排序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965" y="823595"/>
            <a:ext cx="105168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拓扑排序是一个</a:t>
            </a:r>
            <a:r>
              <a:rPr lang="zh-CN" altLang="en-US" sz="3200" b="1">
                <a:solidFill>
                  <a:schemeClr val="tx1"/>
                </a:solidFill>
                <a:effectLst/>
              </a:rPr>
              <a:t>有向无环图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DAG Directed acyclic graph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）</a:t>
            </a:r>
            <a:r>
              <a:rPr lang="zh-CN" altLang="en-US" sz="3200"/>
              <a:t>的所有顶点的线性序列。</a:t>
            </a:r>
            <a:endParaRPr lang="zh-CN" altLang="en-US" sz="32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拓扑排序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84515" y="1494790"/>
            <a:ext cx="3239770" cy="299339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105900" y="4837430"/>
            <a:ext cx="2461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拓扑排序</a:t>
            </a:r>
            <a:endParaRPr lang="en-US" altLang="zh-CN" sz="2800"/>
          </a:p>
          <a:p>
            <a:r>
              <a:rPr lang="en-US" altLang="zh-CN" sz="2800"/>
              <a:t>1 2 3 4 5</a:t>
            </a:r>
            <a:endParaRPr lang="en-US" altLang="zh-CN" sz="2800"/>
          </a:p>
          <a:p>
            <a:r>
              <a:rPr lang="en-US" altLang="zh-CN" sz="2800"/>
              <a:t>1 3 2 4 5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608330" y="2534920"/>
            <a:ext cx="7905115" cy="2159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每个顶点出现且只出现一次。</a:t>
            </a:r>
            <a:endParaRPr lang="zh-CN" altLang="en-US" sz="3200"/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2. </a:t>
            </a:r>
            <a:r>
              <a:rPr lang="zh-CN" altLang="en-US" sz="3200">
                <a:sym typeface="+mn-ea"/>
              </a:rPr>
              <a:t>若存在一条从顶点 A 到顶点 B 的路径，那么在序列中顶点 A 出现在顶点 B 的前面。</a:t>
            </a:r>
            <a:endParaRPr lang="zh-CN" altLang="en-US" sz="3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155065"/>
            <a:ext cx="6876415" cy="4227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3200">
                <a:sym typeface="+mn-ea"/>
              </a:rPr>
              <a:t>拓扑排序的性质：</a:t>
            </a:r>
            <a:endParaRPr lang="zh-CN" altLang="en-US" sz="32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一个有向无环图可以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有一个或多个</a:t>
            </a:r>
            <a:r>
              <a:rPr lang="zh-CN" altLang="en-US" sz="3200">
                <a:sym typeface="+mn-ea"/>
              </a:rPr>
              <a:t>拓扑排序序列</a:t>
            </a:r>
            <a:endParaRPr lang="zh-CN" altLang="en-US" sz="32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/>
              <a:t>2. </a:t>
            </a:r>
            <a:r>
              <a:rPr lang="zh-CN" altLang="en-US" sz="3200"/>
              <a:t>如果在拓扑排序中</a:t>
            </a:r>
            <a:r>
              <a:rPr lang="en-US" altLang="zh-CN" sz="3200"/>
              <a:t>A</a:t>
            </a:r>
            <a:r>
              <a:rPr lang="zh-CN" altLang="en-US" sz="3200"/>
              <a:t>在</a:t>
            </a:r>
            <a:r>
              <a:rPr lang="en-US" altLang="zh-CN" sz="3200"/>
              <a:t>B</a:t>
            </a:r>
            <a:r>
              <a:rPr lang="zh-CN" altLang="en-US" sz="3200"/>
              <a:t>前，那么</a:t>
            </a:r>
            <a:endParaRPr lang="zh-CN" altLang="en-US" sz="3200"/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A</a:t>
            </a:r>
            <a:r>
              <a:rPr lang="zh-CN" altLang="en-US" sz="3200"/>
              <a:t>到</a:t>
            </a:r>
            <a:r>
              <a:rPr lang="en-US" altLang="zh-CN" sz="3200"/>
              <a:t>B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可能有</a:t>
            </a:r>
            <a:r>
              <a:rPr lang="zh-CN" altLang="en-US" sz="3200"/>
              <a:t>路径</a:t>
            </a:r>
            <a:endParaRPr lang="zh-CN" altLang="en-US" sz="3200"/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B</a:t>
            </a:r>
            <a:r>
              <a:rPr lang="zh-CN" altLang="en-US" sz="3200"/>
              <a:t>到</a:t>
            </a:r>
            <a:r>
              <a:rPr lang="en-US" altLang="zh-CN" sz="3200"/>
              <a:t>A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一定没有</a:t>
            </a:r>
            <a:r>
              <a:rPr lang="zh-CN" altLang="en-US" sz="3200"/>
              <a:t>路径</a:t>
            </a:r>
            <a:endParaRPr lang="zh-CN" altLang="en-US" sz="32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拓扑排序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80070" y="1155065"/>
            <a:ext cx="3608070" cy="333375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284335" y="4837430"/>
            <a:ext cx="18662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拓扑排序</a:t>
            </a:r>
            <a:endParaRPr lang="en-US" altLang="zh-CN" sz="2800"/>
          </a:p>
          <a:p>
            <a:pPr algn="ctr"/>
            <a:r>
              <a:rPr lang="en-US" altLang="zh-CN" sz="2800"/>
              <a:t>1 2 3 4 5</a:t>
            </a:r>
            <a:endParaRPr lang="en-US" altLang="zh-CN" sz="2800"/>
          </a:p>
          <a:p>
            <a:pPr algn="ctr"/>
            <a:r>
              <a:rPr lang="en-US" altLang="zh-CN" sz="2800"/>
              <a:t>1 3 2 4 5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拓扑排序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12825"/>
            <a:ext cx="10274935" cy="4227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+mj-lt"/>
              <a:buNone/>
            </a:pPr>
            <a:r>
              <a:rPr lang="zh-CN" altLang="en-US" sz="3200"/>
              <a:t>拓扑排序算法</a:t>
            </a:r>
            <a:endParaRPr lang="zh-CN" altLang="en-US" sz="320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统计各顶点入度</a:t>
            </a:r>
            <a:endParaRPr lang="zh-CN" altLang="en-US" sz="320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入度为</a:t>
            </a:r>
            <a:r>
              <a:rPr lang="en-US" altLang="zh-CN" sz="3200"/>
              <a:t>0</a:t>
            </a:r>
            <a:r>
              <a:rPr lang="zh-CN" altLang="en-US" sz="3200"/>
              <a:t>的顶点访问并入队</a:t>
            </a:r>
            <a:endParaRPr lang="zh-CN" altLang="en-US" sz="320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每出队一个顶点，将该顶点删去，即该顶点的邻接点入度减</a:t>
            </a:r>
            <a:r>
              <a:rPr lang="en-US" altLang="zh-CN" sz="3200"/>
              <a:t>1</a:t>
            </a:r>
            <a:r>
              <a:rPr lang="zh-CN" altLang="en-US" sz="3200"/>
              <a:t>，如果该顶点入度为</a:t>
            </a:r>
            <a:r>
              <a:rPr lang="en-US" altLang="zh-CN" sz="3200"/>
              <a:t>0</a:t>
            </a:r>
            <a:r>
              <a:rPr lang="zh-CN" altLang="en-US" sz="3200"/>
              <a:t>，访问并入队。</a:t>
            </a:r>
            <a:endParaRPr lang="zh-CN" altLang="en-US" sz="320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重复上一步，直到队列为空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拓扑排序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68215" y="3501390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5</a:t>
            </a:r>
            <a:endParaRPr lang="en-US" altLang="zh-CN" sz="4000"/>
          </a:p>
        </p:txBody>
      </p:sp>
      <p:sp>
        <p:nvSpPr>
          <p:cNvPr id="17" name="椭圆 16"/>
          <p:cNvSpPr/>
          <p:nvPr/>
        </p:nvSpPr>
        <p:spPr>
          <a:xfrm>
            <a:off x="6566535" y="686435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3</a:t>
            </a:r>
            <a:endParaRPr lang="en-US" altLang="zh-CN" sz="4000"/>
          </a:p>
        </p:txBody>
      </p:sp>
      <p:cxnSp>
        <p:nvCxnSpPr>
          <p:cNvPr id="19" name="直接连接符 18"/>
          <p:cNvCxnSpPr>
            <a:stCxn id="3" idx="2"/>
            <a:endCxn id="15" idx="7"/>
          </p:cNvCxnSpPr>
          <p:nvPr/>
        </p:nvCxnSpPr>
        <p:spPr>
          <a:xfrm flipH="1">
            <a:off x="5612765" y="2444750"/>
            <a:ext cx="2999740" cy="120142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131060" y="3501390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4</a:t>
            </a:r>
            <a:endParaRPr lang="en-US" altLang="zh-CN" sz="4000"/>
          </a:p>
        </p:txBody>
      </p:sp>
      <p:sp>
        <p:nvSpPr>
          <p:cNvPr id="16" name="椭圆 15"/>
          <p:cNvSpPr/>
          <p:nvPr/>
        </p:nvSpPr>
        <p:spPr>
          <a:xfrm>
            <a:off x="569595" y="1950085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2</a:t>
            </a:r>
            <a:endParaRPr lang="en-US" altLang="zh-CN" sz="4000"/>
          </a:p>
        </p:txBody>
      </p:sp>
      <p:cxnSp>
        <p:nvCxnSpPr>
          <p:cNvPr id="5" name="直接连接符 4"/>
          <p:cNvCxnSpPr>
            <a:stCxn id="16" idx="5"/>
            <a:endCxn id="22" idx="1"/>
          </p:cNvCxnSpPr>
          <p:nvPr/>
        </p:nvCxnSpPr>
        <p:spPr>
          <a:xfrm>
            <a:off x="1414145" y="2779395"/>
            <a:ext cx="861695" cy="85153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2" idx="6"/>
            <a:endCxn id="15" idx="2"/>
          </p:cNvCxnSpPr>
          <p:nvPr/>
        </p:nvCxnSpPr>
        <p:spPr>
          <a:xfrm>
            <a:off x="3120390" y="3980815"/>
            <a:ext cx="1647825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8612505" y="1950085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6</a:t>
            </a:r>
            <a:endParaRPr lang="en-US" altLang="zh-CN" sz="4000"/>
          </a:p>
        </p:txBody>
      </p:sp>
      <p:cxnSp>
        <p:nvCxnSpPr>
          <p:cNvPr id="9" name="直接连接符 8"/>
          <p:cNvCxnSpPr>
            <a:stCxn id="17" idx="6"/>
            <a:endCxn id="3" idx="1"/>
          </p:cNvCxnSpPr>
          <p:nvPr/>
        </p:nvCxnSpPr>
        <p:spPr>
          <a:xfrm>
            <a:off x="7555865" y="1165860"/>
            <a:ext cx="120142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734935" y="3501390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7</a:t>
            </a:r>
            <a:endParaRPr lang="en-US" altLang="zh-CN" sz="4000"/>
          </a:p>
        </p:txBody>
      </p:sp>
      <p:cxnSp>
        <p:nvCxnSpPr>
          <p:cNvPr id="11" name="直接连接符 10"/>
          <p:cNvCxnSpPr>
            <a:stCxn id="3" idx="4"/>
            <a:endCxn id="10" idx="7"/>
          </p:cNvCxnSpPr>
          <p:nvPr/>
        </p:nvCxnSpPr>
        <p:spPr>
          <a:xfrm flipH="1">
            <a:off x="8579485" y="2924175"/>
            <a:ext cx="527685" cy="70675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" idx="6"/>
            <a:endCxn id="10" idx="2"/>
          </p:cNvCxnSpPr>
          <p:nvPr/>
        </p:nvCxnSpPr>
        <p:spPr>
          <a:xfrm>
            <a:off x="5757545" y="3980815"/>
            <a:ext cx="197739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878455" y="686435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1</a:t>
            </a:r>
            <a:endParaRPr lang="en-US" altLang="zh-CN" sz="4000"/>
          </a:p>
        </p:txBody>
      </p:sp>
      <p:cxnSp>
        <p:nvCxnSpPr>
          <p:cNvPr id="18" name="直接连接符 17"/>
          <p:cNvCxnSpPr>
            <a:stCxn id="14" idx="2"/>
            <a:endCxn id="16" idx="7"/>
          </p:cNvCxnSpPr>
          <p:nvPr/>
        </p:nvCxnSpPr>
        <p:spPr>
          <a:xfrm flipH="1">
            <a:off x="1414145" y="1165860"/>
            <a:ext cx="146431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7" idx="2"/>
          </p:cNvCxnSpPr>
          <p:nvPr/>
        </p:nvCxnSpPr>
        <p:spPr>
          <a:xfrm>
            <a:off x="3867785" y="1165860"/>
            <a:ext cx="269875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19195" y="1530985"/>
            <a:ext cx="1182370" cy="209169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9595" y="5763895"/>
            <a:ext cx="267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拓扑排序：</a:t>
            </a:r>
            <a:endParaRPr lang="zh-CN" altLang="en-US" sz="3600"/>
          </a:p>
        </p:txBody>
      </p:sp>
      <p:sp>
        <p:nvSpPr>
          <p:cNvPr id="25" name="文本框 24"/>
          <p:cNvSpPr txBox="1"/>
          <p:nvPr/>
        </p:nvSpPr>
        <p:spPr>
          <a:xfrm>
            <a:off x="316039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</a:t>
            </a:r>
            <a:endParaRPr lang="en-US" altLang="zh-CN" sz="4400"/>
          </a:p>
        </p:txBody>
      </p:sp>
      <p:sp>
        <p:nvSpPr>
          <p:cNvPr id="26" name="文本框 25"/>
          <p:cNvSpPr txBox="1"/>
          <p:nvPr/>
        </p:nvSpPr>
        <p:spPr>
          <a:xfrm>
            <a:off x="411543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2</a:t>
            </a:r>
            <a:endParaRPr lang="en-US" altLang="zh-CN" sz="4400"/>
          </a:p>
        </p:txBody>
      </p:sp>
      <p:sp>
        <p:nvSpPr>
          <p:cNvPr id="27" name="文本框 26"/>
          <p:cNvSpPr txBox="1"/>
          <p:nvPr/>
        </p:nvSpPr>
        <p:spPr>
          <a:xfrm>
            <a:off x="507047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3</a:t>
            </a:r>
            <a:endParaRPr lang="en-US" altLang="zh-CN" sz="4400"/>
          </a:p>
        </p:txBody>
      </p:sp>
      <p:sp>
        <p:nvSpPr>
          <p:cNvPr id="28" name="文本框 27"/>
          <p:cNvSpPr txBox="1"/>
          <p:nvPr/>
        </p:nvSpPr>
        <p:spPr>
          <a:xfrm>
            <a:off x="602551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4</a:t>
            </a:r>
            <a:endParaRPr lang="en-US" altLang="zh-CN" sz="4400"/>
          </a:p>
        </p:txBody>
      </p:sp>
      <p:sp>
        <p:nvSpPr>
          <p:cNvPr id="29" name="文本框 28"/>
          <p:cNvSpPr txBox="1"/>
          <p:nvPr/>
        </p:nvSpPr>
        <p:spPr>
          <a:xfrm>
            <a:off x="698055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6</a:t>
            </a:r>
            <a:endParaRPr lang="en-US" altLang="zh-CN" sz="4400"/>
          </a:p>
        </p:txBody>
      </p:sp>
      <p:sp>
        <p:nvSpPr>
          <p:cNvPr id="30" name="文本框 29"/>
          <p:cNvSpPr txBox="1"/>
          <p:nvPr/>
        </p:nvSpPr>
        <p:spPr>
          <a:xfrm>
            <a:off x="793559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5</a:t>
            </a:r>
            <a:endParaRPr lang="en-US" altLang="zh-CN" sz="4400"/>
          </a:p>
        </p:txBody>
      </p:sp>
      <p:sp>
        <p:nvSpPr>
          <p:cNvPr id="31" name="文本框 30"/>
          <p:cNvSpPr txBox="1"/>
          <p:nvPr/>
        </p:nvSpPr>
        <p:spPr>
          <a:xfrm>
            <a:off x="8890635" y="5702300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7</a:t>
            </a:r>
            <a:endParaRPr lang="en-US" altLang="zh-CN" sz="4400"/>
          </a:p>
        </p:txBody>
      </p:sp>
      <p:sp>
        <p:nvSpPr>
          <p:cNvPr id="37" name="文本框 36"/>
          <p:cNvSpPr txBox="1"/>
          <p:nvPr/>
        </p:nvSpPr>
        <p:spPr>
          <a:xfrm>
            <a:off x="569595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grpSp>
        <p:nvGrpSpPr>
          <p:cNvPr id="41" name="组合 40"/>
          <p:cNvGrpSpPr/>
          <p:nvPr/>
        </p:nvGrpSpPr>
        <p:grpSpPr>
          <a:xfrm>
            <a:off x="700405" y="4712970"/>
            <a:ext cx="6176010" cy="793750"/>
            <a:chOff x="1103" y="7422"/>
            <a:chExt cx="9726" cy="125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3" y="7422"/>
              <a:ext cx="968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03" y="8672"/>
              <a:ext cx="972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127760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42" name="文本框 41"/>
          <p:cNvSpPr txBox="1"/>
          <p:nvPr/>
        </p:nvSpPr>
        <p:spPr>
          <a:xfrm>
            <a:off x="1685925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43" name="文本框 42"/>
          <p:cNvSpPr txBox="1"/>
          <p:nvPr/>
        </p:nvSpPr>
        <p:spPr>
          <a:xfrm>
            <a:off x="2244090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44" name="文本框 43"/>
          <p:cNvSpPr txBox="1"/>
          <p:nvPr/>
        </p:nvSpPr>
        <p:spPr>
          <a:xfrm>
            <a:off x="2802255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文本框 44"/>
          <p:cNvSpPr txBox="1"/>
          <p:nvPr/>
        </p:nvSpPr>
        <p:spPr>
          <a:xfrm>
            <a:off x="3360420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46" name="文本框 45"/>
          <p:cNvSpPr txBox="1"/>
          <p:nvPr/>
        </p:nvSpPr>
        <p:spPr>
          <a:xfrm>
            <a:off x="3918585" y="4818380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7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0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1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7" grpId="0" bldLvl="0" animBg="1"/>
      <p:bldP spid="27" grpId="0"/>
      <p:bldP spid="22" grpId="0" bldLvl="0" animBg="1"/>
      <p:bldP spid="28" grpId="0"/>
      <p:bldP spid="3" grpId="0" bldLvl="0" animBg="1"/>
      <p:bldP spid="29" grpId="0"/>
      <p:bldP spid="15" grpId="0" bldLvl="0" animBg="1"/>
      <p:bldP spid="30" grpId="0"/>
      <p:bldP spid="10" grpId="0" bldLvl="0" animBg="1"/>
      <p:bldP spid="31" grpId="0"/>
      <p:bldP spid="14" grpId="0" bldLvl="0" animBg="1"/>
      <p:bldP spid="16" grpId="0" bldLvl="0" animBg="1"/>
      <p:bldP spid="24" grpId="0"/>
      <p:bldP spid="15" grpId="1" bldLvl="0" animBg="1"/>
      <p:bldP spid="17" grpId="1" bldLvl="0" animBg="1"/>
      <p:bldP spid="22" grpId="1" bldLvl="0" animBg="1"/>
      <p:bldP spid="16" grpId="1" bldLvl="0" animBg="1"/>
      <p:bldP spid="3" grpId="1" bldLvl="0" animBg="1"/>
      <p:bldP spid="10" grpId="1" bldLvl="0" animBg="1"/>
      <p:bldP spid="14" grpId="1" bldLvl="0" animBg="1"/>
      <p:bldP spid="37" grpId="0"/>
      <p:bldP spid="37" grpId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7215" y="3107055"/>
            <a:ext cx="254000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"/>
              <a:t>#include&lt;bits/stdc++.h&gt;</a:t>
            </a:r>
            <a:endParaRPr lang="zh-CN" altLang="en-US" sz="300"/>
          </a:p>
          <a:p>
            <a:r>
              <a:rPr lang="zh-CN" altLang="en-US" sz="300"/>
              <a:t>using namespace std;</a:t>
            </a:r>
            <a:endParaRPr lang="zh-CN" altLang="en-US" sz="300"/>
          </a:p>
          <a:p>
            <a:r>
              <a:rPr lang="zh-CN" altLang="en-US" sz="300"/>
              <a:t>#define N 1005</a:t>
            </a:r>
            <a:endParaRPr lang="zh-CN" altLang="en-US" sz="300"/>
          </a:p>
          <a:p>
            <a:r>
              <a:rPr lang="zh-CN" altLang="en-US" sz="300"/>
              <a:t>#define INF 0x3f3f3f3f</a:t>
            </a:r>
            <a:endParaRPr lang="zh-CN" altLang="en-US" sz="300"/>
          </a:p>
          <a:p>
            <a:r>
              <a:rPr lang="zh-CN" altLang="en-US" sz="300"/>
              <a:t>vector&lt;int&gt; edge[N];</a:t>
            </a:r>
            <a:endParaRPr lang="zh-CN" altLang="en-US" sz="300"/>
          </a:p>
          <a:p>
            <a:r>
              <a:rPr lang="zh-CN" altLang="en-US" sz="300"/>
              <a:t>int deg[N];</a:t>
            </a:r>
            <a:endParaRPr lang="zh-CN" altLang="en-US" sz="300"/>
          </a:p>
          <a:p>
            <a:r>
              <a:rPr lang="zh-CN" altLang="en-US" sz="300"/>
              <a:t>int n, m;</a:t>
            </a:r>
            <a:endParaRPr lang="zh-CN" altLang="en-US" sz="300"/>
          </a:p>
          <a:p>
            <a:r>
              <a:rPr lang="zh-CN" altLang="en-US" sz="300"/>
              <a:t>queue&lt;int&gt; que;</a:t>
            </a:r>
            <a:endParaRPr lang="zh-CN" altLang="en-US" sz="300"/>
          </a:p>
          <a:p>
            <a:r>
              <a:rPr lang="zh-CN" altLang="en-US" sz="300"/>
              <a:t>void initGraph()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int f, t, w;</a:t>
            </a:r>
            <a:endParaRPr lang="zh-CN" altLang="en-US" sz="300"/>
          </a:p>
          <a:p>
            <a:r>
              <a:rPr lang="zh-CN" altLang="en-US" sz="300"/>
              <a:t>    cin &gt;&gt; n &gt;&gt; m;</a:t>
            </a:r>
            <a:endParaRPr lang="zh-CN" altLang="en-US" sz="300"/>
          </a:p>
          <a:p>
            <a:r>
              <a:rPr lang="zh-CN" altLang="en-US" sz="300"/>
              <a:t>    for(int i = 1; i &lt;= m; ++i)</a:t>
            </a:r>
            <a:endParaRPr lang="zh-CN" altLang="en-US" sz="300"/>
          </a:p>
          <a:p>
            <a:r>
              <a:rPr lang="zh-CN" altLang="en-US" sz="300"/>
              <a:t>    {</a:t>
            </a:r>
            <a:endParaRPr lang="zh-CN" altLang="en-US" sz="300"/>
          </a:p>
          <a:p>
            <a:r>
              <a:rPr lang="zh-CN" altLang="en-US" sz="300"/>
              <a:t>    	cin &gt;&gt; f &gt;&gt; t;</a:t>
            </a:r>
            <a:endParaRPr lang="zh-CN" altLang="en-US" sz="300"/>
          </a:p>
          <a:p>
            <a:r>
              <a:rPr lang="zh-CN" altLang="en-US" sz="300"/>
              <a:t>    	edge[f].push_back(t);</a:t>
            </a:r>
            <a:endParaRPr lang="zh-CN" altLang="en-US" sz="300"/>
          </a:p>
          <a:p>
            <a:r>
              <a:rPr lang="zh-CN" altLang="en-US" sz="300"/>
              <a:t>        deg[t]++;  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  <a:p>
            <a:endParaRPr lang="zh-CN" altLang="en-US" sz="300"/>
          </a:p>
          <a:p>
            <a:r>
              <a:rPr lang="zh-CN" altLang="en-US" sz="300"/>
              <a:t>void topoSort()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    for(int i = 1; i &lt;= n; ++i)</a:t>
            </a:r>
            <a:endParaRPr lang="zh-CN" altLang="en-US" sz="300"/>
          </a:p>
          <a:p>
            <a:r>
              <a:rPr lang="zh-CN" altLang="en-US" sz="300"/>
              <a:t>    {</a:t>
            </a:r>
            <a:endParaRPr lang="zh-CN" altLang="en-US" sz="300"/>
          </a:p>
          <a:p>
            <a:r>
              <a:rPr lang="zh-CN" altLang="en-US" sz="300"/>
              <a:t>        if(deg[i] == 0)</a:t>
            </a:r>
            <a:endParaRPr lang="zh-CN" altLang="en-US" sz="300"/>
          </a:p>
          <a:p>
            <a:r>
              <a:rPr lang="zh-CN" altLang="en-US" sz="300"/>
              <a:t>        {</a:t>
            </a:r>
            <a:endParaRPr lang="zh-CN" altLang="en-US" sz="300"/>
          </a:p>
          <a:p>
            <a:r>
              <a:rPr lang="zh-CN" altLang="en-US" sz="300"/>
              <a:t>            que.push(i);</a:t>
            </a:r>
            <a:endParaRPr lang="zh-CN" altLang="en-US" sz="300"/>
          </a:p>
          <a:p>
            <a:r>
              <a:rPr lang="zh-CN" altLang="en-US" sz="300"/>
              <a:t>            cout &lt;&lt; i &lt;&lt; ' ';</a:t>
            </a:r>
            <a:endParaRPr lang="zh-CN" altLang="en-US" sz="300"/>
          </a:p>
          <a:p>
            <a:r>
              <a:rPr lang="zh-CN" altLang="en-US" sz="300"/>
              <a:t>        }</a:t>
            </a:r>
            <a:endParaRPr lang="zh-CN" altLang="en-US" sz="300"/>
          </a:p>
          <a:p>
            <a:r>
              <a:rPr lang="zh-CN" altLang="en-US" sz="300"/>
              <a:t>    }</a:t>
            </a:r>
            <a:endParaRPr lang="zh-CN" altLang="en-US" sz="300"/>
          </a:p>
          <a:p>
            <a:r>
              <a:rPr lang="zh-CN" altLang="en-US" sz="300"/>
              <a:t>    while(que.empty() == false)</a:t>
            </a:r>
            <a:endParaRPr lang="zh-CN" altLang="en-US" sz="300"/>
          </a:p>
          <a:p>
            <a:r>
              <a:rPr lang="zh-CN" altLang="en-US" sz="300"/>
              <a:t>    {</a:t>
            </a:r>
            <a:endParaRPr lang="zh-CN" altLang="en-US" sz="300"/>
          </a:p>
          <a:p>
            <a:r>
              <a:rPr lang="zh-CN" altLang="en-US" sz="300"/>
              <a:t>        int u = que.front();</a:t>
            </a:r>
            <a:endParaRPr lang="zh-CN" altLang="en-US" sz="300"/>
          </a:p>
          <a:p>
            <a:r>
              <a:rPr lang="zh-CN" altLang="en-US" sz="300"/>
              <a:t>        que.pop();</a:t>
            </a:r>
            <a:endParaRPr lang="zh-CN" altLang="en-US" sz="300"/>
          </a:p>
          <a:p>
            <a:r>
              <a:rPr lang="zh-CN" altLang="en-US" sz="300"/>
              <a:t>        for(int i = 0; i &lt; edge[u].size(); ++i)</a:t>
            </a:r>
            <a:endParaRPr lang="zh-CN" altLang="en-US" sz="300"/>
          </a:p>
          <a:p>
            <a:r>
              <a:rPr lang="zh-CN" altLang="en-US" sz="300"/>
              <a:t>        {</a:t>
            </a:r>
            <a:endParaRPr lang="zh-CN" altLang="en-US" sz="300"/>
          </a:p>
          <a:p>
            <a:r>
              <a:rPr lang="zh-CN" altLang="en-US" sz="300"/>
              <a:t>            int v = edge[u][i];</a:t>
            </a:r>
            <a:endParaRPr lang="zh-CN" altLang="en-US" sz="300"/>
          </a:p>
          <a:p>
            <a:r>
              <a:rPr lang="zh-CN" altLang="en-US" sz="300"/>
              <a:t>            deg[v]--;</a:t>
            </a:r>
            <a:endParaRPr lang="zh-CN" altLang="en-US" sz="300"/>
          </a:p>
          <a:p>
            <a:r>
              <a:rPr lang="zh-CN" altLang="en-US" sz="300"/>
              <a:t>            if(deg[v] == 0)</a:t>
            </a:r>
            <a:endParaRPr lang="zh-CN" altLang="en-US" sz="300"/>
          </a:p>
          <a:p>
            <a:r>
              <a:rPr lang="zh-CN" altLang="en-US" sz="300"/>
              <a:t>            {</a:t>
            </a:r>
            <a:endParaRPr lang="zh-CN" altLang="en-US" sz="300"/>
          </a:p>
          <a:p>
            <a:r>
              <a:rPr lang="zh-CN" altLang="en-US" sz="300"/>
              <a:t>                cout &lt;&lt; v &lt;&lt; ' ';</a:t>
            </a:r>
            <a:endParaRPr lang="zh-CN" altLang="en-US" sz="300"/>
          </a:p>
          <a:p>
            <a:r>
              <a:rPr lang="zh-CN" altLang="en-US" sz="300"/>
              <a:t>                que.push(v);</a:t>
            </a:r>
            <a:endParaRPr lang="zh-CN" altLang="en-US" sz="300"/>
          </a:p>
          <a:p>
            <a:r>
              <a:rPr lang="zh-CN" altLang="en-US" sz="300"/>
              <a:t>            }</a:t>
            </a:r>
            <a:endParaRPr lang="zh-CN" altLang="en-US" sz="300"/>
          </a:p>
          <a:p>
            <a:r>
              <a:rPr lang="zh-CN" altLang="en-US" sz="300"/>
              <a:t>        }</a:t>
            </a:r>
            <a:endParaRPr lang="zh-CN" altLang="en-US" sz="300"/>
          </a:p>
          <a:p>
            <a:r>
              <a:rPr lang="zh-CN" altLang="en-US" sz="300"/>
              <a:t>    }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  <a:p>
            <a:endParaRPr lang="zh-CN" altLang="en-US" sz="300"/>
          </a:p>
          <a:p>
            <a:r>
              <a:rPr lang="zh-CN" altLang="en-US" sz="300"/>
              <a:t>int main()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initGraph();</a:t>
            </a:r>
            <a:endParaRPr lang="zh-CN" altLang="en-US" sz="300"/>
          </a:p>
          <a:p>
            <a:r>
              <a:rPr lang="zh-CN" altLang="en-US" sz="300"/>
              <a:t>    topoSort();</a:t>
            </a:r>
            <a:endParaRPr lang="zh-CN" altLang="en-US" sz="300"/>
          </a:p>
          <a:p>
            <a:r>
              <a:rPr lang="zh-CN" altLang="en-US" sz="300"/>
              <a:t>	return 0;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  <a:p>
            <a:r>
              <a:rPr lang="zh-CN" altLang="en-US" sz="300"/>
              <a:t>/*</a:t>
            </a:r>
            <a:endParaRPr lang="zh-CN" altLang="en-US" sz="300"/>
          </a:p>
          <a:p>
            <a:r>
              <a:rPr lang="zh-CN" altLang="en-US" sz="300"/>
              <a:t>测试数据 </a:t>
            </a:r>
            <a:endParaRPr lang="zh-CN" altLang="en-US" sz="300"/>
          </a:p>
          <a:p>
            <a:r>
              <a:rPr lang="zh-CN" altLang="en-US" sz="300"/>
              <a:t>5 6</a:t>
            </a:r>
            <a:endParaRPr lang="zh-CN" altLang="en-US" sz="300"/>
          </a:p>
          <a:p>
            <a:r>
              <a:rPr lang="zh-CN" altLang="en-US" sz="300"/>
              <a:t>1 2</a:t>
            </a:r>
            <a:endParaRPr lang="zh-CN" altLang="en-US" sz="300"/>
          </a:p>
          <a:p>
            <a:r>
              <a:rPr lang="zh-CN" altLang="en-US" sz="300"/>
              <a:t>1 3</a:t>
            </a:r>
            <a:endParaRPr lang="zh-CN" altLang="en-US" sz="300"/>
          </a:p>
          <a:p>
            <a:r>
              <a:rPr lang="zh-CN" altLang="en-US" sz="300"/>
              <a:t>1 4</a:t>
            </a:r>
            <a:endParaRPr lang="zh-CN" altLang="en-US" sz="300"/>
          </a:p>
          <a:p>
            <a:r>
              <a:rPr lang="zh-CN" altLang="en-US" sz="300"/>
              <a:t>2 4</a:t>
            </a:r>
            <a:endParaRPr lang="zh-CN" altLang="en-US" sz="300"/>
          </a:p>
          <a:p>
            <a:r>
              <a:rPr lang="zh-CN" altLang="en-US" sz="300"/>
              <a:t>3 5</a:t>
            </a:r>
            <a:endParaRPr lang="zh-CN" altLang="en-US" sz="300"/>
          </a:p>
          <a:p>
            <a:r>
              <a:rPr lang="zh-CN" altLang="en-US" sz="300"/>
              <a:t>4 5</a:t>
            </a:r>
            <a:endParaRPr lang="zh-CN" altLang="en-US" sz="300"/>
          </a:p>
          <a:p>
            <a:r>
              <a:rPr lang="zh-CN" altLang="en-US" sz="300"/>
              <a:t>*/</a:t>
            </a:r>
            <a:endParaRPr lang="zh-CN" altLang="en-US" sz="3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拓扑排序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177290"/>
            <a:ext cx="92652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/>
              <a:t>输入顶点数</a:t>
            </a:r>
            <a:r>
              <a:rPr lang="en-US" altLang="zh-CN" sz="3200"/>
              <a:t>n</a:t>
            </a:r>
            <a:r>
              <a:rPr lang="zh-CN" altLang="en-US" sz="3200"/>
              <a:t>，边数</a:t>
            </a:r>
            <a:r>
              <a:rPr lang="en-US" altLang="zh-CN" sz="3200"/>
              <a:t>m</a:t>
            </a:r>
            <a:r>
              <a:rPr lang="zh-CN" altLang="en-US" sz="3200"/>
              <a:t>，输入</a:t>
            </a:r>
            <a:r>
              <a:rPr lang="en-US" altLang="zh-CN" sz="3200"/>
              <a:t>m</a:t>
            </a:r>
            <a:r>
              <a:rPr lang="zh-CN" altLang="en-US" sz="3200"/>
              <a:t>条边的起点和终点</a:t>
            </a: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/>
              <a:t>输出这个图的拓扑排序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287145"/>
            <a:ext cx="7420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HUSTOJ </a:t>
            </a:r>
            <a:r>
              <a:rPr lang="zh-CN" altLang="en-US" sz="3600"/>
              <a:t>1583: 有向图中是否有环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9213850" y="1334135"/>
            <a:ext cx="2540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00"/>
              <a:t>#include&lt;bits/stdc++.h&gt;</a:t>
            </a:r>
            <a:endParaRPr lang="zh-CN" altLang="en-US" sz="500"/>
          </a:p>
          <a:p>
            <a:r>
              <a:rPr lang="zh-CN" altLang="en-US" sz="500"/>
              <a:t>using namespace std;</a:t>
            </a:r>
            <a:endParaRPr lang="zh-CN" altLang="en-US" sz="500"/>
          </a:p>
          <a:p>
            <a:r>
              <a:rPr lang="zh-CN" altLang="en-US" sz="500"/>
              <a:t>#define N 1005</a:t>
            </a:r>
            <a:endParaRPr lang="zh-CN" altLang="en-US" sz="500"/>
          </a:p>
          <a:p>
            <a:r>
              <a:rPr lang="zh-CN" altLang="en-US" sz="500"/>
              <a:t>vector&lt;int&gt; edge[N];</a:t>
            </a:r>
            <a:endParaRPr lang="zh-CN" altLang="en-US" sz="500"/>
          </a:p>
          <a:p>
            <a:r>
              <a:rPr lang="zh-CN" altLang="en-US" sz="500"/>
              <a:t>int deg[N];</a:t>
            </a:r>
            <a:endParaRPr lang="zh-CN" altLang="en-US" sz="500"/>
          </a:p>
          <a:p>
            <a:r>
              <a:rPr lang="zh-CN" altLang="en-US" sz="500"/>
              <a:t>int n, m;</a:t>
            </a:r>
            <a:endParaRPr lang="zh-CN" altLang="en-US" sz="500"/>
          </a:p>
          <a:p>
            <a:r>
              <a:rPr lang="zh-CN" altLang="en-US" sz="500"/>
              <a:t>void initGraph()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int f, t;</a:t>
            </a:r>
            <a:endParaRPr lang="zh-CN" altLang="en-US" sz="500"/>
          </a:p>
          <a:p>
            <a:r>
              <a:rPr lang="zh-CN" altLang="en-US" sz="500"/>
              <a:t>    cin &gt;&gt; n &gt;&gt; m;</a:t>
            </a:r>
            <a:endParaRPr lang="zh-CN" altLang="en-US" sz="500"/>
          </a:p>
          <a:p>
            <a:r>
              <a:rPr lang="zh-CN" altLang="en-US" sz="500"/>
              <a:t>    for(int i = 1; i &lt;= m; ++i)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	cin &gt;&gt; f &gt;&gt; t;</a:t>
            </a:r>
            <a:endParaRPr lang="zh-CN" altLang="en-US" sz="500"/>
          </a:p>
          <a:p>
            <a:r>
              <a:rPr lang="zh-CN" altLang="en-US" sz="500"/>
              <a:t>    	edge[f].push_back(t);</a:t>
            </a:r>
            <a:endParaRPr lang="zh-CN" altLang="en-US" sz="500"/>
          </a:p>
          <a:p>
            <a:r>
              <a:rPr lang="zh-CN" altLang="en-US" sz="500"/>
              <a:t>        deg[t]++;  </a:t>
            </a:r>
            <a:endParaRPr lang="zh-CN" altLang="en-US" sz="500"/>
          </a:p>
          <a:p>
            <a:r>
              <a:rPr lang="zh-CN" altLang="en-US" sz="500"/>
              <a:t>	}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endParaRPr lang="zh-CN" altLang="en-US" sz="500"/>
          </a:p>
          <a:p>
            <a:r>
              <a:rPr lang="zh-CN" altLang="en-US" sz="500"/>
              <a:t>bool hasRing()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    int num = n;//剩下的顶点数 </a:t>
            </a:r>
            <a:endParaRPr lang="zh-CN" altLang="en-US" sz="500"/>
          </a:p>
          <a:p>
            <a:r>
              <a:rPr lang="zh-CN" altLang="en-US" sz="500"/>
              <a:t>    queue&lt;int&gt; que;</a:t>
            </a:r>
            <a:endParaRPr lang="zh-CN" altLang="en-US" sz="500"/>
          </a:p>
          <a:p>
            <a:r>
              <a:rPr lang="zh-CN" altLang="en-US" sz="500"/>
              <a:t>    for(int i = 1; i &lt;= n; ++i)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if(deg[i] == 0)</a:t>
            </a:r>
            <a:endParaRPr lang="zh-CN" altLang="en-US" sz="500"/>
          </a:p>
          <a:p>
            <a:r>
              <a:rPr lang="zh-CN" altLang="en-US" sz="500"/>
              <a:t>        {</a:t>
            </a:r>
            <a:endParaRPr lang="zh-CN" altLang="en-US" sz="500"/>
          </a:p>
          <a:p>
            <a:r>
              <a:rPr lang="zh-CN" altLang="en-US" sz="500"/>
              <a:t>            que.push(i);</a:t>
            </a:r>
            <a:endParaRPr lang="zh-CN" altLang="en-US" sz="500"/>
          </a:p>
          <a:p>
            <a:r>
              <a:rPr lang="zh-CN" altLang="en-US" sz="500"/>
              <a:t>            num--;</a:t>
            </a:r>
            <a:endParaRPr lang="zh-CN" altLang="en-US" sz="500"/>
          </a:p>
          <a:p>
            <a:r>
              <a:rPr lang="zh-CN" altLang="en-US" sz="500"/>
              <a:t>        }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    while(que.empty() == false)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int u = que.front();</a:t>
            </a:r>
            <a:endParaRPr lang="zh-CN" altLang="en-US" sz="500"/>
          </a:p>
          <a:p>
            <a:r>
              <a:rPr lang="zh-CN" altLang="en-US" sz="500"/>
              <a:t>        que.pop();</a:t>
            </a:r>
            <a:endParaRPr lang="zh-CN" altLang="en-US" sz="500"/>
          </a:p>
          <a:p>
            <a:r>
              <a:rPr lang="zh-CN" altLang="en-US" sz="500"/>
              <a:t>        for(int i = 0; i &lt; edge[u].size(); ++i)</a:t>
            </a:r>
            <a:endParaRPr lang="zh-CN" altLang="en-US" sz="500"/>
          </a:p>
          <a:p>
            <a:r>
              <a:rPr lang="zh-CN" altLang="en-US" sz="500"/>
              <a:t>        {</a:t>
            </a:r>
            <a:endParaRPr lang="zh-CN" altLang="en-US" sz="500"/>
          </a:p>
          <a:p>
            <a:r>
              <a:rPr lang="zh-CN" altLang="en-US" sz="500"/>
              <a:t>            int v = edge[u][i];</a:t>
            </a:r>
            <a:endParaRPr lang="zh-CN" altLang="en-US" sz="500"/>
          </a:p>
          <a:p>
            <a:r>
              <a:rPr lang="zh-CN" altLang="en-US" sz="500"/>
              <a:t>            deg[v]--;</a:t>
            </a:r>
            <a:endParaRPr lang="zh-CN" altLang="en-US" sz="500"/>
          </a:p>
          <a:p>
            <a:r>
              <a:rPr lang="zh-CN" altLang="en-US" sz="500"/>
              <a:t>            if(deg[v] == 0)</a:t>
            </a:r>
            <a:endParaRPr lang="zh-CN" altLang="en-US" sz="500"/>
          </a:p>
          <a:p>
            <a:r>
              <a:rPr lang="zh-CN" altLang="en-US" sz="500"/>
              <a:t>            {</a:t>
            </a:r>
            <a:endParaRPr lang="zh-CN" altLang="en-US" sz="500"/>
          </a:p>
          <a:p>
            <a:r>
              <a:rPr lang="zh-CN" altLang="en-US" sz="500"/>
              <a:t>                num--;</a:t>
            </a:r>
            <a:endParaRPr lang="zh-CN" altLang="en-US" sz="500"/>
          </a:p>
          <a:p>
            <a:r>
              <a:rPr lang="zh-CN" altLang="en-US" sz="500"/>
              <a:t>                que.push(v);</a:t>
            </a:r>
            <a:endParaRPr lang="zh-CN" altLang="en-US" sz="500"/>
          </a:p>
          <a:p>
            <a:r>
              <a:rPr lang="zh-CN" altLang="en-US" sz="500"/>
              <a:t>            }</a:t>
            </a:r>
            <a:endParaRPr lang="zh-CN" altLang="en-US" sz="500"/>
          </a:p>
          <a:p>
            <a:r>
              <a:rPr lang="zh-CN" altLang="en-US" sz="500"/>
              <a:t>        }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    return num &gt; 0; 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endParaRPr lang="zh-CN" altLang="en-US" sz="500"/>
          </a:p>
          <a:p>
            <a:r>
              <a:rPr lang="zh-CN" altLang="en-US" sz="500"/>
              <a:t>int main()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initGraph();</a:t>
            </a:r>
            <a:endParaRPr lang="zh-CN" altLang="en-US" sz="500"/>
          </a:p>
          <a:p>
            <a:r>
              <a:rPr lang="zh-CN" altLang="en-US" sz="500"/>
              <a:t>    cout &lt;&lt; (hasRing() ? "yes" : "no");</a:t>
            </a:r>
            <a:endParaRPr lang="zh-CN" altLang="en-US" sz="500"/>
          </a:p>
          <a:p>
            <a:r>
              <a:rPr lang="zh-CN" altLang="en-US" sz="500"/>
              <a:t>	return 0;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/*</a:t>
            </a:r>
            <a:endParaRPr lang="zh-CN" altLang="en-US" sz="500"/>
          </a:p>
          <a:p>
            <a:endParaRPr lang="zh-CN" altLang="en-US" sz="5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1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1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汇报人姓名"/>
  <p:tag name="KSO_WM_UNIT_SUBTYPE" val="b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营销策划书"/>
  <p:tag name="KSO_WM_UNIT_ISNUMDGMTITLE" val="0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7、9、11、16、19、20、21、22、23、26、29、34、38"/>
  <p:tag name="KSO_WM_SLIDE_ID" val="custom2020453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  <p:tag name="KSO_WM_SLIDE_LAYOUT" val="a_b_f"/>
  <p:tag name="KSO_WM_SLIDE_LAYOUT_CNT" val="1_1_2"/>
  <p:tag name="KSO_WM_SPECIAL_SOURCE" val="bdnull"/>
</p:tagLst>
</file>

<file path=ppt/tags/tag161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8_5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目录/CONTENTS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4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8_5*l_h_f*1_3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7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8_5*l_h_f*1_2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38_5*l_h_i*1_4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4538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8"/>
  <p:tag name="KSO_WM_SLIDE_LAYOUT" val="a_l"/>
  <p:tag name="KSO_WM_SLIDE_LAYOUT_CNT" val="1_1"/>
  <p:tag name="KSO_WM_SPECIAL_SOURCE" val="bdnull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7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3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01.xml><?xml version="1.0" encoding="utf-8"?>
<p:tagLst xmlns:p="http://schemas.openxmlformats.org/presentationml/2006/main">
  <p:tag name="KSO_WM_SLIDE_ID" val="custom20204538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538"/>
  <p:tag name="KSO_WM_SLIDE_LAYOUT" val="a_b"/>
  <p:tag name="KSO_WM_SLIDE_LAYOUT_CNT" val="1_1"/>
  <p:tag name="KSO_WM_SPECIAL_SOURCE" val="bdnull"/>
</p:tagLst>
</file>

<file path=ppt/tags/tag202.xml><?xml version="1.0" encoding="utf-8"?>
<p:tagLst xmlns:p="http://schemas.openxmlformats.org/presentationml/2006/main">
  <p:tag name="KSO_DOCER_TEMPLATE_OPEN_ONCE_MARK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7646</Words>
  <Application>WPS 演示</Application>
  <PresentationFormat>宽屏</PresentationFormat>
  <Paragraphs>613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Segoe UI</vt:lpstr>
      <vt:lpstr>汉仪旗黑-85S</vt:lpstr>
      <vt:lpstr>黑体</vt:lpstr>
      <vt:lpstr>Wingdings</vt:lpstr>
      <vt:lpstr>Arial Unicode MS</vt:lpstr>
      <vt:lpstr>Calibri</vt:lpstr>
      <vt:lpstr>1_Office 主题​​</vt:lpstr>
      <vt:lpstr>算法与数据结构 第五课</vt:lpstr>
      <vt:lpstr>PowerPoint 演示文稿</vt:lpstr>
      <vt:lpstr>拓扑排序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刘建军</cp:lastModifiedBy>
  <cp:revision>620</cp:revision>
  <dcterms:created xsi:type="dcterms:W3CDTF">2019-06-19T02:08:00Z</dcterms:created>
  <dcterms:modified xsi:type="dcterms:W3CDTF">2022-02-06T15:08:54Z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  <property fmtid="{D5CDD505-2E9C-101B-9397-08002B2CF9AE}" pid="3" name="ICV">
    <vt:lpwstr>8E9DEEB2145E4DF099528A0A2E82C8AB</vt:lpwstr>
  </property>
</Properties>
</file>