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500" r:id="rId5"/>
    <p:sldId id="1136" r:id="rId6"/>
    <p:sldId id="1926" r:id="rId7"/>
    <p:sldId id="1927" r:id="rId8"/>
    <p:sldId id="1912" r:id="rId9"/>
    <p:sldId id="1929" r:id="rId10"/>
    <p:sldId id="1931" r:id="rId11"/>
    <p:sldId id="1928" r:id="rId12"/>
    <p:sldId id="1916" r:id="rId13"/>
    <p:sldId id="1932" r:id="rId14"/>
    <p:sldId id="1913" r:id="rId15"/>
    <p:sldId id="1918" r:id="rId16"/>
    <p:sldId id="1945" r:id="rId17"/>
    <p:sldId id="1933" r:id="rId18"/>
    <p:sldId id="1914" r:id="rId19"/>
    <p:sldId id="1946" r:id="rId20"/>
    <p:sldId id="1919" r:id="rId21"/>
    <p:sldId id="1955" r:id="rId22"/>
    <p:sldId id="1954" r:id="rId23"/>
    <p:sldId id="1885" r:id="rId24"/>
    <p:sldId id="1921" r:id="rId25"/>
    <p:sldId id="1920" r:id="rId26"/>
    <p:sldId id="1956" r:id="rId27"/>
    <p:sldId id="1957" r:id="rId28"/>
    <p:sldId id="1958" r:id="rId29"/>
    <p:sldId id="1960" r:id="rId30"/>
    <p:sldId id="1961" r:id="rId31"/>
    <p:sldId id="1962" r:id="rId32"/>
    <p:sldId id="1963" r:id="rId33"/>
    <p:sldId id="1968" r:id="rId34"/>
    <p:sldId id="1970" r:id="rId35"/>
    <p:sldId id="467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458"/>
    <a:srgbClr val="96B1C7"/>
    <a:srgbClr val="FFFFFF"/>
    <a:srgbClr val="FF0000"/>
    <a:srgbClr val="E41908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9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50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我希望在短短的四节课中和孩子们交流的过程中，我希望我交给同学们的绝对不止于编程。更多地是思考问题的能力，解决问题的能力，以及受用一生的良好习惯。</a:t>
            </a:r>
            <a:endParaRPr lang="zh-CN" altLang="en-US"/>
          </a:p>
          <a:p>
            <a:r>
              <a:rPr lang="zh-CN" altLang="en-US"/>
              <a:t>希望同学们能够打起精神，由我带领大家，开启编程学习的旅程，期待大家良好的表现。同时也希望家长们能够配合好我们的工作，</a:t>
            </a:r>
            <a:endParaRPr lang="zh-CN" altLang="en-US"/>
          </a:p>
          <a:p>
            <a:r>
              <a:rPr lang="zh-CN" altLang="en-US"/>
              <a:t>各位同学们，家长们，我们线下见。谢谢大家。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需要记录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1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6.png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forright\\06\subject_holdleft_84,125,15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6432556" y="3188232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432557" y="201284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6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432556" y="4405448"/>
            <a:ext cx="47656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9311012" y="4663337"/>
            <a:ext cx="1910715" cy="408940"/>
          </a:xfrm>
        </p:spPr>
        <p:txBody>
          <a:bodyPr/>
          <a:lstStyle/>
          <a:p>
            <a:pPr algn="r"/>
            <a:r>
              <a:rPr lang="zh-CN" altLang="en-US"/>
              <a:t>刘渠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49747" y="5147842"/>
            <a:ext cx="1910715" cy="408940"/>
          </a:xfrm>
        </p:spPr>
        <p:txBody>
          <a:bodyPr>
            <a:normAutofit lnSpcReduction="20000"/>
          </a:bodyPr>
          <a:lstStyle/>
          <a:p>
            <a:pPr algn="r"/>
            <a:r>
              <a:rPr lang="en-US" altLang="zh-CN"/>
              <a:t>2020.07.20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5654675" y="2317750"/>
            <a:ext cx="5977255" cy="970915"/>
          </a:xfrm>
        </p:spPr>
        <p:txBody>
          <a:bodyPr>
            <a:normAutofit fontScale="90000"/>
          </a:bodyPr>
          <a:lstStyle/>
          <a:p>
            <a:pPr algn="ctr"/>
            <a:r>
              <a:rPr lang="zh-CN"/>
              <a:t>算法与数据结构</a:t>
            </a:r>
            <a:br>
              <a:rPr lang="zh-CN"/>
            </a:br>
            <a:r>
              <a:rPr lang="zh-CN" altLang="en-US"/>
              <a:t>第八课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97370" y="3959225"/>
            <a:ext cx="4300220" cy="408940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/>
              <a:t>带权图 最小生成树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" y="1026795"/>
            <a:ext cx="6950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HUSTOJ  1573: 最短路径-带权无向图</a:t>
            </a:r>
            <a:endParaRPr lang="en-US" altLang="zh-CN" sz="3200"/>
          </a:p>
        </p:txBody>
      </p:sp>
      <p:sp>
        <p:nvSpPr>
          <p:cNvPr id="11" name="文本框 10"/>
          <p:cNvSpPr txBox="1"/>
          <p:nvPr/>
        </p:nvSpPr>
        <p:spPr>
          <a:xfrm>
            <a:off x="608330" y="1777365"/>
            <a:ext cx="9072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使用搜索回溯方法，搜索所有可能的路径，找到最短路径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608330" y="2455545"/>
            <a:ext cx="6983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先使用邻接表完成，再使用邻接矩阵完成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7943850" y="2380615"/>
            <a:ext cx="2540000" cy="4477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00"/>
              <a:t>#include &lt;bits/stdc++.h&gt;</a:t>
            </a:r>
            <a:endParaRPr lang="zh-CN" altLang="en-US" sz="500"/>
          </a:p>
          <a:p>
            <a:r>
              <a:rPr lang="zh-CN" altLang="en-US" sz="500"/>
              <a:t>using namespace std;</a:t>
            </a:r>
            <a:endParaRPr lang="zh-CN" altLang="en-US" sz="500"/>
          </a:p>
          <a:p>
            <a:r>
              <a:rPr lang="zh-CN" altLang="en-US" sz="500"/>
              <a:t>#define INF 0x3f3f3f3f</a:t>
            </a:r>
            <a:endParaRPr lang="zh-CN" altLang="en-US" sz="500"/>
          </a:p>
          <a:p>
            <a:r>
              <a:rPr lang="zh-CN" altLang="en-US" sz="500"/>
              <a:t>#define N 15</a:t>
            </a:r>
            <a:endParaRPr lang="zh-CN" altLang="en-US" sz="500"/>
          </a:p>
          <a:p>
            <a:r>
              <a:rPr lang="zh-CN" altLang="en-US" sz="500"/>
              <a:t>int n, m, edge[N][N], st, ed, dis, minDis = INF;</a:t>
            </a:r>
            <a:endParaRPr lang="zh-CN" altLang="en-US" sz="500"/>
          </a:p>
          <a:p>
            <a:r>
              <a:rPr lang="zh-CN" altLang="en-US" sz="500"/>
              <a:t>bool vis[N];</a:t>
            </a:r>
            <a:endParaRPr lang="zh-CN" altLang="en-US" sz="500"/>
          </a:p>
          <a:p>
            <a:r>
              <a:rPr lang="zh-CN" altLang="en-US" sz="500"/>
              <a:t>void init()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int f, t, w;</a:t>
            </a:r>
            <a:endParaRPr lang="zh-CN" altLang="en-US" sz="500"/>
          </a:p>
          <a:p>
            <a:r>
              <a:rPr lang="zh-CN" altLang="en-US" sz="500"/>
              <a:t>	cin &gt;&gt; n &gt;&gt; m;</a:t>
            </a:r>
            <a:endParaRPr lang="zh-CN" altLang="en-US" sz="500"/>
          </a:p>
          <a:p>
            <a:r>
              <a:rPr lang="zh-CN" altLang="en-US" sz="500"/>
              <a:t>	for(int i = 1; i &lt;= m; ++i)</a:t>
            </a:r>
            <a:endParaRPr lang="zh-CN" altLang="en-US" sz="500"/>
          </a:p>
          <a:p>
            <a:r>
              <a:rPr lang="zh-CN" altLang="en-US" sz="500"/>
              <a:t>	{</a:t>
            </a:r>
            <a:endParaRPr lang="zh-CN" altLang="en-US" sz="500"/>
          </a:p>
          <a:p>
            <a:r>
              <a:rPr lang="zh-CN" altLang="en-US" sz="500"/>
              <a:t>		cin &gt;&gt; f &gt;&gt; t &gt;&gt; w;</a:t>
            </a:r>
            <a:endParaRPr lang="zh-CN" altLang="en-US" sz="500"/>
          </a:p>
          <a:p>
            <a:r>
              <a:rPr lang="zh-CN" altLang="en-US" sz="500"/>
              <a:t>		edge[f][t] = w;</a:t>
            </a:r>
            <a:endParaRPr lang="zh-CN" altLang="en-US" sz="500"/>
          </a:p>
          <a:p>
            <a:r>
              <a:rPr lang="zh-CN" altLang="en-US" sz="500"/>
              <a:t>		edge[t][f] = w;</a:t>
            </a:r>
            <a:endParaRPr lang="zh-CN" altLang="en-US" sz="500"/>
          </a:p>
          <a:p>
            <a:r>
              <a:rPr lang="zh-CN" altLang="en-US" sz="500"/>
              <a:t>	}</a:t>
            </a:r>
            <a:endParaRPr lang="zh-CN" altLang="en-US" sz="500"/>
          </a:p>
          <a:p>
            <a:r>
              <a:rPr lang="zh-CN" altLang="en-US" sz="500"/>
              <a:t>	cin &gt;&gt; st &gt;&gt; ed;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void dfs(int v)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if(v == ed)</a:t>
            </a:r>
            <a:endParaRPr lang="zh-CN" altLang="en-US" sz="500"/>
          </a:p>
          <a:p>
            <a:r>
              <a:rPr lang="zh-CN" altLang="en-US" sz="500"/>
              <a:t>	{</a:t>
            </a:r>
            <a:endParaRPr lang="zh-CN" altLang="en-US" sz="500"/>
          </a:p>
          <a:p>
            <a:r>
              <a:rPr lang="zh-CN" altLang="en-US" sz="500"/>
              <a:t>		minDis = min(minDis, dis);</a:t>
            </a:r>
            <a:endParaRPr lang="zh-CN" altLang="en-US" sz="500"/>
          </a:p>
          <a:p>
            <a:r>
              <a:rPr lang="zh-CN" altLang="en-US" sz="500"/>
              <a:t>		return;</a:t>
            </a:r>
            <a:endParaRPr lang="zh-CN" altLang="en-US" sz="500"/>
          </a:p>
          <a:p>
            <a:r>
              <a:rPr lang="zh-CN" altLang="en-US" sz="500"/>
              <a:t>	}</a:t>
            </a:r>
            <a:endParaRPr lang="zh-CN" altLang="en-US" sz="500"/>
          </a:p>
          <a:p>
            <a:r>
              <a:rPr lang="zh-CN" altLang="en-US" sz="500"/>
              <a:t>	for(int i = 0; i &lt; n; ++i)</a:t>
            </a:r>
            <a:endParaRPr lang="zh-CN" altLang="en-US" sz="500"/>
          </a:p>
          <a:p>
            <a:r>
              <a:rPr lang="zh-CN" altLang="en-US" sz="500"/>
              <a:t>	{</a:t>
            </a:r>
            <a:endParaRPr lang="zh-CN" altLang="en-US" sz="500"/>
          </a:p>
          <a:p>
            <a:r>
              <a:rPr lang="zh-CN" altLang="en-US" sz="500"/>
              <a:t>		if(edge[v][i] &amp;&amp; vis[i] == false)</a:t>
            </a:r>
            <a:endParaRPr lang="zh-CN" altLang="en-US" sz="500"/>
          </a:p>
          <a:p>
            <a:r>
              <a:rPr lang="zh-CN" altLang="en-US" sz="500"/>
              <a:t>		{</a:t>
            </a:r>
            <a:endParaRPr lang="zh-CN" altLang="en-US" sz="500"/>
          </a:p>
          <a:p>
            <a:r>
              <a:rPr lang="zh-CN" altLang="en-US" sz="500"/>
              <a:t>			vis[i] = true;</a:t>
            </a:r>
            <a:endParaRPr lang="zh-CN" altLang="en-US" sz="500"/>
          </a:p>
          <a:p>
            <a:r>
              <a:rPr lang="zh-CN" altLang="en-US" sz="500"/>
              <a:t>			dis += edge[v][i];</a:t>
            </a:r>
            <a:endParaRPr lang="zh-CN" altLang="en-US" sz="500"/>
          </a:p>
          <a:p>
            <a:r>
              <a:rPr lang="zh-CN" altLang="en-US" sz="500"/>
              <a:t>			dfs(i);</a:t>
            </a:r>
            <a:endParaRPr lang="zh-CN" altLang="en-US" sz="500"/>
          </a:p>
          <a:p>
            <a:r>
              <a:rPr lang="zh-CN" altLang="en-US" sz="500"/>
              <a:t>			dis -= edge[v][i];</a:t>
            </a:r>
            <a:endParaRPr lang="zh-CN" altLang="en-US" sz="500"/>
          </a:p>
          <a:p>
            <a:r>
              <a:rPr lang="zh-CN" altLang="en-US" sz="500"/>
              <a:t>			vis[i] = false;</a:t>
            </a:r>
            <a:endParaRPr lang="zh-CN" altLang="en-US" sz="500"/>
          </a:p>
          <a:p>
            <a:r>
              <a:rPr lang="zh-CN" altLang="en-US" sz="500"/>
              <a:t>		}</a:t>
            </a:r>
            <a:endParaRPr lang="zh-CN" altLang="en-US" sz="500"/>
          </a:p>
          <a:p>
            <a:r>
              <a:rPr lang="zh-CN" altLang="en-US" sz="500"/>
              <a:t>	}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int main()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	init();</a:t>
            </a:r>
            <a:endParaRPr lang="zh-CN" altLang="en-US" sz="500"/>
          </a:p>
          <a:p>
            <a:r>
              <a:rPr lang="zh-CN" altLang="en-US" sz="500"/>
              <a:t>	vis[st] = true;</a:t>
            </a:r>
            <a:endParaRPr lang="zh-CN" altLang="en-US" sz="500"/>
          </a:p>
          <a:p>
            <a:r>
              <a:rPr lang="zh-CN" altLang="en-US" sz="500"/>
              <a:t>	dfs(st);</a:t>
            </a:r>
            <a:endParaRPr lang="zh-CN" altLang="en-US" sz="500"/>
          </a:p>
          <a:p>
            <a:r>
              <a:rPr lang="zh-CN" altLang="en-US" sz="500"/>
              <a:t>	if(minDis == INF)</a:t>
            </a:r>
            <a:endParaRPr lang="zh-CN" altLang="en-US" sz="500"/>
          </a:p>
          <a:p>
            <a:r>
              <a:rPr lang="zh-CN" altLang="en-US" sz="500"/>
              <a:t>		cout &lt;&lt; "There is no path between " &lt;&lt; st &lt;&lt; " and " &lt;&lt; ed &lt;&lt; ".";</a:t>
            </a:r>
            <a:endParaRPr lang="zh-CN" altLang="en-US" sz="500"/>
          </a:p>
          <a:p>
            <a:r>
              <a:rPr lang="zh-CN" altLang="en-US" sz="500"/>
              <a:t>	else</a:t>
            </a:r>
            <a:endParaRPr lang="zh-CN" altLang="en-US" sz="500"/>
          </a:p>
          <a:p>
            <a:r>
              <a:rPr lang="zh-CN" altLang="en-US" sz="500"/>
              <a:t>		cout &lt;&lt; "The length of the shortest path between "&lt;&lt; st &lt;&lt; " and "&lt;&lt; ed &lt;&lt; " is " &lt;&lt; minDis &lt;&lt; ".";</a:t>
            </a:r>
            <a:endParaRPr lang="zh-CN" altLang="en-US" sz="500"/>
          </a:p>
          <a:p>
            <a:r>
              <a:rPr lang="zh-CN" altLang="en-US" sz="500"/>
              <a:t>	return 0;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759960" y="2914015"/>
            <a:ext cx="5301615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最小生成树</a:t>
            </a:r>
            <a:endParaRPr lang="zh-CN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高速公路建设问题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11225"/>
            <a:ext cx="1030351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建设部门需要在</a:t>
            </a:r>
            <a:r>
              <a:rPr lang="zh-CN" sz="3200"/>
              <a:t>多个</a:t>
            </a:r>
            <a:r>
              <a:rPr lang="zh-CN" altLang="en-US" sz="3200"/>
              <a:t>城市间修建若干高速公路，使得任意两城市间可以通过高速公路互通。已知任意两城市间修建高速公路的造价，请问在哪些城市间修建高速公路网可以使得造价最低？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08330" y="3869690"/>
            <a:ext cx="3463290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3200"/>
              <a:t>例：</a:t>
            </a:r>
            <a:endParaRPr lang="zh-CN" altLang="en-US" sz="3200"/>
          </a:p>
          <a:p>
            <a:pPr>
              <a:lnSpc>
                <a:spcPct val="110000"/>
              </a:lnSpc>
            </a:pPr>
            <a:r>
              <a:rPr lang="zh-CN" altLang="en-US" sz="3200"/>
              <a:t>修建线路：成本</a:t>
            </a:r>
            <a:endParaRPr lang="zh-CN" altLang="en-US" sz="3200"/>
          </a:p>
          <a:p>
            <a:pPr>
              <a:lnSpc>
                <a:spcPct val="110000"/>
              </a:lnSpc>
            </a:pPr>
            <a:r>
              <a:rPr lang="en-US" altLang="zh-CN" sz="3200"/>
              <a:t>A-B</a:t>
            </a:r>
            <a:r>
              <a:rPr lang="zh-CN" altLang="en-US" sz="3200"/>
              <a:t>：</a:t>
            </a:r>
            <a:r>
              <a:rPr lang="en-US" altLang="zh-CN" sz="3200"/>
              <a:t>10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/>
              <a:t>B-C</a:t>
            </a:r>
            <a:r>
              <a:rPr lang="zh-CN" altLang="en-US" sz="3200"/>
              <a:t>：</a:t>
            </a:r>
            <a:r>
              <a:rPr lang="en-US" altLang="zh-CN" sz="3200"/>
              <a:t>5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/>
              <a:t>A-C</a:t>
            </a:r>
            <a:r>
              <a:rPr lang="zh-CN" altLang="en-US" sz="3200"/>
              <a:t>：</a:t>
            </a:r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3856355" y="5988685"/>
            <a:ext cx="685355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sz="2800"/>
              <a:t>修建</a:t>
            </a:r>
            <a:r>
              <a:rPr lang="en-US" altLang="zh-CN" sz="2800"/>
              <a:t>B-C</a:t>
            </a:r>
            <a:r>
              <a:rPr lang="zh-CN" altLang="en-US" sz="2800"/>
              <a:t>，</a:t>
            </a:r>
            <a:r>
              <a:rPr lang="en-US" altLang="zh-CN" sz="2800"/>
              <a:t>A-C</a:t>
            </a:r>
            <a:r>
              <a:rPr lang="zh-CN" altLang="en-US" sz="2800"/>
              <a:t>可以使城市互通且成本最低</a:t>
            </a:r>
            <a:endParaRPr lang="zh-CN" altLang="en-US" sz="2800"/>
          </a:p>
        </p:txBody>
      </p:sp>
      <p:grpSp>
        <p:nvGrpSpPr>
          <p:cNvPr id="18" name="组合 17"/>
          <p:cNvGrpSpPr/>
          <p:nvPr/>
        </p:nvGrpSpPr>
        <p:grpSpPr>
          <a:xfrm>
            <a:off x="6400800" y="3562350"/>
            <a:ext cx="2640330" cy="2005965"/>
            <a:chOff x="10058" y="5412"/>
            <a:chExt cx="4158" cy="3159"/>
          </a:xfrm>
        </p:grpSpPr>
        <p:sp>
          <p:nvSpPr>
            <p:cNvPr id="9" name="椭圆 8"/>
            <p:cNvSpPr/>
            <p:nvPr/>
          </p:nvSpPr>
          <p:spPr>
            <a:xfrm>
              <a:off x="11558" y="5412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/>
                <a:t>A</a:t>
              </a:r>
              <a:endParaRPr lang="en-US" altLang="zh-CN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0058" y="7524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/>
                <a:t>B</a:t>
              </a:r>
              <a:endParaRPr lang="en-US" altLang="zh-CN" sz="32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194" y="7480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/>
                <a:t>C</a:t>
              </a:r>
              <a:endParaRPr lang="en-US" altLang="zh-CN" sz="3200"/>
            </a:p>
          </p:txBody>
        </p:sp>
        <p:cxnSp>
          <p:nvCxnSpPr>
            <p:cNvPr id="12" name="直接连接符 11"/>
            <p:cNvCxnSpPr>
              <a:stCxn id="9" idx="3"/>
              <a:endCxn id="10" idx="7"/>
            </p:cNvCxnSpPr>
            <p:nvPr/>
          </p:nvCxnSpPr>
          <p:spPr>
            <a:xfrm flipH="1">
              <a:off x="10930" y="6284"/>
              <a:ext cx="778" cy="13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  <a:endCxn id="10" idx="6"/>
            </p:cNvCxnSpPr>
            <p:nvPr/>
          </p:nvCxnSpPr>
          <p:spPr>
            <a:xfrm flipH="1">
              <a:off x="11080" y="7991"/>
              <a:ext cx="2114" cy="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1"/>
              <a:endCxn id="9" idx="5"/>
            </p:cNvCxnSpPr>
            <p:nvPr/>
          </p:nvCxnSpPr>
          <p:spPr>
            <a:xfrm flipH="1" flipV="1">
              <a:off x="12430" y="6284"/>
              <a:ext cx="914" cy="13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697" y="6532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81" y="7991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856" y="653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49770" y="4116070"/>
            <a:ext cx="1437640" cy="1111885"/>
            <a:chOff x="8148" y="6482"/>
            <a:chExt cx="2264" cy="1751"/>
          </a:xfrm>
        </p:grpSpPr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8148" y="8189"/>
              <a:ext cx="2114" cy="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5"/>
              <a:endCxn id="11" idx="1"/>
            </p:cNvCxnSpPr>
            <p:nvPr/>
          </p:nvCxnSpPr>
          <p:spPr>
            <a:xfrm>
              <a:off x="9498" y="6482"/>
              <a:ext cx="914" cy="1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生成树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18540"/>
            <a:ext cx="513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3200" b="1">
                <a:solidFill>
                  <a:schemeClr val="tx1"/>
                </a:solidFill>
                <a:effectLst/>
              </a:rPr>
              <a:t>无根树</a:t>
            </a:r>
            <a:r>
              <a:rPr lang="zh-CN" sz="3200"/>
              <a:t>：无环连通无向图</a:t>
            </a:r>
            <a:endParaRPr lang="zh-CN" sz="3200"/>
          </a:p>
        </p:txBody>
      </p:sp>
      <p:grpSp>
        <p:nvGrpSpPr>
          <p:cNvPr id="18" name="组合 17"/>
          <p:cNvGrpSpPr/>
          <p:nvPr/>
        </p:nvGrpSpPr>
        <p:grpSpPr>
          <a:xfrm>
            <a:off x="7475855" y="546735"/>
            <a:ext cx="3983990" cy="1865630"/>
            <a:chOff x="10862" y="1461"/>
            <a:chExt cx="6274" cy="2938"/>
          </a:xfrm>
        </p:grpSpPr>
        <p:sp>
          <p:nvSpPr>
            <p:cNvPr id="5" name="椭圆 4"/>
            <p:cNvSpPr/>
            <p:nvPr/>
          </p:nvSpPr>
          <p:spPr>
            <a:xfrm>
              <a:off x="1347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01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862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160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477" y="3423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7"/>
              <a:endCxn id="5" idx="3"/>
            </p:cNvCxnSpPr>
            <p:nvPr/>
          </p:nvCxnSpPr>
          <p:spPr>
            <a:xfrm flipV="1">
              <a:off x="11696" y="2295"/>
              <a:ext cx="1924" cy="12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5" idx="4"/>
            </p:cNvCxnSpPr>
            <p:nvPr/>
          </p:nvCxnSpPr>
          <p:spPr>
            <a:xfrm flipV="1">
              <a:off x="13966" y="2438"/>
              <a:ext cx="0" cy="9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2"/>
              <a:endCxn id="10" idx="6"/>
            </p:cNvCxnSpPr>
            <p:nvPr/>
          </p:nvCxnSpPr>
          <p:spPr>
            <a:xfrm flipH="1">
              <a:off x="14454" y="3884"/>
              <a:ext cx="1706" cy="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10" idx="7"/>
            </p:cNvCxnSpPr>
            <p:nvPr/>
          </p:nvCxnSpPr>
          <p:spPr>
            <a:xfrm flipH="1">
              <a:off x="14311" y="2295"/>
              <a:ext cx="1849" cy="12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0862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  <a:endCxn id="5" idx="2"/>
            </p:cNvCxnSpPr>
            <p:nvPr/>
          </p:nvCxnSpPr>
          <p:spPr>
            <a:xfrm>
              <a:off x="11839" y="1950"/>
              <a:ext cx="16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08330" y="2180590"/>
            <a:ext cx="766445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/>
              <a:t>如果一棵树有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3200"/>
              <a:t>个顶点，则它有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n-1</a:t>
            </a:r>
            <a:r>
              <a:rPr lang="zh-CN" altLang="en-US" sz="3200"/>
              <a:t>条边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608965" y="3038475"/>
            <a:ext cx="10760710" cy="3537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3200" b="1">
                <a:sym typeface="+mn-ea"/>
              </a:rPr>
              <a:t>生成树</a:t>
            </a:r>
            <a:r>
              <a:rPr lang="zh-CN" altLang="en-US" sz="3200">
                <a:sym typeface="+mn-ea"/>
              </a:rPr>
              <a:t>：一个连通图的生成树是指一个含有图中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全部顶点</a:t>
            </a: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无环连通子图。</a:t>
            </a:r>
            <a:endParaRPr lang="zh-CN" altLang="en-US" sz="32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全部顶点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部分边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无根树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生成树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7235" y="2065020"/>
            <a:ext cx="2643505" cy="2517140"/>
            <a:chOff x="1161" y="3132"/>
            <a:chExt cx="4163" cy="3964"/>
          </a:xfrm>
        </p:grpSpPr>
        <p:sp>
          <p:nvSpPr>
            <p:cNvPr id="5" name="椭圆 4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6" name="椭圆 5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11" name="直接连接符 10"/>
            <p:cNvCxnSpPr>
              <a:stCxn id="5" idx="6"/>
              <a:endCxn id="6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4"/>
              <a:endCxn id="1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6"/>
              <a:endCxn id="1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7"/>
              <a:endCxn id="6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737235" y="114427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请问这个图有多少种生成树？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848360" y="5266055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答案：</a:t>
            </a:r>
            <a:r>
              <a:rPr lang="en-US" altLang="zh-CN" sz="3200"/>
              <a:t>8</a:t>
            </a:r>
            <a:r>
              <a:rPr lang="zh-CN" altLang="en-US" sz="3200"/>
              <a:t>种</a:t>
            </a:r>
            <a:endParaRPr lang="zh-CN" altLang="en-US" sz="3200"/>
          </a:p>
        </p:txBody>
      </p:sp>
      <p:grpSp>
        <p:nvGrpSpPr>
          <p:cNvPr id="3" name="组合 2"/>
          <p:cNvGrpSpPr/>
          <p:nvPr/>
        </p:nvGrpSpPr>
        <p:grpSpPr>
          <a:xfrm>
            <a:off x="6806565" y="968375"/>
            <a:ext cx="1704114" cy="1622834"/>
            <a:chOff x="1161" y="3132"/>
            <a:chExt cx="4164" cy="3965"/>
          </a:xfrm>
        </p:grpSpPr>
        <p:sp>
          <p:nvSpPr>
            <p:cNvPr id="4" name="椭圆 3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7" name="椭圆 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22" name="直接连接符 21"/>
            <p:cNvCxnSpPr>
              <a:stCxn id="7" idx="4"/>
              <a:endCxn id="2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6"/>
              <a:endCxn id="2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113520" y="969010"/>
            <a:ext cx="1704114" cy="1622834"/>
            <a:chOff x="1161" y="3132"/>
            <a:chExt cx="4164" cy="3965"/>
          </a:xfrm>
        </p:grpSpPr>
        <p:sp>
          <p:nvSpPr>
            <p:cNvPr id="27" name="椭圆 2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31" name="直接连接符 30"/>
            <p:cNvCxnSpPr>
              <a:stCxn id="27" idx="6"/>
              <a:endCxn id="2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4"/>
              <a:endCxn id="3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6"/>
              <a:endCxn id="3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505325" y="2698750"/>
            <a:ext cx="1704114" cy="1622834"/>
            <a:chOff x="1161" y="3132"/>
            <a:chExt cx="4164" cy="3965"/>
          </a:xfrm>
        </p:grpSpPr>
        <p:sp>
          <p:nvSpPr>
            <p:cNvPr id="37" name="椭圆 3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41" name="直接连接符 40"/>
            <p:cNvCxnSpPr>
              <a:stCxn id="37" idx="6"/>
              <a:endCxn id="3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8" idx="4"/>
              <a:endCxn id="4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779895" y="2698750"/>
            <a:ext cx="1704114" cy="1622834"/>
            <a:chOff x="1161" y="3132"/>
            <a:chExt cx="4164" cy="3965"/>
          </a:xfrm>
        </p:grpSpPr>
        <p:sp>
          <p:nvSpPr>
            <p:cNvPr id="56" name="椭圆 5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58" name="椭圆 5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59" name="椭圆 5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60" name="直接连接符 59"/>
            <p:cNvCxnSpPr>
              <a:stCxn id="56" idx="6"/>
              <a:endCxn id="5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8" idx="6"/>
              <a:endCxn id="5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119235" y="2698750"/>
            <a:ext cx="1704114" cy="1622834"/>
            <a:chOff x="1161" y="3132"/>
            <a:chExt cx="4164" cy="3965"/>
          </a:xfrm>
        </p:grpSpPr>
        <p:sp>
          <p:nvSpPr>
            <p:cNvPr id="66" name="椭圆 6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68" name="椭圆 6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69" name="椭圆 6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8" idx="6"/>
              <a:endCxn id="6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68" idx="7"/>
              <a:endCxn id="67" idx="3"/>
            </p:cNvCxnSpPr>
            <p:nvPr/>
          </p:nvCxnSpPr>
          <p:spPr>
            <a:xfrm flipV="1">
              <a:off x="2182" y="4154"/>
              <a:ext cx="2121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499610" y="4509770"/>
            <a:ext cx="1704114" cy="1622834"/>
            <a:chOff x="1161" y="3132"/>
            <a:chExt cx="4164" cy="3965"/>
          </a:xfrm>
        </p:grpSpPr>
        <p:sp>
          <p:nvSpPr>
            <p:cNvPr id="76" name="椭圆 7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78" name="椭圆 7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79" name="椭圆 7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6"/>
              <a:endCxn id="7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8" idx="7"/>
              <a:endCxn id="7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774180" y="4509770"/>
            <a:ext cx="1704114" cy="1622834"/>
            <a:chOff x="1161" y="3132"/>
            <a:chExt cx="4164" cy="3965"/>
          </a:xfrm>
        </p:grpSpPr>
        <p:sp>
          <p:nvSpPr>
            <p:cNvPr id="86" name="椭圆 8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87" name="椭圆 8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88" name="椭圆 8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90" name="直接连接符 89"/>
            <p:cNvCxnSpPr>
              <a:stCxn id="86" idx="6"/>
              <a:endCxn id="8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7" idx="4"/>
              <a:endCxn id="8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7"/>
              <a:endCxn id="8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9124315" y="4509770"/>
            <a:ext cx="1704114" cy="1622834"/>
            <a:chOff x="1161" y="3132"/>
            <a:chExt cx="4164" cy="3965"/>
          </a:xfrm>
        </p:grpSpPr>
        <p:sp>
          <p:nvSpPr>
            <p:cNvPr id="96" name="椭圆 9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97" name="椭圆 9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B</a:t>
              </a:r>
              <a:endParaRPr lang="en-US" altLang="zh-CN" sz="2800"/>
            </a:p>
          </p:txBody>
        </p:sp>
        <p:sp>
          <p:nvSpPr>
            <p:cNvPr id="98" name="椭圆 9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C</a:t>
              </a:r>
              <a:endParaRPr lang="en-US" altLang="zh-CN" sz="2800"/>
            </a:p>
          </p:txBody>
        </p:sp>
        <p:sp>
          <p:nvSpPr>
            <p:cNvPr id="99" name="椭圆 9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D</a:t>
              </a:r>
              <a:endParaRPr lang="en-US" altLang="zh-CN" sz="2800"/>
            </a:p>
          </p:txBody>
        </p:sp>
        <p:cxnSp>
          <p:nvCxnSpPr>
            <p:cNvPr id="101" name="直接连接符 100"/>
            <p:cNvCxnSpPr>
              <a:stCxn id="97" idx="4"/>
              <a:endCxn id="9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8" idx="7"/>
              <a:endCxn id="9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最小生成树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3255" y="1003935"/>
            <a:ext cx="109740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/>
              <a:t>最小生成树</a:t>
            </a:r>
            <a:r>
              <a:rPr lang="zh-CN" altLang="en-US" sz="3200"/>
              <a:t>：在带权连通图的所有生成树中，所有边的权值和最小的生成树，称为最小生成树。 </a:t>
            </a:r>
            <a:endParaRPr lang="zh-CN" altLang="en-US" sz="3200"/>
          </a:p>
        </p:txBody>
      </p:sp>
      <p:grpSp>
        <p:nvGrpSpPr>
          <p:cNvPr id="19" name="组合 18"/>
          <p:cNvGrpSpPr/>
          <p:nvPr/>
        </p:nvGrpSpPr>
        <p:grpSpPr>
          <a:xfrm>
            <a:off x="613410" y="2941955"/>
            <a:ext cx="4253230" cy="3380105"/>
            <a:chOff x="966" y="5305"/>
            <a:chExt cx="6698" cy="5323"/>
          </a:xfrm>
        </p:grpSpPr>
        <p:sp>
          <p:nvSpPr>
            <p:cNvPr id="7" name="椭圆 6"/>
            <p:cNvSpPr/>
            <p:nvPr/>
          </p:nvSpPr>
          <p:spPr>
            <a:xfrm>
              <a:off x="3529" y="530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165" y="6505"/>
              <a:ext cx="1570" cy="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4232" y="6711"/>
              <a:ext cx="1170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4728" y="6505"/>
              <a:ext cx="1754" cy="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2827" y="6711"/>
              <a:ext cx="1405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5898" y="8421"/>
              <a:ext cx="58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669" y="8433"/>
              <a:ext cx="661" cy="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13" y="6429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5</a:t>
              </a:r>
              <a:endParaRPr lang="en-US" altLang="zh-CN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02" y="615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3</a:t>
              </a:r>
              <a:endParaRPr lang="en-US" altLang="zh-CN" sz="2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27" y="762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4</a:t>
              </a:r>
              <a:endParaRPr lang="en-US" altLang="zh-CN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53" y="7620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8</a:t>
              </a:r>
              <a:endParaRPr lang="en-US" altLang="zh-CN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7" y="8835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10</a:t>
              </a:r>
              <a:endParaRPr lang="en-US" altLang="zh-CN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05" y="869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9</a:t>
              </a:r>
              <a:endParaRPr lang="en-US" altLang="zh-CN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5" y="5392"/>
              <a:ext cx="14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原图</a:t>
              </a:r>
              <a:endParaRPr lang="zh-CN" altLang="en-US" sz="28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71895" y="2840355"/>
            <a:ext cx="5345430" cy="3450590"/>
            <a:chOff x="966" y="5194"/>
            <a:chExt cx="8418" cy="5434"/>
          </a:xfrm>
        </p:grpSpPr>
        <p:sp>
          <p:nvSpPr>
            <p:cNvPr id="21" name="椭圆 20"/>
            <p:cNvSpPr/>
            <p:nvPr/>
          </p:nvSpPr>
          <p:spPr>
            <a:xfrm>
              <a:off x="3529" y="5194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27" name="直接连接符 26"/>
            <p:cNvCxnSpPr>
              <a:stCxn id="21" idx="3"/>
              <a:endCxn id="23" idx="7"/>
            </p:cNvCxnSpPr>
            <p:nvPr/>
          </p:nvCxnSpPr>
          <p:spPr>
            <a:xfrm flipH="1">
              <a:off x="2165" y="6394"/>
              <a:ext cx="1570" cy="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1" idx="4"/>
              <a:endCxn id="22" idx="0"/>
            </p:cNvCxnSpPr>
            <p:nvPr/>
          </p:nvCxnSpPr>
          <p:spPr>
            <a:xfrm>
              <a:off x="4232" y="6600"/>
              <a:ext cx="1170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5"/>
              <a:endCxn id="25" idx="0"/>
            </p:cNvCxnSpPr>
            <p:nvPr/>
          </p:nvCxnSpPr>
          <p:spPr>
            <a:xfrm>
              <a:off x="4728" y="6394"/>
              <a:ext cx="1754" cy="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0"/>
              <a:endCxn id="21" idx="4"/>
            </p:cNvCxnSpPr>
            <p:nvPr/>
          </p:nvCxnSpPr>
          <p:spPr>
            <a:xfrm flipV="1">
              <a:off x="2827" y="6600"/>
              <a:ext cx="1405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3" y="6357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5</a:t>
              </a:r>
              <a:endParaRPr lang="en-US" altLang="zh-CN" sz="2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02" y="607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3</a:t>
              </a:r>
              <a:endParaRPr lang="en-US" altLang="zh-CN" sz="24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27" y="7556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4</a:t>
              </a:r>
              <a:endParaRPr lang="en-US" altLang="zh-CN" sz="2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53" y="7548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8</a:t>
              </a:r>
              <a:endParaRPr lang="en-US" altLang="zh-CN" sz="2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205" y="5392"/>
              <a:ext cx="317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最小生成树</a:t>
              </a:r>
              <a:endParaRPr lang="zh-CN" altLang="en-US" sz="280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最小生成树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113155"/>
            <a:ext cx="633349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求最小生成树有两种算法</a:t>
            </a:r>
            <a:endParaRPr lang="zh-CN" altLang="en-US" sz="3600"/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普里姆</a:t>
            </a:r>
            <a:r>
              <a:rPr lang="en-US" altLang="zh-CN" sz="3600">
                <a:sym typeface="+mn-ea"/>
              </a:rPr>
              <a:t>(Prim)</a:t>
            </a:r>
            <a:r>
              <a:rPr lang="zh-CN" altLang="en-US" sz="3600"/>
              <a:t>算法</a:t>
            </a:r>
            <a:endParaRPr lang="zh-CN" altLang="en-US" sz="3600"/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克鲁斯卡尔</a:t>
            </a:r>
            <a:r>
              <a:rPr lang="en-US" altLang="zh-CN" sz="3600"/>
              <a:t>(Kruskal)</a:t>
            </a:r>
            <a:r>
              <a:rPr lang="zh-CN" altLang="en-US" sz="3600"/>
              <a:t>算法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759960" y="2914015"/>
            <a:ext cx="5301615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Arial" panose="020B0604020202020204" pitchFamily="34" charset="0"/>
              </a:rPr>
              <a:t>Prim</a:t>
            </a:r>
            <a:r>
              <a:rPr lang="zh-CN">
                <a:sym typeface="Arial" panose="020B0604020202020204" pitchFamily="34" charset="0"/>
              </a:rPr>
              <a:t>算法</a:t>
            </a:r>
            <a:endParaRPr lang="zh-CN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57791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943610"/>
            <a:ext cx="10361295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/>
              <a:t>普里姆</a:t>
            </a:r>
            <a:r>
              <a:rPr lang="en-US" altLang="zh-CN" sz="3200" b="1"/>
              <a:t>(Prim)</a:t>
            </a:r>
            <a:r>
              <a:rPr lang="zh-CN" altLang="en-US" sz="3200" b="1"/>
              <a:t>算法</a:t>
            </a:r>
            <a:r>
              <a:rPr lang="zh-CN" altLang="en-US" sz="3200"/>
              <a:t>，也叫</a:t>
            </a:r>
            <a:r>
              <a:rPr lang="zh-CN" altLang="en-US" sz="3200"/>
              <a:t>“加点法”，每次迭代选择权值最小的边对应的点，加入到最小生成树中。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700405" y="4537075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922655"/>
            <a:ext cx="111366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、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数组：</a:t>
            </a:r>
            <a:r>
              <a:rPr lang="en-US" altLang="zh-CN" sz="3600">
                <a:sym typeface="+mn-ea"/>
              </a:rPr>
              <a:t>dis[v]</a:t>
            </a:r>
            <a:r>
              <a:rPr lang="zh-CN" altLang="en-US" sz="3600">
                <a:sym typeface="+mn-ea"/>
              </a:rPr>
              <a:t>表示顶点</a:t>
            </a:r>
            <a:r>
              <a:rPr lang="en-US" altLang="zh-CN" sz="3600">
                <a:sym typeface="+mn-ea"/>
              </a:rPr>
              <a:t>v</a:t>
            </a:r>
            <a:r>
              <a:rPr lang="zh-CN" altLang="en-US" sz="3600">
                <a:sym typeface="+mn-ea"/>
              </a:rPr>
              <a:t>到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的最小距离</a:t>
            </a:r>
            <a:endParaRPr lang="zh-CN" altLang="en-US" sz="360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1. </a:t>
            </a:r>
            <a:r>
              <a:rPr lang="zh-CN" altLang="en-US" sz="3600">
                <a:sym typeface="+mn-ea"/>
              </a:rPr>
              <a:t>将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数组初始化为无穷大</a:t>
            </a:r>
            <a:r>
              <a:rPr lang="en-US" altLang="zh-CN" sz="3600">
                <a:sym typeface="+mn-ea"/>
              </a:rPr>
              <a:t>INF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任意起始点</a:t>
            </a:r>
            <a:r>
              <a:rPr lang="en-US" altLang="zh-CN" sz="3600">
                <a:sym typeface="+mn-ea"/>
              </a:rPr>
              <a:t>s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dis[s]</a:t>
            </a:r>
            <a:r>
              <a:rPr lang="zh-CN" altLang="en-US" sz="3600">
                <a:sym typeface="+mn-ea"/>
              </a:rPr>
              <a:t>初值为</a:t>
            </a:r>
            <a:r>
              <a:rPr lang="en-US" altLang="zh-CN" sz="3600">
                <a:sym typeface="+mn-ea"/>
              </a:rPr>
              <a:t>0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  <a:endParaRPr lang="en-US" altLang="zh-CN" sz="360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3. </a:t>
            </a:r>
            <a:r>
              <a:rPr lang="zh-CN" altLang="en-US" sz="3600">
                <a:sym typeface="+mn-ea"/>
              </a:rPr>
              <a:t>求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3600">
                <a:sym typeface="+mn-ea"/>
              </a:rPr>
              <a:t>中到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距离最短的顶点</a:t>
            </a:r>
            <a:r>
              <a:rPr lang="en-US" altLang="zh-CN" sz="3600">
                <a:sym typeface="+mn-ea"/>
              </a:rPr>
              <a:t>x</a:t>
            </a:r>
            <a:r>
              <a:rPr lang="zh-CN" altLang="en-US" sz="3600">
                <a:sym typeface="+mn-ea"/>
              </a:rPr>
              <a:t>，即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数组中最小值的下标。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顶点</a:t>
            </a:r>
            <a:r>
              <a:rPr lang="en-US" altLang="zh-CN" sz="3600">
                <a:sym typeface="+mn-ea"/>
              </a:rPr>
              <a:t>x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  <a:endParaRPr lang="zh-CN" altLang="en-US" sz="360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4. </a:t>
            </a:r>
            <a:r>
              <a:rPr lang="zh-CN" altLang="en-US" sz="3600">
                <a:sym typeface="+mn-ea"/>
              </a:rPr>
              <a:t>重复步骤</a:t>
            </a:r>
            <a:r>
              <a:rPr lang="en-US" altLang="zh-CN" sz="3600">
                <a:sym typeface="+mn-ea"/>
              </a:rPr>
              <a:t>3</a:t>
            </a:r>
            <a:r>
              <a:rPr lang="zh-CN" altLang="en-US" sz="3600">
                <a:sym typeface="+mn-ea"/>
              </a:rPr>
              <a:t>，直到所有顶点都已被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。</a:t>
            </a:r>
            <a:endParaRPr lang="zh-CN" altLang="en-US" sz="36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697990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1443514" y="2715640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PA_淘宝网chenying0907出品 934"/>
          <p:cNvSpPr/>
          <p:nvPr>
            <p:custDataLst>
              <p:tags r:id="rId3"/>
            </p:custDataLst>
          </p:nvPr>
        </p:nvSpPr>
        <p:spPr>
          <a:xfrm>
            <a:off x="807085" y="2849245"/>
            <a:ext cx="166560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带权图</a:t>
            </a:r>
            <a:endParaRPr 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PA_淘宝网chenying0907出品 962"/>
          <p:cNvSpPr/>
          <p:nvPr>
            <p:custDataLst>
              <p:tags r:id="rId4"/>
            </p:custDataLst>
          </p:nvPr>
        </p:nvSpPr>
        <p:spPr>
          <a:xfrm>
            <a:off x="1243489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3200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7200107" y="2715640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_淘宝网chenying0907出品 934"/>
          <p:cNvSpPr/>
          <p:nvPr>
            <p:custDataLst>
              <p:tags r:id="rId6"/>
            </p:custDataLst>
          </p:nvPr>
        </p:nvSpPr>
        <p:spPr>
          <a:xfrm>
            <a:off x="6355193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PA_淘宝网chenying0907出品 962"/>
          <p:cNvSpPr/>
          <p:nvPr>
            <p:custDataLst>
              <p:tags r:id="rId7"/>
            </p:custDataLst>
          </p:nvPr>
        </p:nvSpPr>
        <p:spPr>
          <a:xfrm>
            <a:off x="7000082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4320461" y="2715640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PA_淘宝网chenying0907出品 934"/>
          <p:cNvSpPr/>
          <p:nvPr>
            <p:custDataLst>
              <p:tags r:id="rId9"/>
            </p:custDataLst>
          </p:nvPr>
        </p:nvSpPr>
        <p:spPr>
          <a:xfrm>
            <a:off x="3728720" y="2867025"/>
            <a:ext cx="157797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PA_淘宝网chenying0907出品 962"/>
          <p:cNvSpPr/>
          <p:nvPr>
            <p:custDataLst>
              <p:tags r:id="rId10"/>
            </p:custDataLst>
          </p:nvPr>
        </p:nvSpPr>
        <p:spPr>
          <a:xfrm>
            <a:off x="4120436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3200" spc="1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2883337" y="4932743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PA_淘宝网chenying0907出品 962"/>
          <p:cNvSpPr/>
          <p:nvPr>
            <p:custDataLst>
              <p:tags r:id="rId12"/>
            </p:custDataLst>
          </p:nvPr>
        </p:nvSpPr>
        <p:spPr>
          <a:xfrm>
            <a:off x="2666842" y="4376165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PA_淘宝网chenying0907出品 934"/>
          <p:cNvSpPr/>
          <p:nvPr>
            <p:custDataLst>
              <p:tags r:id="rId13"/>
            </p:custDataLst>
          </p:nvPr>
        </p:nvSpPr>
        <p:spPr>
          <a:xfrm>
            <a:off x="3679190" y="2849245"/>
            <a:ext cx="166560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最小生成树</a:t>
            </a:r>
            <a:endParaRPr 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PA_淘宝网chenying0907出品 934"/>
          <p:cNvSpPr/>
          <p:nvPr>
            <p:custDataLst>
              <p:tags r:id="rId14"/>
            </p:custDataLst>
          </p:nvPr>
        </p:nvSpPr>
        <p:spPr>
          <a:xfrm>
            <a:off x="6673850" y="2867025"/>
            <a:ext cx="157797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PA_淘宝网chenying0907出品 934"/>
          <p:cNvSpPr/>
          <p:nvPr>
            <p:custDataLst>
              <p:tags r:id="rId15"/>
            </p:custDataLst>
          </p:nvPr>
        </p:nvSpPr>
        <p:spPr>
          <a:xfrm>
            <a:off x="6563995" y="2867660"/>
            <a:ext cx="166560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</a:t>
            </a:r>
            <a:r>
              <a:rPr 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endParaRPr 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PA_淘宝网chenying0907出品 934"/>
          <p:cNvSpPr/>
          <p:nvPr>
            <p:custDataLst>
              <p:tags r:id="rId16"/>
            </p:custDataLst>
          </p:nvPr>
        </p:nvSpPr>
        <p:spPr>
          <a:xfrm>
            <a:off x="1912620" y="5150485"/>
            <a:ext cx="2283460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Kruskal</a:t>
            </a:r>
            <a:r>
              <a:rPr 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尔算法</a:t>
            </a:r>
            <a:endParaRPr 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510" y="96583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13510" y="113728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未选择顶点</a:t>
            </a: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3767455" y="96583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3455" y="113728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已选择顶点</a:t>
            </a:r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3726180" y="1960245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7843520" y="1960245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4" name="椭圆 23"/>
          <p:cNvSpPr/>
          <p:nvPr/>
        </p:nvSpPr>
        <p:spPr>
          <a:xfrm>
            <a:off x="3726180" y="5420360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5" name="椭圆 24"/>
          <p:cNvSpPr/>
          <p:nvPr/>
        </p:nvSpPr>
        <p:spPr>
          <a:xfrm>
            <a:off x="7843520" y="5429885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26" name="直接连接符 25"/>
          <p:cNvCxnSpPr>
            <a:stCxn id="12" idx="4"/>
            <a:endCxn id="24" idx="0"/>
          </p:cNvCxnSpPr>
          <p:nvPr/>
        </p:nvCxnSpPr>
        <p:spPr>
          <a:xfrm>
            <a:off x="4362450" y="3232785"/>
            <a:ext cx="0" cy="218757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4"/>
            <a:endCxn id="25" idx="0"/>
          </p:cNvCxnSpPr>
          <p:nvPr/>
        </p:nvCxnSpPr>
        <p:spPr>
          <a:xfrm>
            <a:off x="8479790" y="3232785"/>
            <a:ext cx="0" cy="219710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3" idx="2"/>
          </p:cNvCxnSpPr>
          <p:nvPr/>
        </p:nvCxnSpPr>
        <p:spPr>
          <a:xfrm>
            <a:off x="4998720" y="2596515"/>
            <a:ext cx="2844800" cy="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>
          <a:xfrm>
            <a:off x="4998720" y="6056630"/>
            <a:ext cx="2844800" cy="952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812665" y="3062605"/>
            <a:ext cx="3216910" cy="255968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79820" y="2074545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2" name="文本框 31"/>
          <p:cNvSpPr txBox="1"/>
          <p:nvPr/>
        </p:nvSpPr>
        <p:spPr>
          <a:xfrm>
            <a:off x="3863975" y="4083050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33" name="文本框 32"/>
          <p:cNvSpPr txBox="1"/>
          <p:nvPr/>
        </p:nvSpPr>
        <p:spPr>
          <a:xfrm>
            <a:off x="8479790" y="4065905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13</a:t>
            </a:r>
            <a:endParaRPr lang="en-US" altLang="zh-CN" sz="2800"/>
          </a:p>
        </p:txBody>
      </p:sp>
      <p:sp>
        <p:nvSpPr>
          <p:cNvPr id="34" name="文本框 33"/>
          <p:cNvSpPr txBox="1"/>
          <p:nvPr/>
        </p:nvSpPr>
        <p:spPr>
          <a:xfrm>
            <a:off x="6172200" y="6153785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5" name="文本框 34"/>
          <p:cNvSpPr txBox="1"/>
          <p:nvPr/>
        </p:nvSpPr>
        <p:spPr>
          <a:xfrm>
            <a:off x="6381115" y="4340225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810895" y="3691890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37" name="直接连接符 36"/>
          <p:cNvCxnSpPr>
            <a:stCxn id="36" idx="7"/>
          </p:cNvCxnSpPr>
          <p:nvPr/>
        </p:nvCxnSpPr>
        <p:spPr>
          <a:xfrm flipV="1">
            <a:off x="1897380" y="3062605"/>
            <a:ext cx="2014855" cy="8153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897380" y="4794250"/>
            <a:ext cx="2014855" cy="8280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61590" y="2926715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40" name="文本框 39"/>
          <p:cNvSpPr txBox="1"/>
          <p:nvPr/>
        </p:nvSpPr>
        <p:spPr>
          <a:xfrm>
            <a:off x="2449195" y="5327015"/>
            <a:ext cx="929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12</a:t>
            </a:r>
            <a:endParaRPr lang="en-US" altLang="zh-CN" sz="2800"/>
          </a:p>
        </p:txBody>
      </p:sp>
      <p:sp>
        <p:nvSpPr>
          <p:cNvPr id="61" name="文本框 60"/>
          <p:cNvSpPr txBox="1"/>
          <p:nvPr/>
        </p:nvSpPr>
        <p:spPr>
          <a:xfrm>
            <a:off x="1773555" y="47783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812665" y="2864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812665" y="6350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899525" y="2875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936355" y="63531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929380" y="2273935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INF</a:t>
            </a:r>
            <a:endParaRPr lang="en-US" altLang="zh-CN" sz="3600"/>
          </a:p>
        </p:txBody>
      </p:sp>
      <p:sp>
        <p:nvSpPr>
          <p:cNvPr id="68" name="文本框 67"/>
          <p:cNvSpPr txBox="1"/>
          <p:nvPr/>
        </p:nvSpPr>
        <p:spPr>
          <a:xfrm>
            <a:off x="3929380" y="5758815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INF</a:t>
            </a:r>
            <a:endParaRPr lang="en-US" altLang="zh-CN" sz="3600"/>
          </a:p>
        </p:txBody>
      </p:sp>
      <p:sp>
        <p:nvSpPr>
          <p:cNvPr id="69" name="文本框 68"/>
          <p:cNvSpPr txBox="1"/>
          <p:nvPr/>
        </p:nvSpPr>
        <p:spPr>
          <a:xfrm>
            <a:off x="8039100" y="5743575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INF</a:t>
            </a:r>
            <a:endParaRPr lang="en-US" altLang="zh-CN" sz="3600"/>
          </a:p>
        </p:txBody>
      </p:sp>
      <p:sp>
        <p:nvSpPr>
          <p:cNvPr id="70" name="文本框 69"/>
          <p:cNvSpPr txBox="1"/>
          <p:nvPr/>
        </p:nvSpPr>
        <p:spPr>
          <a:xfrm>
            <a:off x="8039100" y="2289175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INF</a:t>
            </a:r>
            <a:endParaRPr lang="en-US" altLang="zh-CN" sz="3600"/>
          </a:p>
        </p:txBody>
      </p:sp>
      <p:sp>
        <p:nvSpPr>
          <p:cNvPr id="72" name="文本框 71"/>
          <p:cNvSpPr txBox="1"/>
          <p:nvPr/>
        </p:nvSpPr>
        <p:spPr>
          <a:xfrm>
            <a:off x="1242695" y="400431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159250" y="228092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74" name="文本框 73"/>
          <p:cNvSpPr txBox="1"/>
          <p:nvPr/>
        </p:nvSpPr>
        <p:spPr>
          <a:xfrm>
            <a:off x="4016375" y="573024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75" name="文本框 74"/>
          <p:cNvSpPr txBox="1"/>
          <p:nvPr/>
        </p:nvSpPr>
        <p:spPr>
          <a:xfrm>
            <a:off x="8260080" y="228727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76" name="文本框 75"/>
          <p:cNvSpPr txBox="1"/>
          <p:nvPr/>
        </p:nvSpPr>
        <p:spPr>
          <a:xfrm>
            <a:off x="4144010" y="572833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9</a:t>
            </a:r>
            <a:endParaRPr lang="en-US" altLang="zh-CN" sz="3600"/>
          </a:p>
        </p:txBody>
      </p:sp>
      <p:sp>
        <p:nvSpPr>
          <p:cNvPr id="77" name="文本框 76"/>
          <p:cNvSpPr txBox="1"/>
          <p:nvPr/>
        </p:nvSpPr>
        <p:spPr>
          <a:xfrm>
            <a:off x="4134485" y="575881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78" name="文本框 77"/>
          <p:cNvSpPr txBox="1"/>
          <p:nvPr/>
        </p:nvSpPr>
        <p:spPr>
          <a:xfrm>
            <a:off x="8133080" y="573532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13</a:t>
            </a:r>
            <a:endParaRPr lang="en-US" altLang="zh-CN" sz="3600"/>
          </a:p>
        </p:txBody>
      </p:sp>
      <p:sp>
        <p:nvSpPr>
          <p:cNvPr id="79" name="文本框 78"/>
          <p:cNvSpPr txBox="1"/>
          <p:nvPr/>
        </p:nvSpPr>
        <p:spPr>
          <a:xfrm>
            <a:off x="8260080" y="1137285"/>
            <a:ext cx="3829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到已选择顶点</a:t>
            </a:r>
            <a:r>
              <a:rPr lang="zh-CN" altLang="en-US" sz="2400"/>
              <a:t>的最短距离</a:t>
            </a:r>
            <a:endParaRPr lang="zh-CN" altLang="en-US" sz="2400"/>
          </a:p>
        </p:txBody>
      </p:sp>
      <p:sp>
        <p:nvSpPr>
          <p:cNvPr id="80" name="椭圆 79"/>
          <p:cNvSpPr/>
          <p:nvPr/>
        </p:nvSpPr>
        <p:spPr>
          <a:xfrm>
            <a:off x="7197090" y="96583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0</a:t>
            </a:r>
            <a:endParaRPr lang="en-US" altLang="zh-CN" sz="3200"/>
          </a:p>
        </p:txBody>
      </p:sp>
      <p:sp>
        <p:nvSpPr>
          <p:cNvPr id="81" name="文本框 80"/>
          <p:cNvSpPr txBox="1"/>
          <p:nvPr/>
        </p:nvSpPr>
        <p:spPr>
          <a:xfrm>
            <a:off x="8260080" y="575881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5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68" grpId="0"/>
      <p:bldP spid="69" grpId="0"/>
      <p:bldP spid="72" grpId="0"/>
      <p:bldP spid="73" grpId="0"/>
      <p:bldP spid="74" grpId="0"/>
      <p:bldP spid="67" grpId="1"/>
      <p:bldP spid="68" grpId="1"/>
      <p:bldP spid="73" grpId="1"/>
      <p:bldP spid="75" grpId="0"/>
      <p:bldP spid="76" grpId="0"/>
      <p:bldP spid="70" grpId="1"/>
      <p:bldP spid="74" grpId="1"/>
      <p:bldP spid="75" grpId="1"/>
      <p:bldP spid="77" grpId="0"/>
      <p:bldP spid="78" grpId="0"/>
      <p:bldP spid="76" grpId="1"/>
      <p:bldP spid="69" grpId="1"/>
      <p:bldP spid="77" grpId="1"/>
      <p:bldP spid="78" grpId="1"/>
      <p:bldP spid="81" grpId="0"/>
      <p:bldP spid="81" grpId="1"/>
      <p:bldP spid="40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朴素Prim算法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065530"/>
            <a:ext cx="79527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P3366 【模板】最小生成树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8867775" y="2021205"/>
            <a:ext cx="25400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"/>
              <a:t>#include &lt;bits/stdc++.h&gt;</a:t>
            </a:r>
            <a:endParaRPr lang="zh-CN" altLang="en-US" sz="400"/>
          </a:p>
          <a:p>
            <a:r>
              <a:rPr lang="zh-CN" altLang="en-US" sz="400"/>
              <a:t>using namespace std;</a:t>
            </a:r>
            <a:endParaRPr lang="zh-CN" altLang="en-US" sz="400"/>
          </a:p>
          <a:p>
            <a:r>
              <a:rPr lang="zh-CN" altLang="en-US" sz="400"/>
              <a:t>#define INF 0x3f3f3f3f</a:t>
            </a:r>
            <a:endParaRPr lang="zh-CN" altLang="en-US" sz="400"/>
          </a:p>
          <a:p>
            <a:r>
              <a:rPr lang="zh-CN" altLang="en-US" sz="400"/>
              <a:t>#define N 5005</a:t>
            </a:r>
            <a:endParaRPr lang="zh-CN" altLang="en-US" sz="400"/>
          </a:p>
          <a:p>
            <a:r>
              <a:rPr lang="zh-CN" altLang="en-US" sz="400"/>
              <a:t>struct Edge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t, w;</a:t>
            </a:r>
            <a:endParaRPr lang="zh-CN" altLang="en-US" sz="400"/>
          </a:p>
          <a:p>
            <a:r>
              <a:rPr lang="zh-CN" altLang="en-US" sz="400"/>
              <a:t>	Edge(){}</a:t>
            </a:r>
            <a:endParaRPr lang="zh-CN" altLang="en-US" sz="400"/>
          </a:p>
          <a:p>
            <a:r>
              <a:rPr lang="zh-CN" altLang="en-US" sz="400"/>
              <a:t>	Edge(int a, int b):t(a),w(b){}</a:t>
            </a:r>
            <a:endParaRPr lang="zh-CN" altLang="en-US" sz="400"/>
          </a:p>
          <a:p>
            <a:r>
              <a:rPr lang="zh-CN" altLang="en-US" sz="400"/>
              <a:t>};</a:t>
            </a:r>
            <a:endParaRPr lang="zh-CN" altLang="en-US" sz="400"/>
          </a:p>
          <a:p>
            <a:r>
              <a:rPr lang="zh-CN" altLang="en-US" sz="400"/>
              <a:t>vector&lt;Edge&gt; edge[N];</a:t>
            </a:r>
            <a:endParaRPr lang="zh-CN" altLang="en-US" sz="400"/>
          </a:p>
          <a:p>
            <a:r>
              <a:rPr lang="zh-CN" altLang="en-US" sz="400"/>
              <a:t>bool vis[N];//vis[i]:顶点i是否已被选择（是否在集合U中）</a:t>
            </a:r>
            <a:endParaRPr lang="zh-CN" altLang="en-US" sz="400"/>
          </a:p>
          <a:p>
            <a:r>
              <a:rPr lang="zh-CN" altLang="en-US" sz="400"/>
              <a:t>int dis[N];//dis[i]:顶点i距离被选择顶点的最小距离 </a:t>
            </a:r>
            <a:endParaRPr lang="zh-CN" altLang="en-US" sz="400"/>
          </a:p>
          <a:p>
            <a:r>
              <a:rPr lang="zh-CN" altLang="en-US" sz="400"/>
              <a:t>int n, m, sum;//权值加和</a:t>
            </a:r>
            <a:endParaRPr lang="zh-CN" altLang="en-US" sz="400"/>
          </a:p>
          <a:p>
            <a:r>
              <a:rPr lang="zh-CN" altLang="en-US" sz="400"/>
              <a:t>bool prim()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memset(dis, 0x3f, sizeof(dis));</a:t>
            </a:r>
            <a:endParaRPr lang="zh-CN" altLang="en-US" sz="400"/>
          </a:p>
          <a:p>
            <a:r>
              <a:rPr lang="zh-CN" altLang="en-US" sz="400"/>
              <a:t>	dis[1] = 0;//先选择顶点1 </a:t>
            </a:r>
            <a:endParaRPr lang="zh-CN" altLang="en-US" sz="400"/>
          </a:p>
          <a:p>
            <a:r>
              <a:rPr lang="zh-CN" altLang="en-US" sz="400"/>
              <a:t>	for(int k = 1; k &lt;= n; ++k)//循环n次，每次取出一个顶点 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int u = 0;//未选择的顶点中dis中最小值的下标 </a:t>
            </a:r>
            <a:endParaRPr lang="zh-CN" altLang="en-US" sz="400"/>
          </a:p>
          <a:p>
            <a:r>
              <a:rPr lang="zh-CN" altLang="en-US" sz="400"/>
              <a:t>		for(int i = 1; i &lt;= n; ++i)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if(vis[i] == false &amp;&amp; (u == 0 || dis[i] &lt; dis[u]))</a:t>
            </a:r>
            <a:endParaRPr lang="zh-CN" altLang="en-US" sz="400"/>
          </a:p>
          <a:p>
            <a:r>
              <a:rPr lang="zh-CN" altLang="en-US" sz="400"/>
              <a:t>				u = i;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	if(dis[u] == INF)//没有找到与已选择顶点相邻的顶点，说明这不是个连通图  </a:t>
            </a:r>
            <a:endParaRPr lang="zh-CN" altLang="en-US" sz="400"/>
          </a:p>
          <a:p>
            <a:r>
              <a:rPr lang="zh-CN" altLang="en-US" sz="400"/>
              <a:t>			return false;//寻找失败 </a:t>
            </a:r>
            <a:endParaRPr lang="zh-CN" altLang="en-US" sz="400"/>
          </a:p>
          <a:p>
            <a:r>
              <a:rPr lang="zh-CN" altLang="en-US" sz="400"/>
              <a:t>		sum += dis[u];</a:t>
            </a:r>
            <a:endParaRPr lang="zh-CN" altLang="en-US" sz="400"/>
          </a:p>
          <a:p>
            <a:r>
              <a:rPr lang="zh-CN" altLang="en-US" sz="400"/>
              <a:t>		vis[u] = true;</a:t>
            </a:r>
            <a:endParaRPr lang="zh-CN" altLang="en-US" sz="400"/>
          </a:p>
          <a:p>
            <a:r>
              <a:rPr lang="zh-CN" altLang="en-US" sz="400"/>
              <a:t>		for(int i = 0; i &lt; edge[u].size(); ++i)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int v = edge[u][i].t, w = edge[u][i].w;</a:t>
            </a:r>
            <a:endParaRPr lang="zh-CN" altLang="en-US" sz="400"/>
          </a:p>
          <a:p>
            <a:r>
              <a:rPr lang="zh-CN" altLang="en-US" sz="400"/>
              <a:t>			if(vis[v] == false &amp;&amp; dis[v] &gt; w)</a:t>
            </a:r>
            <a:endParaRPr lang="zh-CN" altLang="en-US" sz="400"/>
          </a:p>
          <a:p>
            <a:r>
              <a:rPr lang="zh-CN" altLang="en-US" sz="400"/>
              <a:t>				dis[v] = w;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	return true;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main()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f, t, w;</a:t>
            </a:r>
            <a:endParaRPr lang="zh-CN" altLang="en-US" sz="400"/>
          </a:p>
          <a:p>
            <a:r>
              <a:rPr lang="zh-CN" altLang="en-US" sz="400"/>
              <a:t>	cin &gt;&gt; n &gt;&gt; m;</a:t>
            </a:r>
            <a:endParaRPr lang="zh-CN" altLang="en-US" sz="400"/>
          </a:p>
          <a:p>
            <a:r>
              <a:rPr lang="zh-CN" altLang="en-US" sz="400"/>
              <a:t>	for(int i = 1; i &lt;= m; ++i)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cin &gt;&gt; f &gt;&gt; t &gt;&gt; w;</a:t>
            </a:r>
            <a:endParaRPr lang="zh-CN" altLang="en-US" sz="400"/>
          </a:p>
          <a:p>
            <a:r>
              <a:rPr lang="zh-CN" altLang="en-US" sz="400"/>
              <a:t>		edge[f].push_back(Edge(t, w));</a:t>
            </a:r>
            <a:endParaRPr lang="zh-CN" altLang="en-US" sz="400"/>
          </a:p>
          <a:p>
            <a:r>
              <a:rPr lang="zh-CN" altLang="en-US" sz="400"/>
              <a:t>		edge[t].push_back(Edge(f, w));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	if(prim())</a:t>
            </a:r>
            <a:endParaRPr lang="zh-CN" altLang="en-US" sz="400"/>
          </a:p>
          <a:p>
            <a:r>
              <a:rPr lang="zh-CN" altLang="en-US" sz="400"/>
              <a:t>		cout &lt;&lt; sum;</a:t>
            </a:r>
            <a:endParaRPr lang="zh-CN" altLang="en-US" sz="400"/>
          </a:p>
          <a:p>
            <a:r>
              <a:rPr lang="zh-CN" altLang="en-US" sz="400"/>
              <a:t>	else</a:t>
            </a:r>
            <a:endParaRPr lang="zh-CN" altLang="en-US" sz="400"/>
          </a:p>
          <a:p>
            <a:r>
              <a:rPr lang="zh-CN" altLang="en-US" sz="400"/>
              <a:t>		cout &lt;&lt; "orz";</a:t>
            </a:r>
            <a:endParaRPr lang="zh-CN" altLang="en-US" sz="400"/>
          </a:p>
          <a:p>
            <a:r>
              <a:rPr lang="zh-CN" altLang="en-US" sz="400"/>
              <a:t>	return 0;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</p:txBody>
      </p:sp>
      <p:sp>
        <p:nvSpPr>
          <p:cNvPr id="7" name="文本框 6"/>
          <p:cNvSpPr txBox="1"/>
          <p:nvPr/>
        </p:nvSpPr>
        <p:spPr>
          <a:xfrm>
            <a:off x="441325" y="429704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000"/>
              <a:t>时间复杂度：</a:t>
            </a:r>
            <a:endParaRPr lang="en-US" altLang="zh-CN" sz="4000"/>
          </a:p>
        </p:txBody>
      </p:sp>
      <p:sp>
        <p:nvSpPr>
          <p:cNvPr id="9" name="文本框 8"/>
          <p:cNvSpPr txBox="1"/>
          <p:nvPr/>
        </p:nvSpPr>
        <p:spPr>
          <a:xfrm>
            <a:off x="3672205" y="4325620"/>
            <a:ext cx="1313180" cy="75565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O(V</a:t>
            </a:r>
            <a:r>
              <a:rPr lang="en-US" altLang="zh-CN" sz="36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Prim算法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堆优化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927100"/>
            <a:ext cx="10958830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未选择的顶点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优先队列：所有从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2800">
                <a:sym typeface="+mn-ea"/>
              </a:rPr>
              <a:t>的边（仅记录到达顶点和权值</a:t>
            </a:r>
            <a:r>
              <a:rPr lang="en-US" altLang="zh-CN" sz="2800">
                <a:sym typeface="+mn-ea"/>
              </a:rPr>
              <a:t>(t, w)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数组：</a:t>
            </a:r>
            <a:r>
              <a:rPr lang="en-US" altLang="zh-CN" sz="2800">
                <a:sym typeface="+mn-ea"/>
              </a:rPr>
              <a:t>dis[v]</a:t>
            </a:r>
            <a:r>
              <a:rPr lang="zh-CN" altLang="en-US" sz="2800">
                <a:sym typeface="+mn-ea"/>
              </a:rPr>
              <a:t>表示顶点</a:t>
            </a:r>
            <a:r>
              <a:rPr lang="en-US" altLang="zh-CN" sz="2800">
                <a:sym typeface="+mn-ea"/>
              </a:rPr>
              <a:t>v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的最小距离</a:t>
            </a:r>
            <a:endParaRPr lang="zh-CN" altLang="en-US" sz="2800"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假设有一条到顶点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的权值为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的边，将其加入优先队列。（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是任意顶点）</a:t>
            </a:r>
            <a:endParaRPr lang="zh-CN" altLang="en-US" sz="28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2. </a:t>
            </a:r>
            <a:r>
              <a:rPr lang="zh-CN" altLang="en-US" sz="2800">
                <a:sym typeface="+mn-ea"/>
              </a:rPr>
              <a:t>在优先队列中选择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权值最小的边</a:t>
            </a:r>
            <a:r>
              <a:rPr lang="en-US" altLang="zh-CN" sz="2800">
                <a:sym typeface="+mn-ea"/>
              </a:rPr>
              <a:t>(t, w)</a:t>
            </a:r>
            <a:r>
              <a:rPr lang="zh-CN" altLang="en-US" sz="2800">
                <a:sym typeface="+mn-ea"/>
              </a:rPr>
              <a:t>并将其移除。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顶点</a:t>
            </a:r>
            <a:r>
              <a:rPr lang="en-US" altLang="zh-CN" sz="2800">
                <a:sym typeface="+mn-ea"/>
              </a:rPr>
              <a:t>t</a:t>
            </a:r>
            <a:r>
              <a:rPr lang="zh-CN" altLang="en-US" sz="2800">
                <a:sym typeface="+mn-ea"/>
              </a:rPr>
              <a:t>，更新</a:t>
            </a: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数组，将所有</a:t>
            </a:r>
            <a:r>
              <a:rPr lang="zh-CN" altLang="en-US" sz="2800" u="sng">
                <a:sym typeface="+mn-ea"/>
              </a:rPr>
              <a:t>从</a:t>
            </a:r>
            <a:r>
              <a:rPr lang="en-US" altLang="zh-CN" sz="2800" u="sng">
                <a:sym typeface="+mn-ea"/>
              </a:rPr>
              <a:t>t</a:t>
            </a:r>
            <a:r>
              <a:rPr lang="zh-CN" altLang="en-US" sz="2800" u="sng">
                <a:sym typeface="+mn-ea"/>
              </a:rPr>
              <a:t>出发距离生成树更近的边</a:t>
            </a:r>
            <a:r>
              <a:rPr lang="zh-CN" altLang="en-US" sz="2800">
                <a:sym typeface="+mn-ea"/>
              </a:rPr>
              <a:t>加入优先队列。</a:t>
            </a:r>
            <a:endParaRPr lang="zh-CN" altLang="en-US" sz="2800">
              <a:sym typeface="+mn-ea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重复步骤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，直到所有顶点都已被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ctr"/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Prim算法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堆优化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5</a:t>
            </a:r>
            <a:endParaRPr lang="en-US" altLang="zh-CN" sz="3200"/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6</a:t>
            </a:r>
            <a:endParaRPr lang="en-US" altLang="zh-CN" sz="3200"/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H="1">
            <a:off x="5210175" y="3108960"/>
            <a:ext cx="9525" cy="17900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8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9295765" y="175069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(2, 6)</a:t>
            </a:r>
            <a:endParaRPr lang="en-US" altLang="zh-CN" sz="3200"/>
          </a:p>
        </p:txBody>
      </p:sp>
      <p:sp>
        <p:nvSpPr>
          <p:cNvPr id="33" name="圆角矩形 32"/>
          <p:cNvSpPr/>
          <p:nvPr/>
        </p:nvSpPr>
        <p:spPr>
          <a:xfrm>
            <a:off x="8748395" y="1640205"/>
            <a:ext cx="2739390" cy="486727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287510" y="225488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(1, 3) </a:t>
            </a:r>
            <a:endParaRPr lang="en-US" altLang="zh-CN" sz="3200"/>
          </a:p>
        </p:txBody>
      </p:sp>
      <p:sp>
        <p:nvSpPr>
          <p:cNvPr id="35" name="文本框 34"/>
          <p:cNvSpPr txBox="1"/>
          <p:nvPr/>
        </p:nvSpPr>
        <p:spPr>
          <a:xfrm>
            <a:off x="8388350" y="687070"/>
            <a:ext cx="34620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/>
              <a:t>(</a:t>
            </a:r>
            <a:r>
              <a:rPr lang="zh-CN" altLang="en-US" sz="2800"/>
              <a:t>到达顶点</a:t>
            </a:r>
            <a:r>
              <a:rPr lang="en-US" altLang="zh-CN" sz="2800"/>
              <a:t>t, </a:t>
            </a:r>
            <a:r>
              <a:rPr lang="zh-CN" altLang="en-US" sz="2800"/>
              <a:t>边权值</a:t>
            </a:r>
            <a:r>
              <a:rPr lang="en-US" altLang="zh-CN" sz="2800"/>
              <a:t>w)</a:t>
            </a:r>
            <a:endParaRPr lang="en-US" altLang="zh-CN" sz="2800"/>
          </a:p>
          <a:p>
            <a:pPr algn="ctr"/>
            <a:r>
              <a:rPr lang="zh-CN" altLang="en-US" sz="2800"/>
              <a:t>优先队列</a:t>
            </a:r>
            <a:endParaRPr lang="zh-CN" altLang="en-US" sz="2800"/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未选择顶点</a:t>
            </a:r>
            <a:endParaRPr lang="zh-CN" altLang="en-US" sz="2800"/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已选择顶点</a:t>
            </a:r>
            <a:endParaRPr lang="zh-CN" altLang="en-US" sz="2800"/>
          </a:p>
        </p:txBody>
      </p:sp>
      <p:sp>
        <p:nvSpPr>
          <p:cNvPr id="40" name="文本框 39"/>
          <p:cNvSpPr txBox="1"/>
          <p:nvPr/>
        </p:nvSpPr>
        <p:spPr>
          <a:xfrm>
            <a:off x="9288145" y="27590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(2, 5)</a:t>
            </a:r>
            <a:endParaRPr lang="en-US" altLang="zh-CN" sz="3200"/>
          </a:p>
        </p:txBody>
      </p:sp>
      <p:sp>
        <p:nvSpPr>
          <p:cNvPr id="41" name="文本框 40"/>
          <p:cNvSpPr txBox="1"/>
          <p:nvPr/>
        </p:nvSpPr>
        <p:spPr>
          <a:xfrm>
            <a:off x="9288145" y="326326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(4, 1)</a:t>
            </a:r>
            <a:endParaRPr lang="en-US" altLang="zh-CN" sz="3200"/>
          </a:p>
        </p:txBody>
      </p:sp>
      <p:sp>
        <p:nvSpPr>
          <p:cNvPr id="42" name="文本框 41"/>
          <p:cNvSpPr txBox="1"/>
          <p:nvPr/>
        </p:nvSpPr>
        <p:spPr>
          <a:xfrm>
            <a:off x="9288145" y="376745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(5, 4)</a:t>
            </a:r>
            <a:endParaRPr lang="en-US" altLang="zh-CN" sz="3200"/>
          </a:p>
        </p:txBody>
      </p:sp>
      <p:sp>
        <p:nvSpPr>
          <p:cNvPr id="43" name="文本框 42"/>
          <p:cNvSpPr txBox="1"/>
          <p:nvPr/>
        </p:nvSpPr>
        <p:spPr>
          <a:xfrm>
            <a:off x="9295765" y="427164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(2, 5)</a:t>
            </a:r>
            <a:endParaRPr lang="en-US" altLang="zh-CN" sz="3200"/>
          </a:p>
        </p:txBody>
      </p:sp>
      <p:sp>
        <p:nvSpPr>
          <p:cNvPr id="44" name="文本框 43"/>
          <p:cNvSpPr txBox="1"/>
          <p:nvPr/>
        </p:nvSpPr>
        <p:spPr>
          <a:xfrm>
            <a:off x="9295765" y="47758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(5, 8)</a:t>
            </a:r>
            <a:endParaRPr lang="en-US" altLang="zh-CN" sz="3200"/>
          </a:p>
        </p:txBody>
      </p:sp>
      <p:sp>
        <p:nvSpPr>
          <p:cNvPr id="45" name="文本框 44"/>
          <p:cNvSpPr txBox="1"/>
          <p:nvPr/>
        </p:nvSpPr>
        <p:spPr>
          <a:xfrm>
            <a:off x="9288145" y="528002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(6, 2)</a:t>
            </a:r>
            <a:endParaRPr lang="en-US" altLang="zh-CN" sz="3200"/>
          </a:p>
        </p:txBody>
      </p:sp>
      <p:sp>
        <p:nvSpPr>
          <p:cNvPr id="46" name="文本框 45"/>
          <p:cNvSpPr txBox="1"/>
          <p:nvPr/>
        </p:nvSpPr>
        <p:spPr>
          <a:xfrm>
            <a:off x="9288145" y="578421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(5, 3)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"/>
                            </p:stCondLst>
                            <p:childTnLst>
                              <p:par>
                                <p:cTn id="10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80"/>
                            </p:stCondLst>
                            <p:childTnLst>
                              <p:par>
                                <p:cTn id="1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"/>
                            </p:stCondLst>
                            <p:childTnLst>
                              <p:par>
                                <p:cTn id="1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0"/>
                            </p:stCondLst>
                            <p:childTnLst>
                              <p:par>
                                <p:cTn id="18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"/>
                            </p:stCondLst>
                            <p:childTnLst>
                              <p:par>
                                <p:cTn id="18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0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3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6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3" grpId="0" bldLvl="0" animBg="1"/>
      <p:bldP spid="35" grpId="0"/>
      <p:bldP spid="34" grpId="1"/>
      <p:bldP spid="34" grpId="2"/>
      <p:bldP spid="9" grpId="1" animBg="1"/>
      <p:bldP spid="41" grpId="0"/>
      <p:bldP spid="41" grpId="1"/>
      <p:bldP spid="41" grpId="2"/>
      <p:bldP spid="40" grpId="0"/>
      <p:bldP spid="42" grpId="0"/>
      <p:bldP spid="10" grpId="1" animBg="1"/>
      <p:bldP spid="44" grpId="0"/>
      <p:bldP spid="43" grpId="0"/>
      <p:bldP spid="45" grpId="0"/>
      <p:bldP spid="45" grpId="1"/>
      <p:bldP spid="45" grpId="2"/>
      <p:bldP spid="7" grpId="1" animBg="1"/>
      <p:bldP spid="12" grpId="1" animBg="1"/>
      <p:bldP spid="46" grpId="0"/>
      <p:bldP spid="46" grpId="1"/>
      <p:bldP spid="46" grpId="2"/>
      <p:bldP spid="11" grpId="1" animBg="1"/>
      <p:bldP spid="40" grpId="1"/>
      <p:bldP spid="40" grpId="2"/>
      <p:bldP spid="22" grpId="1"/>
      <p:bldP spid="25" grpId="1"/>
      <p:bldP spid="28" grpId="1"/>
      <p:bldP spid="27" grpId="1"/>
      <p:bldP spid="42" grpId="1"/>
      <p:bldP spid="4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Prim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算法 堆优化 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065530"/>
            <a:ext cx="739838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P3366 【模板】最小生成树</a:t>
            </a:r>
            <a:endParaRPr 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441325" y="429704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000"/>
              <a:t>时间复杂度：</a:t>
            </a:r>
            <a:endParaRPr lang="en-US" altLang="zh-CN" sz="4000"/>
          </a:p>
        </p:txBody>
      </p:sp>
      <p:sp>
        <p:nvSpPr>
          <p:cNvPr id="9" name="文本框 8"/>
          <p:cNvSpPr txBox="1"/>
          <p:nvPr/>
        </p:nvSpPr>
        <p:spPr>
          <a:xfrm>
            <a:off x="3672205" y="4325620"/>
            <a:ext cx="20624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sym typeface="+mn-ea"/>
              </a:rPr>
              <a:t>O(ElogE)</a:t>
            </a:r>
            <a:endParaRPr lang="en-US" altLang="zh-CN" sz="36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7860" y="1709420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"/>
              <a:t>#include &lt;bits/stdc++.h&gt;</a:t>
            </a:r>
            <a:endParaRPr lang="zh-CN" altLang="en-US" sz="300"/>
          </a:p>
          <a:p>
            <a:r>
              <a:rPr lang="zh-CN" altLang="en-US" sz="300"/>
              <a:t>using namespace std;</a:t>
            </a:r>
            <a:endParaRPr lang="zh-CN" altLang="en-US" sz="300"/>
          </a:p>
          <a:p>
            <a:r>
              <a:rPr lang="zh-CN" altLang="en-US" sz="300"/>
              <a:t>#define N 5005</a:t>
            </a:r>
            <a:endParaRPr lang="zh-CN" altLang="en-US" sz="300"/>
          </a:p>
          <a:p>
            <a:r>
              <a:rPr lang="zh-CN" altLang="en-US" sz="300"/>
              <a:t>struct Edge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int t, w;//t:顶点 w:权值 </a:t>
            </a:r>
            <a:endParaRPr lang="zh-CN" altLang="en-US" sz="300"/>
          </a:p>
          <a:p>
            <a:r>
              <a:rPr lang="zh-CN" altLang="en-US" sz="300"/>
              <a:t>	Edge(){}</a:t>
            </a:r>
            <a:endParaRPr lang="zh-CN" altLang="en-US" sz="300"/>
          </a:p>
          <a:p>
            <a:r>
              <a:rPr lang="zh-CN" altLang="en-US" sz="300"/>
              <a:t>	Edge(int a, int b):t(a),w(b){}</a:t>
            </a:r>
            <a:endParaRPr lang="zh-CN" altLang="en-US" sz="300"/>
          </a:p>
          <a:p>
            <a:r>
              <a:rPr lang="zh-CN" altLang="en-US" sz="300"/>
              <a:t>	bool operator &lt; (const Edge &amp;b) const//返回b优先的条件 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return b.w &lt; w;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};</a:t>
            </a:r>
            <a:endParaRPr lang="zh-CN" altLang="en-US" sz="300"/>
          </a:p>
          <a:p>
            <a:r>
              <a:rPr lang="zh-CN" altLang="en-US" sz="300"/>
              <a:t>vector&lt;Edge&gt; edge[N];</a:t>
            </a:r>
            <a:endParaRPr lang="zh-CN" altLang="en-US" sz="300"/>
          </a:p>
          <a:p>
            <a:r>
              <a:rPr lang="zh-CN" altLang="en-US" sz="300"/>
              <a:t>bool vis[N];//vis[i]:顶点i是否已被选择（是否在集合U中） </a:t>
            </a:r>
            <a:endParaRPr lang="zh-CN" altLang="en-US" sz="300"/>
          </a:p>
          <a:p>
            <a:r>
              <a:rPr lang="zh-CN" altLang="en-US" sz="300"/>
              <a:t>priority_queue&lt;Edge&gt; pq;//权值小的边优先 </a:t>
            </a:r>
            <a:endParaRPr lang="zh-CN" altLang="en-US" sz="300"/>
          </a:p>
          <a:p>
            <a:r>
              <a:rPr lang="zh-CN" altLang="en-US" sz="300"/>
              <a:t>int n, m, sum, visNum;//sum:权值加和 visNum:选择了几个顶点 </a:t>
            </a:r>
            <a:endParaRPr lang="zh-CN" altLang="en-US" sz="300"/>
          </a:p>
          <a:p>
            <a:r>
              <a:rPr lang="zh-CN" altLang="en-US" sz="300"/>
              <a:t>int dis[N];//dis[i]:顶点i距离被选择顶点的最小距离 </a:t>
            </a:r>
            <a:endParaRPr lang="zh-CN" altLang="en-US" sz="300"/>
          </a:p>
          <a:p>
            <a:r>
              <a:rPr lang="zh-CN" altLang="en-US" sz="300"/>
              <a:t>bool prim()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memset(dis, 0x3f, sizeof(dis)); </a:t>
            </a:r>
            <a:endParaRPr lang="zh-CN" altLang="en-US" sz="300"/>
          </a:p>
          <a:p>
            <a:r>
              <a:rPr lang="zh-CN" altLang="en-US" sz="300"/>
              <a:t>	dis[1] = 0;</a:t>
            </a:r>
            <a:endParaRPr lang="zh-CN" altLang="en-US" sz="300"/>
          </a:p>
          <a:p>
            <a:r>
              <a:rPr lang="zh-CN" altLang="en-US" sz="300"/>
              <a:t>	pq.push(Edge(1, 0));//假想有一条指向1的边，权值为0 </a:t>
            </a:r>
            <a:endParaRPr lang="zh-CN" altLang="en-US" sz="300"/>
          </a:p>
          <a:p>
            <a:r>
              <a:rPr lang="zh-CN" altLang="en-US" sz="300"/>
              <a:t>	while(visNum &lt; n)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if(pq.empty())</a:t>
            </a:r>
            <a:endParaRPr lang="zh-CN" altLang="en-US" sz="300"/>
          </a:p>
          <a:p>
            <a:r>
              <a:rPr lang="zh-CN" altLang="en-US" sz="300"/>
              <a:t>			return false;//如果生成树顶点不到n个，而优先队列空了，那么图不是连通图 </a:t>
            </a:r>
            <a:endParaRPr lang="zh-CN" altLang="en-US" sz="300"/>
          </a:p>
          <a:p>
            <a:r>
              <a:rPr lang="zh-CN" altLang="en-US" sz="300"/>
              <a:t>		int u = pq.top().t, u_w = pq.top().w;//u:距离树最近的顶点 w:该顶点到树的边权值 </a:t>
            </a:r>
            <a:endParaRPr lang="zh-CN" altLang="en-US" sz="300"/>
          </a:p>
          <a:p>
            <a:r>
              <a:rPr lang="zh-CN" altLang="en-US" sz="300"/>
              <a:t>		pq.pop();</a:t>
            </a:r>
            <a:endParaRPr lang="zh-CN" altLang="en-US" sz="300"/>
          </a:p>
          <a:p>
            <a:r>
              <a:rPr lang="zh-CN" altLang="en-US" sz="300"/>
              <a:t>		if(vis[u])</a:t>
            </a:r>
            <a:endParaRPr lang="zh-CN" altLang="en-US" sz="300"/>
          </a:p>
          <a:p>
            <a:r>
              <a:rPr lang="zh-CN" altLang="en-US" sz="300"/>
              <a:t>            continue;</a:t>
            </a:r>
            <a:endParaRPr lang="zh-CN" altLang="en-US" sz="300"/>
          </a:p>
          <a:p>
            <a:r>
              <a:rPr lang="zh-CN" altLang="en-US" sz="300"/>
              <a:t>		vis[u] = true;</a:t>
            </a:r>
            <a:endParaRPr lang="zh-CN" altLang="en-US" sz="300"/>
          </a:p>
          <a:p>
            <a:r>
              <a:rPr lang="zh-CN" altLang="en-US" sz="300"/>
              <a:t>		visNum++;</a:t>
            </a:r>
            <a:endParaRPr lang="zh-CN" altLang="en-US" sz="300"/>
          </a:p>
          <a:p>
            <a:r>
              <a:rPr lang="zh-CN" altLang="en-US" sz="300"/>
              <a:t>		sum += u_w;</a:t>
            </a:r>
            <a:endParaRPr lang="zh-CN" altLang="en-US" sz="300"/>
          </a:p>
          <a:p>
            <a:r>
              <a:rPr lang="zh-CN" altLang="en-US" sz="300"/>
              <a:t>		for(int i = 0; i &lt; edge[u].size(); ++i)</a:t>
            </a:r>
            <a:endParaRPr lang="zh-CN" altLang="en-US" sz="300"/>
          </a:p>
          <a:p>
            <a:r>
              <a:rPr lang="zh-CN" altLang="en-US" sz="300"/>
              <a:t>		{</a:t>
            </a:r>
            <a:endParaRPr lang="zh-CN" altLang="en-US" sz="300"/>
          </a:p>
          <a:p>
            <a:r>
              <a:rPr lang="zh-CN" altLang="en-US" sz="300"/>
              <a:t>			int v = edge[u][i].t, v_w = edge[u][i].w;</a:t>
            </a:r>
            <a:endParaRPr lang="zh-CN" altLang="en-US" sz="300"/>
          </a:p>
          <a:p>
            <a:r>
              <a:rPr lang="zh-CN" altLang="en-US" sz="300"/>
              <a:t>			if(vis[v] == false &amp;&amp; dis[v] &gt; v_w)</a:t>
            </a:r>
            <a:endParaRPr lang="zh-CN" altLang="en-US" sz="300"/>
          </a:p>
          <a:p>
            <a:r>
              <a:rPr lang="zh-CN" altLang="en-US" sz="300"/>
              <a:t>			{</a:t>
            </a:r>
            <a:endParaRPr lang="zh-CN" altLang="en-US" sz="300"/>
          </a:p>
          <a:p>
            <a:r>
              <a:rPr lang="zh-CN" altLang="en-US" sz="300"/>
              <a:t>				dis[v] = v_w;</a:t>
            </a:r>
            <a:endParaRPr lang="zh-CN" altLang="en-US" sz="300"/>
          </a:p>
          <a:p>
            <a:r>
              <a:rPr lang="zh-CN" altLang="en-US" sz="300"/>
              <a:t>				pq.push(Edge(v, v_w));	</a:t>
            </a:r>
            <a:endParaRPr lang="zh-CN" altLang="en-US" sz="300"/>
          </a:p>
          <a:p>
            <a:r>
              <a:rPr lang="zh-CN" altLang="en-US" sz="300"/>
              <a:t>			}</a:t>
            </a:r>
            <a:endParaRPr lang="zh-CN" altLang="en-US" sz="300"/>
          </a:p>
          <a:p>
            <a:r>
              <a:rPr lang="zh-CN" altLang="en-US" sz="300"/>
              <a:t>		}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	return true;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  <a:p>
            <a:r>
              <a:rPr lang="zh-CN" altLang="en-US" sz="300"/>
              <a:t>int main()</a:t>
            </a:r>
            <a:endParaRPr lang="zh-CN" altLang="en-US" sz="300"/>
          </a:p>
          <a:p>
            <a:r>
              <a:rPr lang="zh-CN" altLang="en-US" sz="300"/>
              <a:t>{</a:t>
            </a:r>
            <a:endParaRPr lang="zh-CN" altLang="en-US" sz="300"/>
          </a:p>
          <a:p>
            <a:r>
              <a:rPr lang="zh-CN" altLang="en-US" sz="300"/>
              <a:t>	int f, t, w;</a:t>
            </a:r>
            <a:endParaRPr lang="zh-CN" altLang="en-US" sz="300"/>
          </a:p>
          <a:p>
            <a:r>
              <a:rPr lang="zh-CN" altLang="en-US" sz="300"/>
              <a:t>	cin &gt;&gt; n &gt;&gt; m;</a:t>
            </a:r>
            <a:endParaRPr lang="zh-CN" altLang="en-US" sz="300"/>
          </a:p>
          <a:p>
            <a:r>
              <a:rPr lang="zh-CN" altLang="en-US" sz="300"/>
              <a:t>	for(int i = 1; i &lt;= m; ++i)</a:t>
            </a:r>
            <a:endParaRPr lang="zh-CN" altLang="en-US" sz="300"/>
          </a:p>
          <a:p>
            <a:r>
              <a:rPr lang="zh-CN" altLang="en-US" sz="300"/>
              <a:t>	{</a:t>
            </a:r>
            <a:endParaRPr lang="zh-CN" altLang="en-US" sz="300"/>
          </a:p>
          <a:p>
            <a:r>
              <a:rPr lang="zh-CN" altLang="en-US" sz="300"/>
              <a:t>		cin &gt;&gt; f &gt;&gt; t &gt;&gt; w;</a:t>
            </a:r>
            <a:endParaRPr lang="zh-CN" altLang="en-US" sz="300"/>
          </a:p>
          <a:p>
            <a:r>
              <a:rPr lang="zh-CN" altLang="en-US" sz="300"/>
              <a:t>		edge[f].push_back(Edge(t, w));</a:t>
            </a:r>
            <a:endParaRPr lang="zh-CN" altLang="en-US" sz="300"/>
          </a:p>
          <a:p>
            <a:r>
              <a:rPr lang="zh-CN" altLang="en-US" sz="300"/>
              <a:t>		edge[t].push_back(Edge(f, w));</a:t>
            </a:r>
            <a:endParaRPr lang="zh-CN" altLang="en-US" sz="300"/>
          </a:p>
          <a:p>
            <a:r>
              <a:rPr lang="zh-CN" altLang="en-US" sz="300"/>
              <a:t>	}</a:t>
            </a:r>
            <a:endParaRPr lang="zh-CN" altLang="en-US" sz="300"/>
          </a:p>
          <a:p>
            <a:r>
              <a:rPr lang="zh-CN" altLang="en-US" sz="300"/>
              <a:t>	if(prim())</a:t>
            </a:r>
            <a:endParaRPr lang="zh-CN" altLang="en-US" sz="300"/>
          </a:p>
          <a:p>
            <a:r>
              <a:rPr lang="zh-CN" altLang="en-US" sz="300"/>
              <a:t>		cout &lt;&lt; sum;</a:t>
            </a:r>
            <a:endParaRPr lang="zh-CN" altLang="en-US" sz="300"/>
          </a:p>
          <a:p>
            <a:r>
              <a:rPr lang="zh-CN" altLang="en-US" sz="300"/>
              <a:t>	else</a:t>
            </a:r>
            <a:endParaRPr lang="zh-CN" altLang="en-US" sz="300"/>
          </a:p>
          <a:p>
            <a:r>
              <a:rPr lang="zh-CN" altLang="en-US" sz="300"/>
              <a:t>		cout &lt;&lt; "orz";</a:t>
            </a:r>
            <a:endParaRPr lang="zh-CN" altLang="en-US" sz="300"/>
          </a:p>
          <a:p>
            <a:r>
              <a:rPr lang="zh-CN" altLang="en-US" sz="300"/>
              <a:t>	return 0;</a:t>
            </a:r>
            <a:endParaRPr lang="zh-CN" altLang="en-US" sz="300"/>
          </a:p>
          <a:p>
            <a:r>
              <a:rPr lang="zh-CN" altLang="en-US" sz="300"/>
              <a:t>}</a:t>
            </a:r>
            <a:endParaRPr lang="zh-CN" altLang="en-US" sz="3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759960" y="2914015"/>
            <a:ext cx="493776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Kruskal</a:t>
            </a:r>
            <a:r>
              <a:rPr lang="zh-CN">
                <a:sym typeface="Arial" panose="020B0604020202020204" pitchFamily="34" charset="0"/>
              </a:rPr>
              <a:t>算法</a:t>
            </a:r>
            <a:endParaRPr lang="zh-CN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3200" b="1">
                <a:sym typeface="Arial" panose="020B0604020202020204" pitchFamily="34" charset="0"/>
              </a:rPr>
              <a:t>Kruskal</a:t>
            </a:r>
            <a:r>
              <a:rPr lang="zh-CN" sz="3200" b="1">
                <a:sym typeface="Arial" panose="020B0604020202020204" pitchFamily="34" charset="0"/>
              </a:rPr>
              <a:t>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37260"/>
            <a:ext cx="1095883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sz="3200" b="1">
                <a:sym typeface="Arial" panose="020B0604020202020204" pitchFamily="34" charset="0"/>
              </a:rPr>
              <a:t>克鲁斯卡尔</a:t>
            </a:r>
            <a:r>
              <a:rPr lang="en-US" altLang="zh-CN" sz="3200" b="1">
                <a:sym typeface="Arial" panose="020B0604020202020204" pitchFamily="34" charset="0"/>
              </a:rPr>
              <a:t>(Kruskal)</a:t>
            </a:r>
            <a:r>
              <a:rPr lang="zh-CN" sz="3200" b="1">
                <a:sym typeface="Arial" panose="020B0604020202020204" pitchFamily="34" charset="0"/>
              </a:rPr>
              <a:t>算法，也叫</a:t>
            </a:r>
            <a:r>
              <a:rPr lang="en-US" altLang="zh-CN" sz="3200" b="1">
                <a:sym typeface="Arial" panose="020B0604020202020204" pitchFamily="34" charset="0"/>
              </a:rPr>
              <a:t>“</a:t>
            </a:r>
            <a:r>
              <a:rPr lang="zh-CN" sz="3200" b="1">
                <a:sym typeface="Arial" panose="020B0604020202020204" pitchFamily="34" charset="0"/>
              </a:rPr>
              <a:t>加边法</a:t>
            </a:r>
            <a:r>
              <a:rPr lang="en-US" altLang="zh-CN" sz="3200" b="1">
                <a:sym typeface="Arial" panose="020B0604020202020204" pitchFamily="34" charset="0"/>
              </a:rPr>
              <a:t>”</a:t>
            </a:r>
            <a:r>
              <a:rPr lang="zh-CN" altLang="en-US" sz="3200" b="1">
                <a:sym typeface="Arial" panose="020B0604020202020204" pitchFamily="34" charset="0"/>
              </a:rPr>
              <a:t>。</a:t>
            </a:r>
            <a:r>
              <a:rPr lang="zh-CN" altLang="en-US" sz="3200"/>
              <a:t>每次找最小权值的边，如果该边与之前的边不形成回路，则添加该边。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08330" y="2609850"/>
            <a:ext cx="10440670" cy="2748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将所有边按权值从小到大排列。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遍历每一条边，</a:t>
            </a:r>
            <a:r>
              <a:rPr lang="zh-CN" altLang="en-US" sz="3600"/>
              <a:t>如果该边加入生成树后不形成环，则将该边加入到生成树中。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3. </a:t>
            </a:r>
            <a:r>
              <a:rPr lang="zh-CN" altLang="en-US" sz="3600"/>
              <a:t>重复步骤</a:t>
            </a:r>
            <a:r>
              <a:rPr lang="en-US" altLang="zh-CN" sz="3600"/>
              <a:t>2</a:t>
            </a:r>
            <a:r>
              <a:rPr lang="zh-CN" altLang="en-US" sz="3600"/>
              <a:t>直至所有顶点都被加入到生成树中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608330" y="5645150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>
                <a:sym typeface="Arial" panose="020B0604020202020204" pitchFamily="34" charset="0"/>
              </a:rPr>
              <a:t>Kruskal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5</a:t>
            </a:r>
            <a:endParaRPr lang="en-US" altLang="zh-CN" sz="3200"/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/>
              <a:t>6</a:t>
            </a:r>
            <a:endParaRPr lang="en-US" altLang="zh-CN" sz="3200"/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11" idx="0"/>
          </p:cNvCxnSpPr>
          <p:nvPr/>
        </p:nvCxnSpPr>
        <p:spPr>
          <a:xfrm>
            <a:off x="5219700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8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未选择顶点</a:t>
            </a:r>
            <a:endParaRPr lang="zh-CN" altLang="en-US" sz="2800"/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/>
              <a:t>已选择</a:t>
            </a:r>
            <a:r>
              <a:rPr lang="zh-CN" altLang="en-US" sz="2800"/>
              <a:t>的顶点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9264015" y="10572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(3,4) 1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9264015" y="168529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(4,6) 2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9264015" y="294132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(5,6) 3</a:t>
            </a:r>
            <a:endParaRPr lang="en-US" altLang="zh-CN" sz="3200"/>
          </a:p>
        </p:txBody>
      </p:sp>
      <p:sp>
        <p:nvSpPr>
          <p:cNvPr id="32" name="文本框 31"/>
          <p:cNvSpPr txBox="1"/>
          <p:nvPr/>
        </p:nvSpPr>
        <p:spPr>
          <a:xfrm>
            <a:off x="9264015" y="231330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(1,2) 3</a:t>
            </a:r>
            <a:endParaRPr lang="en-US" altLang="zh-CN" sz="3200"/>
          </a:p>
        </p:txBody>
      </p:sp>
      <p:sp>
        <p:nvSpPr>
          <p:cNvPr id="47" name="文本框 46"/>
          <p:cNvSpPr txBox="1"/>
          <p:nvPr/>
        </p:nvSpPr>
        <p:spPr>
          <a:xfrm>
            <a:off x="9264015" y="35693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(3,5) 4</a:t>
            </a:r>
            <a:endParaRPr lang="en-US" altLang="zh-CN" sz="3200"/>
          </a:p>
        </p:txBody>
      </p:sp>
      <p:sp>
        <p:nvSpPr>
          <p:cNvPr id="48" name="文本框 47"/>
          <p:cNvSpPr txBox="1"/>
          <p:nvPr/>
        </p:nvSpPr>
        <p:spPr>
          <a:xfrm>
            <a:off x="9264015" y="419735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(2,3) 5</a:t>
            </a:r>
            <a:endParaRPr lang="en-US" altLang="zh-CN" sz="3200"/>
          </a:p>
        </p:txBody>
      </p:sp>
      <p:sp>
        <p:nvSpPr>
          <p:cNvPr id="49" name="文本框 48"/>
          <p:cNvSpPr txBox="1"/>
          <p:nvPr/>
        </p:nvSpPr>
        <p:spPr>
          <a:xfrm>
            <a:off x="9264015" y="482536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(2,4) 5</a:t>
            </a:r>
            <a:endParaRPr lang="en-US" altLang="zh-CN" sz="3200"/>
          </a:p>
        </p:txBody>
      </p:sp>
      <p:sp>
        <p:nvSpPr>
          <p:cNvPr id="50" name="文本框 49"/>
          <p:cNvSpPr txBox="1"/>
          <p:nvPr/>
        </p:nvSpPr>
        <p:spPr>
          <a:xfrm>
            <a:off x="9264015" y="545338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(1,3) 6</a:t>
            </a:r>
            <a:endParaRPr lang="en-US" altLang="zh-CN" sz="3200"/>
          </a:p>
        </p:txBody>
      </p:sp>
      <p:sp>
        <p:nvSpPr>
          <p:cNvPr id="51" name="文本框 50"/>
          <p:cNvSpPr txBox="1"/>
          <p:nvPr/>
        </p:nvSpPr>
        <p:spPr>
          <a:xfrm>
            <a:off x="9264015" y="608139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(4,5) 8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1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4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6b1c7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" grpId="0"/>
      <p:bldP spid="4" grpId="0"/>
      <p:bldP spid="6" grpId="0"/>
      <p:bldP spid="32" grpId="0"/>
      <p:bldP spid="47" grpId="0"/>
      <p:bldP spid="48" grpId="0"/>
      <p:bldP spid="49" grpId="0"/>
      <p:bldP spid="50" grpId="0"/>
      <p:bldP spid="51" grpId="0"/>
      <p:bldP spid="3" grpId="1"/>
      <p:bldP spid="10" grpId="1" animBg="1"/>
      <p:bldP spid="9" grpId="1" animBg="1"/>
      <p:bldP spid="3" grpId="2"/>
      <p:bldP spid="4" grpId="1"/>
      <p:bldP spid="12" grpId="1" animBg="1"/>
      <p:bldP spid="4" grpId="2"/>
      <p:bldP spid="32" grpId="1"/>
      <p:bldP spid="5" grpId="1" animBg="1"/>
      <p:bldP spid="32" grpId="2"/>
      <p:bldP spid="7" grpId="1" animBg="1"/>
      <p:bldP spid="6" grpId="1"/>
      <p:bldP spid="11" grpId="1" animBg="1"/>
      <p:bldP spid="6" grpId="2"/>
      <p:bldP spid="47" grpId="1"/>
      <p:bldP spid="47" grpId="2"/>
      <p:bldP spid="48" grpId="1"/>
      <p:bldP spid="48" grpId="2"/>
      <p:bldP spid="23" grpId="1"/>
      <p:bldP spid="25" grpId="1"/>
      <p:bldP spid="27" grpId="1"/>
      <p:bldP spid="28" grpId="1"/>
      <p:bldP spid="49" grpId="1"/>
      <p:bldP spid="50" grpId="1"/>
      <p:bldP spid="5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3200" b="1">
                <a:sym typeface="Arial" panose="020B0604020202020204" pitchFamily="34" charset="0"/>
              </a:rPr>
              <a:t>Kruskal</a:t>
            </a:r>
            <a:r>
              <a:rPr lang="zh-CN" sz="3200" b="1">
                <a:sym typeface="Arial" panose="020B0604020202020204" pitchFamily="34" charset="0"/>
              </a:rPr>
              <a:t>算法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18540"/>
            <a:ext cx="739838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P3366 【模板】最小生成树</a:t>
            </a:r>
            <a:endParaRPr 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608330" y="429704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000"/>
              <a:t>时间复杂度：</a:t>
            </a:r>
            <a:endParaRPr lang="en-US" altLang="zh-CN" sz="4000"/>
          </a:p>
        </p:txBody>
      </p:sp>
      <p:sp>
        <p:nvSpPr>
          <p:cNvPr id="9" name="文本框 8"/>
          <p:cNvSpPr txBox="1"/>
          <p:nvPr/>
        </p:nvSpPr>
        <p:spPr>
          <a:xfrm>
            <a:off x="3839210" y="4371340"/>
            <a:ext cx="20624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sym typeface="+mn-ea"/>
              </a:rPr>
              <a:t>O(ElogE)</a:t>
            </a:r>
            <a:endParaRPr lang="en-US" altLang="zh-CN" sz="36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0445" y="1018540"/>
            <a:ext cx="2540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"/>
              <a:t>#include &lt;bits/stdc++.h&gt;</a:t>
            </a:r>
            <a:endParaRPr lang="zh-CN" altLang="en-US" sz="400"/>
          </a:p>
          <a:p>
            <a:r>
              <a:rPr lang="zh-CN" altLang="en-US" sz="400"/>
              <a:t>using namespace std;</a:t>
            </a:r>
            <a:endParaRPr lang="zh-CN" altLang="en-US" sz="400"/>
          </a:p>
          <a:p>
            <a:r>
              <a:rPr lang="zh-CN" altLang="en-US" sz="400"/>
              <a:t>#define N 5005</a:t>
            </a:r>
            <a:endParaRPr lang="zh-CN" altLang="en-US" sz="400"/>
          </a:p>
          <a:p>
            <a:r>
              <a:rPr lang="zh-CN" altLang="en-US" sz="400"/>
              <a:t>struct Edge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f, t, w;//f:起点 t:终点 w:权值 </a:t>
            </a:r>
            <a:endParaRPr lang="zh-CN" altLang="en-US" sz="400"/>
          </a:p>
          <a:p>
            <a:r>
              <a:rPr lang="zh-CN" altLang="en-US" sz="400"/>
              <a:t>	Edge(){}</a:t>
            </a:r>
            <a:endParaRPr lang="zh-CN" altLang="en-US" sz="400"/>
          </a:p>
          <a:p>
            <a:r>
              <a:rPr lang="zh-CN" altLang="en-US" sz="400"/>
              <a:t>	Edge(int a, int b, int c):f(a),t(b),w(c){}</a:t>
            </a:r>
            <a:endParaRPr lang="zh-CN" altLang="en-US" sz="400"/>
          </a:p>
          <a:p>
            <a:r>
              <a:rPr lang="zh-CN" altLang="en-US" sz="400"/>
              <a:t>};</a:t>
            </a:r>
            <a:endParaRPr lang="zh-CN" altLang="en-US" sz="400"/>
          </a:p>
          <a:p>
            <a:r>
              <a:rPr lang="zh-CN" altLang="en-US" sz="400"/>
              <a:t>vector&lt;Edge&gt; edges;//保存所有的边 </a:t>
            </a:r>
            <a:endParaRPr lang="zh-CN" altLang="en-US" sz="400"/>
          </a:p>
          <a:p>
            <a:r>
              <a:rPr lang="zh-CN" altLang="en-US" sz="400"/>
              <a:t>int fa[N], n, m, sum, edgeNum;</a:t>
            </a:r>
            <a:endParaRPr lang="zh-CN" altLang="en-US" sz="400"/>
          </a:p>
          <a:p>
            <a:r>
              <a:rPr lang="zh-CN" altLang="en-US" sz="400"/>
              <a:t>void initFa()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fa[i] = i;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find(int x)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if(x == fa[x])</a:t>
            </a:r>
            <a:endParaRPr lang="zh-CN" altLang="en-US" sz="400"/>
          </a:p>
          <a:p>
            <a:r>
              <a:rPr lang="zh-CN" altLang="en-US" sz="400"/>
              <a:t>		return x;</a:t>
            </a:r>
            <a:endParaRPr lang="zh-CN" altLang="en-US" sz="400"/>
          </a:p>
          <a:p>
            <a:r>
              <a:rPr lang="zh-CN" altLang="en-US" sz="400"/>
              <a:t>	else</a:t>
            </a:r>
            <a:endParaRPr lang="zh-CN" altLang="en-US" sz="400"/>
          </a:p>
          <a:p>
            <a:r>
              <a:rPr lang="zh-CN" altLang="en-US" sz="400"/>
              <a:t>		return fa[x] = find(fa[x]);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void merge(int x, int y)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fa[find(x)] = find(y);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void init()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f, t, w;</a:t>
            </a:r>
            <a:endParaRPr lang="zh-CN" altLang="en-US" sz="400"/>
          </a:p>
          <a:p>
            <a:r>
              <a:rPr lang="zh-CN" altLang="en-US" sz="400"/>
              <a:t>	cin &gt;&gt; n &gt;&gt; m;</a:t>
            </a:r>
            <a:endParaRPr lang="zh-CN" altLang="en-US" sz="400"/>
          </a:p>
          <a:p>
            <a:r>
              <a:rPr lang="zh-CN" altLang="en-US" sz="400"/>
              <a:t>	for(int i = 1; i &lt;= m; ++i)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cin &gt;&gt; f &gt;&gt; t &gt;&gt; w;</a:t>
            </a:r>
            <a:endParaRPr lang="zh-CN" altLang="en-US" sz="400"/>
          </a:p>
          <a:p>
            <a:r>
              <a:rPr lang="zh-CN" altLang="en-US" sz="400"/>
              <a:t>		edges.push_back(Edge(f, t, w));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bool cmp(Edge &amp;a, Edge &amp;b)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return a.w &lt; b.w;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bool kruskal()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sort(edges.begin(), edges.end(), cmp);</a:t>
            </a:r>
            <a:endParaRPr lang="zh-CN" altLang="en-US" sz="400"/>
          </a:p>
          <a:p>
            <a:r>
              <a:rPr lang="zh-CN" altLang="en-US" sz="400"/>
              <a:t>	for(int i = 0; i &lt; edges.size(); ++i)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int f = edges[i].f, t = edges[i].t;</a:t>
            </a:r>
            <a:endParaRPr lang="zh-CN" altLang="en-US" sz="400"/>
          </a:p>
          <a:p>
            <a:r>
              <a:rPr lang="zh-CN" altLang="en-US" sz="400"/>
              <a:t>		if(find(f) != find(t))//如果边的起点终点不在一个集合，那么选择这条边，两点所在集合合并 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merge(f, t);</a:t>
            </a:r>
            <a:endParaRPr lang="zh-CN" altLang="en-US" sz="400"/>
          </a:p>
          <a:p>
            <a:r>
              <a:rPr lang="zh-CN" altLang="en-US" sz="400"/>
              <a:t>			sum += edges[i].w;</a:t>
            </a:r>
            <a:endParaRPr lang="zh-CN" altLang="en-US" sz="400"/>
          </a:p>
          <a:p>
            <a:r>
              <a:rPr lang="zh-CN" altLang="en-US" sz="400"/>
              <a:t>			edgeNum++;</a:t>
            </a:r>
            <a:endParaRPr lang="zh-CN" altLang="en-US" sz="400"/>
          </a:p>
          <a:p>
            <a:r>
              <a:rPr lang="zh-CN" altLang="en-US" sz="400"/>
              <a:t>			if(edgeNum == n-1)</a:t>
            </a:r>
            <a:endParaRPr lang="zh-CN" altLang="en-US" sz="400"/>
          </a:p>
          <a:p>
            <a:r>
              <a:rPr lang="zh-CN" altLang="en-US" sz="400"/>
              <a:t>				return true;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	return false;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main()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init();</a:t>
            </a:r>
            <a:endParaRPr lang="zh-CN" altLang="en-US" sz="400"/>
          </a:p>
          <a:p>
            <a:r>
              <a:rPr lang="zh-CN" altLang="en-US" sz="400"/>
              <a:t>	initFa();</a:t>
            </a:r>
            <a:endParaRPr lang="zh-CN" altLang="en-US" sz="400"/>
          </a:p>
          <a:p>
            <a:r>
              <a:rPr lang="zh-CN" altLang="en-US" sz="400"/>
              <a:t>	bool isSucc = kruskal();</a:t>
            </a:r>
            <a:endParaRPr lang="zh-CN" altLang="en-US" sz="400"/>
          </a:p>
          <a:p>
            <a:r>
              <a:rPr lang="zh-CN" altLang="en-US" sz="400"/>
              <a:t>	if(isSucc)</a:t>
            </a:r>
            <a:endParaRPr lang="zh-CN" altLang="en-US" sz="400"/>
          </a:p>
          <a:p>
            <a:r>
              <a:rPr lang="zh-CN" altLang="en-US" sz="400"/>
              <a:t>		cout &lt;&lt; sum;</a:t>
            </a:r>
            <a:endParaRPr lang="zh-CN" altLang="en-US" sz="400"/>
          </a:p>
          <a:p>
            <a:r>
              <a:rPr lang="zh-CN" altLang="en-US" sz="400"/>
              <a:t>	else</a:t>
            </a:r>
            <a:endParaRPr lang="zh-CN" altLang="en-US" sz="400"/>
          </a:p>
          <a:p>
            <a:r>
              <a:rPr lang="zh-CN" altLang="en-US" sz="400"/>
              <a:t>		cout &lt;&lt; "orz";</a:t>
            </a:r>
            <a:endParaRPr lang="zh-CN" altLang="en-US" sz="400"/>
          </a:p>
          <a:p>
            <a:r>
              <a:rPr lang="zh-CN" altLang="en-US" sz="400"/>
              <a:t>	return 0;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ym typeface="Arial" panose="020B0604020202020204" pitchFamily="34" charset="0"/>
              </a:rPr>
              <a:t>求最小生成树算法对比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08330" y="1548765"/>
          <a:ext cx="10960100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/>
                <a:gridCol w="2599055"/>
                <a:gridCol w="2740025"/>
                <a:gridCol w="2740025"/>
              </a:tblGrid>
              <a:tr h="77406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算法名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  <a:endParaRPr lang="zh-CN" altLang="en-US" sz="280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Prim</a:t>
                      </a:r>
                      <a:r>
                        <a:rPr lang="zh-CN" altLang="en-US" sz="2800"/>
                        <a:t>算法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O(V+E)/O(V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  <a:endParaRPr lang="zh-CN" altLang="en-US" sz="280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 b="0"/>
                        <a:t>Prim</a:t>
                      </a:r>
                      <a:r>
                        <a:rPr lang="zh-CN" altLang="en-US" sz="2800" b="0"/>
                        <a:t>算法 堆优化</a:t>
                      </a:r>
                      <a:endParaRPr lang="zh-CN" altLang="en-US" sz="28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O(V+E)/O(V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  <a:r>
                        <a:rPr lang="en-US" altLang="zh-CN" sz="2800">
                          <a:sym typeface="+mn-ea"/>
                        </a:rPr>
                        <a:t>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  <a:endParaRPr lang="zh-CN" altLang="en-US" sz="280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altLang="zh-CN" sz="2800" b="0">
                          <a:sym typeface="Arial" panose="020B0604020202020204" pitchFamily="34" charset="0"/>
                        </a:rPr>
                        <a:t>Kruskal</a:t>
                      </a:r>
                      <a:r>
                        <a:rPr lang="zh-CN" sz="2800" b="0">
                          <a:sym typeface="Arial" panose="020B0604020202020204" pitchFamily="34" charset="0"/>
                        </a:rPr>
                        <a:t>算法</a:t>
                      </a:r>
                      <a:endParaRPr lang="zh-CN" sz="2800" b="0"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O(ElogE)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O(V+E)/O(V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  <a:r>
                        <a:rPr lang="en-US" altLang="zh-CN" sz="2800">
                          <a:sym typeface="+mn-ea"/>
                        </a:rPr>
                        <a:t>)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稀疏图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759960" y="2914015"/>
            <a:ext cx="5301615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带权图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49960"/>
            <a:ext cx="11292205" cy="3290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3200"/>
              <a:t>ybt </a:t>
            </a:r>
            <a:r>
              <a:rPr lang="zh-CN" altLang="en-US" sz="3200"/>
              <a:t>1348：【例4-9】城市公交网建设问题</a:t>
            </a:r>
            <a:endParaRPr lang="zh-CN" altLang="en-US" sz="3200"/>
          </a:p>
          <a:p>
            <a:pPr>
              <a:lnSpc>
                <a:spcPct val="130000"/>
              </a:lnSpc>
            </a:pPr>
            <a:r>
              <a:rPr lang="zh-CN" altLang="en-US" sz="3200"/>
              <a:t>输出时，对于</a:t>
            </a:r>
            <a:r>
              <a:rPr lang="zh-CN" altLang="en-US" sz="3200">
                <a:sym typeface="+mn-ea"/>
              </a:rPr>
              <a:t>每条边，</a:t>
            </a:r>
            <a:r>
              <a:rPr lang="zh-CN" altLang="en-US" sz="3200"/>
              <a:t>先输出编号较小的顶点，再输出编号较大的顶点，中间用两个空格分开。</a:t>
            </a:r>
            <a:endParaRPr lang="zh-CN" altLang="en-US" sz="3200"/>
          </a:p>
          <a:p>
            <a:pPr>
              <a:lnSpc>
                <a:spcPct val="130000"/>
              </a:lnSpc>
            </a:pPr>
            <a:r>
              <a:rPr lang="zh-CN" altLang="en-US" sz="3200"/>
              <a:t>第一个顶点编号较小的边排在前面，如果第一个顶点编号相同，那么第二个顶点编号较小的边排在前面。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756285" y="5012055"/>
            <a:ext cx="2540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"/>
              <a:t>#include&lt;bits/stdc++.h&gt;</a:t>
            </a:r>
            <a:endParaRPr lang="zh-CN" altLang="en-US" sz="100"/>
          </a:p>
          <a:p>
            <a:r>
              <a:rPr lang="zh-CN" altLang="en-US" sz="100"/>
              <a:t>using namespace std;</a:t>
            </a:r>
            <a:endParaRPr lang="zh-CN" altLang="en-US" sz="100"/>
          </a:p>
          <a:p>
            <a:r>
              <a:rPr lang="zh-CN" altLang="en-US" sz="100"/>
              <a:t>#define N 105</a:t>
            </a:r>
            <a:endParaRPr lang="zh-CN" altLang="en-US" sz="100"/>
          </a:p>
          <a:p>
            <a:r>
              <a:rPr lang="zh-CN" altLang="en-US" sz="100"/>
              <a:t>struct Pair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x, y;</a:t>
            </a:r>
            <a:endParaRPr lang="zh-CN" altLang="en-US" sz="100"/>
          </a:p>
          <a:p>
            <a:r>
              <a:rPr lang="zh-CN" altLang="en-US" sz="100"/>
              <a:t>	Pair(){}</a:t>
            </a:r>
            <a:endParaRPr lang="zh-CN" altLang="en-US" sz="100"/>
          </a:p>
          <a:p>
            <a:r>
              <a:rPr lang="zh-CN" altLang="en-US" sz="100"/>
              <a:t>	Pair(int a, int b)//调用该构造函数，自动使a，b中较小值赋值给x，较大值给y 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if(a &gt; b)</a:t>
            </a:r>
            <a:endParaRPr lang="zh-CN" altLang="en-US" sz="100"/>
          </a:p>
          <a:p>
            <a:r>
              <a:rPr lang="zh-CN" altLang="en-US" sz="100"/>
              <a:t>			swap(a, b);</a:t>
            </a:r>
            <a:endParaRPr lang="zh-CN" altLang="en-US" sz="100"/>
          </a:p>
          <a:p>
            <a:r>
              <a:rPr lang="zh-CN" altLang="en-US" sz="100"/>
              <a:t>		x = a;</a:t>
            </a:r>
            <a:endParaRPr lang="zh-CN" altLang="en-US" sz="100"/>
          </a:p>
          <a:p>
            <a:r>
              <a:rPr lang="zh-CN" altLang="en-US" sz="100"/>
              <a:t>		y = b;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};</a:t>
            </a:r>
            <a:endParaRPr lang="zh-CN" altLang="en-US" sz="100"/>
          </a:p>
          <a:p>
            <a:r>
              <a:rPr lang="zh-CN" altLang="en-US" sz="100"/>
              <a:t>struct Edge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t, w;</a:t>
            </a:r>
            <a:endParaRPr lang="zh-CN" altLang="en-US" sz="100"/>
          </a:p>
          <a:p>
            <a:r>
              <a:rPr lang="zh-CN" altLang="en-US" sz="100"/>
              <a:t>	Edge(){}</a:t>
            </a:r>
            <a:endParaRPr lang="zh-CN" altLang="en-US" sz="100"/>
          </a:p>
          <a:p>
            <a:r>
              <a:rPr lang="zh-CN" altLang="en-US" sz="100"/>
              <a:t>	Edge(int a, int b):t(a),w(b){}</a:t>
            </a:r>
            <a:endParaRPr lang="zh-CN" altLang="en-US" sz="100"/>
          </a:p>
          <a:p>
            <a:r>
              <a:rPr lang="zh-CN" altLang="en-US" sz="100"/>
              <a:t>};</a:t>
            </a:r>
            <a:endParaRPr lang="zh-CN" altLang="en-US" sz="100"/>
          </a:p>
          <a:p>
            <a:r>
              <a:rPr lang="zh-CN" altLang="en-US" sz="100"/>
              <a:t>int n, m, dis[N], from[N];//from[i]到顶点i的一条边是最小生成树中的边 </a:t>
            </a:r>
            <a:endParaRPr lang="zh-CN" altLang="en-US" sz="100"/>
          </a:p>
          <a:p>
            <a:r>
              <a:rPr lang="zh-CN" altLang="en-US" sz="100"/>
              <a:t>bool vis[N];</a:t>
            </a:r>
            <a:endParaRPr lang="zh-CN" altLang="en-US" sz="100"/>
          </a:p>
          <a:p>
            <a:r>
              <a:rPr lang="zh-CN" altLang="en-US" sz="100"/>
              <a:t>vector&lt;Edge&gt; edge[N];</a:t>
            </a:r>
            <a:endParaRPr lang="zh-CN" altLang="en-US" sz="100"/>
          </a:p>
          <a:p>
            <a:r>
              <a:rPr lang="zh-CN" altLang="en-US" sz="100"/>
              <a:t>vector&lt;Pair&gt; tree;//保存生成树的所有边 </a:t>
            </a:r>
            <a:endParaRPr lang="zh-CN" altLang="en-US" sz="100"/>
          </a:p>
          <a:p>
            <a:r>
              <a:rPr lang="zh-CN" altLang="en-US" sz="100"/>
              <a:t>bool cmp(Pair &amp;a, Pair &amp;b)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if(a.x == b.x)</a:t>
            </a:r>
            <a:endParaRPr lang="zh-CN" altLang="en-US" sz="100"/>
          </a:p>
          <a:p>
            <a:r>
              <a:rPr lang="zh-CN" altLang="en-US" sz="100"/>
              <a:t>		return a.y &lt; b.y;</a:t>
            </a:r>
            <a:endParaRPr lang="zh-CN" altLang="en-US" sz="100"/>
          </a:p>
          <a:p>
            <a:r>
              <a:rPr lang="zh-CN" altLang="en-US" sz="100"/>
              <a:t>	else</a:t>
            </a:r>
            <a:endParaRPr lang="zh-CN" altLang="en-US" sz="100"/>
          </a:p>
          <a:p>
            <a:r>
              <a:rPr lang="zh-CN" altLang="en-US" sz="100"/>
              <a:t>		return a.x &lt; b.x;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void init()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f, t, w;</a:t>
            </a:r>
            <a:endParaRPr lang="zh-CN" altLang="en-US" sz="100"/>
          </a:p>
          <a:p>
            <a:r>
              <a:rPr lang="zh-CN" altLang="en-US" sz="100"/>
              <a:t>	cin &gt;&gt; n &gt;&gt; m;</a:t>
            </a:r>
            <a:endParaRPr lang="zh-CN" altLang="en-US" sz="100"/>
          </a:p>
          <a:p>
            <a:r>
              <a:rPr lang="zh-CN" altLang="en-US" sz="100"/>
              <a:t>	for(int i = 1; i &lt;= m; ++i)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cin &gt;&gt; f &gt;&gt; t &gt;&gt; w;</a:t>
            </a:r>
            <a:endParaRPr lang="zh-CN" altLang="en-US" sz="100"/>
          </a:p>
          <a:p>
            <a:r>
              <a:rPr lang="zh-CN" altLang="en-US" sz="100"/>
              <a:t>		edge[f].push_back(Edge(t, w));</a:t>
            </a:r>
            <a:endParaRPr lang="zh-CN" altLang="en-US" sz="100"/>
          </a:p>
          <a:p>
            <a:r>
              <a:rPr lang="zh-CN" altLang="en-US" sz="100"/>
              <a:t>		edge[t].push_back(Edge(f, w));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void prim()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memset(dis, 0x3f, sizeof(dis));</a:t>
            </a:r>
            <a:endParaRPr lang="zh-CN" altLang="en-US" sz="100"/>
          </a:p>
          <a:p>
            <a:r>
              <a:rPr lang="zh-CN" altLang="en-US" sz="100"/>
              <a:t>	dis[1] = 0;</a:t>
            </a:r>
            <a:endParaRPr lang="zh-CN" altLang="en-US" sz="100"/>
          </a:p>
          <a:p>
            <a:r>
              <a:rPr lang="zh-CN" altLang="en-US" sz="100"/>
              <a:t>	for(int k = 1; k &lt;= n; ++k)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int u = 0;</a:t>
            </a:r>
            <a:endParaRPr lang="zh-CN" altLang="en-US" sz="100"/>
          </a:p>
          <a:p>
            <a:r>
              <a:rPr lang="zh-CN" altLang="en-US" sz="100"/>
              <a:t>		for(int i = 1; i &lt;= n; ++i)</a:t>
            </a:r>
            <a:endParaRPr lang="zh-CN" altLang="en-US" sz="100"/>
          </a:p>
          <a:p>
            <a:r>
              <a:rPr lang="zh-CN" altLang="en-US" sz="100"/>
              <a:t>		{</a:t>
            </a:r>
            <a:endParaRPr lang="zh-CN" altLang="en-US" sz="100"/>
          </a:p>
          <a:p>
            <a:r>
              <a:rPr lang="zh-CN" altLang="en-US" sz="100"/>
              <a:t>			if(vis[i] == false &amp;&amp; (u == 0 || dis[i] &lt; dis[u]))</a:t>
            </a:r>
            <a:endParaRPr lang="zh-CN" altLang="en-US" sz="100"/>
          </a:p>
          <a:p>
            <a:r>
              <a:rPr lang="zh-CN" altLang="en-US" sz="100"/>
              <a:t>				u = i; </a:t>
            </a:r>
            <a:endParaRPr lang="zh-CN" altLang="en-US" sz="100"/>
          </a:p>
          <a:p>
            <a:r>
              <a:rPr lang="zh-CN" altLang="en-US" sz="100"/>
              <a:t>		}</a:t>
            </a:r>
            <a:endParaRPr lang="zh-CN" altLang="en-US" sz="100"/>
          </a:p>
          <a:p>
            <a:r>
              <a:rPr lang="zh-CN" altLang="en-US" sz="100"/>
              <a:t>		vis[u] = true;</a:t>
            </a:r>
            <a:endParaRPr lang="zh-CN" altLang="en-US" sz="100"/>
          </a:p>
          <a:p>
            <a:r>
              <a:rPr lang="zh-CN" altLang="en-US" sz="100"/>
              <a:t>		if(from[u] != 0)</a:t>
            </a:r>
            <a:endParaRPr lang="zh-CN" altLang="en-US" sz="100"/>
          </a:p>
          <a:p>
            <a:r>
              <a:rPr lang="zh-CN" altLang="en-US" sz="100"/>
              <a:t>			tree.push_back(Pair(from[u], u));</a:t>
            </a:r>
            <a:endParaRPr lang="zh-CN" altLang="en-US" sz="100"/>
          </a:p>
          <a:p>
            <a:r>
              <a:rPr lang="zh-CN" altLang="en-US" sz="100"/>
              <a:t>		for(int i = 0; i &lt; edge[u].size(); ++i)</a:t>
            </a:r>
            <a:endParaRPr lang="zh-CN" altLang="en-US" sz="100"/>
          </a:p>
          <a:p>
            <a:r>
              <a:rPr lang="zh-CN" altLang="en-US" sz="100"/>
              <a:t>		{</a:t>
            </a:r>
            <a:endParaRPr lang="zh-CN" altLang="en-US" sz="100"/>
          </a:p>
          <a:p>
            <a:r>
              <a:rPr lang="zh-CN" altLang="en-US" sz="100"/>
              <a:t>			int v = edge[u][i].t, w = edge[u][i].w;</a:t>
            </a:r>
            <a:endParaRPr lang="zh-CN" altLang="en-US" sz="100"/>
          </a:p>
          <a:p>
            <a:r>
              <a:rPr lang="zh-CN" altLang="en-US" sz="100"/>
              <a:t>			if(vis[v] == false &amp;&amp; dis[v] &gt; w)</a:t>
            </a:r>
            <a:endParaRPr lang="zh-CN" altLang="en-US" sz="100"/>
          </a:p>
          <a:p>
            <a:r>
              <a:rPr lang="zh-CN" altLang="en-US" sz="100"/>
              <a:t>			{ </a:t>
            </a:r>
            <a:endParaRPr lang="zh-CN" altLang="en-US" sz="100"/>
          </a:p>
          <a:p>
            <a:r>
              <a:rPr lang="zh-CN" altLang="en-US" sz="100"/>
              <a:t>				dis[v] = w;</a:t>
            </a:r>
            <a:endParaRPr lang="zh-CN" altLang="en-US" sz="100"/>
          </a:p>
          <a:p>
            <a:r>
              <a:rPr lang="zh-CN" altLang="en-US" sz="100"/>
              <a:t>				from[v] = u; </a:t>
            </a:r>
            <a:endParaRPr lang="zh-CN" altLang="en-US" sz="100"/>
          </a:p>
          <a:p>
            <a:r>
              <a:rPr lang="zh-CN" altLang="en-US" sz="100"/>
              <a:t>			}</a:t>
            </a:r>
            <a:endParaRPr lang="zh-CN" altLang="en-US" sz="100"/>
          </a:p>
          <a:p>
            <a:r>
              <a:rPr lang="zh-CN" altLang="en-US" sz="100"/>
              <a:t>		}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int main()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init();</a:t>
            </a:r>
            <a:endParaRPr lang="zh-CN" altLang="en-US" sz="100"/>
          </a:p>
          <a:p>
            <a:r>
              <a:rPr lang="zh-CN" altLang="en-US" sz="100"/>
              <a:t>	prim();</a:t>
            </a:r>
            <a:endParaRPr lang="zh-CN" altLang="en-US" sz="100"/>
          </a:p>
          <a:p>
            <a:r>
              <a:rPr lang="zh-CN" altLang="en-US" sz="100"/>
              <a:t>	sort(tree.begin(), tree.end(), cmp);</a:t>
            </a:r>
            <a:endParaRPr lang="zh-CN" altLang="en-US" sz="100"/>
          </a:p>
          <a:p>
            <a:r>
              <a:rPr lang="zh-CN" altLang="en-US" sz="100"/>
              <a:t>	for(int i = 0; i &lt; tree.size(); ++i)</a:t>
            </a:r>
            <a:endParaRPr lang="zh-CN" altLang="en-US" sz="100"/>
          </a:p>
          <a:p>
            <a:r>
              <a:rPr lang="zh-CN" altLang="en-US" sz="100"/>
              <a:t>        cout &lt;&lt; tree[i].x &lt;&lt; "  " &lt;&lt; tree[i].y &lt;&lt; endl;</a:t>
            </a:r>
            <a:endParaRPr lang="zh-CN" altLang="en-US" sz="100"/>
          </a:p>
          <a:p>
            <a:r>
              <a:rPr lang="zh-CN" altLang="en-US" sz="100"/>
              <a:t>    return 0;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</p:txBody>
      </p:sp>
      <p:sp>
        <p:nvSpPr>
          <p:cNvPr id="6" name="文本框 5"/>
          <p:cNvSpPr txBox="1"/>
          <p:nvPr/>
        </p:nvSpPr>
        <p:spPr>
          <a:xfrm>
            <a:off x="4462145" y="5120005"/>
            <a:ext cx="2540000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"/>
              <a:t>#include&lt;bits/stdc++.h&gt;</a:t>
            </a:r>
            <a:endParaRPr lang="zh-CN" altLang="en-US" sz="100"/>
          </a:p>
          <a:p>
            <a:r>
              <a:rPr lang="zh-CN" altLang="en-US" sz="100"/>
              <a:t>using namespace std;</a:t>
            </a:r>
            <a:endParaRPr lang="zh-CN" altLang="en-US" sz="100"/>
          </a:p>
          <a:p>
            <a:r>
              <a:rPr lang="zh-CN" altLang="en-US" sz="100"/>
              <a:t>#define N 105</a:t>
            </a:r>
            <a:endParaRPr lang="zh-CN" altLang="en-US" sz="100"/>
          </a:p>
          <a:p>
            <a:r>
              <a:rPr lang="zh-CN" altLang="en-US" sz="100"/>
              <a:t>struct Edge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f, t, w;</a:t>
            </a:r>
            <a:endParaRPr lang="zh-CN" altLang="en-US" sz="100"/>
          </a:p>
          <a:p>
            <a:r>
              <a:rPr lang="zh-CN" altLang="en-US" sz="100"/>
              <a:t>	Edge(){}</a:t>
            </a:r>
            <a:endParaRPr lang="zh-CN" altLang="en-US" sz="100"/>
          </a:p>
          <a:p>
            <a:r>
              <a:rPr lang="zh-CN" altLang="en-US" sz="100"/>
              <a:t>	Edge(int a, int b, int c):f(a),t(b),w(c){}</a:t>
            </a:r>
            <a:endParaRPr lang="zh-CN" altLang="en-US" sz="100"/>
          </a:p>
          <a:p>
            <a:r>
              <a:rPr lang="zh-CN" altLang="en-US" sz="100"/>
              <a:t>	bool operator &lt; (Edge &amp;b)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return w &lt; b.w;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};</a:t>
            </a:r>
            <a:endParaRPr lang="zh-CN" altLang="en-US" sz="100"/>
          </a:p>
          <a:p>
            <a:r>
              <a:rPr lang="zh-CN" altLang="en-US" sz="100"/>
              <a:t>int n, m, fa[N], edgeNum;</a:t>
            </a:r>
            <a:endParaRPr lang="zh-CN" altLang="en-US" sz="100"/>
          </a:p>
          <a:p>
            <a:r>
              <a:rPr lang="zh-CN" altLang="en-US" sz="100"/>
              <a:t>vector&lt;Edge&gt; edges;//所有的边 </a:t>
            </a:r>
            <a:endParaRPr lang="zh-CN" altLang="en-US" sz="100"/>
          </a:p>
          <a:p>
            <a:r>
              <a:rPr lang="zh-CN" altLang="en-US" sz="100"/>
              <a:t>vector&lt;Edge&gt; tree;//最小生成树 </a:t>
            </a:r>
            <a:endParaRPr lang="zh-CN" altLang="en-US" sz="100"/>
          </a:p>
          <a:p>
            <a:r>
              <a:rPr lang="zh-CN" altLang="en-US" sz="100"/>
              <a:t>void initFa()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for(int i = 1; i &lt;= n; ++i)</a:t>
            </a:r>
            <a:endParaRPr lang="zh-CN" altLang="en-US" sz="100"/>
          </a:p>
          <a:p>
            <a:r>
              <a:rPr lang="zh-CN" altLang="en-US" sz="100"/>
              <a:t>		fa[i] = i;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int find(int x)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if(x == fa[x])</a:t>
            </a:r>
            <a:endParaRPr lang="zh-CN" altLang="en-US" sz="100"/>
          </a:p>
          <a:p>
            <a:r>
              <a:rPr lang="zh-CN" altLang="en-US" sz="100"/>
              <a:t>		return x;</a:t>
            </a:r>
            <a:endParaRPr lang="zh-CN" altLang="en-US" sz="100"/>
          </a:p>
          <a:p>
            <a:r>
              <a:rPr lang="zh-CN" altLang="en-US" sz="100"/>
              <a:t>	else</a:t>
            </a:r>
            <a:endParaRPr lang="zh-CN" altLang="en-US" sz="100"/>
          </a:p>
          <a:p>
            <a:r>
              <a:rPr lang="zh-CN" altLang="en-US" sz="100"/>
              <a:t>		return fa[x] = find(fa[x]);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void merge(int x, int y)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fa[find(x)] = find(y);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bool cmp(Edge &amp;a, Edge &amp;b)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if(a.f == b.f)</a:t>
            </a:r>
            <a:endParaRPr lang="zh-CN" altLang="en-US" sz="100"/>
          </a:p>
          <a:p>
            <a:r>
              <a:rPr lang="zh-CN" altLang="en-US" sz="100"/>
              <a:t>		return a.t &lt; b.t;</a:t>
            </a:r>
            <a:endParaRPr lang="zh-CN" altLang="en-US" sz="100"/>
          </a:p>
          <a:p>
            <a:r>
              <a:rPr lang="zh-CN" altLang="en-US" sz="100"/>
              <a:t>	else</a:t>
            </a:r>
            <a:endParaRPr lang="zh-CN" altLang="en-US" sz="100"/>
          </a:p>
          <a:p>
            <a:r>
              <a:rPr lang="zh-CN" altLang="en-US" sz="100"/>
              <a:t>		return a.f &lt; b.f;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int main()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f, t, w;</a:t>
            </a:r>
            <a:endParaRPr lang="zh-CN" altLang="en-US" sz="100"/>
          </a:p>
          <a:p>
            <a:r>
              <a:rPr lang="zh-CN" altLang="en-US" sz="100"/>
              <a:t>	cin &gt;&gt; n &gt;&gt; m;</a:t>
            </a:r>
            <a:endParaRPr lang="zh-CN" altLang="en-US" sz="100"/>
          </a:p>
          <a:p>
            <a:r>
              <a:rPr lang="zh-CN" altLang="en-US" sz="100"/>
              <a:t>	initFa();</a:t>
            </a:r>
            <a:endParaRPr lang="zh-CN" altLang="en-US" sz="100"/>
          </a:p>
          <a:p>
            <a:r>
              <a:rPr lang="zh-CN" altLang="en-US" sz="100"/>
              <a:t>	for(int i = 1; i &lt;= m; ++i)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cin &gt;&gt; f &gt;&gt; t &gt;&gt; w;</a:t>
            </a:r>
            <a:endParaRPr lang="zh-CN" altLang="en-US" sz="100"/>
          </a:p>
          <a:p>
            <a:r>
              <a:rPr lang="zh-CN" altLang="en-US" sz="100"/>
              <a:t>		if(f &gt; t)//确保第一个顶点较小 </a:t>
            </a:r>
            <a:endParaRPr lang="zh-CN" altLang="en-US" sz="100"/>
          </a:p>
          <a:p>
            <a:r>
              <a:rPr lang="zh-CN" altLang="en-US" sz="100"/>
              <a:t>			swap(f, t);</a:t>
            </a:r>
            <a:endParaRPr lang="zh-CN" altLang="en-US" sz="100"/>
          </a:p>
          <a:p>
            <a:r>
              <a:rPr lang="zh-CN" altLang="en-US" sz="100"/>
              <a:t>		edges.push_back(Edge(f, t, w));	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	sort(edges.begin(), edges.end());//依权值w从小到大排序 </a:t>
            </a:r>
            <a:endParaRPr lang="zh-CN" altLang="en-US" sz="100"/>
          </a:p>
          <a:p>
            <a:r>
              <a:rPr lang="zh-CN" altLang="en-US" sz="100"/>
              <a:t>	for(int i = 0; i &lt; edges.size(); ++i)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f = edges[i].f, t = edges[i].t;</a:t>
            </a:r>
            <a:endParaRPr lang="zh-CN" altLang="en-US" sz="100"/>
          </a:p>
          <a:p>
            <a:r>
              <a:rPr lang="zh-CN" altLang="en-US" sz="100"/>
              <a:t>		if(find(f) != find(t))</a:t>
            </a:r>
            <a:endParaRPr lang="zh-CN" altLang="en-US" sz="100"/>
          </a:p>
          <a:p>
            <a:r>
              <a:rPr lang="zh-CN" altLang="en-US" sz="100"/>
              <a:t>		{</a:t>
            </a:r>
            <a:endParaRPr lang="zh-CN" altLang="en-US" sz="100"/>
          </a:p>
          <a:p>
            <a:r>
              <a:rPr lang="zh-CN" altLang="en-US" sz="100"/>
              <a:t>			tree.push_back(edges[i]);</a:t>
            </a:r>
            <a:endParaRPr lang="zh-CN" altLang="en-US" sz="100"/>
          </a:p>
          <a:p>
            <a:r>
              <a:rPr lang="zh-CN" altLang="en-US" sz="100"/>
              <a:t>			merge(f, t);</a:t>
            </a:r>
            <a:endParaRPr lang="zh-CN" altLang="en-US" sz="100"/>
          </a:p>
          <a:p>
            <a:r>
              <a:rPr lang="zh-CN" altLang="en-US" sz="100"/>
              <a:t>			if(++edgeNum == n-1)</a:t>
            </a:r>
            <a:endParaRPr lang="zh-CN" altLang="en-US" sz="100"/>
          </a:p>
          <a:p>
            <a:r>
              <a:rPr lang="zh-CN" altLang="en-US" sz="100"/>
              <a:t>				break;</a:t>
            </a:r>
            <a:endParaRPr lang="zh-CN" altLang="en-US" sz="100"/>
          </a:p>
          <a:p>
            <a:r>
              <a:rPr lang="zh-CN" altLang="en-US" sz="100"/>
              <a:t>		}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	sort(tree.begin(), tree.end(), cmp);//依第一、第二顶点从小到大排序 </a:t>
            </a:r>
            <a:endParaRPr lang="zh-CN" altLang="en-US" sz="100"/>
          </a:p>
          <a:p>
            <a:r>
              <a:rPr lang="zh-CN" altLang="en-US" sz="100"/>
              <a:t>	for(int i = 0; i &lt; tree.size(); ++i)</a:t>
            </a:r>
            <a:endParaRPr lang="zh-CN" altLang="en-US" sz="100"/>
          </a:p>
          <a:p>
            <a:r>
              <a:rPr lang="zh-CN" altLang="en-US" sz="100"/>
              <a:t>		cout &lt;&lt; tree[i].f &lt;&lt; "  " &lt;&lt; tree[i].t &lt;&lt; endl;</a:t>
            </a:r>
            <a:endParaRPr lang="zh-CN" altLang="en-US" sz="100"/>
          </a:p>
          <a:p>
            <a:r>
              <a:rPr lang="zh-CN" altLang="en-US" sz="100"/>
              <a:t>	return 0;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</p:txBody>
      </p:sp>
      <p:sp>
        <p:nvSpPr>
          <p:cNvPr id="7" name="文本框 6"/>
          <p:cNvSpPr txBox="1"/>
          <p:nvPr/>
        </p:nvSpPr>
        <p:spPr>
          <a:xfrm>
            <a:off x="8616950" y="4765675"/>
            <a:ext cx="254000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"/>
              <a:t>#include&lt;bits/stdc++.h&gt;</a:t>
            </a:r>
            <a:endParaRPr lang="zh-CN" altLang="en-US" sz="100"/>
          </a:p>
          <a:p>
            <a:r>
              <a:rPr lang="zh-CN" altLang="en-US" sz="100"/>
              <a:t>using namespace std;</a:t>
            </a:r>
            <a:endParaRPr lang="zh-CN" altLang="en-US" sz="100"/>
          </a:p>
          <a:p>
            <a:r>
              <a:rPr lang="zh-CN" altLang="en-US" sz="100"/>
              <a:t>#define N 105</a:t>
            </a:r>
            <a:endParaRPr lang="zh-CN" altLang="en-US" sz="100"/>
          </a:p>
          <a:p>
            <a:r>
              <a:rPr lang="zh-CN" altLang="en-US" sz="100"/>
              <a:t>struct Pair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x, y;</a:t>
            </a:r>
            <a:endParaRPr lang="zh-CN" altLang="en-US" sz="100"/>
          </a:p>
          <a:p>
            <a:r>
              <a:rPr lang="zh-CN" altLang="en-US" sz="100"/>
              <a:t>	Pair(){}</a:t>
            </a:r>
            <a:endParaRPr lang="zh-CN" altLang="en-US" sz="100"/>
          </a:p>
          <a:p>
            <a:r>
              <a:rPr lang="zh-CN" altLang="en-US" sz="100"/>
              <a:t>	Pair(int a, int b)//调用该构造函数，自动使a，b中较小值赋值给x，较大值给y 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if(a &gt; b)</a:t>
            </a:r>
            <a:endParaRPr lang="zh-CN" altLang="en-US" sz="100"/>
          </a:p>
          <a:p>
            <a:r>
              <a:rPr lang="zh-CN" altLang="en-US" sz="100"/>
              <a:t>			swap(a, b);</a:t>
            </a:r>
            <a:endParaRPr lang="zh-CN" altLang="en-US" sz="100"/>
          </a:p>
          <a:p>
            <a:r>
              <a:rPr lang="zh-CN" altLang="en-US" sz="100"/>
              <a:t>		x = a;</a:t>
            </a:r>
            <a:endParaRPr lang="zh-CN" altLang="en-US" sz="100"/>
          </a:p>
          <a:p>
            <a:r>
              <a:rPr lang="zh-CN" altLang="en-US" sz="100"/>
              <a:t>		y = b;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};</a:t>
            </a:r>
            <a:endParaRPr lang="zh-CN" altLang="en-US" sz="100"/>
          </a:p>
          <a:p>
            <a:r>
              <a:rPr lang="zh-CN" altLang="en-US" sz="100"/>
              <a:t>struct Edge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t, w;</a:t>
            </a:r>
            <a:endParaRPr lang="zh-CN" altLang="en-US" sz="100"/>
          </a:p>
          <a:p>
            <a:r>
              <a:rPr lang="zh-CN" altLang="en-US" sz="100"/>
              <a:t>	Edge(){}</a:t>
            </a:r>
            <a:endParaRPr lang="zh-CN" altLang="en-US" sz="100"/>
          </a:p>
          <a:p>
            <a:r>
              <a:rPr lang="zh-CN" altLang="en-US" sz="100"/>
              <a:t>	Edge(int a, int b):t(a),w(b){}</a:t>
            </a:r>
            <a:endParaRPr lang="zh-CN" altLang="en-US" sz="100"/>
          </a:p>
          <a:p>
            <a:r>
              <a:rPr lang="zh-CN" altLang="en-US" sz="100"/>
              <a:t>	bool operator &lt; (const Edge &amp;b) const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return b.w &lt; w;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};</a:t>
            </a:r>
            <a:endParaRPr lang="zh-CN" altLang="en-US" sz="100"/>
          </a:p>
          <a:p>
            <a:r>
              <a:rPr lang="zh-CN" altLang="en-US" sz="100"/>
              <a:t>int n, m, dis[N], from[N];//from[i]到顶点i的一条边是最小生成树中的边 </a:t>
            </a:r>
            <a:endParaRPr lang="zh-CN" altLang="en-US" sz="100"/>
          </a:p>
          <a:p>
            <a:r>
              <a:rPr lang="zh-CN" altLang="en-US" sz="100"/>
              <a:t>bool vis[N];</a:t>
            </a:r>
            <a:endParaRPr lang="zh-CN" altLang="en-US" sz="100"/>
          </a:p>
          <a:p>
            <a:r>
              <a:rPr lang="zh-CN" altLang="en-US" sz="100"/>
              <a:t>priority_queue&lt;Edge&gt; pq;</a:t>
            </a:r>
            <a:endParaRPr lang="zh-CN" altLang="en-US" sz="100"/>
          </a:p>
          <a:p>
            <a:r>
              <a:rPr lang="zh-CN" altLang="en-US" sz="100"/>
              <a:t>vector&lt;Edge&gt; edge[N];</a:t>
            </a:r>
            <a:endParaRPr lang="zh-CN" altLang="en-US" sz="100"/>
          </a:p>
          <a:p>
            <a:r>
              <a:rPr lang="zh-CN" altLang="en-US" sz="100"/>
              <a:t>vector&lt;Pair&gt; tree;//保存生成树的所有边 </a:t>
            </a:r>
            <a:endParaRPr lang="zh-CN" altLang="en-US" sz="100"/>
          </a:p>
          <a:p>
            <a:r>
              <a:rPr lang="zh-CN" altLang="en-US" sz="100"/>
              <a:t>bool cmp(Pair &amp;a, Pair &amp;b)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if(a.x == b.x)</a:t>
            </a:r>
            <a:endParaRPr lang="zh-CN" altLang="en-US" sz="100"/>
          </a:p>
          <a:p>
            <a:r>
              <a:rPr lang="zh-CN" altLang="en-US" sz="100"/>
              <a:t>		return a.y &lt; b.y;</a:t>
            </a:r>
            <a:endParaRPr lang="zh-CN" altLang="en-US" sz="100"/>
          </a:p>
          <a:p>
            <a:r>
              <a:rPr lang="zh-CN" altLang="en-US" sz="100"/>
              <a:t>	else</a:t>
            </a:r>
            <a:endParaRPr lang="zh-CN" altLang="en-US" sz="100"/>
          </a:p>
          <a:p>
            <a:r>
              <a:rPr lang="zh-CN" altLang="en-US" sz="100"/>
              <a:t>		return a.x &lt; b.x;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void init()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int f, t, w;</a:t>
            </a:r>
            <a:endParaRPr lang="zh-CN" altLang="en-US" sz="100"/>
          </a:p>
          <a:p>
            <a:r>
              <a:rPr lang="zh-CN" altLang="en-US" sz="100"/>
              <a:t>	cin &gt;&gt; n &gt;&gt; m;</a:t>
            </a:r>
            <a:endParaRPr lang="zh-CN" altLang="en-US" sz="100"/>
          </a:p>
          <a:p>
            <a:r>
              <a:rPr lang="zh-CN" altLang="en-US" sz="100"/>
              <a:t>	for(int i = 1; i &lt;= m; ++i)</a:t>
            </a:r>
            <a:endParaRPr lang="zh-CN" altLang="en-US" sz="100"/>
          </a:p>
          <a:p>
            <a:r>
              <a:rPr lang="zh-CN" altLang="en-US" sz="100"/>
              <a:t>	{</a:t>
            </a:r>
            <a:endParaRPr lang="zh-CN" altLang="en-US" sz="100"/>
          </a:p>
          <a:p>
            <a:r>
              <a:rPr lang="zh-CN" altLang="en-US" sz="100"/>
              <a:t>		cin &gt;&gt; f &gt;&gt; t &gt;&gt; w;</a:t>
            </a:r>
            <a:endParaRPr lang="zh-CN" altLang="en-US" sz="100"/>
          </a:p>
          <a:p>
            <a:r>
              <a:rPr lang="zh-CN" altLang="en-US" sz="100"/>
              <a:t>		edge[f].push_back(Edge(t, w));</a:t>
            </a:r>
            <a:endParaRPr lang="zh-CN" altLang="en-US" sz="100"/>
          </a:p>
          <a:p>
            <a:r>
              <a:rPr lang="zh-CN" altLang="en-US" sz="100"/>
              <a:t>		edge[t].push_back(Edge(f, w));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void prim()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memset(dis, 0x3f, sizeof(dis));</a:t>
            </a:r>
            <a:endParaRPr lang="zh-CN" altLang="en-US" sz="100"/>
          </a:p>
          <a:p>
            <a:r>
              <a:rPr lang="zh-CN" altLang="en-US" sz="100"/>
              <a:t>	dis[1] = 0;</a:t>
            </a:r>
            <a:endParaRPr lang="zh-CN" altLang="en-US" sz="100"/>
          </a:p>
          <a:p>
            <a:r>
              <a:rPr lang="zh-CN" altLang="en-US" sz="100"/>
              <a:t>	pq.push(Edge(1, 0));</a:t>
            </a:r>
            <a:endParaRPr lang="zh-CN" altLang="en-US" sz="100"/>
          </a:p>
          <a:p>
            <a:r>
              <a:rPr lang="zh-CN" altLang="en-US" sz="100"/>
              <a:t>	int visNum = 0;//顶点数 </a:t>
            </a:r>
            <a:endParaRPr lang="zh-CN" altLang="en-US" sz="100"/>
          </a:p>
          <a:p>
            <a:r>
              <a:rPr lang="zh-CN" altLang="en-US" sz="100"/>
              <a:t>	while(visNum &lt; n &amp;&amp; pq.empty() == false)</a:t>
            </a:r>
            <a:endParaRPr lang="zh-CN" altLang="en-US" sz="100"/>
          </a:p>
          <a:p>
            <a:r>
              <a:rPr lang="zh-CN" altLang="en-US" sz="100"/>
              <a:t>	{ </a:t>
            </a:r>
            <a:endParaRPr lang="zh-CN" altLang="en-US" sz="100"/>
          </a:p>
          <a:p>
            <a:r>
              <a:rPr lang="zh-CN" altLang="en-US" sz="100"/>
              <a:t>		int u = pq.top().t;</a:t>
            </a:r>
            <a:endParaRPr lang="zh-CN" altLang="en-US" sz="100"/>
          </a:p>
          <a:p>
            <a:r>
              <a:rPr lang="zh-CN" altLang="en-US" sz="100"/>
              <a:t>		pq.pop();</a:t>
            </a:r>
            <a:endParaRPr lang="zh-CN" altLang="en-US" sz="100"/>
          </a:p>
          <a:p>
            <a:r>
              <a:rPr lang="zh-CN" altLang="en-US" sz="100"/>
              <a:t>		if(vis[u] == false)</a:t>
            </a:r>
            <a:endParaRPr lang="zh-CN" altLang="en-US" sz="100"/>
          </a:p>
          <a:p>
            <a:r>
              <a:rPr lang="zh-CN" altLang="en-US" sz="100"/>
              <a:t>		{</a:t>
            </a:r>
            <a:endParaRPr lang="zh-CN" altLang="en-US" sz="100"/>
          </a:p>
          <a:p>
            <a:r>
              <a:rPr lang="zh-CN" altLang="en-US" sz="100"/>
              <a:t>			vis[u] = true;</a:t>
            </a:r>
            <a:endParaRPr lang="zh-CN" altLang="en-US" sz="100"/>
          </a:p>
          <a:p>
            <a:r>
              <a:rPr lang="zh-CN" altLang="en-US" sz="100"/>
              <a:t>			visNum++;</a:t>
            </a:r>
            <a:endParaRPr lang="zh-CN" altLang="en-US" sz="100"/>
          </a:p>
          <a:p>
            <a:r>
              <a:rPr lang="zh-CN" altLang="en-US" sz="100"/>
              <a:t>			if(from[u] != 0)</a:t>
            </a:r>
            <a:endParaRPr lang="zh-CN" altLang="en-US" sz="100"/>
          </a:p>
          <a:p>
            <a:r>
              <a:rPr lang="zh-CN" altLang="en-US" sz="100"/>
              <a:t>				tree.push_back(Pair(from[u], u));</a:t>
            </a:r>
            <a:endParaRPr lang="zh-CN" altLang="en-US" sz="100"/>
          </a:p>
          <a:p>
            <a:r>
              <a:rPr lang="zh-CN" altLang="en-US" sz="100"/>
              <a:t>			for(int i = 0; i &lt; edge[u].size(); ++i)</a:t>
            </a:r>
            <a:endParaRPr lang="zh-CN" altLang="en-US" sz="100"/>
          </a:p>
          <a:p>
            <a:r>
              <a:rPr lang="zh-CN" altLang="en-US" sz="100"/>
              <a:t>			{</a:t>
            </a:r>
            <a:endParaRPr lang="zh-CN" altLang="en-US" sz="100"/>
          </a:p>
          <a:p>
            <a:r>
              <a:rPr lang="zh-CN" altLang="en-US" sz="100"/>
              <a:t>				int v = edge[u][i].t, w = edge[u][i].w;</a:t>
            </a:r>
            <a:endParaRPr lang="zh-CN" altLang="en-US" sz="100"/>
          </a:p>
          <a:p>
            <a:r>
              <a:rPr lang="zh-CN" altLang="en-US" sz="100"/>
              <a:t>				if(vis[v] == false &amp;&amp; dis[v] &gt; w)</a:t>
            </a:r>
            <a:endParaRPr lang="zh-CN" altLang="en-US" sz="100"/>
          </a:p>
          <a:p>
            <a:r>
              <a:rPr lang="zh-CN" altLang="en-US" sz="100"/>
              <a:t>				{ </a:t>
            </a:r>
            <a:endParaRPr lang="zh-CN" altLang="en-US" sz="100"/>
          </a:p>
          <a:p>
            <a:r>
              <a:rPr lang="zh-CN" altLang="en-US" sz="100"/>
              <a:t>					dis[v] = w;</a:t>
            </a:r>
            <a:endParaRPr lang="zh-CN" altLang="en-US" sz="100"/>
          </a:p>
          <a:p>
            <a:r>
              <a:rPr lang="zh-CN" altLang="en-US" sz="100"/>
              <a:t>					from[v] = u;</a:t>
            </a:r>
            <a:endParaRPr lang="zh-CN" altLang="en-US" sz="100"/>
          </a:p>
          <a:p>
            <a:r>
              <a:rPr lang="zh-CN" altLang="en-US" sz="100"/>
              <a:t>					pq.push(edge[u][i]);</a:t>
            </a:r>
            <a:endParaRPr lang="zh-CN" altLang="en-US" sz="100"/>
          </a:p>
          <a:p>
            <a:r>
              <a:rPr lang="zh-CN" altLang="en-US" sz="100"/>
              <a:t>				}</a:t>
            </a:r>
            <a:endParaRPr lang="zh-CN" altLang="en-US" sz="100"/>
          </a:p>
          <a:p>
            <a:r>
              <a:rPr lang="zh-CN" altLang="en-US" sz="100"/>
              <a:t>			}</a:t>
            </a:r>
            <a:endParaRPr lang="zh-CN" altLang="en-US" sz="100"/>
          </a:p>
          <a:p>
            <a:r>
              <a:rPr lang="zh-CN" altLang="en-US" sz="100"/>
              <a:t>		}</a:t>
            </a:r>
            <a:endParaRPr lang="zh-CN" altLang="en-US" sz="100"/>
          </a:p>
          <a:p>
            <a:r>
              <a:rPr lang="zh-CN" altLang="en-US" sz="100"/>
              <a:t>	}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  <a:p>
            <a:r>
              <a:rPr lang="zh-CN" altLang="en-US" sz="100"/>
              <a:t>int main()</a:t>
            </a:r>
            <a:endParaRPr lang="zh-CN" altLang="en-US" sz="100"/>
          </a:p>
          <a:p>
            <a:r>
              <a:rPr lang="zh-CN" altLang="en-US" sz="100"/>
              <a:t>{</a:t>
            </a:r>
            <a:endParaRPr lang="zh-CN" altLang="en-US" sz="100"/>
          </a:p>
          <a:p>
            <a:r>
              <a:rPr lang="zh-CN" altLang="en-US" sz="100"/>
              <a:t>	init();</a:t>
            </a:r>
            <a:endParaRPr lang="zh-CN" altLang="en-US" sz="100"/>
          </a:p>
          <a:p>
            <a:r>
              <a:rPr lang="zh-CN" altLang="en-US" sz="100"/>
              <a:t>	prim();</a:t>
            </a:r>
            <a:endParaRPr lang="zh-CN" altLang="en-US" sz="100"/>
          </a:p>
          <a:p>
            <a:r>
              <a:rPr lang="zh-CN" altLang="en-US" sz="100"/>
              <a:t>	sort(tree.begin(), tree.end(), cmp);</a:t>
            </a:r>
            <a:endParaRPr lang="zh-CN" altLang="en-US" sz="100"/>
          </a:p>
          <a:p>
            <a:r>
              <a:rPr lang="zh-CN" altLang="en-US" sz="100"/>
              <a:t>	for(int i = 0; i &lt; tree.size(); ++i)</a:t>
            </a:r>
            <a:endParaRPr lang="zh-CN" altLang="en-US" sz="100"/>
          </a:p>
          <a:p>
            <a:r>
              <a:rPr lang="zh-CN" altLang="en-US" sz="100"/>
              <a:t>        cout &lt;&lt; tree[i].x &lt;&lt; "  " &lt;&lt; tree[i].y &lt;&lt; endl;</a:t>
            </a:r>
            <a:endParaRPr lang="zh-CN" altLang="en-US" sz="100"/>
          </a:p>
          <a:p>
            <a:r>
              <a:rPr lang="zh-CN" altLang="en-US" sz="100"/>
              <a:t>    return 0;</a:t>
            </a:r>
            <a:endParaRPr lang="zh-CN" altLang="en-US" sz="100"/>
          </a:p>
          <a:p>
            <a:r>
              <a:rPr lang="zh-CN" altLang="en-US" sz="100"/>
              <a:t>}</a:t>
            </a:r>
            <a:endParaRPr lang="zh-CN" altLang="en-US" sz="1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3090" y="1023620"/>
            <a:ext cx="740029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3200">
                <a:sym typeface="+mn-ea"/>
              </a:rPr>
              <a:t>ybt </a:t>
            </a:r>
            <a:r>
              <a:rPr lang="zh-CN" altLang="en-US" sz="3200">
                <a:sym typeface="+mn-ea"/>
              </a:rPr>
              <a:t>1349：【例4-10】最优布线问题</a:t>
            </a:r>
            <a:endParaRPr lang="zh-CN" altLang="en-US" sz="3200"/>
          </a:p>
          <a:p>
            <a:pPr>
              <a:lnSpc>
                <a:spcPct val="130000"/>
              </a:lnSpc>
            </a:pPr>
            <a:endParaRPr lang="zh-CN" altLang="en-US" sz="3200"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1867535"/>
            <a:ext cx="25400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#include&lt;bits/stdc++.h&gt;</a:t>
            </a:r>
            <a:endParaRPr lang="zh-CN" altLang="en-US" sz="600"/>
          </a:p>
          <a:p>
            <a:r>
              <a:rPr lang="zh-CN" altLang="en-US" sz="600"/>
              <a:t>using namespace std;</a:t>
            </a:r>
            <a:endParaRPr lang="zh-CN" altLang="en-US" sz="600"/>
          </a:p>
          <a:p>
            <a:r>
              <a:rPr lang="zh-CN" altLang="en-US" sz="600"/>
              <a:t>#define N 105</a:t>
            </a:r>
            <a:endParaRPr lang="zh-CN" altLang="en-US" sz="600"/>
          </a:p>
          <a:p>
            <a:r>
              <a:rPr lang="zh-CN" altLang="en-US" sz="600"/>
              <a:t>int n, m, sum, dis[N], edge[N][N];</a:t>
            </a:r>
            <a:endParaRPr lang="zh-CN" altLang="en-US" sz="600"/>
          </a:p>
          <a:p>
            <a:r>
              <a:rPr lang="zh-CN" altLang="en-US" sz="600"/>
              <a:t>bool vis[N];</a:t>
            </a:r>
            <a:endParaRPr lang="zh-CN" altLang="en-US" sz="600"/>
          </a:p>
          <a:p>
            <a:r>
              <a:rPr lang="zh-CN" altLang="en-US" sz="600"/>
              <a:t>void init()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cin &gt;&gt; n;</a:t>
            </a:r>
            <a:endParaRPr lang="zh-CN" altLang="en-US" sz="600"/>
          </a:p>
          <a:p>
            <a:r>
              <a:rPr lang="zh-CN" altLang="en-US" sz="600"/>
              <a:t>	for(int i = 1; i &lt;= n; ++i)</a:t>
            </a:r>
            <a:endParaRPr lang="zh-CN" altLang="en-US" sz="600"/>
          </a:p>
          <a:p>
            <a:r>
              <a:rPr lang="zh-CN" altLang="en-US" sz="600"/>
              <a:t>		for(int j = 1; j &lt;= n; ++j)</a:t>
            </a:r>
            <a:endParaRPr lang="zh-CN" altLang="en-US" sz="600"/>
          </a:p>
          <a:p>
            <a:r>
              <a:rPr lang="zh-CN" altLang="en-US" sz="600"/>
              <a:t>			cin &gt;&gt; edge[i][j];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  <a:p>
            <a:r>
              <a:rPr lang="zh-CN" altLang="en-US" sz="600"/>
              <a:t>void prim()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memset(dis, 0x3f, sizeof(dis));</a:t>
            </a:r>
            <a:endParaRPr lang="zh-CN" altLang="en-US" sz="600"/>
          </a:p>
          <a:p>
            <a:r>
              <a:rPr lang="zh-CN" altLang="en-US" sz="600"/>
              <a:t>	dis[1] = 0;</a:t>
            </a:r>
            <a:endParaRPr lang="zh-CN" altLang="en-US" sz="600"/>
          </a:p>
          <a:p>
            <a:r>
              <a:rPr lang="zh-CN" altLang="en-US" sz="600"/>
              <a:t>	for(int k = 1; k &lt;= n; ++k)</a:t>
            </a:r>
            <a:endParaRPr lang="zh-CN" altLang="en-US" sz="600"/>
          </a:p>
          <a:p>
            <a:r>
              <a:rPr lang="zh-CN" altLang="en-US" sz="600"/>
              <a:t>	{</a:t>
            </a:r>
            <a:endParaRPr lang="zh-CN" altLang="en-US" sz="600"/>
          </a:p>
          <a:p>
            <a:r>
              <a:rPr lang="zh-CN" altLang="en-US" sz="600"/>
              <a:t>		int u = 0;</a:t>
            </a:r>
            <a:endParaRPr lang="zh-CN" altLang="en-US" sz="600"/>
          </a:p>
          <a:p>
            <a:r>
              <a:rPr lang="zh-CN" altLang="en-US" sz="600"/>
              <a:t>		for(int i = 1; i &lt;= n; ++i)</a:t>
            </a:r>
            <a:endParaRPr lang="zh-CN" altLang="en-US" sz="600"/>
          </a:p>
          <a:p>
            <a:r>
              <a:rPr lang="zh-CN" altLang="en-US" sz="600"/>
              <a:t>		{</a:t>
            </a:r>
            <a:endParaRPr lang="zh-CN" altLang="en-US" sz="600"/>
          </a:p>
          <a:p>
            <a:r>
              <a:rPr lang="zh-CN" altLang="en-US" sz="600"/>
              <a:t>			if(vis[i] == false &amp;&amp; (u == 0 || dis[i] &lt; dis[u]))</a:t>
            </a:r>
            <a:endParaRPr lang="zh-CN" altLang="en-US" sz="600"/>
          </a:p>
          <a:p>
            <a:r>
              <a:rPr lang="zh-CN" altLang="en-US" sz="600"/>
              <a:t>				u = i;</a:t>
            </a:r>
            <a:endParaRPr lang="zh-CN" altLang="en-US" sz="600"/>
          </a:p>
          <a:p>
            <a:r>
              <a:rPr lang="zh-CN" altLang="en-US" sz="600"/>
              <a:t>		}</a:t>
            </a:r>
            <a:endParaRPr lang="zh-CN" altLang="en-US" sz="600"/>
          </a:p>
          <a:p>
            <a:r>
              <a:rPr lang="zh-CN" altLang="en-US" sz="600"/>
              <a:t>		vis[u] = true;</a:t>
            </a:r>
            <a:endParaRPr lang="zh-CN" altLang="en-US" sz="600"/>
          </a:p>
          <a:p>
            <a:r>
              <a:rPr lang="zh-CN" altLang="en-US" sz="600"/>
              <a:t>		sum += dis[u];</a:t>
            </a:r>
            <a:endParaRPr lang="zh-CN" altLang="en-US" sz="600"/>
          </a:p>
          <a:p>
            <a:r>
              <a:rPr lang="zh-CN" altLang="en-US" sz="600"/>
              <a:t>		for(int v = 1; v &lt;= n; ++v)</a:t>
            </a:r>
            <a:endParaRPr lang="zh-CN" altLang="en-US" sz="600"/>
          </a:p>
          <a:p>
            <a:r>
              <a:rPr lang="zh-CN" altLang="en-US" sz="600"/>
              <a:t>		{</a:t>
            </a:r>
            <a:endParaRPr lang="zh-CN" altLang="en-US" sz="600"/>
          </a:p>
          <a:p>
            <a:r>
              <a:rPr lang="zh-CN" altLang="en-US" sz="600"/>
              <a:t>			if(edge[u][v] &amp;&amp; vis[v] == false &amp;&amp; dis[v] &gt; edge[u][v])</a:t>
            </a:r>
            <a:endParaRPr lang="zh-CN" altLang="en-US" sz="600"/>
          </a:p>
          <a:p>
            <a:r>
              <a:rPr lang="zh-CN" altLang="en-US" sz="600"/>
              <a:t>				dis[v] = edge[u][v];</a:t>
            </a:r>
            <a:endParaRPr lang="zh-CN" altLang="en-US" sz="600"/>
          </a:p>
          <a:p>
            <a:r>
              <a:rPr lang="zh-CN" altLang="en-US" sz="600"/>
              <a:t>		}</a:t>
            </a:r>
            <a:endParaRPr lang="zh-CN" altLang="en-US" sz="600"/>
          </a:p>
          <a:p>
            <a:r>
              <a:rPr lang="zh-CN" altLang="en-US" sz="600"/>
              <a:t>	}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  <a:p>
            <a:r>
              <a:rPr lang="zh-CN" altLang="en-US" sz="600"/>
              <a:t>int main()</a:t>
            </a:r>
            <a:endParaRPr lang="zh-CN" altLang="en-US" sz="600"/>
          </a:p>
          <a:p>
            <a:r>
              <a:rPr lang="zh-CN" altLang="en-US" sz="600"/>
              <a:t>{</a:t>
            </a:r>
            <a:endParaRPr lang="zh-CN" altLang="en-US" sz="600"/>
          </a:p>
          <a:p>
            <a:r>
              <a:rPr lang="zh-CN" altLang="en-US" sz="600"/>
              <a:t>	init();</a:t>
            </a:r>
            <a:endParaRPr lang="zh-CN" altLang="en-US" sz="600"/>
          </a:p>
          <a:p>
            <a:r>
              <a:rPr lang="zh-CN" altLang="en-US" sz="600"/>
              <a:t>	prim();</a:t>
            </a:r>
            <a:endParaRPr lang="zh-CN" altLang="en-US" sz="600"/>
          </a:p>
          <a:p>
            <a:r>
              <a:rPr lang="zh-CN" altLang="en-US" sz="600"/>
              <a:t>	cout &lt;&lt; sum;</a:t>
            </a:r>
            <a:endParaRPr lang="zh-CN" altLang="en-US" sz="600"/>
          </a:p>
          <a:p>
            <a:r>
              <a:rPr lang="zh-CN" altLang="en-US" sz="600"/>
              <a:t>	return 0;</a:t>
            </a:r>
            <a:endParaRPr lang="zh-CN" altLang="en-US" sz="600"/>
          </a:p>
          <a:p>
            <a:r>
              <a:rPr lang="zh-CN" altLang="en-US" sz="600"/>
              <a:t>}</a:t>
            </a:r>
            <a:endParaRPr lang="zh-CN" altLang="en-US" sz="600"/>
          </a:p>
        </p:txBody>
      </p:sp>
      <p:sp>
        <p:nvSpPr>
          <p:cNvPr id="5" name="文本框 4"/>
          <p:cNvSpPr txBox="1"/>
          <p:nvPr/>
        </p:nvSpPr>
        <p:spPr>
          <a:xfrm>
            <a:off x="4013835" y="1867535"/>
            <a:ext cx="2540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"/>
              <a:t>#include&lt;bits/stdc++.h&gt;</a:t>
            </a:r>
            <a:endParaRPr lang="zh-CN" altLang="en-US" sz="400"/>
          </a:p>
          <a:p>
            <a:r>
              <a:rPr lang="zh-CN" altLang="en-US" sz="400"/>
              <a:t>using namespace std;</a:t>
            </a:r>
            <a:endParaRPr lang="zh-CN" altLang="en-US" sz="400"/>
          </a:p>
          <a:p>
            <a:r>
              <a:rPr lang="zh-CN" altLang="en-US" sz="400"/>
              <a:t>#define N 105</a:t>
            </a:r>
            <a:endParaRPr lang="zh-CN" altLang="en-US" sz="400"/>
          </a:p>
          <a:p>
            <a:r>
              <a:rPr lang="zh-CN" altLang="en-US" sz="400"/>
              <a:t>struct Edge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int f, t, w;</a:t>
            </a:r>
            <a:endParaRPr lang="zh-CN" altLang="en-US" sz="400"/>
          </a:p>
          <a:p>
            <a:r>
              <a:rPr lang="zh-CN" altLang="en-US" sz="400"/>
              <a:t>	Edge(){}</a:t>
            </a:r>
            <a:endParaRPr lang="zh-CN" altLang="en-US" sz="400"/>
          </a:p>
          <a:p>
            <a:r>
              <a:rPr lang="zh-CN" altLang="en-US" sz="400"/>
              <a:t>	Edge(int a, int b, int c):f(a),t(b),w(c){}</a:t>
            </a:r>
            <a:endParaRPr lang="zh-CN" altLang="en-US" sz="400"/>
          </a:p>
          <a:p>
            <a:r>
              <a:rPr lang="zh-CN" altLang="en-US" sz="400"/>
              <a:t>	bool operator &lt; (Edge &amp;b)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return w &lt; b.w;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};</a:t>
            </a:r>
            <a:endParaRPr lang="zh-CN" altLang="en-US" sz="400"/>
          </a:p>
          <a:p>
            <a:r>
              <a:rPr lang="zh-CN" altLang="en-US" sz="400"/>
              <a:t>int n, m, edgeNum, sum, dis[N], e[N][N];</a:t>
            </a:r>
            <a:endParaRPr lang="zh-CN" altLang="en-US" sz="400"/>
          </a:p>
          <a:p>
            <a:r>
              <a:rPr lang="zh-CN" altLang="en-US" sz="400"/>
              <a:t>bool vis[N];</a:t>
            </a:r>
            <a:endParaRPr lang="zh-CN" altLang="en-US" sz="400"/>
          </a:p>
          <a:p>
            <a:r>
              <a:rPr lang="zh-CN" altLang="en-US" sz="400"/>
              <a:t>vector&lt;Edge&gt; edges;</a:t>
            </a:r>
            <a:endParaRPr lang="zh-CN" altLang="en-US" sz="400"/>
          </a:p>
          <a:p>
            <a:r>
              <a:rPr lang="zh-CN" altLang="en-US" sz="400"/>
              <a:t>int fa[N];</a:t>
            </a:r>
            <a:endParaRPr lang="zh-CN" altLang="en-US" sz="400"/>
          </a:p>
          <a:p>
            <a:r>
              <a:rPr lang="zh-CN" altLang="en-US" sz="400"/>
              <a:t>void initFa()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fa[i] = i;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find(int x)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if(x == fa[x])</a:t>
            </a:r>
            <a:endParaRPr lang="zh-CN" altLang="en-US" sz="400"/>
          </a:p>
          <a:p>
            <a:r>
              <a:rPr lang="zh-CN" altLang="en-US" sz="400"/>
              <a:t>		return x;</a:t>
            </a:r>
            <a:endParaRPr lang="zh-CN" altLang="en-US" sz="400"/>
          </a:p>
          <a:p>
            <a:r>
              <a:rPr lang="zh-CN" altLang="en-US" sz="400"/>
              <a:t>	else</a:t>
            </a:r>
            <a:endParaRPr lang="zh-CN" altLang="en-US" sz="400"/>
          </a:p>
          <a:p>
            <a:r>
              <a:rPr lang="zh-CN" altLang="en-US" sz="400"/>
              <a:t>		return fa[x] = find(fa[x]);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void merge(int x, int y)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fa[find(x)] = find(y);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void init()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cin &gt;&gt; n;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for(int j = 1; j &lt;= n; ++j)</a:t>
            </a:r>
            <a:endParaRPr lang="zh-CN" altLang="en-US" sz="400"/>
          </a:p>
          <a:p>
            <a:r>
              <a:rPr lang="zh-CN" altLang="en-US" sz="400"/>
              <a:t>			cin &gt;&gt; e[i][j];	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void kruskal()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sort(edges.begin(), edges.end());</a:t>
            </a:r>
            <a:endParaRPr lang="zh-CN" altLang="en-US" sz="400"/>
          </a:p>
          <a:p>
            <a:r>
              <a:rPr lang="zh-CN" altLang="en-US" sz="400"/>
              <a:t>	for(int i = 0; i &lt; edges.size(); ++i)</a:t>
            </a:r>
            <a:endParaRPr lang="zh-CN" altLang="en-US" sz="400"/>
          </a:p>
          <a:p>
            <a:r>
              <a:rPr lang="zh-CN" altLang="en-US" sz="400"/>
              <a:t>	{</a:t>
            </a:r>
            <a:endParaRPr lang="zh-CN" altLang="en-US" sz="400"/>
          </a:p>
          <a:p>
            <a:r>
              <a:rPr lang="zh-CN" altLang="en-US" sz="400"/>
              <a:t>		int f = edges[i].f, t = edges[i].t;</a:t>
            </a:r>
            <a:endParaRPr lang="zh-CN" altLang="en-US" sz="400"/>
          </a:p>
          <a:p>
            <a:r>
              <a:rPr lang="zh-CN" altLang="en-US" sz="400"/>
              <a:t>		if(find(f) != find(t))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sum += edges[i].w;</a:t>
            </a:r>
            <a:endParaRPr lang="zh-CN" altLang="en-US" sz="400"/>
          </a:p>
          <a:p>
            <a:r>
              <a:rPr lang="zh-CN" altLang="en-US" sz="400"/>
              <a:t>			merge(f, t);</a:t>
            </a:r>
            <a:endParaRPr lang="zh-CN" altLang="en-US" sz="400"/>
          </a:p>
          <a:p>
            <a:r>
              <a:rPr lang="zh-CN" altLang="en-US" sz="400"/>
              <a:t>			if(++edgeNum == n-1)</a:t>
            </a:r>
            <a:endParaRPr lang="zh-CN" altLang="en-US" sz="400"/>
          </a:p>
          <a:p>
            <a:r>
              <a:rPr lang="zh-CN" altLang="en-US" sz="400"/>
              <a:t>				return;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}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  <a:p>
            <a:r>
              <a:rPr lang="zh-CN" altLang="en-US" sz="400"/>
              <a:t>int main()</a:t>
            </a:r>
            <a:endParaRPr lang="zh-CN" altLang="en-US" sz="400"/>
          </a:p>
          <a:p>
            <a:r>
              <a:rPr lang="zh-CN" altLang="en-US" sz="400"/>
              <a:t>{</a:t>
            </a:r>
            <a:endParaRPr lang="zh-CN" altLang="en-US" sz="400"/>
          </a:p>
          <a:p>
            <a:r>
              <a:rPr lang="zh-CN" altLang="en-US" sz="400"/>
              <a:t>	init();</a:t>
            </a:r>
            <a:endParaRPr lang="zh-CN" altLang="en-US" sz="400"/>
          </a:p>
          <a:p>
            <a:r>
              <a:rPr lang="zh-CN" altLang="en-US" sz="400"/>
              <a:t>	initFa();</a:t>
            </a:r>
            <a:endParaRPr lang="zh-CN" altLang="en-US" sz="400"/>
          </a:p>
          <a:p>
            <a:r>
              <a:rPr lang="zh-CN" altLang="en-US" sz="400"/>
              <a:t>	for(int i = 1; i &lt;= n; ++i)</a:t>
            </a:r>
            <a:endParaRPr lang="zh-CN" altLang="en-US" sz="400"/>
          </a:p>
          <a:p>
            <a:r>
              <a:rPr lang="zh-CN" altLang="en-US" sz="400"/>
              <a:t>		for(int j = i; j &lt;= n; ++j)</a:t>
            </a:r>
            <a:endParaRPr lang="zh-CN" altLang="en-US" sz="400"/>
          </a:p>
          <a:p>
            <a:r>
              <a:rPr lang="zh-CN" altLang="en-US" sz="400"/>
              <a:t>		{</a:t>
            </a:r>
            <a:endParaRPr lang="zh-CN" altLang="en-US" sz="400"/>
          </a:p>
          <a:p>
            <a:r>
              <a:rPr lang="zh-CN" altLang="en-US" sz="400"/>
              <a:t>			if(e[i][j])</a:t>
            </a:r>
            <a:endParaRPr lang="zh-CN" altLang="en-US" sz="400"/>
          </a:p>
          <a:p>
            <a:r>
              <a:rPr lang="zh-CN" altLang="en-US" sz="400"/>
              <a:t>				edges.push_back(Edge(i, j, e[i][j]));</a:t>
            </a:r>
            <a:endParaRPr lang="zh-CN" altLang="en-US" sz="400"/>
          </a:p>
          <a:p>
            <a:r>
              <a:rPr lang="zh-CN" altLang="en-US" sz="400"/>
              <a:t>		}</a:t>
            </a:r>
            <a:endParaRPr lang="zh-CN" altLang="en-US" sz="400"/>
          </a:p>
          <a:p>
            <a:r>
              <a:rPr lang="zh-CN" altLang="en-US" sz="400"/>
              <a:t>	kruskal();</a:t>
            </a:r>
            <a:endParaRPr lang="zh-CN" altLang="en-US" sz="400"/>
          </a:p>
          <a:p>
            <a:r>
              <a:rPr lang="zh-CN" altLang="en-US" sz="400"/>
              <a:t>	cout &lt;&lt; sum;</a:t>
            </a:r>
            <a:endParaRPr lang="zh-CN" altLang="en-US" sz="400"/>
          </a:p>
          <a:p>
            <a:r>
              <a:rPr lang="zh-CN" altLang="en-US" sz="400"/>
              <a:t>	return 0;</a:t>
            </a:r>
            <a:endParaRPr lang="zh-CN" altLang="en-US" sz="400"/>
          </a:p>
          <a:p>
            <a:r>
              <a:rPr lang="zh-CN" altLang="en-US" sz="400"/>
              <a:t>}</a:t>
            </a:r>
            <a:endParaRPr lang="zh-CN" altLang="en-US" sz="4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3575" y="1156335"/>
            <a:ext cx="41763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ybt </a:t>
            </a:r>
            <a:r>
              <a:rPr lang="zh-CN" altLang="en-US" sz="3200"/>
              <a:t>1391：局域网(net)</a:t>
            </a:r>
            <a:endParaRPr lang="zh-CN" altLang="en-US" sz="32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带权图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345" y="1101725"/>
            <a:ext cx="628650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</a:t>
            </a:r>
            <a:r>
              <a:rPr lang="zh-CN" altLang="en-US" sz="3200"/>
              <a:t>：图中每条边或弧上具有某种实际意义的数值，表示距离，代价，时间，耗费等。</a:t>
            </a:r>
            <a:endParaRPr lang="zh-CN" altLang="en-US" sz="3200"/>
          </a:p>
          <a:p>
            <a:pPr>
              <a:lnSpc>
                <a:spcPct val="120000"/>
              </a:lnSpc>
            </a:pP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带权图</a:t>
            </a:r>
            <a:r>
              <a:rPr lang="zh-CN" altLang="en-US" sz="3200"/>
              <a:t>：边或弧上带有权值的图称为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带权图</a:t>
            </a:r>
            <a:r>
              <a:rPr lang="zh-CN" altLang="en-US" sz="3200"/>
              <a:t>或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网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7583805" y="1608455"/>
            <a:ext cx="4244975" cy="4155440"/>
            <a:chOff x="11943" y="2533"/>
            <a:chExt cx="6685" cy="6544"/>
          </a:xfrm>
        </p:grpSpPr>
        <p:sp>
          <p:nvSpPr>
            <p:cNvPr id="7" name="椭圆 6"/>
            <p:cNvSpPr/>
            <p:nvPr/>
          </p:nvSpPr>
          <p:spPr>
            <a:xfrm>
              <a:off x="14723" y="2533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5923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1943" y="506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224" y="504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42" y="3733"/>
              <a:ext cx="1787" cy="1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427" y="3939"/>
              <a:ext cx="1199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923" y="3733"/>
              <a:ext cx="2004" cy="1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4051" y="3939"/>
              <a:ext cx="1376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48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17122" y="6451"/>
              <a:ext cx="804" cy="1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2645" y="6467"/>
              <a:ext cx="908" cy="1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3537" y="409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930" y="393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51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126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41" y="7092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429" y="709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带权图：邻接矩阵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5275" y="982980"/>
            <a:ext cx="1147699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设二维数组</a:t>
            </a:r>
            <a:r>
              <a:rPr lang="en-US" altLang="zh-CN" sz="3600">
                <a:sym typeface="+mn-ea"/>
              </a:rPr>
              <a:t>edge</a:t>
            </a:r>
            <a:r>
              <a:rPr lang="en-US" altLang="zh-CN" sz="3600"/>
              <a:t>, </a:t>
            </a:r>
            <a:r>
              <a:rPr lang="zh-CN" altLang="en-US" sz="3600"/>
              <a:t>若边</a:t>
            </a:r>
            <a:r>
              <a:rPr lang="en-US" altLang="zh-CN" sz="3600"/>
              <a:t>(v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)</a:t>
            </a:r>
            <a:r>
              <a:rPr lang="zh-CN" altLang="en-US" sz="3600"/>
              <a:t>或</a:t>
            </a:r>
            <a:r>
              <a:rPr lang="en-US" altLang="zh-CN" sz="3600"/>
              <a:t>&lt;v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&gt;</a:t>
            </a:r>
            <a:r>
              <a:rPr lang="zh-CN" altLang="en-US" sz="3600"/>
              <a:t>的权值为</a:t>
            </a:r>
            <a:r>
              <a:rPr lang="en-US" altLang="zh-CN" sz="3600"/>
              <a:t>w</a:t>
            </a:r>
            <a:r>
              <a:rPr lang="zh-CN" altLang="en-US" sz="3600"/>
              <a:t>，则</a:t>
            </a:r>
            <a:r>
              <a:rPr lang="en-US" altLang="zh-CN" sz="3600"/>
              <a:t>edge[i][j] = w</a:t>
            </a:r>
            <a:r>
              <a:rPr lang="zh-CN" altLang="en-US" sz="3600"/>
              <a:t>，</a:t>
            </a:r>
            <a:r>
              <a:rPr lang="zh-CN" altLang="en-US" sz="3600"/>
              <a:t>若不存在边，则</a:t>
            </a:r>
            <a:r>
              <a:rPr lang="en-US" altLang="zh-CN" sz="3600">
                <a:sym typeface="+mn-ea"/>
              </a:rPr>
              <a:t>edge</a:t>
            </a:r>
            <a:r>
              <a:rPr lang="en-US" altLang="zh-CN" sz="3600"/>
              <a:t>[i][j] = 0</a:t>
            </a:r>
            <a:r>
              <a:rPr lang="zh-CN" altLang="en-US" sz="3600"/>
              <a:t>。</a:t>
            </a:r>
            <a:endParaRPr lang="zh-CN" altLang="en-US" sz="3600"/>
          </a:p>
        </p:txBody>
      </p:sp>
      <p:grpSp>
        <p:nvGrpSpPr>
          <p:cNvPr id="47" name="组合 46"/>
          <p:cNvGrpSpPr/>
          <p:nvPr/>
        </p:nvGrpSpPr>
        <p:grpSpPr>
          <a:xfrm>
            <a:off x="7675880" y="2646045"/>
            <a:ext cx="3638550" cy="3019425"/>
            <a:chOff x="12088" y="4167"/>
            <a:chExt cx="5730" cy="4755"/>
          </a:xfrm>
        </p:grpSpPr>
        <p:sp>
          <p:nvSpPr>
            <p:cNvPr id="25" name="椭圆 24"/>
            <p:cNvSpPr/>
            <p:nvPr/>
          </p:nvSpPr>
          <p:spPr>
            <a:xfrm>
              <a:off x="14279" y="41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2088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470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29" name="直接连接符 28"/>
            <p:cNvCxnSpPr>
              <a:stCxn id="25" idx="3"/>
              <a:endCxn id="27" idx="7"/>
            </p:cNvCxnSpPr>
            <p:nvPr/>
          </p:nvCxnSpPr>
          <p:spPr>
            <a:xfrm flipH="1">
              <a:off x="13239" y="5318"/>
              <a:ext cx="1237" cy="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5"/>
              <a:endCxn id="28" idx="0"/>
            </p:cNvCxnSpPr>
            <p:nvPr/>
          </p:nvCxnSpPr>
          <p:spPr>
            <a:xfrm>
              <a:off x="15430" y="5318"/>
              <a:ext cx="1714" cy="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2"/>
            </p:custDataLst>
          </p:nvPr>
        </p:nvGraphicFramePr>
        <p:xfrm>
          <a:off x="1552575" y="3225800"/>
          <a:ext cx="3114675" cy="2440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225"/>
                <a:gridCol w="1038225"/>
                <a:gridCol w="1038225"/>
              </a:tblGrid>
              <a:tr h="8134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  <a:endParaRPr lang="en-US" altLang="zh-CN" sz="3600" b="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5</a:t>
                      </a:r>
                      <a:endParaRPr lang="en-US" altLang="zh-CN" sz="3600" b="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2</a:t>
                      </a:r>
                      <a:endParaRPr lang="en-US" altLang="zh-CN" sz="3600" b="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5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  <a:tr h="8134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2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  <a:endParaRPr lang="en-US" altLang="zh-CN" sz="3600"/>
                    </a:p>
                  </a:txBody>
                  <a:tcPr anchor="ctr" anchorCtr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93929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298704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396621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44" name="文本框 43"/>
          <p:cNvSpPr txBox="1"/>
          <p:nvPr/>
        </p:nvSpPr>
        <p:spPr>
          <a:xfrm>
            <a:off x="1190625" y="34378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1181100" y="421576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1181100" y="50076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8406765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478770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带权图的实现：邻接矩阵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330" y="1008380"/>
            <a:ext cx="11362055" cy="7556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n,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n: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顶点总数 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edge: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保存边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330" y="1953895"/>
            <a:ext cx="7153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edge[i][j]</a:t>
            </a:r>
            <a:r>
              <a:rPr lang="zh-CN" altLang="en-US" sz="3600"/>
              <a:t>表示边</a:t>
            </a:r>
            <a:r>
              <a:rPr lang="en-US" altLang="zh-CN" sz="3600"/>
              <a:t>(i</a:t>
            </a:r>
            <a:r>
              <a:rPr lang="zh-CN" altLang="en-US" sz="3600"/>
              <a:t>，</a:t>
            </a:r>
            <a:r>
              <a:rPr lang="en-US" altLang="zh-CN" sz="3600"/>
              <a:t>j)</a:t>
            </a:r>
            <a:r>
              <a:rPr lang="zh-CN" altLang="en-US" sz="3600"/>
              <a:t>或</a:t>
            </a:r>
            <a:r>
              <a:rPr lang="en-US" altLang="zh-CN" sz="3600"/>
              <a:t>&lt;i, j&gt;</a:t>
            </a:r>
            <a:r>
              <a:rPr lang="zh-CN" altLang="en-US" sz="3600"/>
              <a:t>的权值</a:t>
            </a:r>
            <a:endParaRPr lang="zh-CN" altLang="en-US" sz="3600"/>
          </a:p>
        </p:txBody>
      </p:sp>
      <p:sp>
        <p:nvSpPr>
          <p:cNvPr id="23" name="文本框 22"/>
          <p:cNvSpPr txBox="1"/>
          <p:nvPr/>
        </p:nvSpPr>
        <p:spPr>
          <a:xfrm>
            <a:off x="654050" y="3683635"/>
            <a:ext cx="7051040" cy="6324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t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t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= 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4050" y="2850515"/>
            <a:ext cx="781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无向带权图添加权值为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边</a:t>
            </a:r>
            <a:r>
              <a:rPr lang="en-US" altLang="zh-CN" sz="3600"/>
              <a:t>(f,t)</a:t>
            </a:r>
            <a:endParaRPr lang="en-US" altLang="zh-CN" sz="3600"/>
          </a:p>
        </p:txBody>
      </p:sp>
      <p:sp>
        <p:nvSpPr>
          <p:cNvPr id="25" name="文本框 24"/>
          <p:cNvSpPr txBox="1"/>
          <p:nvPr/>
        </p:nvSpPr>
        <p:spPr>
          <a:xfrm>
            <a:off x="654050" y="4622165"/>
            <a:ext cx="984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有向带权图添加权值为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弧</a:t>
            </a:r>
            <a:r>
              <a:rPr lang="en-US" altLang="zh-CN" sz="3600"/>
              <a:t>&lt;</a:t>
            </a:r>
            <a:r>
              <a:rPr lang="en-US" altLang="zh-CN" sz="3600"/>
              <a:t>f,t&gt;</a:t>
            </a:r>
            <a:endParaRPr lang="en-US" altLang="zh-CN" sz="3600"/>
          </a:p>
        </p:txBody>
      </p:sp>
      <p:sp>
        <p:nvSpPr>
          <p:cNvPr id="26" name="文本框 25"/>
          <p:cNvSpPr txBox="1"/>
          <p:nvPr/>
        </p:nvSpPr>
        <p:spPr>
          <a:xfrm>
            <a:off x="654050" y="5584190"/>
            <a:ext cx="3884930" cy="5835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t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uiExpand="1" build="allAtOnce"/>
      <p:bldP spid="13" grpId="0"/>
      <p:bldP spid="23" grpId="0" bldLvl="0" animBg="1"/>
      <p:bldP spid="26" grpId="0" bldLvl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带权图的存储结构：邻接表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382510" y="1514475"/>
            <a:ext cx="4284345" cy="4400550"/>
            <a:chOff x="11626" y="2385"/>
            <a:chExt cx="6747" cy="6930"/>
          </a:xfrm>
        </p:grpSpPr>
        <p:sp>
          <p:nvSpPr>
            <p:cNvPr id="14" name="椭圆 13"/>
            <p:cNvSpPr/>
            <p:nvPr/>
          </p:nvSpPr>
          <p:spPr>
            <a:xfrm>
              <a:off x="14264" y="238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08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63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595"/>
              <a:ext cx="1636" cy="16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474" y="3595"/>
              <a:ext cx="1689" cy="167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7"/>
              <a:endCxn id="17" idx="3"/>
            </p:cNvCxnSpPr>
            <p:nvPr/>
          </p:nvCxnSpPr>
          <p:spPr>
            <a:xfrm flipV="1">
              <a:off x="15434" y="6273"/>
              <a:ext cx="1729" cy="18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4224" y="789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72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682" y="3094"/>
              <a:ext cx="1982" cy="196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5"/>
              <a:endCxn id="22" idx="1"/>
            </p:cNvCxnSpPr>
            <p:nvPr/>
          </p:nvCxnSpPr>
          <p:spPr>
            <a:xfrm>
              <a:off x="12836" y="6290"/>
              <a:ext cx="1596" cy="18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243" y="385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1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20" y="717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87" y="503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3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98" y="723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4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778" y="416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14" y="3544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5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1555" y="5498465"/>
            <a:ext cx="2178685" cy="1067435"/>
            <a:chOff x="12767" y="397"/>
            <a:chExt cx="3431" cy="1681"/>
          </a:xfrm>
        </p:grpSpPr>
        <p:sp>
          <p:nvSpPr>
            <p:cNvPr id="38" name="矩形 37"/>
            <p:cNvSpPr/>
            <p:nvPr/>
          </p:nvSpPr>
          <p:spPr>
            <a:xfrm>
              <a:off x="12767" y="400"/>
              <a:ext cx="2872" cy="16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400"/>
                <a:t>目标顶点</a:t>
              </a:r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5642" y="397"/>
              <a:ext cx="557" cy="16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12" y="1498"/>
              <a:ext cx="11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solidFill>
                    <a:schemeClr val="accent1"/>
                  </a:solidFill>
                </a:rPr>
                <a:t>权值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8330" y="1442720"/>
            <a:ext cx="5937885" cy="4127500"/>
            <a:chOff x="785" y="3332"/>
            <a:chExt cx="9351" cy="6500"/>
          </a:xfrm>
        </p:grpSpPr>
        <p:grpSp>
          <p:nvGrpSpPr>
            <p:cNvPr id="57" name="组合 56"/>
            <p:cNvGrpSpPr/>
            <p:nvPr/>
          </p:nvGrpSpPr>
          <p:grpSpPr>
            <a:xfrm>
              <a:off x="785" y="3332"/>
              <a:ext cx="1587" cy="6500"/>
              <a:chOff x="982" y="4273"/>
              <a:chExt cx="1218" cy="42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604" y="4273"/>
                <a:ext cx="596" cy="9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82" y="4354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1</a:t>
                </a:r>
                <a:endParaRPr lang="en-US" altLang="zh-CN" sz="240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82" y="5428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2</a:t>
                </a:r>
                <a:endParaRPr lang="en-US" altLang="zh-CN" sz="2400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982" y="6502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3</a:t>
                </a:r>
                <a:endParaRPr lang="en-US" altLang="zh-CN" sz="240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982" y="7576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4</a:t>
                </a:r>
                <a:endParaRPr lang="en-US" altLang="zh-CN" sz="240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604" y="524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604" y="632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604" y="7403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32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372" y="3472"/>
              <a:ext cx="3866" cy="1336"/>
              <a:chOff x="2372" y="2242"/>
              <a:chExt cx="3866" cy="1336"/>
            </a:xfrm>
          </p:grpSpPr>
          <p:cxnSp>
            <p:nvCxnSpPr>
              <p:cNvPr id="10" name="直接箭头连接符 9"/>
              <p:cNvCxnSpPr>
                <a:stCxn id="58" idx="3"/>
                <a:endCxn id="11" idx="1"/>
              </p:cNvCxnSpPr>
              <p:nvPr/>
            </p:nvCxnSpPr>
            <p:spPr>
              <a:xfrm flipV="1">
                <a:off x="2372" y="2833"/>
                <a:ext cx="1330" cy="4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2</a:t>
                </a:r>
                <a:endParaRPr lang="en-US" altLang="zh-CN" sz="36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1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0" y="3477"/>
              <a:ext cx="3866" cy="1336"/>
              <a:chOff x="2372" y="2242"/>
              <a:chExt cx="3866" cy="1336"/>
            </a:xfrm>
          </p:grpSpPr>
          <p:cxnSp>
            <p:nvCxnSpPr>
              <p:cNvPr id="47" name="直接箭头连接符 46"/>
              <p:cNvCxnSpPr>
                <a:endCxn id="48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3</a:t>
                </a:r>
                <a:endParaRPr lang="en-US" altLang="zh-CN" sz="3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384" y="5034"/>
              <a:ext cx="3866" cy="1336"/>
              <a:chOff x="2372" y="2242"/>
              <a:chExt cx="3866" cy="1336"/>
            </a:xfrm>
          </p:grpSpPr>
          <p:cxnSp>
            <p:nvCxnSpPr>
              <p:cNvPr id="53" name="直接箭头连接符 52"/>
              <p:cNvCxnSpPr>
                <a:endCxn id="54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4</a:t>
                </a:r>
                <a:endParaRPr lang="en-US" altLang="zh-CN" sz="36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384" y="6670"/>
              <a:ext cx="3866" cy="1336"/>
              <a:chOff x="2372" y="2242"/>
              <a:chExt cx="3866" cy="1336"/>
            </a:xfrm>
          </p:grpSpPr>
          <p:cxnSp>
            <p:nvCxnSpPr>
              <p:cNvPr id="60" name="直接箭头连接符 59"/>
              <p:cNvCxnSpPr>
                <a:endCxn id="62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1</a:t>
                </a:r>
                <a:endParaRPr lang="en-US" altLang="zh-CN" sz="360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5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270" y="6670"/>
              <a:ext cx="3866" cy="1336"/>
              <a:chOff x="2372" y="2242"/>
              <a:chExt cx="3866" cy="1336"/>
            </a:xfrm>
          </p:grpSpPr>
          <p:cxnSp>
            <p:nvCxnSpPr>
              <p:cNvPr id="69" name="直接箭头连接符 68"/>
              <p:cNvCxnSpPr>
                <a:endCxn id="70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2</a:t>
                </a:r>
                <a:endParaRPr lang="en-US" altLang="zh-CN" sz="360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3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84" y="8346"/>
              <a:ext cx="3866" cy="1336"/>
              <a:chOff x="2372" y="2242"/>
              <a:chExt cx="3866" cy="1336"/>
            </a:xfrm>
          </p:grpSpPr>
          <p:cxnSp>
            <p:nvCxnSpPr>
              <p:cNvPr id="74" name="直接箭头连接符 73"/>
              <p:cNvCxnSpPr>
                <a:endCxn id="75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3600"/>
                  <a:t>3</a:t>
                </a:r>
                <a:endParaRPr lang="en-US" altLang="zh-CN" sz="360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4</a:t>
                </a:r>
                <a:endParaRPr lang="en-US" altLang="zh-CN" sz="2800" b="1">
                  <a:solidFill>
                    <a:schemeClr val="accent1"/>
                  </a:solidFill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邻接表 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vector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013460"/>
            <a:ext cx="10960100" cy="353822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struct Edge</a:t>
            </a:r>
            <a:endParaRPr lang="en-US" altLang="zh-CN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zh-CN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	int t, w;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//t: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目标顶点 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w: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权值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	Edge(){}</a:t>
            </a:r>
            <a:endParaRPr lang="en-US" altLang="zh-CN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	Edge(int a, int b):t(a), w(b){}</a:t>
            </a:r>
            <a:endParaRPr lang="en-US" altLang="zh-CN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lang="en-US" altLang="zh-CN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vector&lt;Edge&gt; edge[N];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//edge[i]: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顶点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出发的所有边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带权图的存储结构：邻接表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897380"/>
            <a:ext cx="7189470" cy="12725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[f].push_back(Edge(t, w));</a:t>
            </a:r>
            <a:endParaRPr lang="en-US" altLang="zh-CN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[t].push_back(Edge(f, w));</a:t>
            </a:r>
            <a:endParaRPr lang="en-US" altLang="zh-CN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4449445"/>
            <a:ext cx="7189470" cy="68199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edge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[f].push_back(Edge(t, w));</a:t>
            </a:r>
            <a:endParaRPr lang="en-US" altLang="zh-CN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285" y="1080135"/>
            <a:ext cx="645160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无向带权图添加权值</a:t>
            </a: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w</a:t>
            </a:r>
            <a:r>
              <a:rPr lang="zh-CN" altLang="en-US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的边</a:t>
            </a: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(f,t)</a:t>
            </a:r>
            <a:endParaRPr lang="en-US" altLang="zh-CN" sz="3200">
              <a:solidFill>
                <a:schemeClr val="tx1"/>
              </a:solidFill>
              <a:effectLst/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285" y="3575685"/>
            <a:ext cx="645160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有向带权图添加权值</a:t>
            </a:r>
            <a:r>
              <a:rPr lang="zh-CN" altLang="en-US" sz="3200"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w的弧&lt;f,t&gt;</a:t>
            </a:r>
            <a:endParaRPr lang="zh-CN" altLang="en-US" sz="3200">
              <a:solidFill>
                <a:schemeClr val="tx1"/>
              </a:solidFill>
              <a:effectLst/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uiExpand="1" build="allAtOnce"/>
      <p:bldP spid="4" grpId="0" bldLvl="0" animBg="1" uiExpand="1" build="allAtOnce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1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1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汇报人姓名"/>
  <p:tag name="KSO_WM_UNIT_SUBTYPE" val="b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营销策划书"/>
  <p:tag name="KSO_WM_UNIT_ISNUMDGMTITLE" val="0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7、9、11、16、19、20、21、22、23、26、29、34、38"/>
  <p:tag name="KSO_WM_SLIDE_ID" val="custom2020453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  <p:tag name="KSO_WM_SLIDE_LAYOUT" val="a_b_f"/>
  <p:tag name="KSO_WM_SLIDE_LAYOUT_CNT" val="1_1_2"/>
  <p:tag name="KSO_WM_SPECIAL_SOURCE" val="bdnull"/>
</p:tagLst>
</file>

<file path=ppt/tags/tag161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8_5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目录/CONTENTS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4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8_5*l_h_f*1_3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7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8_5*l_h_f*1_2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38_5*l_h_i*1_4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4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8_5*l_h_f*1_2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5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6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7.xml><?xml version="1.0" encoding="utf-8"?>
<p:tagLst xmlns:p="http://schemas.openxmlformats.org/presentationml/2006/main">
  <p:tag name="KSO_WM_SLIDE_ID" val="custom20204538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8"/>
  <p:tag name="KSO_WM_SLIDE_LAYOUT" val="a_l"/>
  <p:tag name="KSO_WM_SLIDE_LAYOUT_CNT" val="1_1"/>
  <p:tag name="KSO_WM_SPECIAL_SOURCE" val="bdnull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81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p="http://schemas.openxmlformats.org/presentationml/2006/main">
  <p:tag name="KSO_WM_UNIT_TABLE_BEAUTIFY" val="smartTable{de32eb29-f4e1-46e4-bd8d-8d691abfaf9f}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99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0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14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1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31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32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ABLE_BEAUTIFY" val="smartTable{3d7e2f37-fb3b-4e04-9a5f-35a65a970f14}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8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3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49.xml><?xml version="1.0" encoding="utf-8"?>
<p:tagLst xmlns:p="http://schemas.openxmlformats.org/presentationml/2006/main">
  <p:tag name="KSO_WM_SLIDE_ID" val="custom20204538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538"/>
  <p:tag name="KSO_WM_SLIDE_LAYOUT" val="a_b"/>
  <p:tag name="KSO_WM_SLIDE_LAYOUT_CNT" val="1_1"/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DOCER_TEMPLATE_OPEN_ONCE_MARK" val="1"/>
  <p:tag name="KSO_WPP_MARK_KEY" val="a6bc42c7-210f-4411-a84d-0a1ff4cb7657"/>
  <p:tag name="COMMONDATA" val="eyJoZGlkIjoiMDIzYWFkYjQ1ZDBkZTljODNmMWU1ZWQ3MTFiZmQyNm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11532</Words>
  <Application>WPS 演示</Application>
  <PresentationFormat>宽屏</PresentationFormat>
  <Paragraphs>1316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Segoe UI</vt:lpstr>
      <vt:lpstr>汉仪旗黑-85S</vt:lpstr>
      <vt:lpstr>黑体</vt:lpstr>
      <vt:lpstr>Consolas</vt:lpstr>
      <vt:lpstr>Wingdings</vt:lpstr>
      <vt:lpstr>Arial Unicode MS</vt:lpstr>
      <vt:lpstr>Calibri</vt:lpstr>
      <vt:lpstr>1_Office 主题​​</vt:lpstr>
      <vt:lpstr>算法与数据结构 第八课</vt:lpstr>
      <vt:lpstr>PowerPoint 演示文稿</vt:lpstr>
      <vt:lpstr>带权图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Kruskal算法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刘渠</cp:lastModifiedBy>
  <cp:revision>676</cp:revision>
  <dcterms:created xsi:type="dcterms:W3CDTF">2019-06-19T02:08:00Z</dcterms:created>
  <dcterms:modified xsi:type="dcterms:W3CDTF">2022-12-14T16:22:14Z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8E9DEEB2145E4DF099528A0A2E82C8AB</vt:lpwstr>
  </property>
</Properties>
</file>