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递推算法" id="{D416752D-F186-44FF-BA48-3891883CD788}">
          <p14:sldIdLst>
            <p14:sldId id="256"/>
            <p14:sldId id="257"/>
            <p14:sldId id="258"/>
          </p14:sldIdLst>
        </p14:section>
        <p14:section name="骨牌问题" id="{7B673CFD-7C25-4C28-8B6C-3DEFE1502DE6}">
          <p14:sldIdLst>
            <p14:sldId id="261"/>
            <p14:sldId id="259"/>
            <p14:sldId id="260"/>
          </p14:sldIdLst>
        </p14:section>
        <p14:section name="昆虫繁殖" id="{8F206307-C85C-430C-9C28-7A6967187F91}">
          <p14:sldIdLst>
            <p14:sldId id="262"/>
            <p14:sldId id="263"/>
          </p14:sldIdLst>
        </p14:section>
        <p14:section name="猴子分桃" id="{34A51B6B-E55D-4410-968C-5536C12AB8BD}">
          <p14:sldIdLst>
            <p14:sldId id="264"/>
            <p14:sldId id="266"/>
            <p14:sldId id="265"/>
          </p14:sldIdLst>
        </p14:section>
        <p14:section name="五种典型递推关系" id="{1757C592-F480-4659-980D-6F007080072F}">
          <p14:sldIdLst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79E1509E-E03C-39AB-88C4-6C343306433C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0F0CC3-36DA-A96E-2427-15B1B909B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5FEFFA-489B-6F0B-4A91-20075B31B779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83070" y="261787"/>
            <a:ext cx="162095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递推算法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17EEB-5D85-6B71-A3B0-D73245F72AED}"/>
              </a:ext>
            </a:extLst>
          </p:cNvPr>
          <p:cNvSpPr txBox="1"/>
          <p:nvPr/>
        </p:nvSpPr>
        <p:spPr>
          <a:xfrm>
            <a:off x="2925041" y="1776928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9919D-CA73-08EB-94CC-D26128310735}"/>
              </a:ext>
            </a:extLst>
          </p:cNvPr>
          <p:cNvSpPr txBox="1"/>
          <p:nvPr/>
        </p:nvSpPr>
        <p:spPr>
          <a:xfrm>
            <a:off x="2867891" y="3424633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DB8EB3-51B7-A967-7F74-BD0DE9597CBC}"/>
              </a:ext>
            </a:extLst>
          </p:cNvPr>
          <p:cNvSpPr/>
          <p:nvPr/>
        </p:nvSpPr>
        <p:spPr>
          <a:xfrm>
            <a:off x="1807441" y="2103293"/>
            <a:ext cx="2519363" cy="17287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递推算法：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是指从已知的初始条件出发，依据某种递推关系，逐次推出所要求的各中间结果及最后结果。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7FC8C4-8384-D099-85D8-F3EE22914766}"/>
              </a:ext>
            </a:extLst>
          </p:cNvPr>
          <p:cNvSpPr/>
          <p:nvPr/>
        </p:nvSpPr>
        <p:spPr>
          <a:xfrm>
            <a:off x="1769341" y="1490518"/>
            <a:ext cx="541338" cy="541338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7B151D-49F0-AFC9-BC4C-66E906F59279}"/>
              </a:ext>
            </a:extLst>
          </p:cNvPr>
          <p:cNvSpPr/>
          <p:nvPr/>
        </p:nvSpPr>
        <p:spPr>
          <a:xfrm>
            <a:off x="4399829" y="1492106"/>
            <a:ext cx="539750" cy="539750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512CFEC7-793B-CAE7-A2E5-4D64D832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1" y="2103293"/>
            <a:ext cx="2536825" cy="169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9D5F7B8E-AB0B-07C2-B6DB-4C09A7019726}"/>
              </a:ext>
            </a:extLst>
          </p:cNvPr>
          <p:cNvSpPr/>
          <p:nvPr/>
        </p:nvSpPr>
        <p:spPr>
          <a:xfrm>
            <a:off x="7135091" y="1509568"/>
            <a:ext cx="539750" cy="541338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0F8577-DAFD-B777-C151-BAA12355FCED}"/>
              </a:ext>
            </a:extLst>
          </p:cNvPr>
          <p:cNvSpPr/>
          <p:nvPr/>
        </p:nvSpPr>
        <p:spPr>
          <a:xfrm>
            <a:off x="4399829" y="2103293"/>
            <a:ext cx="2663825" cy="1728788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特点：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、问题可以划分成多个状态；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、除初始状态外，其它各个状态都可以用固定的递推关系式来表示。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919629-CB31-2A91-AC12-2222F0B76E6D}"/>
              </a:ext>
            </a:extLst>
          </p:cNvPr>
          <p:cNvSpPr/>
          <p:nvPr/>
        </p:nvSpPr>
        <p:spPr>
          <a:xfrm>
            <a:off x="7135091" y="2103293"/>
            <a:ext cx="2520950" cy="17287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首要问题：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得到相邻的数据项间的关系（即递推关系）。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12D867-C850-665E-CA60-03C70405CDAD}"/>
              </a:ext>
            </a:extLst>
          </p:cNvPr>
          <p:cNvSpPr txBox="1"/>
          <p:nvPr/>
        </p:nvSpPr>
        <p:spPr>
          <a:xfrm>
            <a:off x="1786804" y="4341668"/>
            <a:ext cx="5938837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一般来说，可以将递推算法看成是一种特殊的迭代算法。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AB5789-939C-921B-B4A4-C902937A3D83}"/>
              </a:ext>
            </a:extLst>
          </p:cNvPr>
          <p:cNvSpPr txBox="1"/>
          <p:nvPr/>
        </p:nvSpPr>
        <p:spPr>
          <a:xfrm>
            <a:off x="1769341" y="4826145"/>
            <a:ext cx="7902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比较递推与迭代，两者的</a:t>
            </a:r>
            <a:r>
              <a:rPr lang="zh-CN" altLang="en-US" b="1">
                <a:solidFill>
                  <a:srgbClr val="FF0000"/>
                </a:solidFill>
                <a:effectLst/>
                <a:latin typeface="-apple-system"/>
              </a:rPr>
              <a:t>时间复杂度是相同的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。所不同的是，递推往往设置数组，而迭代只要设置迭代的简单变量即可。</a:t>
            </a:r>
            <a:endParaRPr lang="zh-CN" altLang="en-US" b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递推过程中数组变量带有下标，推出过程比迭代更为清晰。也正因为递推中应用数组，因此保留了递推过程中的中间数据。</a:t>
            </a:r>
            <a:endParaRPr lang="zh-CN" altLang="en-US" b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3BE66F-FF0F-138F-5D1E-F93AE368157C}"/>
              </a:ext>
            </a:extLst>
          </p:cNvPr>
          <p:cNvSpPr txBox="1"/>
          <p:nvPr/>
        </p:nvSpPr>
        <p:spPr>
          <a:xfrm>
            <a:off x="2301587" y="2742272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C4ACDF-B6BF-6B02-221E-2EA82386B1B6}"/>
              </a:ext>
            </a:extLst>
          </p:cNvPr>
          <p:cNvSpPr txBox="1"/>
          <p:nvPr/>
        </p:nvSpPr>
        <p:spPr>
          <a:xfrm>
            <a:off x="2244437" y="4389977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AF3AA69-97B1-9313-C3C8-C48DC24D58F6}"/>
              </a:ext>
            </a:extLst>
          </p:cNvPr>
          <p:cNvSpPr/>
          <p:nvPr/>
        </p:nvSpPr>
        <p:spPr>
          <a:xfrm>
            <a:off x="7059933" y="1127919"/>
            <a:ext cx="717390" cy="539750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rgbClr val="FFFFFF"/>
                </a:solidFill>
                <a:latin typeface="Calibri" panose="020F0502020204030204" charset="0"/>
                <a:sym typeface="+mn-lt"/>
              </a:rPr>
              <a:t>n-2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EF1D731-FDF9-71EE-68A5-44A708FC75E0}"/>
              </a:ext>
            </a:extLst>
          </p:cNvPr>
          <p:cNvSpPr/>
          <p:nvPr/>
        </p:nvSpPr>
        <p:spPr>
          <a:xfrm>
            <a:off x="3965446" y="1127125"/>
            <a:ext cx="717390" cy="541338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rgbClr val="FFFFFF"/>
                </a:solidFill>
                <a:latin typeface="Calibri" panose="020F0502020204030204" charset="0"/>
                <a:sym typeface="+mn-lt"/>
              </a:rPr>
              <a:t>n-1</a:t>
            </a:r>
          </a:p>
        </p:txBody>
      </p:sp>
      <p:pic>
        <p:nvPicPr>
          <p:cNvPr id="6" name="图片 5" descr="3个桃">
            <a:extLst>
              <a:ext uri="{FF2B5EF4-FFF2-40B4-BE49-F238E27FC236}">
                <a16:creationId xmlns:a16="http://schemas.microsoft.com/office/drawing/2014/main" id="{68A070D8-B7C8-8E5B-1615-8EFF5A8C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21" y="1774825"/>
            <a:ext cx="2263775" cy="165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1个桃">
            <a:extLst>
              <a:ext uri="{FF2B5EF4-FFF2-40B4-BE49-F238E27FC236}">
                <a16:creationId xmlns:a16="http://schemas.microsoft.com/office/drawing/2014/main" id="{7B19CD9F-817F-A744-FB11-DB44D79A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591"/>
          <a:stretch>
            <a:fillRect/>
          </a:stretch>
        </p:blipFill>
        <p:spPr>
          <a:xfrm>
            <a:off x="717580" y="1790112"/>
            <a:ext cx="2195195" cy="115824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" name="椭圆 25">
            <a:extLst>
              <a:ext uri="{FF2B5EF4-FFF2-40B4-BE49-F238E27FC236}">
                <a16:creationId xmlns:a16="http://schemas.microsoft.com/office/drawing/2014/main" id="{078FC180-53D7-7FBF-C389-4953F4CE6C9E}"/>
              </a:ext>
            </a:extLst>
          </p:cNvPr>
          <p:cNvSpPr/>
          <p:nvPr/>
        </p:nvSpPr>
        <p:spPr>
          <a:xfrm>
            <a:off x="788700" y="1213532"/>
            <a:ext cx="539750" cy="379095"/>
          </a:xfrm>
          <a:prstGeom prst="ellipse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rgbClr val="FFFFFF"/>
                </a:solidFill>
                <a:latin typeface="Calibri" panose="020F0502020204030204" charset="0"/>
                <a:sym typeface="+mn-lt"/>
              </a:rPr>
              <a:t>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05F2BF-4B73-548B-46AB-F399FF4EA8D9}"/>
              </a:ext>
            </a:extLst>
          </p:cNvPr>
          <p:cNvSpPr/>
          <p:nvPr/>
        </p:nvSpPr>
        <p:spPr>
          <a:xfrm>
            <a:off x="717580" y="3909649"/>
            <a:ext cx="8301297" cy="2130396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过程分析：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15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=n; a</a:t>
            </a:r>
            <a:r>
              <a:rPr lang="en-US" altLang="zh-CN" baseline="-15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=(a</a:t>
            </a:r>
            <a:r>
              <a:rPr lang="en-US" altLang="zh-CN" baseline="-15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-1)/2; a</a:t>
            </a:r>
            <a:r>
              <a:rPr lang="en-US" altLang="zh-CN" baseline="-15000" dirty="0">
                <a:latin typeface="Arial" panose="020B0604020202020204" pitchFamily="34" charset="0"/>
              </a:rPr>
              <a:t>3</a:t>
            </a:r>
            <a:r>
              <a:rPr lang="en-US" altLang="zh-CN" dirty="0">
                <a:latin typeface="Arial" panose="020B0604020202020204" pitchFamily="34" charset="0"/>
              </a:rPr>
              <a:t>=(a</a:t>
            </a:r>
            <a:r>
              <a:rPr lang="en-US" altLang="zh-CN" baseline="-15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-1)/2……a</a:t>
            </a:r>
            <a:r>
              <a:rPr lang="en-US" altLang="zh-CN" baseline="-15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Arial" panose="020B0604020202020204" pitchFamily="34" charset="0"/>
              </a:rPr>
              <a:t>=3, a</a:t>
            </a:r>
            <a:r>
              <a:rPr lang="en-US" altLang="zh-CN" baseline="-15000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=1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可得递推公式为：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15000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=(a</a:t>
            </a:r>
            <a:r>
              <a:rPr lang="en-US" altLang="zh-CN" baseline="-15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Arial" panose="020B0604020202020204" pitchFamily="34" charset="0"/>
              </a:rPr>
              <a:t>-1)/2</a:t>
            </a:r>
            <a:r>
              <a:rPr lang="zh-CN" altLang="en-US" dirty="0">
                <a:latin typeface="Arial" panose="020B0604020202020204" pitchFamily="34" charset="0"/>
              </a:rPr>
              <a:t>；              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即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15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Arial" panose="020B0604020202020204" pitchFamily="34" charset="0"/>
              </a:rPr>
              <a:t>=a</a:t>
            </a:r>
            <a:r>
              <a:rPr lang="en-US" altLang="zh-CN" baseline="-15000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*2+1</a:t>
            </a:r>
            <a:r>
              <a:rPr lang="zh-CN" altLang="en-US" dirty="0">
                <a:latin typeface="Arial" panose="020B0604020202020204" pitchFamily="34" charset="0"/>
              </a:rPr>
              <a:t>；            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式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）与式（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）比较：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15000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已知，求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15000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，因此用递推算法时写</a:t>
            </a:r>
            <a:r>
              <a:rPr lang="zh-CN" altLang="en-US">
                <a:latin typeface="Arial" panose="020B0604020202020204" pitchFamily="34" charset="0"/>
              </a:rPr>
              <a:t>成用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15000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前方项，同时此做法可减少整数除法带来的困扰，还可节省计算时间</a:t>
            </a:r>
          </a:p>
        </p:txBody>
      </p:sp>
      <p:pic>
        <p:nvPicPr>
          <p:cNvPr id="11" name="图片 10" descr="1个桃">
            <a:extLst>
              <a:ext uri="{FF2B5EF4-FFF2-40B4-BE49-F238E27FC236}">
                <a16:creationId xmlns:a16="http://schemas.microsoft.com/office/drawing/2014/main" id="{27064CB5-A187-4901-1573-E4BC611F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6945342" y="2924175"/>
            <a:ext cx="582613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 descr="1个桃">
            <a:extLst>
              <a:ext uri="{FF2B5EF4-FFF2-40B4-BE49-F238E27FC236}">
                <a16:creationId xmlns:a16="http://schemas.microsoft.com/office/drawing/2014/main" id="{A06B0FF9-CC55-04C0-F11B-3E6D9771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7594630" y="2924175"/>
            <a:ext cx="582612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1个桃">
            <a:extLst>
              <a:ext uri="{FF2B5EF4-FFF2-40B4-BE49-F238E27FC236}">
                <a16:creationId xmlns:a16="http://schemas.microsoft.com/office/drawing/2014/main" id="{6872C013-43B0-39DF-9CBD-2CF8D148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7594630" y="1773237"/>
            <a:ext cx="582612" cy="541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1个桃">
            <a:extLst>
              <a:ext uri="{FF2B5EF4-FFF2-40B4-BE49-F238E27FC236}">
                <a16:creationId xmlns:a16="http://schemas.microsoft.com/office/drawing/2014/main" id="{2D6E620F-0DE4-711F-C963-362BDB45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8458230" y="2349500"/>
            <a:ext cx="582612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1个桃">
            <a:extLst>
              <a:ext uri="{FF2B5EF4-FFF2-40B4-BE49-F238E27FC236}">
                <a16:creationId xmlns:a16="http://schemas.microsoft.com/office/drawing/2014/main" id="{C58A329B-7135-DFC7-AB12-F6AC7940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7881967" y="2349500"/>
            <a:ext cx="582613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 descr="1个桃">
            <a:extLst>
              <a:ext uri="{FF2B5EF4-FFF2-40B4-BE49-F238E27FC236}">
                <a16:creationId xmlns:a16="http://schemas.microsoft.com/office/drawing/2014/main" id="{F96AE84D-9315-2E46-76FA-CAC238C3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8242330" y="2924175"/>
            <a:ext cx="582612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 descr="1个桃">
            <a:extLst>
              <a:ext uri="{FF2B5EF4-FFF2-40B4-BE49-F238E27FC236}">
                <a16:creationId xmlns:a16="http://schemas.microsoft.com/office/drawing/2014/main" id="{7072FDFC-6D59-25FE-37E1-CBCB68CE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1" t="27390" r="17787" b="10240"/>
          <a:stretch>
            <a:fillRect/>
          </a:stretch>
        </p:blipFill>
        <p:spPr>
          <a:xfrm>
            <a:off x="7234267" y="2349500"/>
            <a:ext cx="582613" cy="541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E91A50D-CD47-828B-41DC-B75C89561B94}"/>
              </a:ext>
            </a:extLst>
          </p:cNvPr>
          <p:cNvSpPr/>
          <p:nvPr/>
        </p:nvSpPr>
        <p:spPr>
          <a:xfrm>
            <a:off x="6945342" y="1773237"/>
            <a:ext cx="2160588" cy="1655763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40F51FA9-FE8C-D8E0-7092-B128A103BDA5}"/>
              </a:ext>
            </a:extLst>
          </p:cNvPr>
          <p:cNvSpPr/>
          <p:nvPr/>
        </p:nvSpPr>
        <p:spPr>
          <a:xfrm>
            <a:off x="7018367" y="2925762"/>
            <a:ext cx="2087563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32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47115C-27E9-4AE9-61AF-EF4B7143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947941"/>
            <a:ext cx="9399443" cy="53078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7577AB-CAC1-997F-2D77-0C646BB94E8C}"/>
              </a:ext>
            </a:extLst>
          </p:cNvPr>
          <p:cNvSpPr/>
          <p:nvPr/>
        </p:nvSpPr>
        <p:spPr>
          <a:xfrm>
            <a:off x="2096871" y="258608"/>
            <a:ext cx="243848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猴子吃桃 逆推</a:t>
            </a:r>
          </a:p>
        </p:txBody>
      </p:sp>
    </p:spTree>
    <p:extLst>
      <p:ext uri="{BB962C8B-B14F-4D97-AF65-F5344CB8AC3E}">
        <p14:creationId xmlns:p14="http://schemas.microsoft.com/office/powerpoint/2010/main" val="342622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">
            <a:extLst>
              <a:ext uri="{FF2B5EF4-FFF2-40B4-BE49-F238E27FC236}">
                <a16:creationId xmlns:a16="http://schemas.microsoft.com/office/drawing/2014/main" id="{6D32ECF7-CE32-8D22-88BA-1A8F2BBEBAD6}"/>
              </a:ext>
            </a:extLst>
          </p:cNvPr>
          <p:cNvSpPr/>
          <p:nvPr/>
        </p:nvSpPr>
        <p:spPr>
          <a:xfrm>
            <a:off x="960870" y="1899343"/>
            <a:ext cx="19832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塔问题</a:t>
            </a:r>
          </a:p>
        </p:txBody>
      </p:sp>
      <p:sp>
        <p:nvSpPr>
          <p:cNvPr id="3" name="矩形 13">
            <a:extLst>
              <a:ext uri="{FF2B5EF4-FFF2-40B4-BE49-F238E27FC236}">
                <a16:creationId xmlns:a16="http://schemas.microsoft.com/office/drawing/2014/main" id="{5F48AC68-8235-7461-3AE8-4F06DDD48177}"/>
              </a:ext>
            </a:extLst>
          </p:cNvPr>
          <p:cNvSpPr/>
          <p:nvPr/>
        </p:nvSpPr>
        <p:spPr>
          <a:xfrm>
            <a:off x="960870" y="2587163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平面分割问题</a:t>
            </a: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7BEB637-A6BF-8B48-67A8-973535C5DD26}"/>
              </a:ext>
            </a:extLst>
          </p:cNvPr>
          <p:cNvSpPr/>
          <p:nvPr/>
        </p:nvSpPr>
        <p:spPr>
          <a:xfrm>
            <a:off x="960870" y="1306918"/>
            <a:ext cx="51351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兔子繁殖问题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C8D7F119-D553-6ADF-1E72-4AE71084B105}"/>
              </a:ext>
            </a:extLst>
          </p:cNvPr>
          <p:cNvSpPr/>
          <p:nvPr/>
        </p:nvSpPr>
        <p:spPr>
          <a:xfrm>
            <a:off x="960869" y="3274983"/>
            <a:ext cx="40198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2DF94EEA-BF1B-3DB8-100C-BCAAB86907FF}"/>
              </a:ext>
            </a:extLst>
          </p:cNvPr>
          <p:cNvSpPr/>
          <p:nvPr/>
        </p:nvSpPr>
        <p:spPr>
          <a:xfrm>
            <a:off x="960869" y="3960023"/>
            <a:ext cx="45601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Stirling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AB27F3-B4CA-212B-88F1-7038EC19AF5A}"/>
              </a:ext>
            </a:extLst>
          </p:cNvPr>
          <p:cNvSpPr/>
          <p:nvPr/>
        </p:nvSpPr>
        <p:spPr>
          <a:xfrm>
            <a:off x="2106146" y="292108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五种典型递推关系</a:t>
            </a:r>
          </a:p>
        </p:txBody>
      </p:sp>
    </p:spTree>
    <p:extLst>
      <p:ext uri="{BB962C8B-B14F-4D97-AF65-F5344CB8AC3E}">
        <p14:creationId xmlns:p14="http://schemas.microsoft.com/office/powerpoint/2010/main" val="10324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6F47DB-E2F8-E411-2FAB-683290053ED4}"/>
              </a:ext>
            </a:extLst>
          </p:cNvPr>
          <p:cNvSpPr/>
          <p:nvPr/>
        </p:nvSpPr>
        <p:spPr>
          <a:xfrm>
            <a:off x="2089004" y="268456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汉诺塔移动次数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B9EE3D-0FCD-AEFB-C721-3C40113E6B70}"/>
              </a:ext>
            </a:extLst>
          </p:cNvPr>
          <p:cNvSpPr txBox="1"/>
          <p:nvPr/>
        </p:nvSpPr>
        <p:spPr>
          <a:xfrm>
            <a:off x="2738004" y="1850127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82FC2-D931-C5AE-9F79-656663E7D7A1}"/>
              </a:ext>
            </a:extLst>
          </p:cNvPr>
          <p:cNvSpPr txBox="1"/>
          <p:nvPr/>
        </p:nvSpPr>
        <p:spPr>
          <a:xfrm>
            <a:off x="2680854" y="3497832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172C59-16BE-552A-75CE-C548A61C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970086"/>
            <a:ext cx="10612582" cy="52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058FF3-B2A3-7B96-9304-1457DB355DB8}"/>
              </a:ext>
            </a:extLst>
          </p:cNvPr>
          <p:cNvSpPr txBox="1"/>
          <p:nvPr/>
        </p:nvSpPr>
        <p:spPr>
          <a:xfrm>
            <a:off x="2808201" y="2016785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63EB85-3C13-E096-994C-490D77682570}"/>
              </a:ext>
            </a:extLst>
          </p:cNvPr>
          <p:cNvGrpSpPr/>
          <p:nvPr/>
        </p:nvGrpSpPr>
        <p:grpSpPr>
          <a:xfrm>
            <a:off x="3201901" y="3427730"/>
            <a:ext cx="4729164" cy="1811338"/>
            <a:chOff x="1292" y="799"/>
            <a:chExt cx="2979" cy="1141"/>
          </a:xfrm>
        </p:grpSpPr>
        <p:pic>
          <p:nvPicPr>
            <p:cNvPr id="4" name="图片 3" descr="hanoi塔问题1">
              <a:extLst>
                <a:ext uri="{FF2B5EF4-FFF2-40B4-BE49-F238E27FC236}">
                  <a16:creationId xmlns:a16="http://schemas.microsoft.com/office/drawing/2014/main" id="{27919BA4-F220-213D-7517-40555200A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012" t="4326" r="53278" b="69688"/>
            <a:stretch>
              <a:fillRect/>
            </a:stretch>
          </p:blipFill>
          <p:spPr>
            <a:xfrm>
              <a:off x="1292" y="935"/>
              <a:ext cx="2979" cy="10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3F75906-A9F1-2B74-05AF-4749B5CC5D42}"/>
                </a:ext>
              </a:extLst>
            </p:cNvPr>
            <p:cNvSpPr txBox="1"/>
            <p:nvPr/>
          </p:nvSpPr>
          <p:spPr>
            <a:xfrm>
              <a:off x="1722" y="812"/>
              <a:ext cx="16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A450289-FD3A-DC5C-C25B-EA0471E98641}"/>
                </a:ext>
              </a:extLst>
            </p:cNvPr>
            <p:cNvSpPr txBox="1"/>
            <p:nvPr/>
          </p:nvSpPr>
          <p:spPr>
            <a:xfrm>
              <a:off x="2406" y="820"/>
              <a:ext cx="16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50DC2B-D4F1-4D00-EAA2-5CE5F4A5F846}"/>
                </a:ext>
              </a:extLst>
            </p:cNvPr>
            <p:cNvSpPr txBox="1"/>
            <p:nvPr/>
          </p:nvSpPr>
          <p:spPr>
            <a:xfrm>
              <a:off x="3061" y="799"/>
              <a:ext cx="16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02E92C-683E-523C-1F20-C5FA5B174FB3}"/>
              </a:ext>
            </a:extLst>
          </p:cNvPr>
          <p:cNvGrpSpPr/>
          <p:nvPr/>
        </p:nvGrpSpPr>
        <p:grpSpPr>
          <a:xfrm>
            <a:off x="3201901" y="1195705"/>
            <a:ext cx="4660554" cy="802640"/>
            <a:chOff x="1292" y="799"/>
            <a:chExt cx="2177" cy="1141"/>
          </a:xfrm>
        </p:grpSpPr>
        <p:pic>
          <p:nvPicPr>
            <p:cNvPr id="9" name="图片 8" descr="hanoi塔问题1">
              <a:extLst>
                <a:ext uri="{FF2B5EF4-FFF2-40B4-BE49-F238E27FC236}">
                  <a16:creationId xmlns:a16="http://schemas.microsoft.com/office/drawing/2014/main" id="{E0C9CC88-9F57-5891-BF16-78EC49EF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012" t="4326" r="53278" b="69688"/>
            <a:stretch>
              <a:fillRect/>
            </a:stretch>
          </p:blipFill>
          <p:spPr>
            <a:xfrm>
              <a:off x="1292" y="935"/>
              <a:ext cx="2177" cy="10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E1F016D-D907-4482-A9EE-FC3A0AB89012}"/>
                </a:ext>
              </a:extLst>
            </p:cNvPr>
            <p:cNvSpPr txBox="1"/>
            <p:nvPr/>
          </p:nvSpPr>
          <p:spPr>
            <a:xfrm>
              <a:off x="1722" y="812"/>
              <a:ext cx="168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EE2B88A-9742-9E6C-5BF1-29F4EDA6B6A3}"/>
                </a:ext>
              </a:extLst>
            </p:cNvPr>
            <p:cNvSpPr txBox="1"/>
            <p:nvPr/>
          </p:nvSpPr>
          <p:spPr>
            <a:xfrm>
              <a:off x="2406" y="820"/>
              <a:ext cx="168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8A38384-052D-3AA7-89B8-9FDE267551FA}"/>
                </a:ext>
              </a:extLst>
            </p:cNvPr>
            <p:cNvSpPr txBox="1"/>
            <p:nvPr/>
          </p:nvSpPr>
          <p:spPr>
            <a:xfrm>
              <a:off x="3061" y="799"/>
              <a:ext cx="163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F632560-422C-4A5F-6791-99E182916E49}"/>
              </a:ext>
            </a:extLst>
          </p:cNvPr>
          <p:cNvSpPr txBox="1"/>
          <p:nvPr/>
        </p:nvSpPr>
        <p:spPr>
          <a:xfrm>
            <a:off x="1958889" y="1211263"/>
            <a:ext cx="10150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n=1</a:t>
            </a:r>
            <a:r>
              <a:rPr lang="zh-CN" altLang="en-US" sz="2400" dirty="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3CF1DB-9CF9-AFE4-B3F1-4644F0604E32}"/>
              </a:ext>
            </a:extLst>
          </p:cNvPr>
          <p:cNvSpPr txBox="1"/>
          <p:nvPr/>
        </p:nvSpPr>
        <p:spPr>
          <a:xfrm>
            <a:off x="1970001" y="2698750"/>
            <a:ext cx="10150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n=2</a:t>
            </a:r>
            <a:r>
              <a:rPr lang="zh-CN" altLang="en-US" sz="2400" dirty="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A0EC2D-D0C0-762D-969C-6D7178CC3FF7}"/>
              </a:ext>
            </a:extLst>
          </p:cNvPr>
          <p:cNvSpPr txBox="1"/>
          <p:nvPr/>
        </p:nvSpPr>
        <p:spPr>
          <a:xfrm>
            <a:off x="1954311" y="4139693"/>
            <a:ext cx="10150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n=3</a:t>
            </a:r>
            <a:r>
              <a:rPr lang="zh-CN" altLang="en-US" sz="2400" dirty="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255DDD-4229-BB3F-89D5-26C6C8BC488E}"/>
              </a:ext>
            </a:extLst>
          </p:cNvPr>
          <p:cNvSpPr/>
          <p:nvPr/>
        </p:nvSpPr>
        <p:spPr>
          <a:xfrm>
            <a:off x="3714450" y="1798046"/>
            <a:ext cx="1368425" cy="1428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2974CF-6866-07F7-3FD1-D9EAB11A75A2}"/>
              </a:ext>
            </a:extLst>
          </p:cNvPr>
          <p:cNvGrpSpPr/>
          <p:nvPr/>
        </p:nvGrpSpPr>
        <p:grpSpPr>
          <a:xfrm>
            <a:off x="3187931" y="2189480"/>
            <a:ext cx="4743796" cy="1239520"/>
            <a:chOff x="1292" y="799"/>
            <a:chExt cx="2177" cy="1141"/>
          </a:xfrm>
        </p:grpSpPr>
        <p:pic>
          <p:nvPicPr>
            <p:cNvPr id="18" name="图片 17" descr="hanoi塔问题1">
              <a:extLst>
                <a:ext uri="{FF2B5EF4-FFF2-40B4-BE49-F238E27FC236}">
                  <a16:creationId xmlns:a16="http://schemas.microsoft.com/office/drawing/2014/main" id="{9406BF93-B8C9-CC52-8444-BA3E6C57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012" t="4326" r="53278" b="69688"/>
            <a:stretch>
              <a:fillRect/>
            </a:stretch>
          </p:blipFill>
          <p:spPr>
            <a:xfrm>
              <a:off x="1292" y="935"/>
              <a:ext cx="2177" cy="10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03E3B53-10B2-54C4-4B8A-730E8D483813}"/>
                </a:ext>
              </a:extLst>
            </p:cNvPr>
            <p:cNvSpPr txBox="1"/>
            <p:nvPr/>
          </p:nvSpPr>
          <p:spPr>
            <a:xfrm>
              <a:off x="1722" y="812"/>
              <a:ext cx="16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A09049C-B4D9-9063-A6ED-F6A1EAF5968C}"/>
                </a:ext>
              </a:extLst>
            </p:cNvPr>
            <p:cNvSpPr txBox="1"/>
            <p:nvPr/>
          </p:nvSpPr>
          <p:spPr>
            <a:xfrm>
              <a:off x="2406" y="820"/>
              <a:ext cx="16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AAA1092-6C39-D9AD-CCAB-5393608DFE3D}"/>
                </a:ext>
              </a:extLst>
            </p:cNvPr>
            <p:cNvSpPr txBox="1"/>
            <p:nvPr/>
          </p:nvSpPr>
          <p:spPr>
            <a:xfrm>
              <a:off x="3061" y="799"/>
              <a:ext cx="163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B104FF89-E26B-56D8-D3CB-6B0A68FDF262}"/>
              </a:ext>
            </a:extLst>
          </p:cNvPr>
          <p:cNvSpPr/>
          <p:nvPr/>
        </p:nvSpPr>
        <p:spPr>
          <a:xfrm>
            <a:off x="3692206" y="3228499"/>
            <a:ext cx="1368425" cy="1428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05CCE4-E62D-8F64-84BC-8E9C6C035B76}"/>
              </a:ext>
            </a:extLst>
          </p:cNvPr>
          <p:cNvSpPr/>
          <p:nvPr/>
        </p:nvSpPr>
        <p:spPr>
          <a:xfrm>
            <a:off x="3836668" y="3060108"/>
            <a:ext cx="1079500" cy="17462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43F4A6-9DF8-14E1-757F-F01A85201491}"/>
              </a:ext>
            </a:extLst>
          </p:cNvPr>
          <p:cNvSpPr txBox="1"/>
          <p:nvPr/>
        </p:nvSpPr>
        <p:spPr>
          <a:xfrm>
            <a:off x="8287356" y="1291375"/>
            <a:ext cx="35618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1010EB-9A41-44FE-5B65-E5F8A806D87D}"/>
              </a:ext>
            </a:extLst>
          </p:cNvPr>
          <p:cNvSpPr txBox="1"/>
          <p:nvPr/>
        </p:nvSpPr>
        <p:spPr>
          <a:xfrm>
            <a:off x="8311457" y="2698750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06C5DE-B208-17C9-7E37-E6063CB5EF69}"/>
              </a:ext>
            </a:extLst>
          </p:cNvPr>
          <p:cNvSpPr/>
          <p:nvPr/>
        </p:nvSpPr>
        <p:spPr>
          <a:xfrm>
            <a:off x="3692206" y="5013643"/>
            <a:ext cx="1368425" cy="1428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0744F7-4E55-AB60-E509-FD23FEDB11FA}"/>
              </a:ext>
            </a:extLst>
          </p:cNvPr>
          <p:cNvSpPr/>
          <p:nvPr/>
        </p:nvSpPr>
        <p:spPr>
          <a:xfrm>
            <a:off x="3823504" y="4843780"/>
            <a:ext cx="1079500" cy="17462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4A8C29-5CDC-5042-37F6-F6BFA6D7FD6B}"/>
              </a:ext>
            </a:extLst>
          </p:cNvPr>
          <p:cNvSpPr/>
          <p:nvPr/>
        </p:nvSpPr>
        <p:spPr>
          <a:xfrm>
            <a:off x="4017876" y="4658836"/>
            <a:ext cx="719137" cy="17462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251240-C051-6EBA-1712-0178805680C6}"/>
              </a:ext>
            </a:extLst>
          </p:cNvPr>
          <p:cNvSpPr txBox="1"/>
          <p:nvPr/>
        </p:nvSpPr>
        <p:spPr>
          <a:xfrm>
            <a:off x="8311457" y="4134465"/>
            <a:ext cx="35618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572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23229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2205 -0.0023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63 C 0.00382 -0.00972 0.00538 -0.025 0.00833 -0.03981 C 0.01111 -0.30208 -0.02951 -0.15879 0.0816 -0.20648 C 0.17986 -0.20463 0.15747 -0.2081 0.20833 -0.19768 C 0.21424 -0.19467 0.22153 -0.19583 0.22674 -0.19097 C 0.22951 -0.18819 0.2316 -0.16504 0.2316 -0.15995 C 0.23212 -0.10578 0.2316 -0.05185 0.2316 0.00232 " pathEditMode="relative" rAng="0" ptsTypes="ffffff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205 -0.00232 L 0.23403 -0.0023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0.23281 0.0340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0.11424 0.0245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12 0.05741 L 0.12257 0.012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63 C 0.00382 -0.00972 0.00538 -0.025 0.00833 -0.03981 C 0.01111 -0.30208 -0.02951 -0.15879 0.0816 -0.20648 C 0.17986 -0.20463 0.15747 -0.2081 0.20833 -0.19768 C 0.21424 -0.19467 0.22153 -0.19583 0.22674 -0.19097 C 0.22951 -0.18819 0.2316 -0.16504 0.2316 -0.15995 C 0.23212 -0.10578 0.2316 -0.05185 0.2316 0.00232 " pathEditMode="relative" rAng="0" ptsTypes="ffffffA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0.02593 L 0.00799 0.0259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3 0.02454 C 0.11475 0.02246 0.11597 0.02037 0.11597 0.01806 C 0.12153 -0.21898 0.06684 -0.19028 0.1875 -0.18657 C 0.20087 -0.17917 0.21493 -0.18009 0.22916 -0.17754 C 0.22864 -0.11991 0.22587 -0.05694 0.22587 0.00232 " pathEditMode="relative" ptsTypes="ffffA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6135 C 0.00937 0.04885 0.01285 0.03681 0.01302 0.02408 C 0.01389 -0.02129 0.01163 -0.03495 0.00799 -0.07014 C 0.00937 -0.14815 -0.00642 -0.15833 0.02969 -0.17152 C 0.09271 -0.1706 0.17396 -0.22268 0.2184 -0.15671 C 0.22101 -0.14213 0.22222 -0.12569 0.22674 -0.11203 C 0.23281 -0.06065 0.23177 -0.07754 0.23177 0.00417 " pathEditMode="relative" rAng="0" ptsTypes="ffffff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0D648C-D2C3-0C67-FB90-6E31CF675CCC}"/>
              </a:ext>
            </a:extLst>
          </p:cNvPr>
          <p:cNvSpPr txBox="1"/>
          <p:nvPr/>
        </p:nvSpPr>
        <p:spPr>
          <a:xfrm>
            <a:off x="2398568" y="2573564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F5AA8B-932A-79F8-1E53-91000ED2A038}"/>
              </a:ext>
            </a:extLst>
          </p:cNvPr>
          <p:cNvSpPr txBox="1"/>
          <p:nvPr/>
        </p:nvSpPr>
        <p:spPr>
          <a:xfrm>
            <a:off x="2430606" y="4446292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85210-6452-3F87-58FE-1C99F0CFA39C}"/>
              </a:ext>
            </a:extLst>
          </p:cNvPr>
          <p:cNvSpPr txBox="1"/>
          <p:nvPr/>
        </p:nvSpPr>
        <p:spPr>
          <a:xfrm>
            <a:off x="614565" y="1012349"/>
            <a:ext cx="2671436" cy="461665"/>
          </a:xfrm>
          <a:prstGeom prst="rect">
            <a:avLst/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片圆盘需移</a:t>
            </a:r>
            <a:r>
              <a:rPr lang="en-US" altLang="zh-CN" sz="2400" dirty="0">
                <a:latin typeface="Arial" panose="020B0604020202020204" pitchFamily="34" charset="0"/>
              </a:rPr>
              <a:t>a</a:t>
            </a:r>
            <a:r>
              <a:rPr lang="en-US" altLang="zh-CN" sz="2400" baseline="-15000" dirty="0"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次</a:t>
            </a:r>
          </a:p>
        </p:txBody>
      </p:sp>
      <p:sp>
        <p:nvSpPr>
          <p:cNvPr id="5" name="椭圆 18">
            <a:extLst>
              <a:ext uri="{FF2B5EF4-FFF2-40B4-BE49-F238E27FC236}">
                <a16:creationId xmlns:a16="http://schemas.microsoft.com/office/drawing/2014/main" id="{7536625F-59C6-85EF-25B1-6DCD537EC66B}"/>
              </a:ext>
            </a:extLst>
          </p:cNvPr>
          <p:cNvSpPr/>
          <p:nvPr/>
        </p:nvSpPr>
        <p:spPr>
          <a:xfrm>
            <a:off x="2159808" y="1846464"/>
            <a:ext cx="454660" cy="443865"/>
          </a:xfrm>
          <a:prstGeom prst="ellipse">
            <a:avLst/>
          </a:prstGeom>
          <a:solidFill>
            <a:srgbClr val="B5BBB7"/>
          </a:solidFill>
          <a:ln w="25400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1200" dirty="0">
                <a:latin typeface="Calibri" panose="020F0502020204030204" charset="0"/>
                <a:sym typeface="+mn-lt"/>
              </a:rPr>
              <a:t>1</a:t>
            </a:r>
          </a:p>
        </p:txBody>
      </p:sp>
      <p:sp>
        <p:nvSpPr>
          <p:cNvPr id="6" name="椭圆 18">
            <a:extLst>
              <a:ext uri="{FF2B5EF4-FFF2-40B4-BE49-F238E27FC236}">
                <a16:creationId xmlns:a16="http://schemas.microsoft.com/office/drawing/2014/main" id="{18951629-89DE-5991-F1F7-BEB0FF5FD1B8}"/>
              </a:ext>
            </a:extLst>
          </p:cNvPr>
          <p:cNvSpPr/>
          <p:nvPr/>
        </p:nvSpPr>
        <p:spPr>
          <a:xfrm>
            <a:off x="5831378" y="1774709"/>
            <a:ext cx="455295" cy="444500"/>
          </a:xfrm>
          <a:prstGeom prst="ellipse">
            <a:avLst/>
          </a:prstGeom>
          <a:solidFill>
            <a:srgbClr val="B5BBB7"/>
          </a:solidFill>
          <a:ln w="25400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1200" dirty="0">
                <a:latin typeface="Calibri" panose="020F0502020204030204" charset="0"/>
                <a:sym typeface="+mn-lt"/>
              </a:rPr>
              <a:t>2</a:t>
            </a:r>
          </a:p>
        </p:txBody>
      </p:sp>
      <p:sp>
        <p:nvSpPr>
          <p:cNvPr id="7" name="椭圆 18">
            <a:extLst>
              <a:ext uri="{FF2B5EF4-FFF2-40B4-BE49-F238E27FC236}">
                <a16:creationId xmlns:a16="http://schemas.microsoft.com/office/drawing/2014/main" id="{60F0018C-B91F-83C2-82D4-3C5AC213B2AC}"/>
              </a:ext>
            </a:extLst>
          </p:cNvPr>
          <p:cNvSpPr/>
          <p:nvPr/>
        </p:nvSpPr>
        <p:spPr>
          <a:xfrm>
            <a:off x="2089302" y="4277383"/>
            <a:ext cx="541337" cy="541337"/>
          </a:xfrm>
          <a:prstGeom prst="ellipse">
            <a:avLst/>
          </a:prstGeom>
          <a:solidFill>
            <a:srgbClr val="B5BBB7"/>
          </a:solidFill>
          <a:ln w="25400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1200" dirty="0">
                <a:latin typeface="Calibri" panose="020F0502020204030204" charset="0"/>
                <a:sym typeface="+mn-lt"/>
              </a:rPr>
              <a:t>3</a:t>
            </a:r>
          </a:p>
        </p:txBody>
      </p:sp>
      <p:sp>
        <p:nvSpPr>
          <p:cNvPr id="8" name="椭圆 18">
            <a:extLst>
              <a:ext uri="{FF2B5EF4-FFF2-40B4-BE49-F238E27FC236}">
                <a16:creationId xmlns:a16="http://schemas.microsoft.com/office/drawing/2014/main" id="{00FB0FC5-82C9-280D-F594-0194963982AF}"/>
              </a:ext>
            </a:extLst>
          </p:cNvPr>
          <p:cNvSpPr/>
          <p:nvPr/>
        </p:nvSpPr>
        <p:spPr>
          <a:xfrm>
            <a:off x="5820024" y="4297003"/>
            <a:ext cx="541338" cy="541338"/>
          </a:xfrm>
          <a:prstGeom prst="ellipse">
            <a:avLst/>
          </a:prstGeom>
          <a:solidFill>
            <a:srgbClr val="B5BBB7"/>
          </a:solidFill>
          <a:ln w="25400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1200" dirty="0">
                <a:latin typeface="Calibri" panose="020F0502020204030204" charset="0"/>
                <a:sym typeface="+mn-lt"/>
              </a:rPr>
              <a:t>4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07394C-ABD4-64AE-6B76-A1C5CB02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93" y="1802014"/>
            <a:ext cx="2127250" cy="1023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95F9E2-1184-72F7-F9BF-4ECB71AF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43" y="1936634"/>
            <a:ext cx="2151380" cy="975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B49E05-25CD-8F15-9624-0E72E666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556" y="4494647"/>
            <a:ext cx="2667000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EAB0FD-39A4-23FC-EE6B-DE1B3BFA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19" y="4567672"/>
            <a:ext cx="2667000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C1CFDF-A23B-A941-1E3D-F5CDC9F483ED}"/>
              </a:ext>
            </a:extLst>
          </p:cNvPr>
          <p:cNvSpPr txBox="1"/>
          <p:nvPr/>
        </p:nvSpPr>
        <p:spPr>
          <a:xfrm>
            <a:off x="2342688" y="3055504"/>
            <a:ext cx="329628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假设除最后一片圆盘外，其他圆盘捆绑在一起。这样圆盘由最下面一盘和上面的捆绑圆盘组成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94AF72-7B5B-2AEC-D6BB-6DB071E0BD7B}"/>
              </a:ext>
            </a:extLst>
          </p:cNvPr>
          <p:cNvSpPr txBox="1"/>
          <p:nvPr/>
        </p:nvSpPr>
        <p:spPr>
          <a:xfrm>
            <a:off x="3465407" y="1367002"/>
            <a:ext cx="2247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B83352-E950-6B99-8B28-E2FF502181F9}"/>
              </a:ext>
            </a:extLst>
          </p:cNvPr>
          <p:cNvSpPr txBox="1"/>
          <p:nvPr/>
        </p:nvSpPr>
        <p:spPr>
          <a:xfrm>
            <a:off x="4119418" y="1374694"/>
            <a:ext cx="2247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357F1-570F-91C9-1FC9-695A94C30EB5}"/>
              </a:ext>
            </a:extLst>
          </p:cNvPr>
          <p:cNvSpPr txBox="1"/>
          <p:nvPr/>
        </p:nvSpPr>
        <p:spPr>
          <a:xfrm>
            <a:off x="4773429" y="1367002"/>
            <a:ext cx="21780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7C7500-2DB1-B71A-7734-3DE87C221008}"/>
              </a:ext>
            </a:extLst>
          </p:cNvPr>
          <p:cNvSpPr txBox="1"/>
          <p:nvPr/>
        </p:nvSpPr>
        <p:spPr>
          <a:xfrm>
            <a:off x="7150128" y="1360054"/>
            <a:ext cx="2247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4FF83B-0DD4-2EF7-5077-4DE7F262117B}"/>
              </a:ext>
            </a:extLst>
          </p:cNvPr>
          <p:cNvSpPr txBox="1"/>
          <p:nvPr/>
        </p:nvSpPr>
        <p:spPr>
          <a:xfrm>
            <a:off x="7842076" y="1360054"/>
            <a:ext cx="2247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FED2F3-1B67-E17E-A8BA-6D3BB838D3C2}"/>
              </a:ext>
            </a:extLst>
          </p:cNvPr>
          <p:cNvSpPr txBox="1"/>
          <p:nvPr/>
        </p:nvSpPr>
        <p:spPr>
          <a:xfrm>
            <a:off x="8534024" y="1337194"/>
            <a:ext cx="21780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72C006-AC6D-03EC-3FAF-AAD62C9B6B16}"/>
              </a:ext>
            </a:extLst>
          </p:cNvPr>
          <p:cNvSpPr txBox="1"/>
          <p:nvPr/>
        </p:nvSpPr>
        <p:spPr>
          <a:xfrm>
            <a:off x="3104846" y="4110679"/>
            <a:ext cx="2673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D780B1-D1F1-3C8F-CD0F-57578C5F8F61}"/>
              </a:ext>
            </a:extLst>
          </p:cNvPr>
          <p:cNvSpPr txBox="1"/>
          <p:nvPr/>
        </p:nvSpPr>
        <p:spPr>
          <a:xfrm>
            <a:off x="3926930" y="4106662"/>
            <a:ext cx="2673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E60F66-EC75-0FBA-3762-613DCF1EF65F}"/>
              </a:ext>
            </a:extLst>
          </p:cNvPr>
          <p:cNvSpPr txBox="1"/>
          <p:nvPr/>
        </p:nvSpPr>
        <p:spPr>
          <a:xfrm>
            <a:off x="4727727" y="4091385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0879AA-72D4-23DA-9A29-C2C867BA64C9}"/>
              </a:ext>
            </a:extLst>
          </p:cNvPr>
          <p:cNvSpPr txBox="1"/>
          <p:nvPr/>
        </p:nvSpPr>
        <p:spPr>
          <a:xfrm>
            <a:off x="6978794" y="4200960"/>
            <a:ext cx="2673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050251-0777-D953-B942-E4F039D40C7F}"/>
              </a:ext>
            </a:extLst>
          </p:cNvPr>
          <p:cNvSpPr txBox="1"/>
          <p:nvPr/>
        </p:nvSpPr>
        <p:spPr>
          <a:xfrm>
            <a:off x="7793181" y="4200960"/>
            <a:ext cx="2673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F4964E-52D0-C9FD-3D56-3BD556B53D74}"/>
              </a:ext>
            </a:extLst>
          </p:cNvPr>
          <p:cNvSpPr txBox="1"/>
          <p:nvPr/>
        </p:nvSpPr>
        <p:spPr>
          <a:xfrm>
            <a:off x="8534024" y="4196038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B578D7-4295-55CE-5384-BBB5CC7C55A4}"/>
              </a:ext>
            </a:extLst>
          </p:cNvPr>
          <p:cNvSpPr txBox="1"/>
          <p:nvPr/>
        </p:nvSpPr>
        <p:spPr>
          <a:xfrm>
            <a:off x="5701001" y="3067204"/>
            <a:ext cx="3925888" cy="7386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上面</a:t>
            </a:r>
            <a:r>
              <a:rPr lang="en-US" altLang="zh-CN" sz="1400" dirty="0">
                <a:latin typeface="Arial" panose="020B0604020202020204" pitchFamily="34" charset="0"/>
              </a:rPr>
              <a:t>n-1</a:t>
            </a:r>
            <a:r>
              <a:rPr lang="zh-CN" altLang="en-US" sz="1400" dirty="0">
                <a:latin typeface="Arial" panose="020B0604020202020204" pitchFamily="34" charset="0"/>
              </a:rPr>
              <a:t>片圆盘移到</a:t>
            </a:r>
            <a:r>
              <a:rPr lang="en-US" altLang="zh-CN" sz="1400" dirty="0">
                <a:latin typeface="Arial" panose="020B0604020202020204" pitchFamily="34" charset="0"/>
              </a:rPr>
              <a:t>b</a:t>
            </a:r>
            <a:r>
              <a:rPr lang="zh-CN" altLang="en-US" sz="1400" dirty="0">
                <a:latin typeface="Arial" panose="020B0604020202020204" pitchFamily="34" charset="0"/>
              </a:rPr>
              <a:t>柱，与将</a:t>
            </a:r>
            <a:r>
              <a:rPr lang="en-US" altLang="zh-CN" sz="1400" dirty="0">
                <a:latin typeface="Arial" panose="020B0604020202020204" pitchFamily="34" charset="0"/>
              </a:rPr>
              <a:t>n-1</a:t>
            </a:r>
            <a:r>
              <a:rPr lang="zh-CN" altLang="en-US" sz="1400" dirty="0">
                <a:latin typeface="Arial" panose="020B0604020202020204" pitchFamily="34" charset="0"/>
              </a:rPr>
              <a:t>片移到</a:t>
            </a:r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zh-CN" altLang="en-US" sz="1400" dirty="0">
                <a:latin typeface="Arial" panose="020B0604020202020204" pitchFamily="34" charset="0"/>
              </a:rPr>
              <a:t>柱同理，相当于交换</a:t>
            </a:r>
            <a:r>
              <a:rPr lang="en-US" altLang="zh-CN" sz="1400" dirty="0">
                <a:latin typeface="Arial" panose="020B0604020202020204" pitchFamily="34" charset="0"/>
              </a:rPr>
              <a:t>b,c</a:t>
            </a:r>
            <a:r>
              <a:rPr lang="zh-CN" altLang="en-US" sz="1400" dirty="0">
                <a:latin typeface="Arial" panose="020B0604020202020204" pitchFamily="34" charset="0"/>
              </a:rPr>
              <a:t>柱的位置和相应功能，</a:t>
            </a:r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zh-CN" altLang="en-US" sz="1400" dirty="0">
                <a:latin typeface="Arial" panose="020B0604020202020204" pitchFamily="34" charset="0"/>
              </a:rPr>
              <a:t>作为过渡柱，</a:t>
            </a:r>
            <a:r>
              <a:rPr lang="en-US" altLang="zh-CN" sz="1400" dirty="0">
                <a:latin typeface="Arial" panose="020B0604020202020204" pitchFamily="34" charset="0"/>
              </a:rPr>
              <a:t>b</a:t>
            </a:r>
            <a:r>
              <a:rPr lang="zh-CN" altLang="en-US" sz="1400" dirty="0">
                <a:latin typeface="Arial" panose="020B0604020202020204" pitchFamily="34" charset="0"/>
              </a:rPr>
              <a:t>为目标柱。因此需要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r>
              <a:rPr lang="en-US" altLang="zh-CN" sz="1400" baseline="-15000" dirty="0">
                <a:latin typeface="Arial" panose="020B0604020202020204" pitchFamily="34" charset="0"/>
              </a:rPr>
              <a:t>n-1</a:t>
            </a:r>
            <a:r>
              <a:rPr lang="zh-CN" altLang="en-US" sz="1400" dirty="0">
                <a:latin typeface="Arial" panose="020B0604020202020204" pitchFamily="34" charset="0"/>
              </a:rPr>
              <a:t>次。</a:t>
            </a:r>
          </a:p>
        </p:txBody>
      </p:sp>
      <p:sp>
        <p:nvSpPr>
          <p:cNvPr id="27" name="任意多边形 38952">
            <a:extLst>
              <a:ext uri="{FF2B5EF4-FFF2-40B4-BE49-F238E27FC236}">
                <a16:creationId xmlns:a16="http://schemas.microsoft.com/office/drawing/2014/main" id="{342538FA-ACC7-7B24-56FD-9090806A6A3B}"/>
              </a:ext>
            </a:extLst>
          </p:cNvPr>
          <p:cNvSpPr/>
          <p:nvPr/>
        </p:nvSpPr>
        <p:spPr>
          <a:xfrm>
            <a:off x="3976543" y="2258579"/>
            <a:ext cx="3929380" cy="35433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8" name="任意多边形 38953">
            <a:extLst>
              <a:ext uri="{FF2B5EF4-FFF2-40B4-BE49-F238E27FC236}">
                <a16:creationId xmlns:a16="http://schemas.microsoft.com/office/drawing/2014/main" id="{69EEFC76-214A-9E13-543E-E819DC5A7109}"/>
              </a:ext>
            </a:extLst>
          </p:cNvPr>
          <p:cNvSpPr/>
          <p:nvPr/>
        </p:nvSpPr>
        <p:spPr>
          <a:xfrm>
            <a:off x="4107006" y="5215372"/>
            <a:ext cx="4452938" cy="287338"/>
          </a:xfrm>
          <a:custGeom>
            <a:avLst/>
            <a:gdLst>
              <a:gd name="txL" fmla="*/ 0 w 24848"/>
              <a:gd name="txT" fmla="*/ 0 h 21600"/>
              <a:gd name="txR" fmla="*/ 24848 w 24848"/>
              <a:gd name="txB" fmla="*/ 21600 h 21600"/>
            </a:gdLst>
            <a:ahLst/>
            <a:cxnLst>
              <a:cxn ang="180">
                <a:pos x="0" y="1209"/>
              </a:cxn>
              <a:cxn ang="0">
                <a:pos x="24848" y="9249"/>
              </a:cxn>
              <a:cxn ang="90">
                <a:pos x="7127" y="21600"/>
              </a:cxn>
            </a:cxnLst>
            <a:rect l="txL" t="txT" r="txR" b="txB"/>
            <a:pathLst>
              <a:path w="24848" h="21600" fill="none">
                <a:moveTo>
                  <a:pt x="0" y="1209"/>
                </a:moveTo>
                <a:arcTo wR="21600" hR="21600" stAng="-6555923" swAng="4463403"/>
              </a:path>
              <a:path w="24848" h="21600" stroke="0">
                <a:moveTo>
                  <a:pt x="0" y="1209"/>
                </a:moveTo>
                <a:arcTo wR="21600" hR="21600" stAng="-6555923" swAng="4463403"/>
                <a:lnTo>
                  <a:pt x="7127" y="2160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9" name="任意多边形 38954">
            <a:extLst>
              <a:ext uri="{FF2B5EF4-FFF2-40B4-BE49-F238E27FC236}">
                <a16:creationId xmlns:a16="http://schemas.microsoft.com/office/drawing/2014/main" id="{1A6D9081-C07A-2144-0153-AAF7FFBCCB30}"/>
              </a:ext>
            </a:extLst>
          </p:cNvPr>
          <p:cNvSpPr/>
          <p:nvPr/>
        </p:nvSpPr>
        <p:spPr>
          <a:xfrm rot="-13384926" flipH="1" flipV="1">
            <a:off x="3497406" y="4886760"/>
            <a:ext cx="1152525" cy="10620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BC873E-9195-4FFD-A7B8-DA2A14666BA5}"/>
              </a:ext>
            </a:extLst>
          </p:cNvPr>
          <p:cNvSpPr txBox="1"/>
          <p:nvPr/>
        </p:nvSpPr>
        <p:spPr>
          <a:xfrm>
            <a:off x="1873394" y="5718610"/>
            <a:ext cx="3925887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将最下方的第</a:t>
            </a:r>
            <a:r>
              <a:rPr lang="en-US" altLang="zh-CN" sz="1400" dirty="0">
                <a:latin typeface="Arial" panose="020B0604020202020204" pitchFamily="34" charset="0"/>
              </a:rPr>
              <a:t>n</a:t>
            </a:r>
            <a:r>
              <a:rPr lang="zh-CN" altLang="en-US" sz="1400" dirty="0">
                <a:latin typeface="Arial" panose="020B0604020202020204" pitchFamily="34" charset="0"/>
              </a:rPr>
              <a:t>片从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r>
              <a:rPr lang="zh-CN" altLang="en-US" sz="1400" dirty="0">
                <a:latin typeface="Arial" panose="020B0604020202020204" pitchFamily="34" charset="0"/>
              </a:rPr>
              <a:t>柱移到</a:t>
            </a:r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zh-CN" altLang="en-US" sz="1400" dirty="0">
                <a:latin typeface="Arial" panose="020B0604020202020204" pitchFamily="34" charset="0"/>
              </a:rPr>
              <a:t>柱，只需</a:t>
            </a:r>
            <a:r>
              <a:rPr lang="en-US" altLang="zh-CN" sz="1400" dirty="0"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</a:rPr>
              <a:t>次。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EE021C-1A81-B1D7-D7E5-D2A7ED9D7E12}"/>
              </a:ext>
            </a:extLst>
          </p:cNvPr>
          <p:cNvSpPr txBox="1"/>
          <p:nvPr/>
        </p:nvSpPr>
        <p:spPr>
          <a:xfrm>
            <a:off x="5655858" y="5745118"/>
            <a:ext cx="39258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将</a:t>
            </a:r>
            <a:r>
              <a:rPr lang="en-US" altLang="zh-CN" sz="1400" dirty="0">
                <a:latin typeface="Arial" panose="020B0604020202020204" pitchFamily="34" charset="0"/>
              </a:rPr>
              <a:t>n-1</a:t>
            </a:r>
            <a:r>
              <a:rPr lang="zh-CN" altLang="en-US" sz="1400" dirty="0">
                <a:latin typeface="Arial" panose="020B0604020202020204" pitchFamily="34" charset="0"/>
              </a:rPr>
              <a:t>片从</a:t>
            </a:r>
            <a:r>
              <a:rPr lang="en-US" altLang="zh-CN" sz="1400" dirty="0">
                <a:latin typeface="Arial" panose="020B0604020202020204" pitchFamily="34" charset="0"/>
              </a:rPr>
              <a:t>b</a:t>
            </a:r>
            <a:r>
              <a:rPr lang="zh-CN" altLang="en-US" sz="1400" dirty="0">
                <a:latin typeface="Arial" panose="020B0604020202020204" pitchFamily="34" charset="0"/>
              </a:rPr>
              <a:t>柱移到</a:t>
            </a:r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zh-CN" altLang="en-US" sz="1400" dirty="0">
                <a:latin typeface="Arial" panose="020B0604020202020204" pitchFamily="34" charset="0"/>
              </a:rPr>
              <a:t>柱，相当于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r>
              <a:rPr lang="zh-CN" altLang="en-US" sz="1400" dirty="0">
                <a:latin typeface="Arial" panose="020B0604020202020204" pitchFamily="34" charset="0"/>
              </a:rPr>
              <a:t>作为过渡柱</a:t>
            </a:r>
            <a:r>
              <a:rPr lang="zh-CN" altLang="en-US" sz="1400">
                <a:latin typeface="Arial" panose="020B0604020202020204" pitchFamily="34" charset="0"/>
              </a:rPr>
              <a:t>，需要</a:t>
            </a:r>
            <a:r>
              <a:rPr lang="en-US" altLang="zh-CN" sz="1400">
                <a:latin typeface="Arial" panose="020B0604020202020204" pitchFamily="34" charset="0"/>
              </a:rPr>
              <a:t>a</a:t>
            </a:r>
            <a:r>
              <a:rPr lang="en-US" altLang="zh-CN" sz="1400" baseline="-15000">
                <a:latin typeface="Arial" panose="020B0604020202020204" pitchFamily="34" charset="0"/>
              </a:rPr>
              <a:t>n-1</a:t>
            </a:r>
            <a:r>
              <a:rPr lang="zh-CN" altLang="en-US" sz="1400">
                <a:latin typeface="Arial" panose="020B0604020202020204" pitchFamily="34" charset="0"/>
              </a:rPr>
              <a:t>次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20857C-5BC0-B6A2-74F2-CDE330B14D79}"/>
              </a:ext>
            </a:extLst>
          </p:cNvPr>
          <p:cNvSpPr txBox="1"/>
          <p:nvPr/>
        </p:nvSpPr>
        <p:spPr>
          <a:xfrm>
            <a:off x="1873394" y="6088180"/>
            <a:ext cx="3925887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最终可得：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r>
              <a:rPr lang="en-US" altLang="zh-CN" sz="1400" baseline="-15000" dirty="0">
                <a:latin typeface="Arial" panose="020B0604020202020204" pitchFamily="34" charset="0"/>
              </a:rPr>
              <a:t>n</a:t>
            </a:r>
            <a:r>
              <a:rPr lang="en-US" altLang="zh-CN" sz="1400" dirty="0">
                <a:latin typeface="Arial" panose="020B0604020202020204" pitchFamily="34" charset="0"/>
              </a:rPr>
              <a:t>=2a</a:t>
            </a:r>
            <a:r>
              <a:rPr lang="en-US" altLang="zh-CN" sz="1400" baseline="-15000" dirty="0">
                <a:latin typeface="Arial" panose="020B0604020202020204" pitchFamily="34" charset="0"/>
              </a:rPr>
              <a:t>n-1</a:t>
            </a:r>
            <a:r>
              <a:rPr lang="en-US" altLang="zh-CN" sz="1400" dirty="0">
                <a:latin typeface="Arial" panose="020B0604020202020204" pitchFamily="34" charset="0"/>
              </a:rPr>
              <a:t>+1(</a:t>
            </a:r>
            <a:r>
              <a:rPr lang="zh-CN" altLang="en-US" sz="1400" dirty="0">
                <a:latin typeface="Arial" panose="020B0604020202020204" pitchFamily="34" charset="0"/>
              </a:rPr>
              <a:t>边界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r>
              <a:rPr lang="en-US" altLang="zh-CN" sz="1400" baseline="-15000" dirty="0">
                <a:latin typeface="Arial" panose="020B0604020202020204" pitchFamily="34" charset="0"/>
              </a:rPr>
              <a:t>1</a:t>
            </a:r>
            <a:r>
              <a:rPr lang="en-US" altLang="zh-CN" sz="1400" dirty="0">
                <a:latin typeface="Arial" panose="020B0604020202020204" pitchFamily="34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1502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24CC5A-A29D-7D6E-C416-283751F0D687}"/>
              </a:ext>
            </a:extLst>
          </p:cNvPr>
          <p:cNvSpPr/>
          <p:nvPr/>
        </p:nvSpPr>
        <p:spPr>
          <a:xfrm>
            <a:off x="2075157" y="276204"/>
            <a:ext cx="181973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平面分割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9B0859-5804-E155-F328-A88EA711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909809"/>
            <a:ext cx="11263745" cy="5415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92E98A-49E5-F12C-A577-01DBE621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48" y="3898173"/>
            <a:ext cx="2636261" cy="24270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B1CBD1-853D-4B10-BDB1-15C69750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113" y="3943174"/>
            <a:ext cx="2588271" cy="24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BC9889-E36F-28E6-AE94-57714700BFEE}"/>
              </a:ext>
            </a:extLst>
          </p:cNvPr>
          <p:cNvSpPr txBox="1"/>
          <p:nvPr/>
        </p:nvSpPr>
        <p:spPr>
          <a:xfrm>
            <a:off x="1422255" y="1236663"/>
            <a:ext cx="9107200" cy="2677656"/>
          </a:xfrm>
          <a:prstGeom prst="rect">
            <a:avLst/>
          </a:prstGeom>
          <a:noFill/>
          <a:ln w="28575" cap="flat" cmpd="sng">
            <a:solidFill>
              <a:srgbClr val="41617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数学分析：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每当增加一个椭圆时，由于与之前的每个圆都相交于不同的两点，而两点间的圆弧就能构成新的区域，则每增加一个椭圆，原区域都被分割成两份。</a:t>
            </a:r>
          </a:p>
          <a:p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存在规律：</a:t>
            </a:r>
          </a:p>
          <a:p>
            <a:r>
              <a:rPr lang="en-US" altLang="zh-CN" sz="2400" dirty="0">
                <a:latin typeface="Arial" panose="020B0604020202020204" pitchFamily="34" charset="0"/>
              </a:rPr>
              <a:t>a</a:t>
            </a:r>
            <a:r>
              <a:rPr lang="en-US" altLang="zh-CN" sz="2400" baseline="-15000" dirty="0">
                <a:latin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</a:rPr>
              <a:t>=a</a:t>
            </a:r>
            <a:r>
              <a:rPr lang="en-US" altLang="zh-CN" sz="2400" baseline="-15000" dirty="0">
                <a:latin typeface="Arial" panose="020B0604020202020204" pitchFamily="34" charset="0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</a:rPr>
              <a:t>+2(n-1)</a:t>
            </a:r>
          </a:p>
        </p:txBody>
      </p:sp>
    </p:spTree>
    <p:extLst>
      <p:ext uri="{BB962C8B-B14F-4D97-AF65-F5344CB8AC3E}">
        <p14:creationId xmlns:p14="http://schemas.microsoft.com/office/powerpoint/2010/main" val="40795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423DB-B175-BBEF-81F6-9010805B128F}"/>
              </a:ext>
            </a:extLst>
          </p:cNvPr>
          <p:cNvSpPr/>
          <p:nvPr/>
        </p:nvSpPr>
        <p:spPr>
          <a:xfrm>
            <a:off x="2121990" y="262350"/>
            <a:ext cx="341632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凸多边形三角形划分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F753B8-2DEC-DBC5-5C73-3CB1327F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879177"/>
            <a:ext cx="10557164" cy="5624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8FBD9C-9796-272C-7640-096F3852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98" y="4942363"/>
            <a:ext cx="7081404" cy="10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383442FD-EB3B-D0CF-88E0-261F5B7BB44F}"/>
              </a:ext>
            </a:extLst>
          </p:cNvPr>
          <p:cNvSpPr txBox="1">
            <a:spLocks/>
          </p:cNvSpPr>
          <p:nvPr/>
        </p:nvSpPr>
        <p:spPr bwMode="auto">
          <a:xfrm>
            <a:off x="534727" y="976746"/>
            <a:ext cx="10361873" cy="21769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分析如下：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      凸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n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边形的任意一条边都必然是一个三角形的一条边，因为不在同一直线上的三点确定一个三角形，可以在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p[2]、p[3]、……、p[n-1]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中找出一点与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p[1]、p[n]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构成一个三角形，就将凸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n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边形分割成三个区域，如图所示。其中区域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是一个三角形，区域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是一个凸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边形，拆分方案数是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h[k]，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区域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是一个凸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n-k+1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边形，拆分方案数是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h[n-k+1]，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此时的拆分方案总数为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h[k]h[n-k+1]，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由于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p[k]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可以是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p[2]、p[3]、……、p[n-1]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中的任一点，由加法原理，凸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n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边形拆分总的方案数为</a:t>
            </a:r>
            <a:r>
              <a:rPr lang="el-GR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Σ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h[i]h[n-i+1],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其中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1&lt;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i &lt;n，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边界条件为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h[2] = 1。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F074AF-E33A-B014-FABB-133A76B7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93" y="3429000"/>
            <a:ext cx="3170707" cy="25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81A14C-068D-BAA8-08D2-9A146CFEFEC5}"/>
              </a:ext>
            </a:extLst>
          </p:cNvPr>
          <p:cNvSpPr/>
          <p:nvPr/>
        </p:nvSpPr>
        <p:spPr>
          <a:xfrm>
            <a:off x="1381413" y="1573127"/>
            <a:ext cx="5940714" cy="2922674"/>
          </a:xfrm>
          <a:prstGeom prst="rect">
            <a:avLst/>
          </a:prstGeom>
          <a:solidFill>
            <a:srgbClr val="C5D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defTabSz="684530" eaLnBrk="1" hangingPunct="1"/>
            <a:r>
              <a:rPr lang="zh-CN" altLang="en-US" sz="2400" dirty="0">
                <a:latin typeface="Calibri" panose="020F0502020204030204" charset="0"/>
              </a:rPr>
              <a:t>给定一个数的序列</a:t>
            </a:r>
            <a:r>
              <a:rPr lang="en-US" altLang="zh-CN" sz="2400" dirty="0">
                <a:latin typeface="Calibri" panose="020F0502020204030204" charset="0"/>
              </a:rPr>
              <a:t>H</a:t>
            </a:r>
            <a:r>
              <a:rPr lang="en-US" altLang="zh-CN" sz="2400" baseline="-15000" dirty="0">
                <a:latin typeface="Calibri" panose="020F0502020204030204" charset="0"/>
              </a:rPr>
              <a:t>0</a:t>
            </a:r>
            <a:r>
              <a:rPr lang="zh-CN" altLang="en-US" sz="2400" dirty="0">
                <a:latin typeface="Calibri" panose="020F0502020204030204" charset="0"/>
              </a:rPr>
              <a:t>，</a:t>
            </a:r>
            <a:r>
              <a:rPr lang="en-US" altLang="zh-CN" sz="2400" dirty="0">
                <a:latin typeface="Calibri" panose="020F0502020204030204" charset="0"/>
              </a:rPr>
              <a:t>H</a:t>
            </a:r>
            <a:r>
              <a:rPr lang="en-US" altLang="zh-CN" sz="2400" baseline="-15000" dirty="0">
                <a:latin typeface="Calibri" panose="020F0502020204030204" charset="0"/>
              </a:rPr>
              <a:t>1</a:t>
            </a:r>
            <a:r>
              <a:rPr lang="zh-CN" altLang="en-US" sz="2400" dirty="0">
                <a:latin typeface="Calibri" panose="020F0502020204030204" charset="0"/>
              </a:rPr>
              <a:t>，</a:t>
            </a:r>
            <a:r>
              <a:rPr lang="en-US" altLang="zh-CN" sz="2400" dirty="0">
                <a:latin typeface="Calibri" panose="020F0502020204030204" charset="0"/>
              </a:rPr>
              <a:t>…</a:t>
            </a:r>
            <a:r>
              <a:rPr lang="zh-CN" altLang="en-US" sz="2400" dirty="0">
                <a:latin typeface="Calibri" panose="020F0502020204030204" charset="0"/>
              </a:rPr>
              <a:t>，</a:t>
            </a:r>
            <a:r>
              <a:rPr lang="en-US" altLang="zh-CN" sz="2400" dirty="0">
                <a:latin typeface="Calibri" panose="020F0502020204030204" charset="0"/>
              </a:rPr>
              <a:t>H</a:t>
            </a:r>
            <a:r>
              <a:rPr lang="en-US" altLang="zh-CN" sz="2400" baseline="-15000" dirty="0">
                <a:latin typeface="Calibri" panose="020F0502020204030204" charset="0"/>
              </a:rPr>
              <a:t>n</a:t>
            </a:r>
            <a:r>
              <a:rPr lang="zh-CN" altLang="en-US" sz="2400" dirty="0">
                <a:latin typeface="Calibri" panose="020F0502020204030204" charset="0"/>
              </a:rPr>
              <a:t>，</a:t>
            </a:r>
            <a:r>
              <a:rPr lang="en-US" altLang="zh-CN" sz="2400" dirty="0">
                <a:latin typeface="Calibri" panose="020F0502020204030204" charset="0"/>
              </a:rPr>
              <a:t>…</a:t>
            </a:r>
            <a:r>
              <a:rPr lang="zh-CN" altLang="en-US" sz="2400" dirty="0">
                <a:latin typeface="Calibri" panose="020F0502020204030204" charset="0"/>
              </a:rPr>
              <a:t>若存在整数</a:t>
            </a:r>
            <a:r>
              <a:rPr lang="en-US" altLang="zh-CN" sz="2400" dirty="0">
                <a:latin typeface="Calibri" panose="020F0502020204030204" charset="0"/>
              </a:rPr>
              <a:t>n</a:t>
            </a:r>
            <a:r>
              <a:rPr lang="en-US" altLang="zh-CN" sz="2400" baseline="-15000" dirty="0">
                <a:latin typeface="Calibri" panose="020F0502020204030204" charset="0"/>
              </a:rPr>
              <a:t>0</a:t>
            </a:r>
            <a:r>
              <a:rPr lang="zh-CN" altLang="en-US" sz="2400" dirty="0">
                <a:latin typeface="Calibri" panose="020F0502020204030204" charset="0"/>
              </a:rPr>
              <a:t>，使当</a:t>
            </a:r>
            <a:r>
              <a:rPr lang="en-US" altLang="zh-CN" sz="2400" dirty="0">
                <a:latin typeface="Calibri" panose="020F0502020204030204" charset="0"/>
              </a:rPr>
              <a:t>n&gt;n</a:t>
            </a:r>
            <a:r>
              <a:rPr lang="en-US" altLang="zh-CN" sz="2400" baseline="-15000" dirty="0">
                <a:latin typeface="Calibri" panose="020F0502020204030204" charset="0"/>
              </a:rPr>
              <a:t>0</a:t>
            </a:r>
            <a:r>
              <a:rPr lang="zh-CN" altLang="en-US" sz="2400" dirty="0">
                <a:latin typeface="Calibri" panose="020F0502020204030204" charset="0"/>
              </a:rPr>
              <a:t>时，可以用符号（或大于号、小于号）将</a:t>
            </a:r>
            <a:r>
              <a:rPr lang="en-US" altLang="zh-CN" sz="2400" dirty="0">
                <a:latin typeface="Arial" panose="020B0604020202020204" pitchFamily="34" charset="0"/>
              </a:rPr>
              <a:t>H</a:t>
            </a:r>
            <a:r>
              <a:rPr lang="en-US" altLang="zh-CN" sz="2400" baseline="-15000" dirty="0">
                <a:latin typeface="Calibri" panose="020F050202020403020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与其前面的某些项</a:t>
            </a:r>
            <a:r>
              <a:rPr lang="en-US" altLang="zh-CN" sz="2400" dirty="0">
                <a:latin typeface="Arial" panose="020B0604020202020204" pitchFamily="34" charset="0"/>
              </a:rPr>
              <a:t>H</a:t>
            </a:r>
            <a:r>
              <a:rPr lang="en-US" altLang="zh-CN" sz="2400" baseline="-15000" dirty="0">
                <a:latin typeface="Calibri" panose="020F0502020204030204" charset="0"/>
              </a:rPr>
              <a:t>i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0&lt;i&lt;n</a:t>
            </a:r>
            <a:r>
              <a:rPr lang="zh-CN" altLang="en-US" sz="2400" dirty="0">
                <a:latin typeface="Arial" panose="020B0604020202020204" pitchFamily="34" charset="0"/>
              </a:rPr>
              <a:t>）联系起来，这样的式子就叫做递推关系式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BDA0E-83D3-14FF-AFB9-F9293415415F}"/>
              </a:ext>
            </a:extLst>
          </p:cNvPr>
          <p:cNvSpPr/>
          <p:nvPr/>
        </p:nvSpPr>
        <p:spPr>
          <a:xfrm>
            <a:off x="7941540" y="1939883"/>
            <a:ext cx="2220770" cy="2189162"/>
          </a:xfrm>
          <a:prstGeom prst="rect">
            <a:avLst/>
          </a:prstGeom>
          <a:solidFill>
            <a:srgbClr val="41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defTabSz="684530" eaLnBrk="1" hangingPunct="1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递推关系式：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684530" eaLnBrk="1" hangingPunct="1"/>
            <a:r>
              <a:rPr lang="en-US" altLang="zh-CN" sz="2400" dirty="0">
                <a:solidFill>
                  <a:schemeClr val="bg1"/>
                </a:solidFill>
                <a:latin typeface="Calibri" panose="020F0502020204030204" charset="0"/>
              </a:rPr>
              <a:t>H</a:t>
            </a:r>
            <a:r>
              <a:rPr lang="en-US" altLang="zh-CN" sz="2400" baseline="-15000" dirty="0">
                <a:solidFill>
                  <a:schemeClr val="bg1"/>
                </a:solidFill>
                <a:latin typeface="Calibri" panose="020F0502020204030204" charset="0"/>
              </a:rPr>
              <a:t>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charset="0"/>
              </a:rPr>
              <a:t>=H</a:t>
            </a:r>
            <a:r>
              <a:rPr lang="en-US" altLang="zh-CN" sz="2400" baseline="-15000" dirty="0">
                <a:solidFill>
                  <a:schemeClr val="bg1"/>
                </a:solidFill>
                <a:latin typeface="Calibri" panose="020F0502020204030204" charset="0"/>
              </a:rPr>
              <a:t>n-1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charset="0"/>
              </a:rPr>
              <a:t>+H</a:t>
            </a:r>
            <a:r>
              <a:rPr lang="en-US" altLang="zh-CN" sz="2400" baseline="-15000" dirty="0">
                <a:solidFill>
                  <a:schemeClr val="bg1"/>
                </a:solidFill>
                <a:latin typeface="Calibri" panose="020F0502020204030204" charset="0"/>
              </a:rPr>
              <a:t>n-2</a:t>
            </a:r>
          </a:p>
        </p:txBody>
      </p:sp>
    </p:spTree>
    <p:extLst>
      <p:ext uri="{BB962C8B-B14F-4D97-AF65-F5344CB8AC3E}">
        <p14:creationId xmlns:p14="http://schemas.microsoft.com/office/powerpoint/2010/main" val="232326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C84894-7566-91B1-6F8A-82E5E6BD2A09}"/>
              </a:ext>
            </a:extLst>
          </p:cNvPr>
          <p:cNvSpPr/>
          <p:nvPr/>
        </p:nvSpPr>
        <p:spPr>
          <a:xfrm>
            <a:off x="2058525" y="282606"/>
            <a:ext cx="278954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第二类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Stirling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94EA0-FBA2-F8BA-4CCA-DB804630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1045532"/>
            <a:ext cx="10744200" cy="53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1FC2C0-BAF6-DB5C-3258-A7C7DCC9F11E}"/>
              </a:ext>
            </a:extLst>
          </p:cNvPr>
          <p:cNvSpPr txBox="1"/>
          <p:nvPr/>
        </p:nvSpPr>
        <p:spPr>
          <a:xfrm>
            <a:off x="2024495" y="1701132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D781C-13C6-4658-844A-5138EA7C9426}"/>
              </a:ext>
            </a:extLst>
          </p:cNvPr>
          <p:cNvSpPr txBox="1"/>
          <p:nvPr/>
        </p:nvSpPr>
        <p:spPr>
          <a:xfrm>
            <a:off x="1967345" y="3348837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9BD9BE-7874-FD42-9FD0-700AA51787EB}"/>
              </a:ext>
            </a:extLst>
          </p:cNvPr>
          <p:cNvSpPr/>
          <p:nvPr/>
        </p:nvSpPr>
        <p:spPr>
          <a:xfrm>
            <a:off x="767195" y="909469"/>
            <a:ext cx="9817677" cy="646331"/>
          </a:xfrm>
          <a:prstGeom prst="rect">
            <a:avLst/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定义：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个有区别的球放到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个相同的盒子中，要求无一空盒，其不同的方案用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n,m</a:t>
            </a:r>
            <a:r>
              <a:rPr lang="zh-CN" altLang="en-US" dirty="0">
                <a:latin typeface="Arial" panose="020B0604020202020204" pitchFamily="34" charset="0"/>
              </a:rPr>
              <a:t>）表示，称为第二类</a:t>
            </a:r>
            <a:r>
              <a:rPr lang="en-US" altLang="zh-CN">
                <a:latin typeface="Arial" panose="020B0604020202020204" pitchFamily="34" charset="0"/>
              </a:rPr>
              <a:t>Stirling</a:t>
            </a:r>
            <a:r>
              <a:rPr lang="zh-CN" altLang="en-US">
                <a:latin typeface="Arial" panose="020B0604020202020204" pitchFamily="34" charset="0"/>
              </a:rPr>
              <a:t>数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D07A97-695B-6D69-6E9B-155DA0ACAA59}"/>
              </a:ext>
            </a:extLst>
          </p:cNvPr>
          <p:cNvSpPr txBox="1"/>
          <p:nvPr/>
        </p:nvSpPr>
        <p:spPr>
          <a:xfrm>
            <a:off x="629256" y="1865579"/>
            <a:ext cx="10091926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重点：盒子不能为空，当已经有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个球放入盒子中时。第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个球放入时只能有两种情况：</a:t>
            </a:r>
          </a:p>
          <a:p>
            <a:endParaRPr lang="zh-CN" altLang="en-US" dirty="0"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球独占一盒子时，前面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球只能放在</a:t>
            </a:r>
            <a:r>
              <a:rPr lang="en-US" altLang="zh-CN" dirty="0">
                <a:latin typeface="Arial" panose="020B0604020202020204" pitchFamily="34" charset="0"/>
              </a:rPr>
              <a:t>m-1</a:t>
            </a:r>
            <a:r>
              <a:rPr lang="zh-CN" altLang="en-US" dirty="0">
                <a:latin typeface="Arial" panose="020B0604020202020204" pitchFamily="34" charset="0"/>
              </a:rPr>
              <a:t>个盒子中，方案数为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n-1,m-1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球与其他球共占同一盒子时，其他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球放入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个盒子中，有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n-1,m</a:t>
            </a:r>
            <a:r>
              <a:rPr lang="zh-CN" altLang="en-US" dirty="0">
                <a:latin typeface="Arial" panose="020B0604020202020204" pitchFamily="34" charset="0"/>
              </a:rPr>
              <a:t>）种，而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可放入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个盒中的任意一种，即</a:t>
            </a:r>
            <a:r>
              <a:rPr lang="zh-CN" altLang="en-US">
                <a:latin typeface="Arial" panose="020B0604020202020204" pitchFamily="34" charset="0"/>
              </a:rPr>
              <a:t>有</a:t>
            </a:r>
            <a:r>
              <a:rPr lang="en-US" altLang="zh-CN">
                <a:latin typeface="Arial" panose="020B0604020202020204" pitchFamily="34" charset="0"/>
              </a:rPr>
              <a:t>m×S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n-1,m</a:t>
            </a:r>
            <a:r>
              <a:rPr lang="zh-CN" altLang="en-US" dirty="0">
                <a:latin typeface="Arial" panose="020B0604020202020204" pitchFamily="34" charset="0"/>
              </a:rPr>
              <a:t>）种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F889BD2-7E81-D718-57C2-D7C01578102F}"/>
              </a:ext>
            </a:extLst>
          </p:cNvPr>
          <p:cNvGrpSpPr/>
          <p:nvPr/>
        </p:nvGrpSpPr>
        <p:grpSpPr>
          <a:xfrm>
            <a:off x="3511665" y="4611461"/>
            <a:ext cx="6261101" cy="541337"/>
            <a:chOff x="386" y="3838"/>
            <a:chExt cx="3944" cy="341"/>
          </a:xfrm>
        </p:grpSpPr>
        <p:sp>
          <p:nvSpPr>
            <p:cNvPr id="13" name="椭圆 18">
              <a:extLst>
                <a:ext uri="{FF2B5EF4-FFF2-40B4-BE49-F238E27FC236}">
                  <a16:creationId xmlns:a16="http://schemas.microsoft.com/office/drawing/2014/main" id="{319EF5BD-2B03-4947-B07E-011BBC4DCB02}"/>
                </a:ext>
              </a:extLst>
            </p:cNvPr>
            <p:cNvSpPr/>
            <p:nvPr/>
          </p:nvSpPr>
          <p:spPr>
            <a:xfrm>
              <a:off x="975" y="3838"/>
              <a:ext cx="341" cy="3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4" name="椭圆 18">
              <a:extLst>
                <a:ext uri="{FF2B5EF4-FFF2-40B4-BE49-F238E27FC236}">
                  <a16:creationId xmlns:a16="http://schemas.microsoft.com/office/drawing/2014/main" id="{2162626E-69FF-211A-4148-80E27D51E634}"/>
                </a:ext>
              </a:extLst>
            </p:cNvPr>
            <p:cNvSpPr/>
            <p:nvPr/>
          </p:nvSpPr>
          <p:spPr>
            <a:xfrm>
              <a:off x="1520" y="3838"/>
              <a:ext cx="341" cy="3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CN" sz="1400" dirty="0">
                  <a:solidFill>
                    <a:srgbClr val="FFFFFF"/>
                  </a:solidFill>
                  <a:latin typeface="Calibri" panose="020F0502020204030204" charset="0"/>
                  <a:sym typeface="+mn-lt"/>
                </a:rPr>
                <a:t>2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39B9F2-A575-F033-F0FA-D755CAC583EF}"/>
                </a:ext>
              </a:extLst>
            </p:cNvPr>
            <p:cNvSpPr txBox="1"/>
            <p:nvPr/>
          </p:nvSpPr>
          <p:spPr>
            <a:xfrm>
              <a:off x="386" y="3884"/>
              <a:ext cx="317" cy="233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s</a:t>
              </a:r>
              <a:r>
                <a:rPr lang="en-US" altLang="zh-CN" baseline="-15000" dirty="0">
                  <a:latin typeface="Arial" panose="020B0604020202020204" pitchFamily="34" charset="0"/>
                </a:rPr>
                <a:t>n 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3C7210B-D43C-8986-3980-652BDB7BE3F4}"/>
                </a:ext>
              </a:extLst>
            </p:cNvPr>
            <p:cNvSpPr txBox="1"/>
            <p:nvPr/>
          </p:nvSpPr>
          <p:spPr>
            <a:xfrm>
              <a:off x="1324" y="3851"/>
              <a:ext cx="181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CB5BED5-705B-F04A-00F2-734B53C6BFD6}"/>
                </a:ext>
              </a:extLst>
            </p:cNvPr>
            <p:cNvSpPr txBox="1"/>
            <p:nvPr/>
          </p:nvSpPr>
          <p:spPr>
            <a:xfrm>
              <a:off x="748" y="3884"/>
              <a:ext cx="18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FF83A-14A2-B572-DAA0-B9C1701A09A5}"/>
                </a:ext>
              </a:extLst>
            </p:cNvPr>
            <p:cNvSpPr txBox="1"/>
            <p:nvPr/>
          </p:nvSpPr>
          <p:spPr>
            <a:xfrm>
              <a:off x="1927" y="3884"/>
              <a:ext cx="18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E6B326-7C42-1897-F05C-69432055610A}"/>
                </a:ext>
              </a:extLst>
            </p:cNvPr>
            <p:cNvSpPr txBox="1"/>
            <p:nvPr/>
          </p:nvSpPr>
          <p:spPr>
            <a:xfrm>
              <a:off x="2142" y="3896"/>
              <a:ext cx="21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S</a:t>
              </a:r>
              <a:r>
                <a:rPr lang="zh-CN" altLang="en-US" dirty="0">
                  <a:latin typeface="Arial" panose="020B0604020202020204" pitchFamily="34" charset="0"/>
                </a:rPr>
                <a:t>（</a:t>
              </a:r>
              <a:r>
                <a:rPr lang="en-US" altLang="zh-CN" dirty="0">
                  <a:latin typeface="Arial" panose="020B0604020202020204" pitchFamily="34" charset="0"/>
                </a:rPr>
                <a:t>n-1,m-1</a:t>
              </a:r>
              <a:r>
                <a:rPr lang="zh-CN" altLang="en-US" dirty="0">
                  <a:latin typeface="Arial" panose="020B0604020202020204" pitchFamily="34" charset="0"/>
                </a:rPr>
                <a:t>）</a:t>
              </a:r>
              <a:r>
                <a:rPr lang="en-US" altLang="zh-CN">
                  <a:latin typeface="Arial" panose="020B0604020202020204" pitchFamily="34" charset="0"/>
                </a:rPr>
                <a:t>+ m × S</a:t>
              </a:r>
              <a:r>
                <a:rPr lang="zh-CN" altLang="en-US" dirty="0">
                  <a:latin typeface="Arial" panose="020B0604020202020204" pitchFamily="34" charset="0"/>
                </a:rPr>
                <a:t>（</a:t>
              </a:r>
              <a:r>
                <a:rPr lang="en-US" altLang="zh-CN" dirty="0">
                  <a:latin typeface="Arial" panose="020B0604020202020204" pitchFamily="34" charset="0"/>
                </a:rPr>
                <a:t>n-1,m</a:t>
              </a:r>
              <a:r>
                <a:rPr lang="zh-CN" altLang="en-US" dirty="0">
                  <a:latin typeface="Arial" panose="020B0604020202020204" pitchFamily="34" charset="0"/>
                </a:rPr>
                <a:t>）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1D96DA-ED03-08C1-0F62-E9E37028CA5A}"/>
              </a:ext>
            </a:extLst>
          </p:cNvPr>
          <p:cNvGrpSpPr/>
          <p:nvPr/>
        </p:nvGrpSpPr>
        <p:grpSpPr>
          <a:xfrm>
            <a:off x="878004" y="4632098"/>
            <a:ext cx="2230437" cy="1063625"/>
            <a:chOff x="431" y="1616"/>
            <a:chExt cx="1405" cy="67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9CAD780-0046-F5A0-62D8-F5FAACF64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" y="1616"/>
              <a:ext cx="453" cy="3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9D79F4B-7313-89FF-EF90-6484753E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" y="1616"/>
              <a:ext cx="453" cy="3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EBFA191-2FD7-C46F-5BD5-8CFF1D32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" y="1616"/>
              <a:ext cx="453" cy="3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5160A57-A08C-A8C4-5C0C-5B08590E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" y="1979"/>
              <a:ext cx="453" cy="3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1A12731-BA25-76D2-AE62-410A4A84E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" y="1979"/>
              <a:ext cx="453" cy="30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4CB6815-3B96-83D5-9252-BCD2474A2FC0}"/>
              </a:ext>
            </a:extLst>
          </p:cNvPr>
          <p:cNvSpPr txBox="1"/>
          <p:nvPr/>
        </p:nvSpPr>
        <p:spPr>
          <a:xfrm>
            <a:off x="720580" y="3897745"/>
            <a:ext cx="2449512" cy="369332"/>
          </a:xfrm>
          <a:prstGeom prst="rect">
            <a:avLst/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 根据</a:t>
            </a:r>
            <a:r>
              <a:rPr lang="zh-CN" altLang="en-US" dirty="0">
                <a:latin typeface="Arial" panose="020B0604020202020204" pitchFamily="34" charset="0"/>
              </a:rPr>
              <a:t>定义，边界条件：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8A1DDF-322A-0714-2CEF-B65C577F62E8}"/>
              </a:ext>
            </a:extLst>
          </p:cNvPr>
          <p:cNvSpPr txBox="1"/>
          <p:nvPr/>
        </p:nvSpPr>
        <p:spPr>
          <a:xfrm>
            <a:off x="3510500" y="3819400"/>
            <a:ext cx="2900153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S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n, 0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</a:rPr>
              <a:t>=0</a:t>
            </a:r>
            <a:r>
              <a:rPr lang="zh-CN" altLang="en-US" sz="1600" dirty="0">
                <a:latin typeface="Arial" panose="020B0604020202020204" pitchFamily="34" charset="0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</a:rPr>
              <a:t>S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n, 1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</a:rPr>
              <a:t>=1</a:t>
            </a:r>
            <a:r>
              <a:rPr lang="zh-CN" altLang="en-US" sz="1600" dirty="0">
                <a:latin typeface="Arial" panose="020B0604020202020204" pitchFamily="34" charset="0"/>
              </a:rPr>
              <a:t>；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S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n, n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</a:rPr>
              <a:t>=1</a:t>
            </a:r>
            <a:r>
              <a:rPr lang="zh-CN" altLang="en-US" sz="1600" dirty="0">
                <a:latin typeface="Arial" panose="020B0604020202020204" pitchFamily="34" charset="0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</a:rPr>
              <a:t>S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n, k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</a:rPr>
              <a:t>=0</a:t>
            </a:r>
            <a:r>
              <a:rPr lang="zh-CN" altLang="en-US" sz="1600" dirty="0">
                <a:latin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E5E279-2EB4-C629-ED14-2D77644B99B2}"/>
              </a:ext>
            </a:extLst>
          </p:cNvPr>
          <p:cNvSpPr txBox="1"/>
          <p:nvPr/>
        </p:nvSpPr>
        <p:spPr>
          <a:xfrm>
            <a:off x="9643214" y="4697463"/>
            <a:ext cx="115127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n&gt;1</a:t>
            </a:r>
            <a:r>
              <a:rPr lang="en-US" altLang="zh-CN">
                <a:latin typeface="Arial" panose="020B0604020202020204" pitchFamily="34" charset="0"/>
              </a:rPr>
              <a:t>, m</a:t>
            </a:r>
            <a:r>
              <a:rPr lang="zh-CN" altLang="en-US">
                <a:latin typeface="Arial" panose="020B0604020202020204" pitchFamily="34" charset="0"/>
              </a:rPr>
              <a:t>≥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2154D6-6C42-BA59-2454-9D9FF3062B57}"/>
              </a:ext>
            </a:extLst>
          </p:cNvPr>
          <p:cNvSpPr txBox="1"/>
          <p:nvPr/>
        </p:nvSpPr>
        <p:spPr>
          <a:xfrm>
            <a:off x="6254606" y="4026686"/>
            <a:ext cx="56297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k&gt;n</a:t>
            </a:r>
          </a:p>
        </p:txBody>
      </p:sp>
      <p:sp>
        <p:nvSpPr>
          <p:cNvPr id="39" name="椭圆 18">
            <a:extLst>
              <a:ext uri="{FF2B5EF4-FFF2-40B4-BE49-F238E27FC236}">
                <a16:creationId xmlns:a16="http://schemas.microsoft.com/office/drawing/2014/main" id="{6368FC32-F0FF-E6D7-2138-4A7CC5CCB5BA}"/>
              </a:ext>
            </a:extLst>
          </p:cNvPr>
          <p:cNvSpPr/>
          <p:nvPr/>
        </p:nvSpPr>
        <p:spPr>
          <a:xfrm>
            <a:off x="10716535" y="2341688"/>
            <a:ext cx="541338" cy="5413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" name="椭圆 18">
            <a:extLst>
              <a:ext uri="{FF2B5EF4-FFF2-40B4-BE49-F238E27FC236}">
                <a16:creationId xmlns:a16="http://schemas.microsoft.com/office/drawing/2014/main" id="{8F209A65-0A4F-07FF-4489-C7C5BBFC1ACE}"/>
              </a:ext>
            </a:extLst>
          </p:cNvPr>
          <p:cNvSpPr/>
          <p:nvPr/>
        </p:nvSpPr>
        <p:spPr>
          <a:xfrm>
            <a:off x="10716535" y="2996004"/>
            <a:ext cx="541338" cy="5413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25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84B916-2248-BDD8-7436-417B3FAD4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527045"/>
              </p:ext>
            </p:extLst>
          </p:nvPr>
        </p:nvGraphicFramePr>
        <p:xfrm>
          <a:off x="1648575" y="1130358"/>
          <a:ext cx="7559675" cy="3154045"/>
        </p:xfrm>
        <a:graphic>
          <a:graphicData uri="http://schemas.openxmlformats.org/drawingml/2006/table">
            <a:tbl>
              <a:tblPr/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8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顺推</a:t>
                      </a:r>
                    </a:p>
                  </a:txBody>
                  <a:tcPr marL="90000" marR="90000" marT="0" marB="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8BA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逆推</a:t>
                      </a:r>
                    </a:p>
                  </a:txBody>
                  <a:tcPr marL="90000" marR="9000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8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由题意（或递推关系）定初始值</a:t>
                      </a:r>
                      <a:r>
                        <a:rPr lang="en-US" altLang="zh-CN" sz="1600" dirty="0"/>
                        <a:t>F1</a:t>
                      </a:r>
                      <a:r>
                        <a:rPr lang="zh-CN" altLang="en-US" sz="1600" dirty="0"/>
                        <a:t>（边界条件）求出顺推关系式</a:t>
                      </a:r>
                      <a:r>
                        <a:rPr lang="en-US" altLang="zh-CN" sz="1600" dirty="0"/>
                        <a:t>Fi=G(Fi-1)</a:t>
                      </a:r>
                    </a:p>
                  </a:txBody>
                  <a:tcPr marL="90000" marR="90000" marT="0" marB="0" anchor="ctr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BBB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由题意（或递推关系）确定最终结果</a:t>
                      </a:r>
                      <a:r>
                        <a:rPr lang="en-US" altLang="zh-CN" sz="1600" dirty="0"/>
                        <a:t>Fn</a:t>
                      </a:r>
                      <a:r>
                        <a:rPr lang="zh-CN" altLang="en-US" sz="1600" dirty="0"/>
                        <a:t>；求出倒推关系式</a:t>
                      </a:r>
                      <a:r>
                        <a:rPr lang="en-US" altLang="zh-CN" sz="1600" dirty="0"/>
                        <a:t>Fi-1=G(Fi)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B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8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i=1</a:t>
                      </a:r>
                      <a:r>
                        <a:rPr lang="zh-CN" altLang="en-US" sz="1600" dirty="0"/>
                        <a:t>（由边界条件</a:t>
                      </a:r>
                      <a:r>
                        <a:rPr lang="en-US" altLang="zh-CN" sz="1600" dirty="0"/>
                        <a:t>F1</a:t>
                      </a:r>
                      <a:r>
                        <a:rPr lang="zh-CN" altLang="en-US" sz="1600" dirty="0"/>
                        <a:t>出发进行顺推）</a:t>
                      </a:r>
                    </a:p>
                  </a:txBody>
                  <a:tcPr marL="90000" marR="90000" marT="0" marB="0" anchor="ctr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i=n</a:t>
                      </a:r>
                      <a:r>
                        <a:rPr lang="zh-CN" altLang="en-US" sz="1600" dirty="0"/>
                        <a:t>（从最终结果</a:t>
                      </a:r>
                      <a:r>
                        <a:rPr lang="en-US" altLang="zh-CN" sz="1600" dirty="0"/>
                        <a:t>Fn</a:t>
                      </a:r>
                      <a:r>
                        <a:rPr lang="zh-CN" altLang="en-US" sz="1600" dirty="0"/>
                        <a:t>出发进行倒推）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while</a:t>
                      </a:r>
                      <a:r>
                        <a:rPr lang="zh-CN" altLang="en-US" sz="1600" dirty="0"/>
                        <a:t>当前结果</a:t>
                      </a:r>
                      <a:r>
                        <a:rPr lang="en-US" altLang="zh-CN" sz="1600" dirty="0"/>
                        <a:t>Fi</a:t>
                      </a:r>
                      <a:r>
                        <a:rPr lang="zh-CN" altLang="en-US" sz="1600" dirty="0"/>
                        <a:t>非最终结果</a:t>
                      </a:r>
                      <a:r>
                        <a:rPr lang="en-US" altLang="zh-CN" sz="1600" dirty="0"/>
                        <a:t>Fn</a:t>
                      </a:r>
                      <a:r>
                        <a:rPr lang="zh-CN" altLang="en-US" sz="1600" dirty="0"/>
                        <a:t>，由</a:t>
                      </a:r>
                      <a:r>
                        <a:rPr lang="en-US" altLang="zh-CN" sz="1600" dirty="0"/>
                        <a:t>Fi=G(Fi-1)</a:t>
                      </a:r>
                      <a:r>
                        <a:rPr lang="zh-CN" altLang="en-US" sz="1600" dirty="0"/>
                        <a:t>顺推后项；</a:t>
                      </a:r>
                    </a:p>
                  </a:txBody>
                  <a:tcPr marL="90000" marR="90000" marT="0" marB="0" anchor="ctr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BBB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while</a:t>
                      </a:r>
                      <a:r>
                        <a:rPr lang="zh-CN" altLang="en-US" sz="1600" dirty="0"/>
                        <a:t>当前结果</a:t>
                      </a:r>
                      <a:r>
                        <a:rPr lang="en-US" altLang="zh-CN" sz="1600" dirty="0"/>
                        <a:t>Fi</a:t>
                      </a:r>
                      <a:r>
                        <a:rPr lang="zh-CN" altLang="en-US" sz="1600" dirty="0"/>
                        <a:t>非初始值</a:t>
                      </a:r>
                      <a:r>
                        <a:rPr lang="en-US" altLang="zh-CN" sz="1600" dirty="0"/>
                        <a:t>F1</a:t>
                      </a:r>
                      <a:r>
                        <a:rPr lang="zh-CN" altLang="en-US" sz="1600" dirty="0"/>
                        <a:t>，由</a:t>
                      </a:r>
                      <a:r>
                        <a:rPr lang="en-US" altLang="zh-CN" sz="1600" dirty="0"/>
                        <a:t>Fi-1=G(Fi)</a:t>
                      </a:r>
                      <a:r>
                        <a:rPr lang="zh-CN" altLang="en-US" sz="1600" dirty="0"/>
                        <a:t>倒推前项；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B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28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输出顺推结果</a:t>
                      </a:r>
                      <a:r>
                        <a:rPr lang="en-US" altLang="zh-CN" sz="1600" dirty="0"/>
                        <a:t>Fn</a:t>
                      </a:r>
                      <a:r>
                        <a:rPr lang="zh-CN" altLang="en-US" sz="1600" dirty="0"/>
                        <a:t>和顺推过程</a:t>
                      </a:r>
                    </a:p>
                  </a:txBody>
                  <a:tcPr marL="90000" marR="90000" marT="0" marB="0" anchor="ctr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输出倒推结果</a:t>
                      </a:r>
                      <a:r>
                        <a:rPr lang="en-US" altLang="zh-CN" sz="1600" dirty="0"/>
                        <a:t>F1</a:t>
                      </a:r>
                      <a:r>
                        <a:rPr lang="zh-CN" altLang="en-US" sz="1600" dirty="0"/>
                        <a:t>和倒推过程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CF9D88C-CF0E-A196-393D-C791EC4EC726}"/>
              </a:ext>
            </a:extLst>
          </p:cNvPr>
          <p:cNvSpPr/>
          <p:nvPr/>
        </p:nvSpPr>
        <p:spPr>
          <a:xfrm>
            <a:off x="1648258" y="4584441"/>
            <a:ext cx="7559675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解决递推问题的一般步骤：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、建立递推关系式；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、确定边界条件（即初始值）；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、递推求解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7C1F8F-3EB4-C7CE-C649-C6EF1624D749}"/>
              </a:ext>
            </a:extLst>
          </p:cNvPr>
          <p:cNvSpPr/>
          <p:nvPr/>
        </p:nvSpPr>
        <p:spPr>
          <a:xfrm>
            <a:off x="2145992" y="307100"/>
            <a:ext cx="198003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顺推和逆推</a:t>
            </a:r>
          </a:p>
        </p:txBody>
      </p:sp>
    </p:spTree>
    <p:extLst>
      <p:ext uri="{BB962C8B-B14F-4D97-AF65-F5344CB8AC3E}">
        <p14:creationId xmlns:p14="http://schemas.microsoft.com/office/powerpoint/2010/main" val="19898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7B41C9-C565-4B3E-8019-556963AB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13" y="893979"/>
            <a:ext cx="10144828" cy="56176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411AE3-51FF-1095-C23C-1CFFFDD1A483}"/>
              </a:ext>
            </a:extLst>
          </p:cNvPr>
          <p:cNvSpPr/>
          <p:nvPr/>
        </p:nvSpPr>
        <p:spPr>
          <a:xfrm>
            <a:off x="2115250" y="286318"/>
            <a:ext cx="263726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骨牌铺法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顺推</a:t>
            </a:r>
          </a:p>
        </p:txBody>
      </p:sp>
    </p:spTree>
    <p:extLst>
      <p:ext uri="{BB962C8B-B14F-4D97-AF65-F5344CB8AC3E}">
        <p14:creationId xmlns:p14="http://schemas.microsoft.com/office/powerpoint/2010/main" val="10909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8BE818-DE94-1802-CBC4-A5C4D8FA4466}"/>
              </a:ext>
            </a:extLst>
          </p:cNvPr>
          <p:cNvSpPr txBox="1"/>
          <p:nvPr/>
        </p:nvSpPr>
        <p:spPr>
          <a:xfrm>
            <a:off x="1768187" y="1881761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FFA1C-0863-8501-AD32-222FCF099ACE}"/>
              </a:ext>
            </a:extLst>
          </p:cNvPr>
          <p:cNvSpPr txBox="1"/>
          <p:nvPr/>
        </p:nvSpPr>
        <p:spPr>
          <a:xfrm>
            <a:off x="1700182" y="3800636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C79E6-1CE6-6E20-EE3F-E9BC9307DF78}"/>
              </a:ext>
            </a:extLst>
          </p:cNvPr>
          <p:cNvSpPr/>
          <p:nvPr/>
        </p:nvSpPr>
        <p:spPr bwMode="auto">
          <a:xfrm>
            <a:off x="650587" y="1128626"/>
            <a:ext cx="3302258" cy="539750"/>
          </a:xfrm>
          <a:prstGeom prst="rect">
            <a:avLst/>
          </a:prstGeom>
          <a:solidFill>
            <a:srgbClr val="4161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600" dirty="0">
                <a:solidFill>
                  <a:srgbClr val="FFFFFF"/>
                </a:solidFill>
                <a:latin typeface="Calibri" panose="020F0502020204030204" charset="0"/>
              </a:rPr>
              <a:t>顺推（骨牌问题）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904606-1275-D99B-0588-C6B20D25ECA8}"/>
              </a:ext>
            </a:extLst>
          </p:cNvPr>
          <p:cNvSpPr/>
          <p:nvPr/>
        </p:nvSpPr>
        <p:spPr bwMode="auto">
          <a:xfrm>
            <a:off x="650587" y="2752004"/>
            <a:ext cx="3302258" cy="538163"/>
          </a:xfrm>
          <a:prstGeom prst="rect">
            <a:avLst/>
          </a:prstGeom>
          <a:solidFill>
            <a:srgbClr val="4161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600" dirty="0">
                <a:solidFill>
                  <a:srgbClr val="FFFFFF"/>
                </a:solidFill>
                <a:latin typeface="Calibri" panose="020F0502020204030204" charset="0"/>
              </a:rPr>
              <a:t>算法分析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D12059-FD32-9BE2-8BF6-F2EFD6E13AC7}"/>
              </a:ext>
            </a:extLst>
          </p:cNvPr>
          <p:cNvSpPr/>
          <p:nvPr/>
        </p:nvSpPr>
        <p:spPr bwMode="auto">
          <a:xfrm>
            <a:off x="650527" y="4021711"/>
            <a:ext cx="576580" cy="367030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latin typeface="Cambria" panose="02040503050406030204" pitchFamily="18" charset="0"/>
              </a:rPr>
              <a:t>n=1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BD7430E5-CF4A-3C3E-ED7D-5910810AB9C9}"/>
              </a:ext>
            </a:extLst>
          </p:cNvPr>
          <p:cNvSpPr/>
          <p:nvPr/>
        </p:nvSpPr>
        <p:spPr bwMode="auto">
          <a:xfrm>
            <a:off x="650587" y="1633769"/>
            <a:ext cx="3302258" cy="1152525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600" dirty="0">
                <a:latin typeface="Calibri" panose="020F0502020204030204" charset="0"/>
              </a:rPr>
              <a:t>有</a:t>
            </a:r>
            <a:r>
              <a:rPr lang="en-US" altLang="zh-CN" sz="1600" dirty="0">
                <a:latin typeface="Calibri" panose="020F0502020204030204" charset="0"/>
              </a:rPr>
              <a:t>2*n</a:t>
            </a:r>
            <a:r>
              <a:rPr lang="zh-CN" altLang="en-US" sz="1600" dirty="0">
                <a:latin typeface="Calibri" panose="020F0502020204030204" charset="0"/>
              </a:rPr>
              <a:t>的长方形方格，用</a:t>
            </a:r>
            <a:r>
              <a:rPr lang="en-US" altLang="zh-CN" sz="1600" dirty="0">
                <a:latin typeface="Calibri" panose="020F0502020204030204" charset="0"/>
              </a:rPr>
              <a:t>n</a:t>
            </a:r>
            <a:r>
              <a:rPr lang="zh-CN" altLang="en-US" sz="1600" dirty="0">
                <a:latin typeface="Calibri" panose="020F0502020204030204" charset="0"/>
              </a:rPr>
              <a:t>个</a:t>
            </a:r>
            <a:r>
              <a:rPr lang="en-US" altLang="zh-CN" sz="1600" dirty="0">
                <a:latin typeface="Calibri" panose="020F0502020204030204" charset="0"/>
              </a:rPr>
              <a:t>1*2</a:t>
            </a:r>
            <a:r>
              <a:rPr lang="zh-CN" altLang="en-US" sz="1600" dirty="0">
                <a:latin typeface="Calibri" panose="020F0502020204030204" charset="0"/>
              </a:rPr>
              <a:t>的骨牌铺满方格。编一程序，试对给出的任意一个</a:t>
            </a:r>
            <a:r>
              <a:rPr lang="en-US" altLang="zh-CN" sz="1600" dirty="0">
                <a:latin typeface="Calibri" panose="020F0502020204030204" charset="0"/>
              </a:rPr>
              <a:t>n</a:t>
            </a:r>
            <a:r>
              <a:rPr lang="zh-CN" altLang="en-US" sz="1600" dirty="0">
                <a:latin typeface="Calibri" panose="020F0502020204030204" charset="0"/>
              </a:rPr>
              <a:t>（</a:t>
            </a:r>
            <a:r>
              <a:rPr lang="en-US" altLang="zh-CN" sz="1600" dirty="0">
                <a:latin typeface="Calibri" panose="020F0502020204030204" charset="0"/>
              </a:rPr>
              <a:t>n&gt;0</a:t>
            </a:r>
            <a:r>
              <a:rPr lang="zh-CN" altLang="en-US" sz="1600" dirty="0">
                <a:latin typeface="Calibri" panose="020F0502020204030204" charset="0"/>
              </a:rPr>
              <a:t>），输出铺法总数。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CE9959-08CE-E053-67F9-99E7E3403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823325"/>
              </p:ext>
            </p:extLst>
          </p:nvPr>
        </p:nvGraphicFramePr>
        <p:xfrm>
          <a:off x="5652078" y="1071562"/>
          <a:ext cx="2089150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545831-4BF2-22CF-D94E-F371B183C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657060"/>
              </p:ext>
            </p:extLst>
          </p:nvPr>
        </p:nvGraphicFramePr>
        <p:xfrm>
          <a:off x="5650491" y="2393950"/>
          <a:ext cx="2089150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AD97AF5-DEB8-48D7-4776-25FBFDF6A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80108"/>
              </p:ext>
            </p:extLst>
          </p:nvPr>
        </p:nvGraphicFramePr>
        <p:xfrm>
          <a:off x="5655428" y="4544951"/>
          <a:ext cx="2784475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C4FD32D-3FD2-CA80-66F9-8D4622A63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225568"/>
              </p:ext>
            </p:extLst>
          </p:nvPr>
        </p:nvGraphicFramePr>
        <p:xfrm>
          <a:off x="7990466" y="1645602"/>
          <a:ext cx="2089150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2025959-B280-CA84-297E-13DCC19BE2E4}"/>
              </a:ext>
            </a:extLst>
          </p:cNvPr>
          <p:cNvSpPr/>
          <p:nvPr/>
        </p:nvSpPr>
        <p:spPr>
          <a:xfrm>
            <a:off x="5866391" y="1348740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2B899C-5955-FFFF-1C92-0DD4A9F85494}"/>
              </a:ext>
            </a:extLst>
          </p:cNvPr>
          <p:cNvSpPr/>
          <p:nvPr/>
        </p:nvSpPr>
        <p:spPr>
          <a:xfrm>
            <a:off x="6585846" y="1348740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EB8344-4CA7-34E7-93F6-3B9697C8636F}"/>
              </a:ext>
            </a:extLst>
          </p:cNvPr>
          <p:cNvSpPr/>
          <p:nvPr/>
        </p:nvSpPr>
        <p:spPr>
          <a:xfrm>
            <a:off x="7305936" y="1385570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A9A2D6-677A-06CA-7DA7-07ED5FCC061C}"/>
              </a:ext>
            </a:extLst>
          </p:cNvPr>
          <p:cNvSpPr/>
          <p:nvPr/>
        </p:nvSpPr>
        <p:spPr>
          <a:xfrm>
            <a:off x="8169853" y="1874520"/>
            <a:ext cx="287338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2BACC0-41DA-142F-87C7-DABAAE53C9B0}"/>
              </a:ext>
            </a:extLst>
          </p:cNvPr>
          <p:cNvSpPr/>
          <p:nvPr/>
        </p:nvSpPr>
        <p:spPr>
          <a:xfrm rot="5400000">
            <a:off x="9250941" y="1621155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D2D0F6-02B6-1620-5910-0B7E5A2E3158}"/>
              </a:ext>
            </a:extLst>
          </p:cNvPr>
          <p:cNvSpPr/>
          <p:nvPr/>
        </p:nvSpPr>
        <p:spPr>
          <a:xfrm rot="5400000">
            <a:off x="9250941" y="2077085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01F91C5-419C-39A6-2BA6-BFC6625E3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4542"/>
              </p:ext>
            </p:extLst>
          </p:nvPr>
        </p:nvGraphicFramePr>
        <p:xfrm>
          <a:off x="1417607" y="3777236"/>
          <a:ext cx="697230" cy="819150"/>
        </p:xfrm>
        <a:graphic>
          <a:graphicData uri="http://schemas.openxmlformats.org/drawingml/2006/table">
            <a:tbl>
              <a:tblPr/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679366-7B8F-A02B-CCB1-B77F1E5064F8}"/>
              </a:ext>
            </a:extLst>
          </p:cNvPr>
          <p:cNvSpPr/>
          <p:nvPr/>
        </p:nvSpPr>
        <p:spPr>
          <a:xfrm>
            <a:off x="1633507" y="3962021"/>
            <a:ext cx="287020" cy="391795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27422CD7-EC33-C02C-0D2E-2CCFD2F5937B}"/>
              </a:ext>
            </a:extLst>
          </p:cNvPr>
          <p:cNvSpPr/>
          <p:nvPr/>
        </p:nvSpPr>
        <p:spPr bwMode="auto">
          <a:xfrm>
            <a:off x="639732" y="4714814"/>
            <a:ext cx="576263" cy="539750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latin typeface="Cambria" panose="02040503050406030204" pitchFamily="18" charset="0"/>
              </a:rPr>
              <a:t>n=2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A5FF44B-4FB8-EE17-5713-E0791C2D9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000159"/>
              </p:ext>
            </p:extLst>
          </p:nvPr>
        </p:nvGraphicFramePr>
        <p:xfrm>
          <a:off x="1406495" y="4787839"/>
          <a:ext cx="1393825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138E457E-B23F-108A-1F65-91574AD0A4B6}"/>
              </a:ext>
            </a:extLst>
          </p:cNvPr>
          <p:cNvSpPr/>
          <p:nvPr/>
        </p:nvSpPr>
        <p:spPr>
          <a:xfrm>
            <a:off x="1622395" y="5003739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155637-7E6E-BF44-478C-E1E798863B0B}"/>
              </a:ext>
            </a:extLst>
          </p:cNvPr>
          <p:cNvSpPr/>
          <p:nvPr/>
        </p:nvSpPr>
        <p:spPr>
          <a:xfrm>
            <a:off x="2303432" y="5003739"/>
            <a:ext cx="287338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A099F4D-2FB9-79B8-FB23-ECA95B787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445308"/>
              </p:ext>
            </p:extLst>
          </p:nvPr>
        </p:nvGraphicFramePr>
        <p:xfrm>
          <a:off x="2990820" y="4787839"/>
          <a:ext cx="1393825" cy="10350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9D96C8CF-E4D1-F2D4-0AA2-3E7AB2FCA622}"/>
              </a:ext>
            </a:extLst>
          </p:cNvPr>
          <p:cNvSpPr/>
          <p:nvPr/>
        </p:nvSpPr>
        <p:spPr>
          <a:xfrm rot="5400000">
            <a:off x="3521045" y="4787839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0F884-B60F-26E4-CFFB-7C060695218E}"/>
              </a:ext>
            </a:extLst>
          </p:cNvPr>
          <p:cNvSpPr/>
          <p:nvPr/>
        </p:nvSpPr>
        <p:spPr>
          <a:xfrm rot="5400000">
            <a:off x="3521045" y="5291076"/>
            <a:ext cx="287337" cy="576263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427002-5CF8-96A4-221A-2FAC5BB274CB}"/>
              </a:ext>
            </a:extLst>
          </p:cNvPr>
          <p:cNvSpPr/>
          <p:nvPr/>
        </p:nvSpPr>
        <p:spPr>
          <a:xfrm rot="5400000">
            <a:off x="6226753" y="2896552"/>
            <a:ext cx="287338" cy="576263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E48C82-D4FE-34BF-0BF3-6126C8491E0F}"/>
              </a:ext>
            </a:extLst>
          </p:cNvPr>
          <p:cNvSpPr/>
          <p:nvPr/>
        </p:nvSpPr>
        <p:spPr>
          <a:xfrm rot="5400000">
            <a:off x="6227388" y="2465705"/>
            <a:ext cx="287338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680FFB-C10B-F200-7968-A32877FD2FBD}"/>
              </a:ext>
            </a:extLst>
          </p:cNvPr>
          <p:cNvSpPr/>
          <p:nvPr/>
        </p:nvSpPr>
        <p:spPr>
          <a:xfrm>
            <a:off x="7306253" y="2609850"/>
            <a:ext cx="287338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30" name="矩形 22">
            <a:extLst>
              <a:ext uri="{FF2B5EF4-FFF2-40B4-BE49-F238E27FC236}">
                <a16:creationId xmlns:a16="http://schemas.microsoft.com/office/drawing/2014/main" id="{2AD00653-E277-D4CB-5F11-EF947651A653}"/>
              </a:ext>
            </a:extLst>
          </p:cNvPr>
          <p:cNvSpPr/>
          <p:nvPr/>
        </p:nvSpPr>
        <p:spPr bwMode="auto">
          <a:xfrm>
            <a:off x="5650491" y="808990"/>
            <a:ext cx="576263" cy="539750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latin typeface="Cambria" panose="02040503050406030204" pitchFamily="18" charset="0"/>
              </a:rPr>
              <a:t>n=3</a:t>
            </a:r>
          </a:p>
        </p:txBody>
      </p:sp>
      <p:sp>
        <p:nvSpPr>
          <p:cNvPr id="31" name="矩形 22">
            <a:extLst>
              <a:ext uri="{FF2B5EF4-FFF2-40B4-BE49-F238E27FC236}">
                <a16:creationId xmlns:a16="http://schemas.microsoft.com/office/drawing/2014/main" id="{5C10043C-043C-191B-1D5D-C297680AC0D4}"/>
              </a:ext>
            </a:extLst>
          </p:cNvPr>
          <p:cNvSpPr/>
          <p:nvPr/>
        </p:nvSpPr>
        <p:spPr bwMode="auto">
          <a:xfrm>
            <a:off x="5679240" y="3889314"/>
            <a:ext cx="576263" cy="539750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latin typeface="Cambria" panose="02040503050406030204" pitchFamily="18" charset="0"/>
              </a:rPr>
              <a:t>n=4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90F39E-617D-720F-836C-FE7AD9089CC9}"/>
              </a:ext>
            </a:extLst>
          </p:cNvPr>
          <p:cNvSpPr/>
          <p:nvPr/>
        </p:nvSpPr>
        <p:spPr>
          <a:xfrm>
            <a:off x="5871328" y="4787839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B031FB-468C-2F31-3562-17716801A811}"/>
              </a:ext>
            </a:extLst>
          </p:cNvPr>
          <p:cNvSpPr/>
          <p:nvPr/>
        </p:nvSpPr>
        <p:spPr>
          <a:xfrm>
            <a:off x="6590465" y="4787839"/>
            <a:ext cx="287338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34" name="矩形 22">
            <a:extLst>
              <a:ext uri="{FF2B5EF4-FFF2-40B4-BE49-F238E27FC236}">
                <a16:creationId xmlns:a16="http://schemas.microsoft.com/office/drawing/2014/main" id="{8246673C-8A09-03B2-ED2C-F720C5AC9394}"/>
              </a:ext>
            </a:extLst>
          </p:cNvPr>
          <p:cNvSpPr/>
          <p:nvPr/>
        </p:nvSpPr>
        <p:spPr bwMode="auto">
          <a:xfrm>
            <a:off x="8552933" y="4500501"/>
            <a:ext cx="1692275" cy="1079500"/>
          </a:xfrm>
          <a:prstGeom prst="rect">
            <a:avLst/>
          </a:prstGeom>
          <a:solidFill>
            <a:srgbClr val="C5D8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200" dirty="0">
                <a:latin typeface="Cambria" panose="02040503050406030204" pitchFamily="18" charset="0"/>
              </a:rPr>
              <a:t>请你看看</a:t>
            </a:r>
            <a:r>
              <a:rPr lang="en-US" altLang="zh-CN" sz="1200" dirty="0">
                <a:latin typeface="Cambria" panose="02040503050406030204" pitchFamily="18" charset="0"/>
              </a:rPr>
              <a:t>n=4</a:t>
            </a:r>
            <a:r>
              <a:rPr lang="zh-CN" altLang="en-US" sz="1200" dirty="0">
                <a:latin typeface="Cambria" panose="02040503050406030204" pitchFamily="18" charset="0"/>
              </a:rPr>
              <a:t>时有几种排法吧！</a:t>
            </a:r>
          </a:p>
        </p:txBody>
      </p:sp>
    </p:spTree>
    <p:extLst>
      <p:ext uri="{BB962C8B-B14F-4D97-AF65-F5344CB8AC3E}">
        <p14:creationId xmlns:p14="http://schemas.microsoft.com/office/powerpoint/2010/main" val="22591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E7DF30-D88F-96F6-D964-CE4B8D0352CF}"/>
              </a:ext>
            </a:extLst>
          </p:cNvPr>
          <p:cNvSpPr txBox="1"/>
          <p:nvPr/>
        </p:nvSpPr>
        <p:spPr>
          <a:xfrm>
            <a:off x="2599460" y="1257267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5D1CD4-6D03-9294-ADAF-A6260B531AA3}"/>
              </a:ext>
            </a:extLst>
          </p:cNvPr>
          <p:cNvSpPr txBox="1"/>
          <p:nvPr/>
        </p:nvSpPr>
        <p:spPr>
          <a:xfrm>
            <a:off x="2542310" y="2904972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90D66435-D82D-0D38-11AD-07E4FDD8F7FB}"/>
              </a:ext>
            </a:extLst>
          </p:cNvPr>
          <p:cNvSpPr/>
          <p:nvPr/>
        </p:nvSpPr>
        <p:spPr>
          <a:xfrm>
            <a:off x="1481860" y="1223270"/>
            <a:ext cx="2370138" cy="1470025"/>
          </a:xfrm>
          <a:prstGeom prst="rect">
            <a:avLst/>
          </a:prstGeom>
          <a:solidFill>
            <a:srgbClr val="416176"/>
          </a:solidFill>
          <a:ln w="254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2699999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Calibri" panose="020F0502020204030204" charset="0"/>
              </a:rPr>
              <a:t>推出一般规律：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Calibri" panose="020F0502020204030204" charset="0"/>
              </a:rPr>
              <a:t>对于一般的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charset="0"/>
              </a:rPr>
              <a:t>，假设其铺法总数为</a:t>
            </a:r>
            <a:r>
              <a:rPr lang="en-US" altLang="zh-CN" i="1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charset="0"/>
              </a:rPr>
              <a:t>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D14E63-7919-6F51-21AB-B986735EEFBB}"/>
              </a:ext>
            </a:extLst>
          </p:cNvPr>
          <p:cNvSpPr/>
          <p:nvPr/>
        </p:nvSpPr>
        <p:spPr>
          <a:xfrm>
            <a:off x="4361585" y="1223270"/>
            <a:ext cx="2371725" cy="1470025"/>
          </a:xfrm>
          <a:prstGeom prst="rect">
            <a:avLst/>
          </a:prstGeom>
          <a:solidFill>
            <a:srgbClr val="C5D8E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dirty="0">
                <a:latin typeface="Arial" panose="020B0604020202020204" pitchFamily="34" charset="0"/>
              </a:rPr>
              <a:t>若第一个骨牌是竖排列放置时，剩下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个需要排列，其排列方法数刚好为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15000" dirty="0">
                <a:latin typeface="Times New Roman" panose="02020603050405020304" pitchFamily="18" charset="0"/>
              </a:rPr>
              <a:t>n-1</a:t>
            </a:r>
          </a:p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32E6FE-0288-FA58-A387-BA4E6375C051}"/>
              </a:ext>
            </a:extLst>
          </p:cNvPr>
          <p:cNvSpPr/>
          <p:nvPr/>
        </p:nvSpPr>
        <p:spPr>
          <a:xfrm>
            <a:off x="7242898" y="1223270"/>
            <a:ext cx="2371725" cy="1470025"/>
          </a:xfrm>
          <a:prstGeom prst="rect">
            <a:avLst/>
          </a:prstGeom>
          <a:solidFill>
            <a:srgbClr val="416176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</a:rPr>
              <a:t>若第一个骨牌是横排放置时，则整个方格至少有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</a:rPr>
              <a:t>个骨牌横排，则剩下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</a:rPr>
              <a:t>n-2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</a:rPr>
              <a:t>个需要排列，排列方法为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aseline="-15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baseline="-1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aseline="-1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E69F04-E810-17AB-CF52-22BCE5369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42683"/>
              </p:ext>
            </p:extLst>
          </p:nvPr>
        </p:nvGraphicFramePr>
        <p:xfrm>
          <a:off x="1553298" y="3747395"/>
          <a:ext cx="3479800" cy="103632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….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…..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6BC119D-ADB4-031E-E440-21BF1F384903}"/>
              </a:ext>
            </a:extLst>
          </p:cNvPr>
          <p:cNvSpPr/>
          <p:nvPr/>
        </p:nvSpPr>
        <p:spPr>
          <a:xfrm>
            <a:off x="1769198" y="3990282"/>
            <a:ext cx="287337" cy="576263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7F99ADC-E36B-FE3A-1346-27F29122A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27345"/>
              </p:ext>
            </p:extLst>
          </p:nvPr>
        </p:nvGraphicFramePr>
        <p:xfrm>
          <a:off x="6161810" y="3744220"/>
          <a:ext cx="3479800" cy="103632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….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…..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6F452DE-E233-E3ED-0FBD-E1D5770978B6}"/>
              </a:ext>
            </a:extLst>
          </p:cNvPr>
          <p:cNvSpPr/>
          <p:nvPr/>
        </p:nvSpPr>
        <p:spPr>
          <a:xfrm rot="5400000">
            <a:off x="6709498" y="3744220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6983EE-A917-34FB-B5BE-E2B3E5090604}"/>
              </a:ext>
            </a:extLst>
          </p:cNvPr>
          <p:cNvSpPr/>
          <p:nvPr/>
        </p:nvSpPr>
        <p:spPr>
          <a:xfrm rot="5400000">
            <a:off x="6709498" y="4249045"/>
            <a:ext cx="287337" cy="576262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2BC3D10-51EC-0669-9645-4BDC2233C5CA}"/>
              </a:ext>
            </a:extLst>
          </p:cNvPr>
          <p:cNvSpPr/>
          <p:nvPr/>
        </p:nvSpPr>
        <p:spPr>
          <a:xfrm rot="16200000">
            <a:off x="3172548" y="3564832"/>
            <a:ext cx="360362" cy="2879725"/>
          </a:xfrm>
          <a:prstGeom prst="leftBrace">
            <a:avLst>
              <a:gd name="adj1" fmla="val 6659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79ECE-9399-3C1B-ED8C-F301FC82F7EC}"/>
              </a:ext>
            </a:extLst>
          </p:cNvPr>
          <p:cNvSpPr txBox="1"/>
          <p:nvPr/>
        </p:nvSpPr>
        <p:spPr>
          <a:xfrm>
            <a:off x="3210648" y="5113915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297E8F38-8E46-7200-96B8-F6C56D3BEDFE}"/>
              </a:ext>
            </a:extLst>
          </p:cNvPr>
          <p:cNvSpPr/>
          <p:nvPr/>
        </p:nvSpPr>
        <p:spPr>
          <a:xfrm rot="5400000">
            <a:off x="3355110" y="2375795"/>
            <a:ext cx="431800" cy="2305050"/>
          </a:xfrm>
          <a:prstGeom prst="leftBrace">
            <a:avLst>
              <a:gd name="adj1" fmla="val 44485"/>
              <a:gd name="adj2" fmla="val 49463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4FB70D-EE32-6ABC-1673-F84D8DC818B7}"/>
              </a:ext>
            </a:extLst>
          </p:cNvPr>
          <p:cNvSpPr txBox="1"/>
          <p:nvPr/>
        </p:nvSpPr>
        <p:spPr>
          <a:xfrm>
            <a:off x="3329710" y="2988570"/>
            <a:ext cx="51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15E0F196-83AE-D74D-5843-352E6B4AA8E1}"/>
              </a:ext>
            </a:extLst>
          </p:cNvPr>
          <p:cNvSpPr/>
          <p:nvPr/>
        </p:nvSpPr>
        <p:spPr>
          <a:xfrm rot="16200000">
            <a:off x="7781060" y="3563245"/>
            <a:ext cx="360363" cy="2879725"/>
          </a:xfrm>
          <a:prstGeom prst="leftBrace">
            <a:avLst>
              <a:gd name="adj1" fmla="val 6659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3D0746-D6FC-21F7-B6D5-A0D252A9518A}"/>
              </a:ext>
            </a:extLst>
          </p:cNvPr>
          <p:cNvSpPr txBox="1"/>
          <p:nvPr/>
        </p:nvSpPr>
        <p:spPr>
          <a:xfrm>
            <a:off x="7819160" y="5184082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8D5EB923-2BD5-4166-992B-04A83091CE90}"/>
              </a:ext>
            </a:extLst>
          </p:cNvPr>
          <p:cNvSpPr/>
          <p:nvPr/>
        </p:nvSpPr>
        <p:spPr>
          <a:xfrm rot="5400000">
            <a:off x="8501785" y="2801245"/>
            <a:ext cx="360363" cy="1439862"/>
          </a:xfrm>
          <a:prstGeom prst="leftBrace">
            <a:avLst>
              <a:gd name="adj1" fmla="val 33296"/>
              <a:gd name="adj2" fmla="val 49463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7D2010-FF49-B161-74B4-429211C73F41}"/>
              </a:ext>
            </a:extLst>
          </p:cNvPr>
          <p:cNvSpPr txBox="1"/>
          <p:nvPr/>
        </p:nvSpPr>
        <p:spPr>
          <a:xfrm>
            <a:off x="8455748" y="2988570"/>
            <a:ext cx="51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n-2</a:t>
            </a:r>
          </a:p>
        </p:txBody>
      </p:sp>
    </p:spTree>
    <p:extLst>
      <p:ext uri="{BB962C8B-B14F-4D97-AF65-F5344CB8AC3E}">
        <p14:creationId xmlns:p14="http://schemas.microsoft.com/office/powerpoint/2010/main" val="10362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9D09F4-B416-ACA4-3410-1331F74F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9" y="861054"/>
            <a:ext cx="9926962" cy="55674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4A6621-E921-75CE-4E8B-F6C604A548EF}"/>
              </a:ext>
            </a:extLst>
          </p:cNvPr>
          <p:cNvSpPr/>
          <p:nvPr/>
        </p:nvSpPr>
        <p:spPr>
          <a:xfrm>
            <a:off x="2096871" y="258608"/>
            <a:ext cx="243848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昆虫繁殖 顺推</a:t>
            </a:r>
          </a:p>
        </p:txBody>
      </p:sp>
    </p:spTree>
    <p:extLst>
      <p:ext uri="{BB962C8B-B14F-4D97-AF65-F5344CB8AC3E}">
        <p14:creationId xmlns:p14="http://schemas.microsoft.com/office/powerpoint/2010/main" val="8116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9D54C8-B170-B5CC-466B-9C571533C865}"/>
              </a:ext>
            </a:extLst>
          </p:cNvPr>
          <p:cNvSpPr txBox="1"/>
          <p:nvPr/>
        </p:nvSpPr>
        <p:spPr>
          <a:xfrm>
            <a:off x="2765714" y="1299351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017582-4C23-231D-26A5-436DC4CC22F4}"/>
              </a:ext>
            </a:extLst>
          </p:cNvPr>
          <p:cNvSpPr txBox="1"/>
          <p:nvPr/>
        </p:nvSpPr>
        <p:spPr>
          <a:xfrm>
            <a:off x="2708564" y="2947056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DB4365-4FC5-3799-EFC1-43895C1C1FD9}"/>
              </a:ext>
            </a:extLst>
          </p:cNvPr>
          <p:cNvSpPr txBox="1"/>
          <p:nvPr/>
        </p:nvSpPr>
        <p:spPr>
          <a:xfrm>
            <a:off x="1793240" y="4792279"/>
            <a:ext cx="5532284" cy="9233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问题分析：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本月成虫数量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</a:rPr>
              <a:t>上月成虫数量</a:t>
            </a:r>
            <a:r>
              <a:rPr lang="en-US" altLang="zh-CN" dirty="0">
                <a:latin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</a:rPr>
              <a:t>两个月前新增卵的数量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新增卵的数量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</a:rPr>
              <a:t>上月成虫数量*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95425D-93D6-15E4-FDB9-32204845FE56}"/>
              </a:ext>
            </a:extLst>
          </p:cNvPr>
          <p:cNvSpPr/>
          <p:nvPr/>
        </p:nvSpPr>
        <p:spPr>
          <a:xfrm>
            <a:off x="5393027" y="1256146"/>
            <a:ext cx="4572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</a:rPr>
              <a:t>【</a:t>
            </a:r>
            <a:r>
              <a:rPr lang="zh-CN" altLang="en-US" sz="1400" dirty="0">
                <a:latin typeface="Arial" panose="020B0604020202020204" pitchFamily="34" charset="0"/>
              </a:rPr>
              <a:t>输入样例</a:t>
            </a:r>
            <a:r>
              <a:rPr lang="en-US" altLang="zh-CN" sz="1400" dirty="0">
                <a:latin typeface="Arial" panose="020B0604020202020204" pitchFamily="34" charset="0"/>
              </a:rPr>
              <a:t>】</a:t>
            </a:r>
            <a:r>
              <a:rPr lang="zh-CN" altLang="en-US" sz="1400" dirty="0">
                <a:latin typeface="Arial" panose="020B0604020202020204" pitchFamily="34" charset="0"/>
              </a:rPr>
              <a:t>为</a:t>
            </a:r>
            <a:r>
              <a:rPr lang="en-US" altLang="zh-CN" sz="1400" dirty="0">
                <a:latin typeface="Arial" panose="020B0604020202020204" pitchFamily="34" charset="0"/>
              </a:rPr>
              <a:t>1 2 8</a:t>
            </a:r>
            <a:r>
              <a:rPr lang="zh-CN" altLang="en-US" sz="1400" dirty="0">
                <a:latin typeface="Arial" panose="020B0604020202020204" pitchFamily="34" charset="0"/>
              </a:rPr>
              <a:t>时</a:t>
            </a:r>
            <a:r>
              <a:rPr lang="en-US" altLang="zh-CN" sz="1400" dirty="0">
                <a:latin typeface="Arial" panose="020B0604020202020204" pitchFamily="34" charset="0"/>
              </a:rPr>
              <a:t>,</a:t>
            </a:r>
            <a:r>
              <a:rPr lang="zh-CN" altLang="en-US" sz="1400" dirty="0">
                <a:latin typeface="Arial" panose="020B0604020202020204" pitchFamily="34" charset="0"/>
              </a:rPr>
              <a:t>即</a:t>
            </a:r>
            <a:r>
              <a:rPr lang="en-US" altLang="zh-CN" sz="1400" dirty="0"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</a:rPr>
              <a:t>月产</a:t>
            </a:r>
            <a:r>
              <a:rPr lang="en-US" altLang="zh-CN" sz="1400" dirty="0">
                <a:latin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</a:rPr>
              <a:t>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057A2A-9A96-C8A8-80E9-A78DDDB9D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501525"/>
              </p:ext>
            </p:extLst>
          </p:nvPr>
        </p:nvGraphicFramePr>
        <p:xfrm>
          <a:off x="1827502" y="1122479"/>
          <a:ext cx="7740650" cy="3386138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月份</a:t>
                      </a: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4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7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2">
                <a:tc gridSpan="10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1400" dirty="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成虫</a:t>
                      </a:r>
                      <a:r>
                        <a:rPr lang="en-US" altLang="zh-CN" sz="1400" dirty="0"/>
                        <a:t>a[i]</a:t>
                      </a: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1+2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3+2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新增卵</a:t>
                      </a:r>
                      <a:r>
                        <a:rPr lang="en-US" altLang="zh-CN" sz="1400" dirty="0"/>
                        <a:t>b[i]</a:t>
                      </a: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400" dirty="0"/>
                        <a:t>？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 gridSpan="10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dirty="0"/>
                        <a:t>b[i]=y*a[i-x]</a:t>
                      </a:r>
                      <a:r>
                        <a:rPr lang="zh-CN" altLang="en-US" sz="1400" dirty="0"/>
                        <a:t> （其中</a:t>
                      </a:r>
                      <a:r>
                        <a:rPr lang="en-US" altLang="zh-CN" sz="1400" dirty="0"/>
                        <a:t>a[i-x]</a:t>
                      </a:r>
                      <a:r>
                        <a:rPr lang="zh-CN" altLang="en-US" sz="1400" dirty="0"/>
                        <a:t>理解成</a:t>
                      </a:r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月前的每个成虫在这月产</a:t>
                      </a:r>
                      <a:r>
                        <a:rPr lang="en-US" altLang="zh-CN" sz="1400" dirty="0"/>
                        <a:t>Y</a:t>
                      </a:r>
                      <a:r>
                        <a:rPr lang="zh-CN" altLang="en-US" sz="1400" dirty="0"/>
                        <a:t>个卵）</a:t>
                      </a: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FDF607-4C3A-7E1F-58E2-DDE0D566434E}"/>
              </a:ext>
            </a:extLst>
          </p:cNvPr>
          <p:cNvSpPr txBox="1"/>
          <p:nvPr/>
        </p:nvSpPr>
        <p:spPr>
          <a:xfrm>
            <a:off x="4888202" y="1986079"/>
            <a:ext cx="141986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</a:rPr>
              <a:t>a[i]=a[i-1]+b[i-2]</a:t>
            </a:r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01BDB96B-30C9-A352-8230-600D067575FE}"/>
              </a:ext>
            </a:extLst>
          </p:cNvPr>
          <p:cNvSpPr/>
          <p:nvPr/>
        </p:nvSpPr>
        <p:spPr>
          <a:xfrm>
            <a:off x="4959639" y="2994141"/>
            <a:ext cx="649288" cy="36036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任意多边形 29913">
            <a:extLst>
              <a:ext uri="{FF2B5EF4-FFF2-40B4-BE49-F238E27FC236}">
                <a16:creationId xmlns:a16="http://schemas.microsoft.com/office/drawing/2014/main" id="{27727727-1057-5198-B1FB-421C52A7AF7F}"/>
              </a:ext>
            </a:extLst>
          </p:cNvPr>
          <p:cNvSpPr/>
          <p:nvPr/>
        </p:nvSpPr>
        <p:spPr>
          <a:xfrm rot="-24670430">
            <a:off x="4242089" y="2559166"/>
            <a:ext cx="1485900" cy="914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10" name="任意多边形 29914">
            <a:extLst>
              <a:ext uri="{FF2B5EF4-FFF2-40B4-BE49-F238E27FC236}">
                <a16:creationId xmlns:a16="http://schemas.microsoft.com/office/drawing/2014/main" id="{0BDBD58D-29AE-CBC9-475A-D88EBEEB53C1}"/>
              </a:ext>
            </a:extLst>
          </p:cNvPr>
          <p:cNvSpPr/>
          <p:nvPr/>
        </p:nvSpPr>
        <p:spPr>
          <a:xfrm rot="-24670430">
            <a:off x="4948527" y="2532179"/>
            <a:ext cx="1463675" cy="914400"/>
          </a:xfrm>
          <a:custGeom>
            <a:avLst/>
            <a:gdLst>
              <a:gd name="txL" fmla="*/ 0 w 24886"/>
              <a:gd name="txT" fmla="*/ 0 h 21600"/>
              <a:gd name="txR" fmla="*/ 24886 w 24886"/>
              <a:gd name="txB" fmla="*/ 21600 h 21600"/>
            </a:gdLst>
            <a:ahLst/>
            <a:cxnLst>
              <a:cxn ang="180">
                <a:pos x="0" y="251"/>
              </a:cxn>
              <a:cxn ang="0">
                <a:pos x="24886" y="21600"/>
              </a:cxn>
              <a:cxn ang="90">
                <a:pos x="3286" y="21600"/>
              </a:cxn>
            </a:cxnLst>
            <a:rect l="txL" t="txT" r="txR" b="txB"/>
            <a:pathLst>
              <a:path w="24886" h="21600" fill="none">
                <a:moveTo>
                  <a:pt x="0" y="251"/>
                </a:moveTo>
                <a:arcTo wR="21600" hR="21600" stAng="-5925012" swAng="5925012"/>
              </a:path>
              <a:path w="24886" h="21600" stroke="0">
                <a:moveTo>
                  <a:pt x="0" y="251"/>
                </a:moveTo>
                <a:arcTo wR="21600" hR="21600" stAng="-5925012" swAng="5925012"/>
                <a:lnTo>
                  <a:pt x="3286" y="21600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1E7442B4-C777-175A-9569-260A32ADA967}"/>
              </a:ext>
            </a:extLst>
          </p:cNvPr>
          <p:cNvSpPr/>
          <p:nvPr/>
        </p:nvSpPr>
        <p:spPr>
          <a:xfrm>
            <a:off x="5751802" y="2994141"/>
            <a:ext cx="649287" cy="36036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D6126A-61EF-1CF9-490E-F6CFCDC31B4C}"/>
              </a:ext>
            </a:extLst>
          </p:cNvPr>
          <p:cNvSpPr txBox="1"/>
          <p:nvPr/>
        </p:nvSpPr>
        <p:spPr>
          <a:xfrm>
            <a:off x="7767659" y="5069278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请补充？处的数</a:t>
            </a:r>
          </a:p>
        </p:txBody>
      </p:sp>
    </p:spTree>
    <p:extLst>
      <p:ext uri="{BB962C8B-B14F-4D97-AF65-F5344CB8AC3E}">
        <p14:creationId xmlns:p14="http://schemas.microsoft.com/office/powerpoint/2010/main" val="7130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170E45-121D-4781-32DA-575FAFD9A0BD}"/>
              </a:ext>
            </a:extLst>
          </p:cNvPr>
          <p:cNvSpPr/>
          <p:nvPr/>
        </p:nvSpPr>
        <p:spPr>
          <a:xfrm>
            <a:off x="2096871" y="258608"/>
            <a:ext cx="243848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猴子分桃 逆推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51FCB-F131-8146-5B88-4DC5249B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5" y="951882"/>
            <a:ext cx="10024630" cy="55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1549</Words>
  <Application>Microsoft Office PowerPoint</Application>
  <PresentationFormat>宽屏</PresentationFormat>
  <Paragraphs>195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-apple-system</vt:lpstr>
      <vt:lpstr>DIN Medium</vt:lpstr>
      <vt:lpstr>Hannotate SC Bold</vt:lpstr>
      <vt:lpstr>等线</vt:lpstr>
      <vt:lpstr>等线 Light</vt:lpstr>
      <vt:lpstr>方正中俊黑简体</vt:lpstr>
      <vt:lpstr>微软雅黑</vt:lpstr>
      <vt:lpstr>Arial</vt:lpstr>
      <vt:lpstr>Calibri</vt:lpstr>
      <vt:lpstr>Cambria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90</cp:revision>
  <dcterms:created xsi:type="dcterms:W3CDTF">2021-07-29T09:24:54Z</dcterms:created>
  <dcterms:modified xsi:type="dcterms:W3CDTF">2022-12-21T09:51:55Z</dcterms:modified>
</cp:coreProperties>
</file>