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601" r:id="rId2"/>
    <p:sldId id="259" r:id="rId3"/>
    <p:sldId id="602" r:id="rId4"/>
    <p:sldId id="603" r:id="rId5"/>
    <p:sldId id="604" r:id="rId6"/>
    <p:sldId id="605" r:id="rId7"/>
    <p:sldId id="606" r:id="rId8"/>
    <p:sldId id="607" r:id="rId9"/>
    <p:sldId id="614" r:id="rId10"/>
    <p:sldId id="609" r:id="rId11"/>
    <p:sldId id="595" r:id="rId12"/>
    <p:sldId id="284" r:id="rId13"/>
    <p:sldId id="596" r:id="rId14"/>
    <p:sldId id="597" r:id="rId15"/>
    <p:sldId id="598" r:id="rId16"/>
    <p:sldId id="600" r:id="rId17"/>
    <p:sldId id="599" r:id="rId18"/>
    <p:sldId id="354" r:id="rId19"/>
    <p:sldId id="386" r:id="rId20"/>
    <p:sldId id="378" r:id="rId21"/>
    <p:sldId id="379" r:id="rId22"/>
    <p:sldId id="38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队列" id="{8D39EDAD-B2D1-4B22-B442-5DC88AD3795D}">
          <p14:sldIdLst>
            <p14:sldId id="601"/>
            <p14:sldId id="259"/>
            <p14:sldId id="602"/>
            <p14:sldId id="603"/>
            <p14:sldId id="604"/>
            <p14:sldId id="605"/>
            <p14:sldId id="606"/>
            <p14:sldId id="607"/>
            <p14:sldId id="614"/>
            <p14:sldId id="609"/>
          </p14:sldIdLst>
        </p14:section>
        <p14:section name="广度优先" id="{E162E15A-7B2A-4269-9819-B2007A80A3EB}">
          <p14:sldIdLst>
            <p14:sldId id="595"/>
            <p14:sldId id="284"/>
            <p14:sldId id="596"/>
            <p14:sldId id="597"/>
            <p14:sldId id="598"/>
            <p14:sldId id="600"/>
            <p14:sldId id="599"/>
            <p14:sldId id="354"/>
            <p14:sldId id="386"/>
            <p14:sldId id="378"/>
            <p14:sldId id="379"/>
            <p14:sldId id="3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339E1-1933-4C59-AFE6-02F1337CBDA0}" type="datetimeFigureOut">
              <a:rPr lang="zh-CN" altLang="en-US" smtClean="0"/>
              <a:t>2022/11/25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59185-370F-4418-9194-5F0520B707F4}" type="slidenum">
              <a:rPr lang="zh-CN" altLang="en-US" smtClean="0"/>
              <a:t>‹#›</a:t>
            </a:fld>
            <a:endParaRPr lang="zh-CN" altLang="en-US"/>
          </a:p>
        </p:txBody>
      </p:sp>
    </p:spTree>
    <p:extLst>
      <p:ext uri="{BB962C8B-B14F-4D97-AF65-F5344CB8AC3E}">
        <p14:creationId xmlns:p14="http://schemas.microsoft.com/office/powerpoint/2010/main" val="40583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5" name="页脚占位符 4">
            <a:extLst>
              <a:ext uri="{FF2B5EF4-FFF2-40B4-BE49-F238E27FC236}">
                <a16:creationId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5" name="页脚占位符 4">
            <a:extLst>
              <a:ext uri="{FF2B5EF4-FFF2-40B4-BE49-F238E27FC236}">
                <a16:creationId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5" name="页脚占位符 4">
            <a:extLst>
              <a:ext uri="{FF2B5EF4-FFF2-40B4-BE49-F238E27FC236}">
                <a16:creationId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5" name="页脚占位符 4">
            <a:extLst>
              <a:ext uri="{FF2B5EF4-FFF2-40B4-BE49-F238E27FC236}">
                <a16:creationId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5" name="页脚占位符 4">
            <a:extLst>
              <a:ext uri="{FF2B5EF4-FFF2-40B4-BE49-F238E27FC236}">
                <a16:creationId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6" name="页脚占位符 5">
            <a:extLst>
              <a:ext uri="{FF2B5EF4-FFF2-40B4-BE49-F238E27FC236}">
                <a16:creationId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8" name="页脚占位符 7">
            <a:extLst>
              <a:ext uri="{FF2B5EF4-FFF2-40B4-BE49-F238E27FC236}">
                <a16:creationId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4" name="页脚占位符 3">
            <a:extLst>
              <a:ext uri="{FF2B5EF4-FFF2-40B4-BE49-F238E27FC236}">
                <a16:creationId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3" name="页脚占位符 2">
            <a:extLst>
              <a:ext uri="{FF2B5EF4-FFF2-40B4-BE49-F238E27FC236}">
                <a16:creationId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6" name="页脚占位符 5">
            <a:extLst>
              <a:ext uri="{FF2B5EF4-FFF2-40B4-BE49-F238E27FC236}">
                <a16:creationId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2022/11/25</a:t>
            </a:fld>
            <a:endParaRPr lang="zh-CN" altLang="en-US"/>
          </a:p>
        </p:txBody>
      </p:sp>
      <p:sp>
        <p:nvSpPr>
          <p:cNvPr id="6" name="页脚占位符 5">
            <a:extLst>
              <a:ext uri="{FF2B5EF4-FFF2-40B4-BE49-F238E27FC236}">
                <a16:creationId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blackcat1995.com:8082/"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a:extLst>
              <a:ext uri="{FF2B5EF4-FFF2-40B4-BE49-F238E27FC236}">
                <a16:creationId xmlns:a16="http://schemas.microsoft.com/office/drawing/2014/main" id="{166AAE99-2FCD-DEA4-DBB5-480C1D1E4172}"/>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5" name="艾茵施坦">
            <a:extLst>
              <a:ext uri="{FF2B5EF4-FFF2-40B4-BE49-F238E27FC236}">
                <a16:creationId xmlns:a16="http://schemas.microsoft.com/office/drawing/2014/main" id="{C0673B53-B235-8F08-03ED-BED23CC5B6AC}"/>
              </a:ext>
            </a:extLst>
          </p:cNvPr>
          <p:cNvSpPr txBox="1"/>
          <p:nvPr userDrawn="1"/>
        </p:nvSpPr>
        <p:spPr>
          <a:xfrm>
            <a:off x="10469572" y="179783"/>
            <a:ext cx="102657" cy="548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7" name="矩形">
            <a:extLst>
              <a:ext uri="{FF2B5EF4-FFF2-40B4-BE49-F238E27FC236}">
                <a16:creationId xmlns:a16="http://schemas.microsoft.com/office/drawing/2014/main" id="{109E131D-3FFA-D6C4-6251-B466C1E51C16}"/>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 name="矩形">
            <a:extLst>
              <a:ext uri="{FF2B5EF4-FFF2-40B4-BE49-F238E27FC236}">
                <a16:creationId xmlns:a16="http://schemas.microsoft.com/office/drawing/2014/main" id="{FA6D44E8-E04B-5CF7-879E-F7CF83E28E1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矩形">
            <a:extLst>
              <a:ext uri="{FF2B5EF4-FFF2-40B4-BE49-F238E27FC236}">
                <a16:creationId xmlns:a16="http://schemas.microsoft.com/office/drawing/2014/main" id="{6649717D-D768-55FE-E320-FB6D25E0C39A}"/>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2" name="艾茵施坦">
            <a:extLst>
              <a:ext uri="{FF2B5EF4-FFF2-40B4-BE49-F238E27FC236}">
                <a16:creationId xmlns:a16="http://schemas.microsoft.com/office/drawing/2014/main" id="{9B294800-88E5-E7FE-2702-414C2EC52FB0}"/>
              </a:ext>
            </a:extLst>
          </p:cNvPr>
          <p:cNvSpPr txBox="1"/>
          <p:nvPr userDrawn="1"/>
        </p:nvSpPr>
        <p:spPr>
          <a:xfrm>
            <a:off x="618156" y="208549"/>
            <a:ext cx="169616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i="1">
                <a:solidFill>
                  <a:srgbClr val="FF0000"/>
                </a:solidFill>
              </a:rPr>
              <a:t>黑猫编程</a:t>
            </a:r>
            <a:endParaRPr lang="en-US" altLang="zh-CN" sz="2400" i="1"/>
          </a:p>
        </p:txBody>
      </p:sp>
      <p:pic>
        <p:nvPicPr>
          <p:cNvPr id="3" name="图片 2">
            <a:extLst>
              <a:ext uri="{FF2B5EF4-FFF2-40B4-BE49-F238E27FC236}">
                <a16:creationId xmlns:a16="http://schemas.microsoft.com/office/drawing/2014/main" id="{C1B65B68-2EF5-C0D7-E6BC-2F432F70701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1619" y="272846"/>
            <a:ext cx="537645" cy="537645"/>
          </a:xfrm>
          <a:prstGeom prst="rect">
            <a:avLst/>
          </a:prstGeom>
        </p:spPr>
      </p:pic>
      <p:sp>
        <p:nvSpPr>
          <p:cNvPr id="4" name="文本框 3">
            <a:extLst>
              <a:ext uri="{FF2B5EF4-FFF2-40B4-BE49-F238E27FC236}">
                <a16:creationId xmlns:a16="http://schemas.microsoft.com/office/drawing/2014/main" id="{4CCCF403-B694-12CD-06E5-56BD699C170A}"/>
              </a:ext>
            </a:extLst>
          </p:cNvPr>
          <p:cNvSpPr txBox="1"/>
          <p:nvPr userDrawn="1"/>
        </p:nvSpPr>
        <p:spPr>
          <a:xfrm>
            <a:off x="562720" y="541973"/>
            <a:ext cx="6096000" cy="276999"/>
          </a:xfrm>
          <a:prstGeom prst="rect">
            <a:avLst/>
          </a:prstGeom>
          <a:noFill/>
        </p:spPr>
        <p:txBody>
          <a:bodyPr wrap="square">
            <a:spAutoFit/>
          </a:bodyPr>
          <a:lstStyle/>
          <a:p>
            <a:r>
              <a:rPr lang="en-US" altLang="zh-CN" sz="1200" i="1">
                <a:solidFill>
                  <a:schemeClr val="tx1">
                    <a:lumMod val="75000"/>
                    <a:lumOff val="25000"/>
                  </a:schemeClr>
                </a:solidFill>
                <a:hlinkClick r:id="rId14"/>
              </a:rPr>
              <a:t>https://hioier.com/</a:t>
            </a:r>
            <a:endParaRPr lang="zh-CN" altLang="en-US" sz="1200"/>
          </a:p>
        </p:txBody>
      </p:sp>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35E1620-C01A-42B4-A1B6-0344C5191EEE}"/>
              </a:ext>
            </a:extLst>
          </p:cNvPr>
          <p:cNvSpPr txBox="1"/>
          <p:nvPr/>
        </p:nvSpPr>
        <p:spPr>
          <a:xfrm>
            <a:off x="408708" y="1644181"/>
            <a:ext cx="10965873" cy="830997"/>
          </a:xfrm>
          <a:prstGeom prst="rect">
            <a:avLst/>
          </a:prstGeom>
          <a:noFill/>
        </p:spPr>
        <p:txBody>
          <a:bodyPr wrap="square">
            <a:spAutoFit/>
          </a:bodyPr>
          <a:lstStyle/>
          <a:p>
            <a:r>
              <a:rPr kumimoji="1" lang="zh-CN" altLang="en-US" sz="2400">
                <a:solidFill>
                  <a:schemeClr val="tx1">
                    <a:lumMod val="75000"/>
                    <a:lumOff val="25000"/>
                  </a:schemeClr>
                </a:solidFill>
              </a:rPr>
              <a:t>假如公路上有一条单行隧道，所有通过隧道的车辆只允许通过隧道入口驶入，从隧道出口驶出，不允许逆行。</a:t>
            </a:r>
          </a:p>
        </p:txBody>
      </p:sp>
      <p:sp>
        <p:nvSpPr>
          <p:cNvPr id="7" name="文本框 6">
            <a:extLst>
              <a:ext uri="{FF2B5EF4-FFF2-40B4-BE49-F238E27FC236}">
                <a16:creationId xmlns:a16="http://schemas.microsoft.com/office/drawing/2014/main" id="{99E2AD30-07E7-4428-867D-1BE8B70D5D76}"/>
              </a:ext>
            </a:extLst>
          </p:cNvPr>
          <p:cNvSpPr txBox="1"/>
          <p:nvPr/>
        </p:nvSpPr>
        <p:spPr>
          <a:xfrm>
            <a:off x="408709" y="1054227"/>
            <a:ext cx="10460181" cy="461665"/>
          </a:xfrm>
          <a:prstGeom prst="rect">
            <a:avLst/>
          </a:prstGeom>
          <a:noFill/>
        </p:spPr>
        <p:txBody>
          <a:bodyPr wrap="square">
            <a:spAutoFit/>
          </a:bodyPr>
          <a:lstStyle/>
          <a:p>
            <a:r>
              <a:rPr kumimoji="1" lang="zh-CN" altLang="en-US" sz="2400">
                <a:solidFill>
                  <a:schemeClr val="tx1">
                    <a:lumMod val="75000"/>
                    <a:lumOff val="25000"/>
                  </a:schemeClr>
                </a:solidFill>
              </a:rPr>
              <a:t>要弄明白什么是队列，我们同样可以用一个生活中的例子来说明。</a:t>
            </a:r>
          </a:p>
        </p:txBody>
      </p:sp>
      <p:pic>
        <p:nvPicPr>
          <p:cNvPr id="9" name="图片 8">
            <a:extLst>
              <a:ext uri="{FF2B5EF4-FFF2-40B4-BE49-F238E27FC236}">
                <a16:creationId xmlns:a16="http://schemas.microsoft.com/office/drawing/2014/main" id="{EFB0CD84-972D-4BCF-9154-9419AB398DAE}"/>
              </a:ext>
            </a:extLst>
          </p:cNvPr>
          <p:cNvPicPr>
            <a:picLocks noChangeAspect="1"/>
          </p:cNvPicPr>
          <p:nvPr/>
        </p:nvPicPr>
        <p:blipFill>
          <a:blip r:embed="rId2"/>
          <a:stretch>
            <a:fillRect/>
          </a:stretch>
        </p:blipFill>
        <p:spPr>
          <a:xfrm>
            <a:off x="1030864" y="2603467"/>
            <a:ext cx="9288173" cy="1341875"/>
          </a:xfrm>
          <a:prstGeom prst="rect">
            <a:avLst/>
          </a:prstGeom>
        </p:spPr>
      </p:pic>
      <p:pic>
        <p:nvPicPr>
          <p:cNvPr id="11" name="图片 10">
            <a:extLst>
              <a:ext uri="{FF2B5EF4-FFF2-40B4-BE49-F238E27FC236}">
                <a16:creationId xmlns:a16="http://schemas.microsoft.com/office/drawing/2014/main" id="{D1DD1421-3D80-4ED5-A955-CB7B96E26B75}"/>
              </a:ext>
            </a:extLst>
          </p:cNvPr>
          <p:cNvPicPr>
            <a:picLocks noChangeAspect="1"/>
          </p:cNvPicPr>
          <p:nvPr/>
        </p:nvPicPr>
        <p:blipFill>
          <a:blip r:embed="rId3"/>
          <a:stretch>
            <a:fillRect/>
          </a:stretch>
        </p:blipFill>
        <p:spPr>
          <a:xfrm>
            <a:off x="1162049" y="4489230"/>
            <a:ext cx="9156988" cy="1314543"/>
          </a:xfrm>
          <a:prstGeom prst="rect">
            <a:avLst/>
          </a:prstGeom>
        </p:spPr>
      </p:pic>
      <p:sp>
        <p:nvSpPr>
          <p:cNvPr id="8" name="矩形 7">
            <a:extLst>
              <a:ext uri="{FF2B5EF4-FFF2-40B4-BE49-F238E27FC236}">
                <a16:creationId xmlns:a16="http://schemas.microsoft.com/office/drawing/2014/main" id="{6B519531-E541-8A91-751C-70B374016769}"/>
              </a:ext>
            </a:extLst>
          </p:cNvPr>
          <p:cNvSpPr/>
          <p:nvPr/>
        </p:nvSpPr>
        <p:spPr>
          <a:xfrm>
            <a:off x="2130180" y="279861"/>
            <a:ext cx="1980030"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什么是队列</a:t>
            </a:r>
          </a:p>
        </p:txBody>
      </p:sp>
    </p:spTree>
    <p:extLst>
      <p:ext uri="{BB962C8B-B14F-4D97-AF65-F5344CB8AC3E}">
        <p14:creationId xmlns:p14="http://schemas.microsoft.com/office/powerpoint/2010/main" val="406631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1E7B989D-0137-4516-97A4-D52D29F85F79}"/>
              </a:ext>
            </a:extLst>
          </p:cNvPr>
          <p:cNvSpPr>
            <a:spLocks noChangeArrowheads="1"/>
          </p:cNvSpPr>
          <p:nvPr/>
        </p:nvSpPr>
        <p:spPr bwMode="auto">
          <a:xfrm>
            <a:off x="0" y="1116158"/>
            <a:ext cx="111673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4675">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push()</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push(x)</a:t>
            </a:r>
            <a:r>
              <a:rPr lang="zh-CN" altLang="en-US" sz="2400" b="0">
                <a:solidFill>
                  <a:schemeClr val="tx1">
                    <a:lumMod val="75000"/>
                    <a:lumOff val="25000"/>
                  </a:schemeClr>
                </a:solidFill>
                <a:latin typeface="+mn-lt"/>
                <a:ea typeface="+mn-ea"/>
              </a:rPr>
              <a:t>用来将 </a:t>
            </a:r>
            <a:r>
              <a:rPr lang="en-US" altLang="zh-CN" sz="2400" b="0">
                <a:solidFill>
                  <a:schemeClr val="tx1">
                    <a:lumMod val="75000"/>
                    <a:lumOff val="25000"/>
                  </a:schemeClr>
                </a:solidFill>
                <a:latin typeface="+mn-lt"/>
                <a:ea typeface="+mn-ea"/>
              </a:rPr>
              <a:t>x </a:t>
            </a:r>
            <a:r>
              <a:rPr lang="zh-CN" altLang="en-US" sz="2400" b="0">
                <a:solidFill>
                  <a:schemeClr val="tx1">
                    <a:lumMod val="75000"/>
                    <a:lumOff val="25000"/>
                  </a:schemeClr>
                </a:solidFill>
                <a:latin typeface="+mn-lt"/>
                <a:ea typeface="+mn-ea"/>
              </a:rPr>
              <a:t>入队，时间复杂度为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front ()</a:t>
            </a:r>
            <a:r>
              <a:rPr lang="zh-CN" altLang="en-US" sz="2400">
                <a:solidFill>
                  <a:schemeClr val="tx1">
                    <a:lumMod val="75000"/>
                    <a:lumOff val="25000"/>
                  </a:schemeClr>
                </a:solidFill>
                <a:latin typeface="+mn-lt"/>
                <a:ea typeface="+mn-ea"/>
              </a:rPr>
              <a:t>和 </a:t>
            </a:r>
            <a:r>
              <a:rPr lang="en-US" altLang="zh-CN" sz="2400">
                <a:solidFill>
                  <a:schemeClr val="tx1">
                    <a:lumMod val="75000"/>
                    <a:lumOff val="25000"/>
                  </a:schemeClr>
                </a:solidFill>
                <a:latin typeface="+mn-lt"/>
                <a:ea typeface="+mn-ea"/>
              </a:rPr>
              <a:t>back()</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front ()</a:t>
            </a:r>
            <a:r>
              <a:rPr lang="zh-CN" altLang="en-US" sz="2400" b="0">
                <a:solidFill>
                  <a:schemeClr val="tx1">
                    <a:lumMod val="75000"/>
                    <a:lumOff val="25000"/>
                  </a:schemeClr>
                </a:solidFill>
                <a:latin typeface="+mn-lt"/>
                <a:ea typeface="+mn-ea"/>
              </a:rPr>
              <a:t>和 </a:t>
            </a:r>
            <a:r>
              <a:rPr lang="en-US" altLang="zh-CN" sz="2400" b="0">
                <a:solidFill>
                  <a:schemeClr val="tx1">
                    <a:lumMod val="75000"/>
                    <a:lumOff val="25000"/>
                  </a:schemeClr>
                </a:solidFill>
                <a:latin typeface="+mn-lt"/>
                <a:ea typeface="+mn-ea"/>
              </a:rPr>
              <a:t>back()</a:t>
            </a:r>
            <a:r>
              <a:rPr lang="zh-CN" altLang="en-US" sz="2400" b="0">
                <a:solidFill>
                  <a:schemeClr val="tx1">
                    <a:lumMod val="75000"/>
                    <a:lumOff val="25000"/>
                  </a:schemeClr>
                </a:solidFill>
                <a:latin typeface="+mn-lt"/>
                <a:ea typeface="+mn-ea"/>
              </a:rPr>
              <a:t>分别用来获得队首元素和队尾元素，时间复杂度为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endParaRPr lang="en-US" altLang="zh-CN" sz="2400" b="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pop()</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pop()</a:t>
            </a:r>
            <a:r>
              <a:rPr lang="zh-CN" altLang="en-US" sz="2400" b="0">
                <a:solidFill>
                  <a:schemeClr val="tx1">
                    <a:lumMod val="75000"/>
                    <a:lumOff val="25000"/>
                  </a:schemeClr>
                </a:solidFill>
                <a:latin typeface="+mn-lt"/>
                <a:ea typeface="+mn-ea"/>
              </a:rPr>
              <a:t>用来让队首元素出队，时间复杂度为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empty()</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empty()</a:t>
            </a:r>
            <a:r>
              <a:rPr lang="zh-CN" altLang="en-US" sz="2400" b="0">
                <a:solidFill>
                  <a:schemeClr val="tx1">
                    <a:lumMod val="75000"/>
                    <a:lumOff val="25000"/>
                  </a:schemeClr>
                </a:solidFill>
                <a:latin typeface="+mn-lt"/>
                <a:ea typeface="+mn-ea"/>
              </a:rPr>
              <a:t>用来检测 </a:t>
            </a:r>
            <a:r>
              <a:rPr lang="en-US" altLang="zh-CN" sz="2400" b="0">
                <a:solidFill>
                  <a:schemeClr val="tx1">
                    <a:lumMod val="75000"/>
                    <a:lumOff val="25000"/>
                  </a:schemeClr>
                </a:solidFill>
                <a:latin typeface="+mn-lt"/>
                <a:ea typeface="+mn-ea"/>
              </a:rPr>
              <a:t>queue </a:t>
            </a:r>
            <a:r>
              <a:rPr lang="zh-CN" altLang="en-US" sz="2400" b="0">
                <a:solidFill>
                  <a:schemeClr val="tx1">
                    <a:lumMod val="75000"/>
                    <a:lumOff val="25000"/>
                  </a:schemeClr>
                </a:solidFill>
                <a:latin typeface="+mn-lt"/>
                <a:ea typeface="+mn-ea"/>
              </a:rPr>
              <a:t>是否为空，返回 </a:t>
            </a:r>
            <a:r>
              <a:rPr lang="en-US" altLang="zh-CN" sz="2400" b="0">
                <a:solidFill>
                  <a:schemeClr val="tx1">
                    <a:lumMod val="75000"/>
                    <a:lumOff val="25000"/>
                  </a:schemeClr>
                </a:solidFill>
                <a:latin typeface="+mn-lt"/>
                <a:ea typeface="+mn-ea"/>
              </a:rPr>
              <a:t>true </a:t>
            </a:r>
            <a:r>
              <a:rPr lang="zh-CN" altLang="en-US" sz="2400" b="0">
                <a:solidFill>
                  <a:schemeClr val="tx1">
                    <a:lumMod val="75000"/>
                    <a:lumOff val="25000"/>
                  </a:schemeClr>
                </a:solidFill>
                <a:latin typeface="+mn-lt"/>
                <a:ea typeface="+mn-ea"/>
              </a:rPr>
              <a:t>或者 </a:t>
            </a:r>
            <a:r>
              <a:rPr lang="en-US" altLang="zh-CN" sz="2400" b="0">
                <a:solidFill>
                  <a:schemeClr val="tx1">
                    <a:lumMod val="75000"/>
                    <a:lumOff val="25000"/>
                  </a:schemeClr>
                </a:solidFill>
                <a:latin typeface="+mn-lt"/>
                <a:ea typeface="+mn-ea"/>
              </a:rPr>
              <a:t>false</a:t>
            </a:r>
            <a:r>
              <a:rPr lang="zh-CN" altLang="en-US" sz="2400" b="0">
                <a:solidFill>
                  <a:schemeClr val="tx1">
                    <a:lumMod val="75000"/>
                    <a:lumOff val="25000"/>
                  </a:schemeClr>
                </a:solidFill>
                <a:latin typeface="+mn-lt"/>
                <a:ea typeface="+mn-ea"/>
              </a:rPr>
              <a:t>，时间复杂度为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endParaRPr lang="en-US" altLang="zh-CN" sz="2400" b="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size()</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size()</a:t>
            </a:r>
            <a:r>
              <a:rPr lang="zh-CN" altLang="en-US" sz="2400" b="0">
                <a:solidFill>
                  <a:schemeClr val="tx1">
                    <a:lumMod val="75000"/>
                    <a:lumOff val="25000"/>
                  </a:schemeClr>
                </a:solidFill>
                <a:latin typeface="+mn-lt"/>
                <a:ea typeface="+mn-ea"/>
              </a:rPr>
              <a:t>返回 </a:t>
            </a:r>
            <a:r>
              <a:rPr lang="en-US" altLang="zh-CN" sz="2400" b="0">
                <a:solidFill>
                  <a:schemeClr val="tx1">
                    <a:lumMod val="75000"/>
                    <a:lumOff val="25000"/>
                  </a:schemeClr>
                </a:solidFill>
                <a:latin typeface="+mn-lt"/>
                <a:ea typeface="+mn-ea"/>
              </a:rPr>
              <a:t>queue </a:t>
            </a:r>
            <a:r>
              <a:rPr lang="zh-CN" altLang="en-US" sz="2400" b="0">
                <a:solidFill>
                  <a:schemeClr val="tx1">
                    <a:lumMod val="75000"/>
                    <a:lumOff val="25000"/>
                  </a:schemeClr>
                </a:solidFill>
                <a:latin typeface="+mn-lt"/>
                <a:ea typeface="+mn-ea"/>
              </a:rPr>
              <a:t>内元素的个数，时间复杂度为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p>
        </p:txBody>
      </p:sp>
      <p:sp>
        <p:nvSpPr>
          <p:cNvPr id="4" name="矩形 3">
            <a:extLst>
              <a:ext uri="{FF2B5EF4-FFF2-40B4-BE49-F238E27FC236}">
                <a16:creationId xmlns:a16="http://schemas.microsoft.com/office/drawing/2014/main" id="{BC1EF6D4-EEBC-A0F6-2E02-3DD32883DEC8}"/>
              </a:ext>
            </a:extLst>
          </p:cNvPr>
          <p:cNvSpPr/>
          <p:nvPr/>
        </p:nvSpPr>
        <p:spPr>
          <a:xfrm>
            <a:off x="2079373" y="295491"/>
            <a:ext cx="3926075"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STL</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队列（</a:t>
            </a: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queue</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）接口</a:t>
            </a:r>
          </a:p>
        </p:txBody>
      </p:sp>
    </p:spTree>
    <p:extLst>
      <p:ext uri="{BB962C8B-B14F-4D97-AF65-F5344CB8AC3E}">
        <p14:creationId xmlns:p14="http://schemas.microsoft.com/office/powerpoint/2010/main" val="401596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矩形 2">
            <a:extLst>
              <a:ext uri="{FF2B5EF4-FFF2-40B4-BE49-F238E27FC236}">
                <a16:creationId xmlns:a16="http://schemas.microsoft.com/office/drawing/2014/main" id="{00970780-FF62-417F-AAF2-14EB3B9028B6}"/>
              </a:ext>
            </a:extLst>
          </p:cNvPr>
          <p:cNvSpPr>
            <a:spLocks noChangeArrowheads="1"/>
          </p:cNvSpPr>
          <p:nvPr/>
        </p:nvSpPr>
        <p:spPr bwMode="auto">
          <a:xfrm>
            <a:off x="470766" y="996229"/>
            <a:ext cx="11042650" cy="249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4675">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indent="0">
              <a:lnSpc>
                <a:spcPct val="90000"/>
              </a:lnSpc>
              <a:spcBef>
                <a:spcPts val="1000"/>
              </a:spcBef>
              <a:spcAft>
                <a:spcPts val="600"/>
              </a:spcAft>
              <a:buNone/>
            </a:pPr>
            <a:r>
              <a:rPr lang="zh-CN" altLang="en-US" sz="2400" b="0">
                <a:solidFill>
                  <a:schemeClr val="tx1">
                    <a:lumMod val="75000"/>
                    <a:lumOff val="25000"/>
                  </a:schemeClr>
                </a:solidFill>
                <a:latin typeface="+mn-lt"/>
                <a:ea typeface="+mn-ea"/>
              </a:rPr>
              <a:t>搜索是计算机程序设计中一种最基本、最常用的算法。搜索算法是直接基于计算机高速运算的特点而使用的计算机求解方法。</a:t>
            </a:r>
            <a:endParaRPr lang="en-US" altLang="zh-CN" sz="2400" b="0">
              <a:solidFill>
                <a:schemeClr val="tx1">
                  <a:lumMod val="75000"/>
                  <a:lumOff val="25000"/>
                </a:schemeClr>
              </a:solidFill>
              <a:latin typeface="+mn-lt"/>
              <a:ea typeface="+mn-ea"/>
            </a:endParaRPr>
          </a:p>
          <a:p>
            <a:pPr indent="0">
              <a:lnSpc>
                <a:spcPct val="90000"/>
              </a:lnSpc>
              <a:spcBef>
                <a:spcPts val="1000"/>
              </a:spcBef>
              <a:spcAft>
                <a:spcPts val="600"/>
              </a:spcAft>
              <a:buNone/>
            </a:pPr>
            <a:r>
              <a:rPr lang="zh-CN" altLang="en-US" sz="2400" b="0">
                <a:solidFill>
                  <a:schemeClr val="tx1">
                    <a:lumMod val="75000"/>
                    <a:lumOff val="25000"/>
                  </a:schemeClr>
                </a:solidFill>
                <a:latin typeface="+mn-lt"/>
                <a:ea typeface="+mn-ea"/>
              </a:rPr>
              <a:t>它是从问题的初始状态出发，根据其中的约束条件，按照一定的策略，有序推进，不断深入，对于达到的所有目标状态（解空间），一一验证，找到符合条件的解（可行解），或者找出所有可行解中的最优解。</a:t>
            </a:r>
            <a:endParaRPr lang="en-US" altLang="zh-CN" sz="2400" b="0">
              <a:solidFill>
                <a:schemeClr val="tx1">
                  <a:lumMod val="75000"/>
                  <a:lumOff val="25000"/>
                </a:schemeClr>
              </a:solidFill>
              <a:latin typeface="+mn-lt"/>
              <a:ea typeface="+mn-ea"/>
            </a:endParaRPr>
          </a:p>
          <a:p>
            <a:pPr indent="0">
              <a:lnSpc>
                <a:spcPct val="90000"/>
              </a:lnSpc>
              <a:spcBef>
                <a:spcPts val="1000"/>
              </a:spcBef>
              <a:spcAft>
                <a:spcPts val="600"/>
              </a:spcAft>
              <a:buNone/>
            </a:pPr>
            <a:r>
              <a:rPr lang="zh-CN" altLang="en-US" sz="2400" b="0">
                <a:solidFill>
                  <a:schemeClr val="tx1">
                    <a:lumMod val="75000"/>
                    <a:lumOff val="25000"/>
                  </a:schemeClr>
                </a:solidFill>
                <a:latin typeface="+mn-lt"/>
                <a:ea typeface="+mn-ea"/>
              </a:rPr>
              <a:t>按照推进的控制策略，搜索一般分为宽度优先搜索和深度优先搜索。</a:t>
            </a:r>
          </a:p>
        </p:txBody>
      </p:sp>
      <p:sp>
        <p:nvSpPr>
          <p:cNvPr id="7" name="矩形 6">
            <a:extLst>
              <a:ext uri="{FF2B5EF4-FFF2-40B4-BE49-F238E27FC236}">
                <a16:creationId xmlns:a16="http://schemas.microsoft.com/office/drawing/2014/main" id="{4A6CABE6-FADF-CD96-B34C-807145AC08A0}"/>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搜索算法</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55062" y="972127"/>
            <a:ext cx="11080327" cy="4727787"/>
          </a:xfrm>
        </p:spPr>
        <p:txBody>
          <a:bodyPr>
            <a:noAutofit/>
          </a:bodyPr>
          <a:lstStyle/>
          <a:p>
            <a:pPr algn="l">
              <a:spcAft>
                <a:spcPts val="600"/>
              </a:spcAft>
              <a:buClr>
                <a:schemeClr val="accent2"/>
              </a:buClr>
              <a:buSzPct val="80000"/>
            </a:pPr>
            <a:r>
              <a:rPr lang="en-US" altLang="zh-CN">
                <a:solidFill>
                  <a:schemeClr val="tx1">
                    <a:lumMod val="75000"/>
                    <a:lumOff val="25000"/>
                  </a:schemeClr>
                </a:solidFill>
                <a:sym typeface="+mn-ea"/>
              </a:rPr>
              <a:t>  </a:t>
            </a:r>
            <a:r>
              <a:rPr lang="zh-CN" altLang="en-US">
                <a:solidFill>
                  <a:schemeClr val="tx1">
                    <a:lumMod val="75000"/>
                    <a:lumOff val="25000"/>
                  </a:schemeClr>
                </a:solidFill>
                <a:sym typeface="+mn-ea"/>
              </a:rPr>
              <a:t>广度优先搜索</a:t>
            </a:r>
            <a:r>
              <a:rPr lang="zh-CN" altLang="en-US" dirty="0">
                <a:solidFill>
                  <a:schemeClr val="tx1">
                    <a:lumMod val="75000"/>
                    <a:lumOff val="25000"/>
                  </a:schemeClr>
                </a:solidFill>
                <a:sym typeface="+mn-ea"/>
              </a:rPr>
              <a:t>算法（又称宽度优先搜索）是最简便的图的搜索算法之一，这一算法也是很多重要的图的算法的原型。       </a:t>
            </a:r>
          </a:p>
          <a:p>
            <a:pPr algn="l">
              <a:spcAft>
                <a:spcPts val="600"/>
              </a:spcAft>
              <a:buClr>
                <a:schemeClr val="accent2"/>
              </a:buClr>
              <a:buSzPct val="80000"/>
            </a:pPr>
            <a:r>
              <a:rPr lang="zh-CN" altLang="en-US">
                <a:solidFill>
                  <a:schemeClr val="tx1">
                    <a:lumMod val="75000"/>
                    <a:lumOff val="25000"/>
                  </a:schemeClr>
                </a:solidFill>
                <a:sym typeface="+mn-ea"/>
              </a:rPr>
              <a:t> 广度</a:t>
            </a:r>
            <a:r>
              <a:rPr lang="zh-CN" altLang="en-US" dirty="0">
                <a:solidFill>
                  <a:schemeClr val="tx1">
                    <a:lumMod val="75000"/>
                    <a:lumOff val="25000"/>
                  </a:schemeClr>
                </a:solidFill>
                <a:sym typeface="+mn-ea"/>
              </a:rPr>
              <a:t>优先算法的核心思想是：从初始节点开始，应用算符生成第一层节点，检查目标节点是否在这些后继节点中，若没有，再用产生式规则将所有第一层的节点逐一扩展，得到第二层节点，并逐一检查第二层节点中是否包含目标节点。若没有，再用算符逐一扩展第二层的</a:t>
            </a:r>
            <a:r>
              <a:rPr lang="zh-CN" altLang="en-US">
                <a:solidFill>
                  <a:schemeClr val="tx1">
                    <a:lumMod val="75000"/>
                    <a:lumOff val="25000"/>
                  </a:schemeClr>
                </a:solidFill>
                <a:sym typeface="+mn-ea"/>
              </a:rPr>
              <a:t>所有节点</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，如此依次扩展，检查下去，直到发现目标节点为止。即</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⒈从图中的某</a:t>
            </a:r>
            <a:r>
              <a:rPr lang="zh-CN" altLang="en-US">
                <a:solidFill>
                  <a:schemeClr val="tx1">
                    <a:lumMod val="75000"/>
                    <a:lumOff val="25000"/>
                  </a:schemeClr>
                </a:solidFill>
                <a:sym typeface="+mn-ea"/>
              </a:rPr>
              <a:t>一顶点</a:t>
            </a:r>
            <a:r>
              <a:rPr lang="en-US" altLang="zh-CN" dirty="0">
                <a:solidFill>
                  <a:schemeClr val="tx1">
                    <a:lumMod val="75000"/>
                    <a:lumOff val="25000"/>
                  </a:schemeClr>
                </a:solidFill>
                <a:sym typeface="+mn-ea"/>
              </a:rPr>
              <a:t>V0</a:t>
            </a:r>
            <a:r>
              <a:rPr lang="zh-CN" altLang="en-US" dirty="0">
                <a:solidFill>
                  <a:schemeClr val="tx1">
                    <a:lumMod val="75000"/>
                    <a:lumOff val="25000"/>
                  </a:schemeClr>
                </a:solidFill>
                <a:sym typeface="+mn-ea"/>
              </a:rPr>
              <a:t>开始，</a:t>
            </a:r>
            <a:r>
              <a:rPr lang="zh-CN" altLang="en-US">
                <a:solidFill>
                  <a:schemeClr val="tx1">
                    <a:lumMod val="75000"/>
                    <a:lumOff val="25000"/>
                  </a:schemeClr>
                </a:solidFill>
                <a:sym typeface="+mn-ea"/>
              </a:rPr>
              <a:t>先访问</a:t>
            </a:r>
            <a:r>
              <a:rPr lang="en-US" altLang="zh-CN" dirty="0">
                <a:solidFill>
                  <a:schemeClr val="tx1">
                    <a:lumMod val="75000"/>
                    <a:lumOff val="25000"/>
                  </a:schemeClr>
                </a:solidFill>
                <a:sym typeface="+mn-ea"/>
              </a:rPr>
              <a:t>V0</a:t>
            </a:r>
            <a:r>
              <a:rPr lang="zh-CN" altLang="en-US" dirty="0">
                <a:solidFill>
                  <a:schemeClr val="tx1">
                    <a:lumMod val="75000"/>
                    <a:lumOff val="25000"/>
                  </a:schemeClr>
                </a:solidFill>
                <a:sym typeface="+mn-ea"/>
              </a:rPr>
              <a:t>；</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⒉访问</a:t>
            </a:r>
            <a:r>
              <a:rPr lang="zh-CN" altLang="en-US">
                <a:solidFill>
                  <a:schemeClr val="tx1">
                    <a:lumMod val="75000"/>
                    <a:lumOff val="25000"/>
                  </a:schemeClr>
                </a:solidFill>
                <a:sym typeface="+mn-ea"/>
              </a:rPr>
              <a:t>所有与</a:t>
            </a:r>
            <a:r>
              <a:rPr lang="en-US" altLang="zh-CN" dirty="0">
                <a:solidFill>
                  <a:schemeClr val="tx1">
                    <a:lumMod val="75000"/>
                    <a:lumOff val="25000"/>
                  </a:schemeClr>
                </a:solidFill>
                <a:sym typeface="+mn-ea"/>
              </a:rPr>
              <a:t>V0</a:t>
            </a:r>
            <a:r>
              <a:rPr lang="zh-CN" altLang="en-US" dirty="0">
                <a:solidFill>
                  <a:schemeClr val="tx1">
                    <a:lumMod val="75000"/>
                    <a:lumOff val="25000"/>
                  </a:schemeClr>
                </a:solidFill>
                <a:sym typeface="+mn-ea"/>
              </a:rPr>
              <a:t>相邻接</a:t>
            </a:r>
            <a:r>
              <a:rPr lang="zh-CN" altLang="en-US">
                <a:solidFill>
                  <a:schemeClr val="tx1">
                    <a:lumMod val="75000"/>
                    <a:lumOff val="25000"/>
                  </a:schemeClr>
                </a:solidFill>
                <a:sym typeface="+mn-ea"/>
              </a:rPr>
              <a:t>的顶点</a:t>
            </a:r>
            <a:r>
              <a:rPr lang="en-US" altLang="zh-CN">
                <a:solidFill>
                  <a:schemeClr val="tx1">
                    <a:lumMod val="75000"/>
                    <a:lumOff val="25000"/>
                  </a:schemeClr>
                </a:solidFill>
                <a:sym typeface="+mn-ea"/>
              </a:rPr>
              <a:t>V1</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V2</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Vt</a:t>
            </a:r>
            <a:r>
              <a:rPr lang="zh-CN" altLang="en-US" dirty="0">
                <a:solidFill>
                  <a:schemeClr val="tx1">
                    <a:lumMod val="75000"/>
                    <a:lumOff val="25000"/>
                  </a:schemeClr>
                </a:solidFill>
                <a:sym typeface="+mn-ea"/>
              </a:rPr>
              <a:t>；</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⒊依次</a:t>
            </a:r>
            <a:r>
              <a:rPr lang="zh-CN" altLang="en-US">
                <a:solidFill>
                  <a:schemeClr val="tx1">
                    <a:lumMod val="75000"/>
                    <a:lumOff val="25000"/>
                  </a:schemeClr>
                </a:solidFill>
                <a:sym typeface="+mn-ea"/>
              </a:rPr>
              <a:t>访问与</a:t>
            </a:r>
            <a:r>
              <a:rPr lang="en-US" altLang="zh-CN">
                <a:solidFill>
                  <a:schemeClr val="tx1">
                    <a:lumMod val="75000"/>
                    <a:lumOff val="25000"/>
                  </a:schemeClr>
                </a:solidFill>
                <a:sym typeface="+mn-ea"/>
              </a:rPr>
              <a:t>V1</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V2</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Vt</a:t>
            </a:r>
            <a:r>
              <a:rPr lang="zh-CN" altLang="en-US" dirty="0">
                <a:solidFill>
                  <a:schemeClr val="tx1">
                    <a:lumMod val="75000"/>
                    <a:lumOff val="25000"/>
                  </a:schemeClr>
                </a:solidFill>
                <a:sym typeface="+mn-ea"/>
              </a:rPr>
              <a:t>相邻接的所有未曾访问过的顶点；</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⒋循此以往，直至所有的顶点都被访问过为止。</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这种搜索的次序体现沿层次向横向扩展的趋势，所以称之为广度优先搜索。</a:t>
            </a:r>
            <a:endParaRPr lang="zh-CN" altLang="en-US" dirty="0">
              <a:solidFill>
                <a:schemeClr val="tx1">
                  <a:lumMod val="75000"/>
                  <a:lumOff val="25000"/>
                </a:schemeClr>
              </a:solidFill>
            </a:endParaRPr>
          </a:p>
          <a:p>
            <a:pPr indent="574675" algn="l">
              <a:lnSpc>
                <a:spcPts val="3200"/>
              </a:lnSpc>
              <a:spcBef>
                <a:spcPct val="0"/>
              </a:spcBef>
              <a:spcAft>
                <a:spcPts val="600"/>
              </a:spcAft>
              <a:buClr>
                <a:schemeClr val="accent2"/>
              </a:buClr>
              <a:buSzPct val="80000"/>
            </a:pPr>
            <a:endParaRPr kumimoji="1" lang="zh-CN" altLang="en-US" b="1" dirty="0">
              <a:solidFill>
                <a:srgbClr val="000066"/>
              </a:solidFill>
              <a:latin typeface="Times New Roman" panose="02020603050405020304" pitchFamily="18" charset="0"/>
              <a:ea typeface="宋体" panose="02010600030101010101" pitchFamily="2" charset="-122"/>
            </a:endParaRPr>
          </a:p>
          <a:p>
            <a:pPr marL="609585" indent="-609585" algn="l">
              <a:buFont typeface="Wingdings" panose="05000000000000000000" charset="0"/>
              <a:buChar char="l"/>
            </a:pPr>
            <a:endParaRPr lang="zh-CN" altLang="en-US" dirty="0">
              <a:solidFill>
                <a:schemeClr val="accent1">
                  <a:lumMod val="50000"/>
                </a:schemeClr>
              </a:solidFill>
            </a:endParaRPr>
          </a:p>
          <a:p>
            <a:pPr marL="609585" indent="-609585" algn="l">
              <a:buFont typeface="Wingdings" panose="05000000000000000000" charset="0"/>
              <a:buChar char="l"/>
            </a:pPr>
            <a:endParaRPr lang="zh-CN" altLang="en-US" dirty="0">
              <a:solidFill>
                <a:schemeClr val="accent1">
                  <a:lumMod val="50000"/>
                </a:schemeClr>
              </a:solidFill>
            </a:endParaRPr>
          </a:p>
          <a:p>
            <a:pPr marL="609585" indent="-609585" algn="l">
              <a:buFont typeface="Wingdings" panose="05000000000000000000" charset="0"/>
              <a:buChar char="l"/>
            </a:pPr>
            <a:endParaRPr lang="zh-CN" altLang="en-US" sz="4267" dirty="0">
              <a:solidFill>
                <a:schemeClr val="accent1">
                  <a:lumMod val="50000"/>
                </a:schemeClr>
              </a:solidFill>
            </a:endParaRPr>
          </a:p>
          <a:p>
            <a:pPr algn="l"/>
            <a:endParaRPr lang="zh-CN" altLang="en-US" sz="4267" dirty="0">
              <a:solidFill>
                <a:schemeClr val="accent1">
                  <a:lumMod val="50000"/>
                </a:schemeClr>
              </a:solidFill>
            </a:endParaRPr>
          </a:p>
        </p:txBody>
      </p:sp>
      <p:sp>
        <p:nvSpPr>
          <p:cNvPr id="5" name="矩形 4">
            <a:extLst>
              <a:ext uri="{FF2B5EF4-FFF2-40B4-BE49-F238E27FC236}">
                <a16:creationId xmlns:a16="http://schemas.microsoft.com/office/drawing/2014/main" id="{CA5C8E57-917E-5B86-5E53-42345946A7DA}"/>
              </a:ext>
            </a:extLst>
          </p:cNvPr>
          <p:cNvSpPr/>
          <p:nvPr/>
        </p:nvSpPr>
        <p:spPr>
          <a:xfrm>
            <a:off x="2103120" y="303576"/>
            <a:ext cx="4134466"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什么是广度优先搜索算法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719E88-9C3C-4C2C-A854-B73EA6247A28}"/>
              </a:ext>
            </a:extLst>
          </p:cNvPr>
          <p:cNvSpPr txBox="1"/>
          <p:nvPr/>
        </p:nvSpPr>
        <p:spPr>
          <a:xfrm>
            <a:off x="422563" y="993063"/>
            <a:ext cx="10716491" cy="830997"/>
          </a:xfrm>
          <a:prstGeom prst="rect">
            <a:avLst/>
          </a:prstGeom>
          <a:noFill/>
        </p:spPr>
        <p:txBody>
          <a:bodyPr wrap="square">
            <a:spAutoFit/>
          </a:bodyPr>
          <a:lstStyle/>
          <a:p>
            <a:r>
              <a:rPr lang="zh-CN" altLang="en-US" sz="2400">
                <a:solidFill>
                  <a:schemeClr val="tx1">
                    <a:lumMod val="75000"/>
                    <a:lumOff val="25000"/>
                  </a:schemeClr>
                </a:solidFill>
              </a:rPr>
              <a:t>假设你经营着一个芒果农场,需要寻找芒果销售商，以便将芒果卖给他。在社交平台上，你与芒果销售商没有直接联系，为此，你可在朋友中查找。</a:t>
            </a:r>
          </a:p>
        </p:txBody>
      </p:sp>
      <p:pic>
        <p:nvPicPr>
          <p:cNvPr id="6" name="图片 5">
            <a:extLst>
              <a:ext uri="{FF2B5EF4-FFF2-40B4-BE49-F238E27FC236}">
                <a16:creationId xmlns:a16="http://schemas.microsoft.com/office/drawing/2014/main" id="{0D8B9E88-0875-4479-9510-6E49F5920B7F}"/>
              </a:ext>
            </a:extLst>
          </p:cNvPr>
          <p:cNvPicPr>
            <a:picLocks noChangeAspect="1"/>
          </p:cNvPicPr>
          <p:nvPr/>
        </p:nvPicPr>
        <p:blipFill>
          <a:blip r:embed="rId2"/>
          <a:stretch>
            <a:fillRect/>
          </a:stretch>
        </p:blipFill>
        <p:spPr>
          <a:xfrm>
            <a:off x="3882302" y="2131251"/>
            <a:ext cx="3797011" cy="3804122"/>
          </a:xfrm>
          <a:prstGeom prst="rect">
            <a:avLst/>
          </a:prstGeom>
        </p:spPr>
      </p:pic>
      <p:sp>
        <p:nvSpPr>
          <p:cNvPr id="5" name="矩形 4">
            <a:extLst>
              <a:ext uri="{FF2B5EF4-FFF2-40B4-BE49-F238E27FC236}">
                <a16:creationId xmlns:a16="http://schemas.microsoft.com/office/drawing/2014/main" id="{FDCCCE42-1972-FAD2-CF1B-51F48959FB25}"/>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120846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344C5-70C6-414F-88E9-B91897B54F3E}"/>
              </a:ext>
            </a:extLst>
          </p:cNvPr>
          <p:cNvSpPr txBox="1"/>
          <p:nvPr/>
        </p:nvSpPr>
        <p:spPr>
          <a:xfrm>
            <a:off x="435556" y="1083023"/>
            <a:ext cx="6096000" cy="461665"/>
          </a:xfrm>
          <a:prstGeom prst="rect">
            <a:avLst/>
          </a:prstGeom>
          <a:noFill/>
        </p:spPr>
        <p:txBody>
          <a:bodyPr wrap="square">
            <a:spAutoFit/>
          </a:bodyPr>
          <a:lstStyle/>
          <a:p>
            <a:r>
              <a:rPr lang="zh-CN" altLang="en-US" sz="2400">
                <a:solidFill>
                  <a:schemeClr val="tx1">
                    <a:lumMod val="75000"/>
                    <a:lumOff val="25000"/>
                  </a:schemeClr>
                </a:solidFill>
              </a:rPr>
              <a:t>这种查找很简单。首先，创建一个朋友名单。</a:t>
            </a:r>
          </a:p>
        </p:txBody>
      </p:sp>
      <p:pic>
        <p:nvPicPr>
          <p:cNvPr id="5" name="图片 4">
            <a:extLst>
              <a:ext uri="{FF2B5EF4-FFF2-40B4-BE49-F238E27FC236}">
                <a16:creationId xmlns:a16="http://schemas.microsoft.com/office/drawing/2014/main" id="{807C65C8-F044-4C82-B6A4-AF72E1B75C6F}"/>
              </a:ext>
            </a:extLst>
          </p:cNvPr>
          <p:cNvPicPr>
            <a:picLocks noChangeAspect="1"/>
          </p:cNvPicPr>
          <p:nvPr/>
        </p:nvPicPr>
        <p:blipFill>
          <a:blip r:embed="rId2"/>
          <a:stretch>
            <a:fillRect/>
          </a:stretch>
        </p:blipFill>
        <p:spPr>
          <a:xfrm>
            <a:off x="3483556" y="1704108"/>
            <a:ext cx="2319939" cy="2058537"/>
          </a:xfrm>
          <a:prstGeom prst="rect">
            <a:avLst/>
          </a:prstGeom>
        </p:spPr>
      </p:pic>
      <p:sp>
        <p:nvSpPr>
          <p:cNvPr id="6" name="矩形 5">
            <a:extLst>
              <a:ext uri="{FF2B5EF4-FFF2-40B4-BE49-F238E27FC236}">
                <a16:creationId xmlns:a16="http://schemas.microsoft.com/office/drawing/2014/main" id="{0A8B6A3B-0D50-9C59-CBBF-570CFCDE1E9F}"/>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267616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E1B4A2-6E5D-4D94-A483-FD874B5A6612}"/>
              </a:ext>
            </a:extLst>
          </p:cNvPr>
          <p:cNvPicPr>
            <a:picLocks noChangeAspect="1"/>
          </p:cNvPicPr>
          <p:nvPr/>
        </p:nvPicPr>
        <p:blipFill>
          <a:blip r:embed="rId2"/>
          <a:stretch>
            <a:fillRect/>
          </a:stretch>
        </p:blipFill>
        <p:spPr>
          <a:xfrm>
            <a:off x="3435927" y="1636867"/>
            <a:ext cx="4802708" cy="4770860"/>
          </a:xfrm>
          <a:prstGeom prst="rect">
            <a:avLst/>
          </a:prstGeom>
        </p:spPr>
      </p:pic>
      <p:sp>
        <p:nvSpPr>
          <p:cNvPr id="4" name="文本框 3">
            <a:extLst>
              <a:ext uri="{FF2B5EF4-FFF2-40B4-BE49-F238E27FC236}">
                <a16:creationId xmlns:a16="http://schemas.microsoft.com/office/drawing/2014/main" id="{A32A3315-44B6-4780-AD3F-5BE34C024FF0}"/>
              </a:ext>
            </a:extLst>
          </p:cNvPr>
          <p:cNvSpPr txBox="1"/>
          <p:nvPr/>
        </p:nvSpPr>
        <p:spPr>
          <a:xfrm>
            <a:off x="456338" y="982525"/>
            <a:ext cx="8638309" cy="461665"/>
          </a:xfrm>
          <a:prstGeom prst="rect">
            <a:avLst/>
          </a:prstGeom>
          <a:noFill/>
        </p:spPr>
        <p:txBody>
          <a:bodyPr wrap="square">
            <a:spAutoFit/>
          </a:bodyPr>
          <a:lstStyle/>
          <a:p>
            <a:r>
              <a:rPr lang="zh-CN" altLang="en-US" sz="2400">
                <a:solidFill>
                  <a:schemeClr val="tx1">
                    <a:lumMod val="75000"/>
                    <a:lumOff val="25000"/>
                  </a:schemeClr>
                </a:solidFill>
              </a:rPr>
              <a:t>然后，依次检查名单中的每个人，看看他是否是芒果销售商。</a:t>
            </a:r>
          </a:p>
        </p:txBody>
      </p:sp>
      <p:sp>
        <p:nvSpPr>
          <p:cNvPr id="6" name="矩形 5">
            <a:extLst>
              <a:ext uri="{FF2B5EF4-FFF2-40B4-BE49-F238E27FC236}">
                <a16:creationId xmlns:a16="http://schemas.microsoft.com/office/drawing/2014/main" id="{6D8DEAB7-B48D-B7F9-63CC-6225EC1AA72D}"/>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90496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B6D54BA-9D07-4A7D-94CD-BBD3519B2C60}"/>
              </a:ext>
            </a:extLst>
          </p:cNvPr>
          <p:cNvSpPr txBox="1"/>
          <p:nvPr/>
        </p:nvSpPr>
        <p:spPr>
          <a:xfrm>
            <a:off x="519545" y="993016"/>
            <a:ext cx="10196945" cy="461665"/>
          </a:xfrm>
          <a:prstGeom prst="rect">
            <a:avLst/>
          </a:prstGeom>
          <a:noFill/>
        </p:spPr>
        <p:txBody>
          <a:bodyPr wrap="square">
            <a:spAutoFit/>
          </a:bodyPr>
          <a:lstStyle/>
          <a:p>
            <a:r>
              <a:rPr lang="zh-CN" altLang="en-US" sz="2400">
                <a:solidFill>
                  <a:schemeClr val="tx1">
                    <a:lumMod val="75000"/>
                    <a:lumOff val="25000"/>
                  </a:schemeClr>
                </a:solidFill>
              </a:rPr>
              <a:t>假设你没有朋友是芒果销售商，那么你就必须在朋友的朋友中查找。</a:t>
            </a:r>
          </a:p>
        </p:txBody>
      </p:sp>
      <p:pic>
        <p:nvPicPr>
          <p:cNvPr id="6" name="图片 5">
            <a:extLst>
              <a:ext uri="{FF2B5EF4-FFF2-40B4-BE49-F238E27FC236}">
                <a16:creationId xmlns:a16="http://schemas.microsoft.com/office/drawing/2014/main" id="{CD414AF0-AE26-4537-803A-C4785A727D17}"/>
              </a:ext>
            </a:extLst>
          </p:cNvPr>
          <p:cNvPicPr>
            <a:picLocks noChangeAspect="1"/>
          </p:cNvPicPr>
          <p:nvPr/>
        </p:nvPicPr>
        <p:blipFill>
          <a:blip r:embed="rId2"/>
          <a:stretch>
            <a:fillRect/>
          </a:stretch>
        </p:blipFill>
        <p:spPr>
          <a:xfrm>
            <a:off x="2479964" y="1865171"/>
            <a:ext cx="5696382" cy="4162422"/>
          </a:xfrm>
          <a:prstGeom prst="rect">
            <a:avLst/>
          </a:prstGeom>
        </p:spPr>
      </p:pic>
      <p:sp>
        <p:nvSpPr>
          <p:cNvPr id="5" name="矩形 4">
            <a:extLst>
              <a:ext uri="{FF2B5EF4-FFF2-40B4-BE49-F238E27FC236}">
                <a16:creationId xmlns:a16="http://schemas.microsoft.com/office/drawing/2014/main" id="{3363A232-922E-F149-F33A-590752657ECD}"/>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385720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5757B0-18BA-4963-A212-3EAE2A5FBC4A}"/>
              </a:ext>
            </a:extLst>
          </p:cNvPr>
          <p:cNvSpPr txBox="1"/>
          <p:nvPr/>
        </p:nvSpPr>
        <p:spPr>
          <a:xfrm>
            <a:off x="443345" y="1089952"/>
            <a:ext cx="10806546" cy="830997"/>
          </a:xfrm>
          <a:prstGeom prst="rect">
            <a:avLst/>
          </a:prstGeom>
          <a:noFill/>
        </p:spPr>
        <p:txBody>
          <a:bodyPr wrap="square">
            <a:spAutoFit/>
          </a:bodyPr>
          <a:lstStyle/>
          <a:p>
            <a:r>
              <a:rPr lang="zh-CN" altLang="en-US" sz="2400">
                <a:solidFill>
                  <a:schemeClr val="tx1">
                    <a:lumMod val="75000"/>
                    <a:lumOff val="25000"/>
                  </a:schemeClr>
                </a:solidFill>
              </a:rPr>
              <a:t>检查名单中的每个人时，你都将其朋友加入名单。如果你的朋友有共同的朋友，则名单只需被添加一次。</a:t>
            </a:r>
          </a:p>
        </p:txBody>
      </p:sp>
      <p:pic>
        <p:nvPicPr>
          <p:cNvPr id="6" name="图片 5">
            <a:extLst>
              <a:ext uri="{FF2B5EF4-FFF2-40B4-BE49-F238E27FC236}">
                <a16:creationId xmlns:a16="http://schemas.microsoft.com/office/drawing/2014/main" id="{67842728-6702-4533-9E6D-546FAB160E3A}"/>
              </a:ext>
            </a:extLst>
          </p:cNvPr>
          <p:cNvPicPr>
            <a:picLocks noChangeAspect="1"/>
          </p:cNvPicPr>
          <p:nvPr/>
        </p:nvPicPr>
        <p:blipFill>
          <a:blip r:embed="rId2"/>
          <a:stretch>
            <a:fillRect/>
          </a:stretch>
        </p:blipFill>
        <p:spPr>
          <a:xfrm>
            <a:off x="936048" y="2093335"/>
            <a:ext cx="9239250" cy="2809875"/>
          </a:xfrm>
          <a:prstGeom prst="rect">
            <a:avLst/>
          </a:prstGeom>
        </p:spPr>
      </p:pic>
      <p:sp>
        <p:nvSpPr>
          <p:cNvPr id="5" name="矩形 4">
            <a:extLst>
              <a:ext uri="{FF2B5EF4-FFF2-40B4-BE49-F238E27FC236}">
                <a16:creationId xmlns:a16="http://schemas.microsoft.com/office/drawing/2014/main" id="{692AC4CA-FA5A-F530-2678-A0C7F83D9516}"/>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45061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38361" y="1030393"/>
            <a:ext cx="11244039" cy="1600200"/>
          </a:xfrm>
        </p:spPr>
        <p:txBody>
          <a:bodyPr>
            <a:noAutofit/>
          </a:bodyPr>
          <a:lstStyle/>
          <a:p>
            <a:pPr algn="l"/>
            <a:r>
              <a:rPr lang="zh-CN" altLang="en-US">
                <a:solidFill>
                  <a:schemeClr val="tx1">
                    <a:lumMod val="75000"/>
                    <a:lumOff val="25000"/>
                  </a:schemeClr>
                </a:solidFill>
                <a:sym typeface="+mn-ea"/>
              </a:rPr>
              <a:t>迷宫由</a:t>
            </a:r>
            <a:r>
              <a:rPr lang="en-US" altLang="zh-CN">
                <a:solidFill>
                  <a:schemeClr val="tx1">
                    <a:lumMod val="75000"/>
                    <a:lumOff val="25000"/>
                  </a:schemeClr>
                </a:solidFill>
                <a:sym typeface="+mn-ea"/>
              </a:rPr>
              <a:t>n</a:t>
            </a:r>
            <a:r>
              <a:rPr lang="zh-CN" altLang="en-US">
                <a:solidFill>
                  <a:schemeClr val="tx1">
                    <a:lumMod val="75000"/>
                    <a:lumOff val="25000"/>
                  </a:schemeClr>
                </a:solidFill>
                <a:sym typeface="+mn-ea"/>
              </a:rPr>
              <a:t>行</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列的单元格</a:t>
            </a:r>
            <a:r>
              <a:rPr lang="zh-CN" altLang="en-US">
                <a:solidFill>
                  <a:schemeClr val="tx1">
                    <a:lumMod val="75000"/>
                    <a:lumOff val="25000"/>
                  </a:schemeClr>
                </a:solidFill>
                <a:sym typeface="+mn-ea"/>
              </a:rPr>
              <a:t>组成（</a:t>
            </a:r>
            <a:r>
              <a:rPr lang="en-US" altLang="zh-CN">
                <a:solidFill>
                  <a:schemeClr val="tx1">
                    <a:lumMod val="75000"/>
                    <a:lumOff val="25000"/>
                  </a:schemeClr>
                </a:solidFill>
                <a:sym typeface="+mn-ea"/>
              </a:rPr>
              <a:t>n</a:t>
            </a:r>
            <a:r>
              <a:rPr lang="zh-CN" altLang="en-US">
                <a:solidFill>
                  <a:schemeClr val="tx1">
                    <a:lumMod val="75000"/>
                    <a:lumOff val="25000"/>
                  </a:schemeClr>
                </a:solidFill>
                <a:sym typeface="+mn-ea"/>
              </a:rPr>
              <a:t>和</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都</a:t>
            </a:r>
            <a:r>
              <a:rPr lang="zh-CN" altLang="en-US">
                <a:solidFill>
                  <a:schemeClr val="tx1">
                    <a:lumMod val="75000"/>
                    <a:lumOff val="25000"/>
                  </a:schemeClr>
                </a:solidFill>
                <a:sym typeface="+mn-ea"/>
              </a:rPr>
              <a:t>小于等于</a:t>
            </a:r>
            <a:r>
              <a:rPr lang="en-US" altLang="zh-CN" dirty="0">
                <a:solidFill>
                  <a:schemeClr val="tx1">
                    <a:lumMod val="75000"/>
                    <a:lumOff val="25000"/>
                  </a:schemeClr>
                </a:solidFill>
                <a:sym typeface="+mn-ea"/>
              </a:rPr>
              <a:t>50</a:t>
            </a:r>
            <a:r>
              <a:rPr lang="zh-CN" altLang="en-US" dirty="0">
                <a:solidFill>
                  <a:schemeClr val="tx1">
                    <a:lumMod val="75000"/>
                    <a:lumOff val="25000"/>
                  </a:schemeClr>
                </a:solidFill>
                <a:sym typeface="+mn-ea"/>
              </a:rPr>
              <a:t>），每个单元格要么是空地，要么是障碍物。你的任务是找到一条从迷宫的</a:t>
            </a:r>
            <a:r>
              <a:rPr lang="zh-CN" altLang="en-US">
                <a:solidFill>
                  <a:schemeClr val="tx1">
                    <a:lumMod val="75000"/>
                    <a:lumOff val="25000"/>
                  </a:schemeClr>
                </a:solidFill>
                <a:sym typeface="+mn-ea"/>
              </a:rPr>
              <a:t>起点通往</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同学所在位置的最短路径，最终需要几步。注意障碍物是不能走的，当然也不能走到迷宫之外。</a:t>
            </a:r>
          </a:p>
          <a:p>
            <a:pPr algn="l"/>
            <a:endParaRPr lang="zh-CN" altLang="en-US" dirty="0">
              <a:solidFill>
                <a:schemeClr val="tx1">
                  <a:lumMod val="75000"/>
                  <a:lumOff val="25000"/>
                </a:schemeClr>
              </a:solidFill>
              <a:sym typeface="+mn-ea"/>
            </a:endParaRPr>
          </a:p>
          <a:p>
            <a:pPr algn="l"/>
            <a:endParaRPr lang="zh-CN" altLang="en-US" sz="1600" dirty="0">
              <a:solidFill>
                <a:schemeClr val="accent1">
                  <a:lumMod val="50000"/>
                </a:schemeClr>
              </a:solidFill>
              <a:sym typeface="+mn-ea"/>
            </a:endParaRPr>
          </a:p>
        </p:txBody>
      </p:sp>
      <p:pic>
        <p:nvPicPr>
          <p:cNvPr id="4" name="图片 3"/>
          <p:cNvPicPr>
            <a:picLocks noChangeAspect="1"/>
          </p:cNvPicPr>
          <p:nvPr/>
        </p:nvPicPr>
        <p:blipFill>
          <a:blip r:embed="rId2"/>
          <a:stretch>
            <a:fillRect/>
          </a:stretch>
        </p:blipFill>
        <p:spPr>
          <a:xfrm>
            <a:off x="4211781" y="2356226"/>
            <a:ext cx="3396442" cy="3742363"/>
          </a:xfrm>
          <a:prstGeom prst="rect">
            <a:avLst/>
          </a:prstGeom>
        </p:spPr>
      </p:pic>
      <p:sp>
        <p:nvSpPr>
          <p:cNvPr id="5" name="矩形 4">
            <a:extLst>
              <a:ext uri="{FF2B5EF4-FFF2-40B4-BE49-F238E27FC236}">
                <a16:creationId xmlns:a16="http://schemas.microsoft.com/office/drawing/2014/main" id="{778F559A-5728-E087-87F8-46CFAD9C3790}"/>
              </a:ext>
            </a:extLst>
          </p:cNvPr>
          <p:cNvSpPr/>
          <p:nvPr/>
        </p:nvSpPr>
        <p:spPr>
          <a:xfrm>
            <a:off x="2117332" y="279725"/>
            <a:ext cx="186140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解救</a:t>
            </a: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A</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同学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97334" y="983287"/>
            <a:ext cx="11597332" cy="2310553"/>
          </a:xfrm>
        </p:spPr>
        <p:txBody>
          <a:bodyPr>
            <a:noAutofit/>
          </a:bodyPr>
          <a:lstStyle/>
          <a:p>
            <a:pPr algn="l"/>
            <a:r>
              <a:rPr lang="zh-CN" altLang="en-US" sz="2133" dirty="0">
                <a:solidFill>
                  <a:schemeClr val="accent1">
                    <a:lumMod val="50000"/>
                  </a:schemeClr>
                </a:solidFill>
                <a:sym typeface="+mn-ea"/>
              </a:rPr>
              <a:t>　　</a:t>
            </a:r>
            <a:r>
              <a:rPr lang="zh-CN" altLang="en-US" dirty="0">
                <a:solidFill>
                  <a:schemeClr val="tx1">
                    <a:lumMod val="75000"/>
                    <a:lumOff val="25000"/>
                  </a:schemeClr>
                </a:solidFill>
                <a:sym typeface="+mn-ea"/>
              </a:rPr>
              <a:t>我们用一个二维数组来存储这个迷宫。最开始的时候我们在</a:t>
            </a:r>
            <a:r>
              <a:rPr lang="zh-CN" altLang="en-US">
                <a:solidFill>
                  <a:schemeClr val="tx1">
                    <a:lumMod val="75000"/>
                    <a:lumOff val="25000"/>
                  </a:schemeClr>
                </a:solidFill>
                <a:sym typeface="+mn-ea"/>
              </a:rPr>
              <a:t>迷宫（</a:t>
            </a:r>
            <a:r>
              <a:rPr lang="en-US" altLang="zh-CN" dirty="0">
                <a:solidFill>
                  <a:schemeClr val="tx1">
                    <a:lumMod val="75000"/>
                    <a:lumOff val="25000"/>
                  </a:schemeClr>
                </a:solidFill>
                <a:sym typeface="+mn-ea"/>
              </a:rPr>
              <a:t>1,1</a:t>
            </a:r>
            <a:r>
              <a:rPr lang="zh-CN" altLang="en-US" dirty="0">
                <a:solidFill>
                  <a:schemeClr val="tx1">
                    <a:lumMod val="75000"/>
                    <a:lumOff val="25000"/>
                  </a:schemeClr>
                </a:solidFill>
                <a:sym typeface="+mn-ea"/>
              </a:rPr>
              <a:t>）处，可以往右走或者往下走。“一层一层”扩展的方法</a:t>
            </a:r>
            <a:r>
              <a:rPr lang="zh-CN" altLang="en-US">
                <a:solidFill>
                  <a:schemeClr val="tx1">
                    <a:lumMod val="75000"/>
                    <a:lumOff val="25000"/>
                  </a:schemeClr>
                </a:solidFill>
                <a:sym typeface="+mn-ea"/>
              </a:rPr>
              <a:t>来找到</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同学。扩展时每发现一个点就将这个点加入到队列中，</a:t>
            </a:r>
            <a:r>
              <a:rPr lang="zh-CN" altLang="en-US">
                <a:solidFill>
                  <a:schemeClr val="tx1">
                    <a:lumMod val="75000"/>
                    <a:lumOff val="25000"/>
                  </a:schemeClr>
                </a:solidFill>
                <a:sym typeface="+mn-ea"/>
              </a:rPr>
              <a:t>直至走到</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a:t>
            </a:r>
            <a:r>
              <a:rPr lang="zh-CN" altLang="en-US">
                <a:solidFill>
                  <a:schemeClr val="tx1">
                    <a:lumMod val="75000"/>
                    <a:lumOff val="25000"/>
                  </a:schemeClr>
                </a:solidFill>
                <a:sym typeface="+mn-ea"/>
              </a:rPr>
              <a:t>的位置</a:t>
            </a:r>
            <a:r>
              <a:rPr lang="en-US" altLang="zh-CN" dirty="0">
                <a:solidFill>
                  <a:schemeClr val="tx1">
                    <a:lumMod val="75000"/>
                    <a:lumOff val="25000"/>
                  </a:schemeClr>
                </a:solidFill>
                <a:sym typeface="+mn-ea"/>
              </a:rPr>
              <a:t>(p,q)</a:t>
            </a:r>
            <a:r>
              <a:rPr lang="zh-CN" altLang="en-US" dirty="0">
                <a:solidFill>
                  <a:schemeClr val="tx1">
                    <a:lumMod val="75000"/>
                    <a:lumOff val="25000"/>
                  </a:schemeClr>
                </a:solidFill>
                <a:sym typeface="+mn-ea"/>
              </a:rPr>
              <a:t>时为止，具体如下。</a:t>
            </a:r>
          </a:p>
          <a:p>
            <a:pPr algn="l"/>
            <a:r>
              <a:rPr lang="zh-CN" altLang="en-US">
                <a:solidFill>
                  <a:schemeClr val="tx1">
                    <a:lumMod val="75000"/>
                    <a:lumOff val="25000"/>
                  </a:schemeClr>
                </a:solidFill>
                <a:sym typeface="+mn-ea"/>
              </a:rPr>
              <a:t>      最</a:t>
            </a:r>
            <a:r>
              <a:rPr lang="zh-CN" altLang="en-US" dirty="0">
                <a:solidFill>
                  <a:schemeClr val="tx1">
                    <a:lumMod val="75000"/>
                    <a:lumOff val="25000"/>
                  </a:schemeClr>
                </a:solidFill>
                <a:sym typeface="+mn-ea"/>
              </a:rPr>
              <a:t>开始我们在</a:t>
            </a:r>
            <a:r>
              <a:rPr lang="zh-CN" altLang="en-US">
                <a:solidFill>
                  <a:schemeClr val="tx1">
                    <a:lumMod val="75000"/>
                    <a:lumOff val="25000"/>
                  </a:schemeClr>
                </a:solidFill>
                <a:sym typeface="+mn-ea"/>
              </a:rPr>
              <a:t>入口（</a:t>
            </a:r>
            <a:r>
              <a:rPr lang="en-US" altLang="zh-CN" dirty="0">
                <a:solidFill>
                  <a:schemeClr val="tx1">
                    <a:lumMod val="75000"/>
                    <a:lumOff val="25000"/>
                  </a:schemeClr>
                </a:solidFill>
                <a:sym typeface="+mn-ea"/>
              </a:rPr>
              <a:t>1,1</a:t>
            </a:r>
            <a:r>
              <a:rPr lang="zh-CN" altLang="en-US" dirty="0">
                <a:solidFill>
                  <a:schemeClr val="tx1">
                    <a:lumMod val="75000"/>
                    <a:lumOff val="25000"/>
                  </a:schemeClr>
                </a:solidFill>
                <a:sym typeface="+mn-ea"/>
              </a:rPr>
              <a:t>）处， 一步之内可以到达的点有</a:t>
            </a:r>
            <a:r>
              <a:rPr lang="zh-CN" altLang="en-US">
                <a:solidFill>
                  <a:schemeClr val="tx1">
                    <a:lumMod val="75000"/>
                    <a:lumOff val="25000"/>
                  </a:schemeClr>
                </a:solidFill>
                <a:sym typeface="+mn-ea"/>
              </a:rPr>
              <a:t>（ </a:t>
            </a:r>
            <a:r>
              <a:rPr lang="en-US" altLang="zh-CN" dirty="0">
                <a:solidFill>
                  <a:schemeClr val="tx1">
                    <a:lumMod val="75000"/>
                    <a:lumOff val="25000"/>
                  </a:schemeClr>
                </a:solidFill>
                <a:sym typeface="+mn-ea"/>
              </a:rPr>
              <a:t>1,2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dirty="0">
                <a:solidFill>
                  <a:schemeClr val="tx1">
                    <a:lumMod val="75000"/>
                    <a:lumOff val="25000"/>
                  </a:schemeClr>
                </a:solidFill>
                <a:sym typeface="+mn-ea"/>
              </a:rPr>
              <a:t>2,1</a:t>
            </a:r>
            <a:r>
              <a:rPr lang="zh-CN" altLang="en-US" dirty="0">
                <a:solidFill>
                  <a:schemeClr val="tx1">
                    <a:lumMod val="75000"/>
                    <a:lumOff val="25000"/>
                  </a:schemeClr>
                </a:solidFill>
                <a:sym typeface="+mn-ea"/>
              </a:rPr>
              <a:t>）。</a:t>
            </a:r>
          </a:p>
          <a:p>
            <a:pPr algn="l"/>
            <a:endParaRPr lang="zh-CN" altLang="en-US" sz="1600" dirty="0">
              <a:solidFill>
                <a:schemeClr val="accent1">
                  <a:lumMod val="50000"/>
                </a:schemeClr>
              </a:solidFill>
              <a:sym typeface="+mn-ea"/>
            </a:endParaRPr>
          </a:p>
        </p:txBody>
      </p:sp>
      <p:pic>
        <p:nvPicPr>
          <p:cNvPr id="2" name="图片 1"/>
          <p:cNvPicPr>
            <a:picLocks noChangeAspect="1"/>
          </p:cNvPicPr>
          <p:nvPr/>
        </p:nvPicPr>
        <p:blipFill>
          <a:blip r:embed="rId2"/>
          <a:stretch>
            <a:fillRect/>
          </a:stretch>
        </p:blipFill>
        <p:spPr>
          <a:xfrm>
            <a:off x="6338455" y="2778222"/>
            <a:ext cx="3810000" cy="3505200"/>
          </a:xfrm>
          <a:prstGeom prst="rect">
            <a:avLst/>
          </a:prstGeom>
        </p:spPr>
      </p:pic>
      <p:sp>
        <p:nvSpPr>
          <p:cNvPr id="5" name="矩形 4">
            <a:extLst>
              <a:ext uri="{FF2B5EF4-FFF2-40B4-BE49-F238E27FC236}">
                <a16:creationId xmlns:a16="http://schemas.microsoft.com/office/drawing/2014/main" id="{BF9F71FD-CA98-26FD-4ADF-2A26CEB2D03C}"/>
              </a:ext>
            </a:extLst>
          </p:cNvPr>
          <p:cNvSpPr/>
          <p:nvPr/>
        </p:nvSpPr>
        <p:spPr>
          <a:xfrm>
            <a:off x="2081249" y="252256"/>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算法分析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6600" y="978504"/>
            <a:ext cx="10955503" cy="3244427"/>
          </a:xfrm>
        </p:spPr>
        <p:txBody>
          <a:bodyPr>
            <a:noAutofit/>
          </a:bodyPr>
          <a:lstStyle/>
          <a:p>
            <a:pPr algn="l"/>
            <a:r>
              <a:rPr kumimoji="1" lang="en-US" altLang="zh-CN" dirty="0">
                <a:solidFill>
                  <a:schemeClr val="tx1">
                    <a:lumMod val="75000"/>
                    <a:lumOff val="25000"/>
                  </a:schemeClr>
                </a:solidFill>
                <a:sym typeface="+mn-ea"/>
              </a:rPr>
              <a:t>队列是限定在一端进行插入，另一端进行删除特殊线性表。就像排队买东西，排在前面的人买完东西后离开队伍（删除），而后来的人总是排在队伍未尾（插入）。通常把队列的删除和插入分别称为出队和入队。允许出队的一端称为队头，允许入队的一端称为队尾。所有需要进队的数据项，只能从队尾进入</a:t>
            </a:r>
            <a:r>
              <a:rPr kumimoji="1" lang="en-US" altLang="zh-CN">
                <a:solidFill>
                  <a:schemeClr val="tx1">
                    <a:lumMod val="75000"/>
                    <a:lumOff val="25000"/>
                  </a:schemeClr>
                </a:solidFill>
                <a:sym typeface="+mn-ea"/>
              </a:rPr>
              <a:t>，队列中的数据项只能从队头离</a:t>
            </a:r>
            <a:r>
              <a:rPr kumimoji="1" lang="zh-CN" altLang="en-US">
                <a:solidFill>
                  <a:schemeClr val="tx1">
                    <a:lumMod val="75000"/>
                    <a:lumOff val="25000"/>
                  </a:schemeClr>
                </a:solidFill>
                <a:sym typeface="+mn-ea"/>
              </a:rPr>
              <a:t>开</a:t>
            </a:r>
            <a:r>
              <a:rPr kumimoji="1" lang="en-US" altLang="zh-CN">
                <a:solidFill>
                  <a:schemeClr val="tx1">
                    <a:lumMod val="75000"/>
                    <a:lumOff val="25000"/>
                  </a:schemeClr>
                </a:solidFill>
                <a:sym typeface="+mn-ea"/>
              </a:rPr>
              <a:t>。</a:t>
            </a:r>
            <a:r>
              <a:rPr kumimoji="1" lang="en-US" altLang="zh-CN" dirty="0">
                <a:solidFill>
                  <a:schemeClr val="tx1">
                    <a:lumMod val="75000"/>
                    <a:lumOff val="25000"/>
                  </a:schemeClr>
                </a:solidFill>
                <a:sym typeface="+mn-ea"/>
              </a:rPr>
              <a:t>由于总是先入队的元素先出队（先排队的人先买完东西），这种表也称为先进先出（FIFO）表。</a:t>
            </a:r>
          </a:p>
        </p:txBody>
      </p:sp>
      <p:sp>
        <p:nvSpPr>
          <p:cNvPr id="5" name="文本框 4">
            <a:extLst>
              <a:ext uri="{FF2B5EF4-FFF2-40B4-BE49-F238E27FC236}">
                <a16:creationId xmlns:a16="http://schemas.microsoft.com/office/drawing/2014/main" id="{98EBC35F-9C2D-4A27-8A64-89CAF7CC9796}"/>
              </a:ext>
            </a:extLst>
          </p:cNvPr>
          <p:cNvSpPr txBox="1"/>
          <p:nvPr/>
        </p:nvSpPr>
        <p:spPr>
          <a:xfrm>
            <a:off x="426599" y="3292845"/>
            <a:ext cx="10955503" cy="830997"/>
          </a:xfrm>
          <a:prstGeom prst="rect">
            <a:avLst/>
          </a:prstGeom>
          <a:noFill/>
        </p:spPr>
        <p:txBody>
          <a:bodyPr wrap="square">
            <a:spAutoFit/>
          </a:bodyPr>
          <a:lstStyle/>
          <a:p>
            <a:r>
              <a:rPr kumimoji="1" lang="zh-CN" altLang="en-US" sz="2400">
                <a:solidFill>
                  <a:schemeClr val="tx1">
                    <a:lumMod val="75000"/>
                    <a:lumOff val="25000"/>
                  </a:schemeClr>
                </a:solidFill>
              </a:rPr>
              <a:t>用数组实现时，为了入队操作的方便，把队尾位置规定为最后入队元素的下一个位置。</a:t>
            </a:r>
          </a:p>
        </p:txBody>
      </p:sp>
      <p:sp>
        <p:nvSpPr>
          <p:cNvPr id="6" name="矩形 5">
            <a:extLst>
              <a:ext uri="{FF2B5EF4-FFF2-40B4-BE49-F238E27FC236}">
                <a16:creationId xmlns:a16="http://schemas.microsoft.com/office/drawing/2014/main" id="{1458EFE4-7B50-BD2D-9D30-82B54CD0C0F8}"/>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队列定义</a:t>
            </a:r>
          </a:p>
        </p:txBody>
      </p:sp>
    </p:spTree>
    <p:extLst>
      <p:ext uri="{BB962C8B-B14F-4D97-AF65-F5344CB8AC3E}">
        <p14:creationId xmlns:p14="http://schemas.microsoft.com/office/powerpoint/2010/main" val="57585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2323" y="1049790"/>
            <a:ext cx="10939241" cy="2197100"/>
          </a:xfrm>
        </p:spPr>
        <p:txBody>
          <a:bodyPr>
            <a:noAutofit/>
          </a:bodyPr>
          <a:lstStyle/>
          <a:p>
            <a:pPr algn="l"/>
            <a:r>
              <a:rPr>
                <a:solidFill>
                  <a:schemeClr val="tx1">
                    <a:lumMod val="75000"/>
                    <a:lumOff val="25000"/>
                  </a:schemeClr>
                </a:solidFill>
                <a:sym typeface="+mn-ea"/>
              </a:rPr>
              <a:t>但是</a:t>
            </a:r>
            <a:r>
              <a:rPr lang="en-US" dirty="0">
                <a:solidFill>
                  <a:schemeClr val="tx1">
                    <a:lumMod val="75000"/>
                    <a:lumOff val="25000"/>
                  </a:schemeClr>
                </a:solidFill>
                <a:sym typeface="+mn-ea"/>
              </a:rPr>
              <a:t>A</a:t>
            </a:r>
            <a:r>
              <a:rPr lang="zh-CN" altLang="en-US" dirty="0">
                <a:solidFill>
                  <a:schemeClr val="tx1">
                    <a:lumMod val="75000"/>
                    <a:lumOff val="25000"/>
                  </a:schemeClr>
                </a:solidFill>
                <a:sym typeface="+mn-ea"/>
              </a:rPr>
              <a:t>同学</a:t>
            </a:r>
            <a:r>
              <a:rPr dirty="0">
                <a:solidFill>
                  <a:schemeClr val="tx1">
                    <a:lumMod val="75000"/>
                    <a:lumOff val="25000"/>
                  </a:schemeClr>
                </a:solidFill>
                <a:sym typeface="+mn-ea"/>
              </a:rPr>
              <a:t>并不在这两个点上， 那</a:t>
            </a:r>
            <a:r>
              <a:rPr lang="zh-CN" altLang="en-US" dirty="0">
                <a:solidFill>
                  <a:schemeClr val="tx1">
                    <a:lumMod val="75000"/>
                    <a:lumOff val="25000"/>
                  </a:schemeClr>
                </a:solidFill>
                <a:sym typeface="+mn-ea"/>
              </a:rPr>
              <a:t>我们</a:t>
            </a:r>
            <a:r>
              <a:rPr dirty="0">
                <a:solidFill>
                  <a:schemeClr val="tx1">
                    <a:lumMod val="75000"/>
                    <a:lumOff val="25000"/>
                  </a:schemeClr>
                </a:solidFill>
                <a:sym typeface="+mn-ea"/>
              </a:rPr>
              <a:t>只能通过</a:t>
            </a:r>
            <a:r>
              <a:rPr>
                <a:solidFill>
                  <a:schemeClr val="tx1">
                    <a:lumMod val="75000"/>
                    <a:lumOff val="25000"/>
                  </a:schemeClr>
                </a:solidFill>
                <a:sym typeface="+mn-ea"/>
              </a:rPr>
              <a:t>（1</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）和</a:t>
            </a:r>
            <a:r>
              <a:rPr>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solidFill>
                  <a:schemeClr val="tx1">
                    <a:lumMod val="75000"/>
                    <a:lumOff val="25000"/>
                  </a:schemeClr>
                </a:solidFill>
                <a:sym typeface="+mn-ea"/>
              </a:rPr>
              <a:t>1</a:t>
            </a:r>
            <a:r>
              <a:rPr>
                <a:solidFill>
                  <a:schemeClr val="tx1">
                    <a:lumMod val="75000"/>
                    <a:lumOff val="25000"/>
                  </a:schemeClr>
                </a:solidFill>
                <a:sym typeface="+mn-ea"/>
              </a:rPr>
              <a:t>）</a:t>
            </a:r>
            <a:r>
              <a:rPr dirty="0">
                <a:solidFill>
                  <a:schemeClr val="tx1">
                    <a:lumMod val="75000"/>
                    <a:lumOff val="25000"/>
                  </a:schemeClr>
                </a:solidFill>
                <a:sym typeface="+mn-ea"/>
              </a:rPr>
              <a:t>这两点继续往下走。比如现在走到了（1,2）这个点，之后又能够到达哪些新的点呢？有（2,2）。再看看通过（2,1 ）又可以到达哪些点呢？可以到达</a:t>
            </a:r>
            <a:r>
              <a:rPr>
                <a:solidFill>
                  <a:schemeClr val="tx1">
                    <a:lumMod val="75000"/>
                    <a:lumOff val="25000"/>
                  </a:schemeClr>
                </a:solidFill>
                <a:sym typeface="+mn-ea"/>
              </a:rPr>
              <a:t>（2</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a:t>
            </a:r>
            <a:r>
              <a:rPr>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1</a:t>
            </a:r>
            <a:r>
              <a:rPr>
                <a:solidFill>
                  <a:schemeClr val="tx1">
                    <a:lumMod val="75000"/>
                    <a:lumOff val="25000"/>
                  </a:schemeClr>
                </a:solidFill>
                <a:sym typeface="+mn-ea"/>
              </a:rPr>
              <a:t>）</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 此时你会发现</a:t>
            </a:r>
            <a:r>
              <a:rPr>
                <a:solidFill>
                  <a:schemeClr val="tx1">
                    <a:lumMod val="75000"/>
                    <a:lumOff val="25000"/>
                  </a:schemeClr>
                </a:solidFill>
                <a:sym typeface="+mn-ea"/>
              </a:rPr>
              <a:t>（2</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）这个点既可以从</a:t>
            </a:r>
            <a:r>
              <a:rPr>
                <a:solidFill>
                  <a:schemeClr val="tx1">
                    <a:lumMod val="75000"/>
                    <a:lumOff val="25000"/>
                  </a:schemeClr>
                </a:solidFill>
                <a:sym typeface="+mn-ea"/>
              </a:rPr>
              <a:t>（ 1</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）到达， 也可以从</a:t>
            </a:r>
            <a:r>
              <a:rPr>
                <a:solidFill>
                  <a:schemeClr val="tx1">
                    <a:lumMod val="75000"/>
                    <a:lumOff val="25000"/>
                  </a:schemeClr>
                </a:solidFill>
                <a:sym typeface="+mn-ea"/>
              </a:rPr>
              <a:t>（ 2</a:t>
            </a:r>
            <a:r>
              <a:rPr lang="zh-CN" altLang="en-US">
                <a:solidFill>
                  <a:schemeClr val="tx1">
                    <a:lumMod val="75000"/>
                    <a:lumOff val="25000"/>
                  </a:schemeClr>
                </a:solidFill>
                <a:sym typeface="+mn-ea"/>
              </a:rPr>
              <a:t>，</a:t>
            </a:r>
            <a:r>
              <a:rPr>
                <a:solidFill>
                  <a:schemeClr val="tx1">
                    <a:lumMod val="75000"/>
                    <a:lumOff val="25000"/>
                  </a:schemeClr>
                </a:solidFill>
                <a:sym typeface="+mn-ea"/>
              </a:rPr>
              <a:t>1）</a:t>
            </a:r>
            <a:r>
              <a:rPr dirty="0">
                <a:solidFill>
                  <a:schemeClr val="tx1">
                    <a:lumMod val="75000"/>
                    <a:lumOff val="25000"/>
                  </a:schemeClr>
                </a:solidFill>
                <a:sym typeface="+mn-ea"/>
              </a:rPr>
              <a:t>到达， 并且都只使用了2 步。为了防止一个点多次被走到， 这里需要一个数组来记录一个点是否己经被走到过。</a:t>
            </a:r>
          </a:p>
          <a:p>
            <a:pPr algn="l"/>
            <a:endParaRPr lang="zh-CN" altLang="en-US" dirty="0">
              <a:solidFill>
                <a:schemeClr val="tx1">
                  <a:lumMod val="75000"/>
                  <a:lumOff val="25000"/>
                </a:schemeClr>
              </a:solidFill>
              <a:sym typeface="+mn-ea"/>
            </a:endParaRPr>
          </a:p>
          <a:p>
            <a:pPr algn="l"/>
            <a:endParaRPr lang="zh-CN" altLang="en-US" sz="1600" dirty="0">
              <a:solidFill>
                <a:schemeClr val="accent1">
                  <a:lumMod val="50000"/>
                </a:schemeClr>
              </a:solidFill>
              <a:sym typeface="+mn-ea"/>
            </a:endParaRPr>
          </a:p>
        </p:txBody>
      </p:sp>
      <p:pic>
        <p:nvPicPr>
          <p:cNvPr id="2" name="图片 1"/>
          <p:cNvPicPr>
            <a:picLocks noChangeAspect="1"/>
          </p:cNvPicPr>
          <p:nvPr/>
        </p:nvPicPr>
        <p:blipFill>
          <a:blip r:embed="rId2"/>
          <a:stretch>
            <a:fillRect/>
          </a:stretch>
        </p:blipFill>
        <p:spPr>
          <a:xfrm>
            <a:off x="6729922" y="2962564"/>
            <a:ext cx="3886200" cy="3606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04614" y="1043940"/>
            <a:ext cx="11070859" cy="2385060"/>
          </a:xfrm>
        </p:spPr>
        <p:txBody>
          <a:bodyPr>
            <a:noAutofit/>
          </a:bodyPr>
          <a:lstStyle/>
          <a:p>
            <a:pPr algn="l"/>
            <a:r>
              <a:rPr lang="zh-CN" altLang="en-US">
                <a:solidFill>
                  <a:schemeClr val="tx1">
                    <a:lumMod val="75000"/>
                    <a:lumOff val="25000"/>
                  </a:schemeClr>
                </a:solidFill>
                <a:sym typeface="+mn-ea"/>
              </a:rPr>
              <a:t>此时</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步可以走到的就全走到了，</a:t>
            </a:r>
            <a:r>
              <a:rPr lang="zh-CN" altLang="en-US">
                <a:solidFill>
                  <a:schemeClr val="tx1">
                    <a:lumMod val="75000"/>
                    <a:lumOff val="25000"/>
                  </a:schemeClr>
                </a:solidFill>
                <a:sym typeface="+mn-ea"/>
              </a:rPr>
              <a:t>有（</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1</a:t>
            </a:r>
            <a:r>
              <a:rPr lang="zh-CN" altLang="en-US">
                <a:solidFill>
                  <a:schemeClr val="tx1">
                    <a:lumMod val="75000"/>
                    <a:lumOff val="25000"/>
                  </a:schemeClr>
                </a:solidFill>
                <a:sym typeface="+mn-ea"/>
              </a:rPr>
              <a:t>），可是</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同学并不在这两个点上，没有别的方法，还得继续往下尝试，看看</a:t>
            </a:r>
            <a:r>
              <a:rPr lang="zh-CN" altLang="en-US">
                <a:solidFill>
                  <a:schemeClr val="tx1">
                    <a:lumMod val="75000"/>
                    <a:lumOff val="25000"/>
                  </a:schemeClr>
                </a:solidFill>
                <a:sym typeface="+mn-ea"/>
              </a:rPr>
              <a:t>通过（</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）这两个点还能到达哪些新的没有走到过的点。</a:t>
            </a:r>
            <a:r>
              <a:rPr lang="zh-CN" altLang="en-US">
                <a:solidFill>
                  <a:schemeClr val="tx1">
                    <a:lumMod val="75000"/>
                    <a:lumOff val="25000"/>
                  </a:schemeClr>
                </a:solidFill>
                <a:sym typeface="+mn-ea"/>
              </a:rPr>
              <a:t>通过（</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）这个点我们可以</a:t>
            </a:r>
            <a:r>
              <a:rPr lang="zh-CN" altLang="en-US">
                <a:solidFill>
                  <a:schemeClr val="tx1">
                    <a:lumMod val="75000"/>
                    <a:lumOff val="25000"/>
                  </a:schemeClr>
                </a:solidFill>
                <a:sym typeface="+mn-ea"/>
              </a:rPr>
              <a:t>到达（</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通过（</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）可以</a:t>
            </a:r>
            <a:r>
              <a:rPr lang="zh-CN" altLang="en-US">
                <a:solidFill>
                  <a:schemeClr val="tx1">
                    <a:lumMod val="75000"/>
                    <a:lumOff val="25000"/>
                  </a:schemeClr>
                </a:solidFill>
                <a:sym typeface="+mn-ea"/>
              </a:rPr>
              <a:t>到达（</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4</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现在第</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步可以到达的点</a:t>
            </a:r>
            <a:r>
              <a:rPr lang="zh-CN" altLang="en-US">
                <a:solidFill>
                  <a:schemeClr val="tx1">
                    <a:lumMod val="75000"/>
                    <a:lumOff val="25000"/>
                  </a:schemeClr>
                </a:solidFill>
                <a:sym typeface="+mn-ea"/>
              </a:rPr>
              <a:t>有（</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4</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）依旧</a:t>
            </a:r>
            <a:r>
              <a:rPr lang="zh-CN" altLang="en-US">
                <a:solidFill>
                  <a:schemeClr val="tx1">
                    <a:lumMod val="75000"/>
                    <a:lumOff val="25000"/>
                  </a:schemeClr>
                </a:solidFill>
                <a:sym typeface="+mn-ea"/>
              </a:rPr>
              <a:t>没有到达</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同学的所在点，我们需要重复刚才的方法，</a:t>
            </a:r>
            <a:r>
              <a:rPr lang="zh-CN" altLang="en-US">
                <a:solidFill>
                  <a:schemeClr val="tx1">
                    <a:lumMod val="75000"/>
                    <a:lumOff val="25000"/>
                  </a:schemeClr>
                </a:solidFill>
                <a:sym typeface="+mn-ea"/>
              </a:rPr>
              <a:t>直到到达</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同学所在点为止。</a:t>
            </a:r>
          </a:p>
          <a:p>
            <a:pPr algn="l"/>
            <a:endParaRPr lang="zh-CN" altLang="en-US" dirty="0">
              <a:solidFill>
                <a:schemeClr val="tx1">
                  <a:lumMod val="75000"/>
                  <a:lumOff val="25000"/>
                </a:schemeClr>
              </a:solidFill>
              <a:sym typeface="+mn-ea"/>
            </a:endParaRPr>
          </a:p>
          <a:p>
            <a:pPr algn="l"/>
            <a:endParaRPr lang="zh-CN" altLang="en-US" dirty="0">
              <a:solidFill>
                <a:schemeClr val="accent1">
                  <a:lumMod val="50000"/>
                </a:schemeClr>
              </a:solidFill>
              <a:sym typeface="+mn-ea"/>
            </a:endParaRPr>
          </a:p>
          <a:p>
            <a:pPr algn="l"/>
            <a:endParaRPr lang="zh-CN" altLang="en-US" dirty="0">
              <a:solidFill>
                <a:schemeClr val="accent1">
                  <a:lumMod val="50000"/>
                </a:schemeClr>
              </a:solidFill>
              <a:sym typeface="+mn-ea"/>
            </a:endParaRPr>
          </a:p>
          <a:p>
            <a:pPr algn="l"/>
            <a:endParaRPr lang="zh-CN" altLang="en-US" dirty="0">
              <a:solidFill>
                <a:schemeClr val="accent1">
                  <a:lumMod val="50000"/>
                </a:schemeClr>
              </a:solidFill>
              <a:sym typeface="+mn-ea"/>
            </a:endParaRPr>
          </a:p>
          <a:p>
            <a:pPr algn="l"/>
            <a:endParaRPr lang="zh-CN" altLang="en-US" sz="1600" dirty="0">
              <a:solidFill>
                <a:schemeClr val="accent1">
                  <a:lumMod val="50000"/>
                </a:schemeClr>
              </a:solidFill>
              <a:sym typeface="+mn-ea"/>
            </a:endParaRPr>
          </a:p>
        </p:txBody>
      </p:sp>
      <p:pic>
        <p:nvPicPr>
          <p:cNvPr id="4" name="图片 3"/>
          <p:cNvPicPr>
            <a:picLocks noChangeAspect="1"/>
          </p:cNvPicPr>
          <p:nvPr/>
        </p:nvPicPr>
        <p:blipFill>
          <a:blip r:embed="rId2"/>
          <a:stretch>
            <a:fillRect/>
          </a:stretch>
        </p:blipFill>
        <p:spPr>
          <a:xfrm>
            <a:off x="6737082" y="3060701"/>
            <a:ext cx="3873500" cy="3467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23F1409A-0F56-4ED9-9AA7-D2912C154A60}"/>
              </a:ext>
            </a:extLst>
          </p:cNvPr>
          <p:cNvSpPr txBox="1"/>
          <p:nvPr/>
        </p:nvSpPr>
        <p:spPr>
          <a:xfrm>
            <a:off x="678871" y="1000037"/>
            <a:ext cx="10785765" cy="4893647"/>
          </a:xfrm>
          <a:prstGeom prst="rect">
            <a:avLst/>
          </a:prstGeom>
          <a:noFill/>
        </p:spPr>
        <p:txBody>
          <a:bodyPr wrap="square">
            <a:spAutoFit/>
          </a:bodyPr>
          <a:lstStyle/>
          <a:p>
            <a:r>
              <a:rPr lang="zh-CN" altLang="en-US" sz="2400">
                <a:solidFill>
                  <a:schemeClr val="tx1">
                    <a:lumMod val="75000"/>
                    <a:lumOff val="25000"/>
                  </a:schemeClr>
                </a:solidFill>
              </a:rPr>
              <a:t>第一行有两个数n，m。n表示迷宫的行，m表示迷宫的列。接下来n行m列为迷宫，0表示空地，1表示障碍物。最后一行4个数，前两个数为迷宫入口的x和y坐标。后两个为小哈的x和y坐标。</a:t>
            </a:r>
            <a:endParaRPr lang="en-US" altLang="zh-CN" sz="2400">
              <a:solidFill>
                <a:schemeClr val="tx1">
                  <a:lumMod val="75000"/>
                  <a:lumOff val="25000"/>
                </a:schemeClr>
              </a:solidFill>
            </a:endParaRPr>
          </a:p>
          <a:p>
            <a:endParaRPr lang="en-US" altLang="zh-CN" sz="2400">
              <a:solidFill>
                <a:schemeClr val="tx1">
                  <a:lumMod val="75000"/>
                  <a:lumOff val="25000"/>
                </a:schemeClr>
              </a:solidFill>
            </a:endParaRPr>
          </a:p>
          <a:p>
            <a:r>
              <a:rPr lang="en-US" altLang="zh-CN" sz="2400">
                <a:solidFill>
                  <a:schemeClr val="tx1">
                    <a:lumMod val="75000"/>
                    <a:lumOff val="25000"/>
                  </a:schemeClr>
                </a:solidFill>
              </a:rPr>
              <a:t>4 4</a:t>
            </a:r>
          </a:p>
          <a:p>
            <a:r>
              <a:rPr lang="en-US" altLang="zh-CN" sz="2400">
                <a:solidFill>
                  <a:schemeClr val="tx1">
                    <a:lumMod val="75000"/>
                    <a:lumOff val="25000"/>
                  </a:schemeClr>
                </a:solidFill>
              </a:rPr>
              <a:t>0 0 1 0</a:t>
            </a:r>
          </a:p>
          <a:p>
            <a:r>
              <a:rPr lang="en-US" altLang="zh-CN" sz="2400">
                <a:solidFill>
                  <a:schemeClr val="tx1">
                    <a:lumMod val="75000"/>
                    <a:lumOff val="25000"/>
                  </a:schemeClr>
                </a:solidFill>
              </a:rPr>
              <a:t>0 0 0 0</a:t>
            </a:r>
          </a:p>
          <a:p>
            <a:r>
              <a:rPr lang="en-US" altLang="zh-CN" sz="2400">
                <a:solidFill>
                  <a:schemeClr val="tx1">
                    <a:lumMod val="75000"/>
                    <a:lumOff val="25000"/>
                  </a:schemeClr>
                </a:solidFill>
              </a:rPr>
              <a:t>0 0 1 0</a:t>
            </a:r>
          </a:p>
          <a:p>
            <a:r>
              <a:rPr lang="en-US" altLang="zh-CN" sz="2400">
                <a:solidFill>
                  <a:schemeClr val="tx1">
                    <a:lumMod val="75000"/>
                    <a:lumOff val="25000"/>
                  </a:schemeClr>
                </a:solidFill>
              </a:rPr>
              <a:t>0 1 0 0</a:t>
            </a:r>
          </a:p>
          <a:p>
            <a:r>
              <a:rPr lang="en-US" altLang="zh-CN" sz="2400">
                <a:solidFill>
                  <a:schemeClr val="tx1">
                    <a:lumMod val="75000"/>
                    <a:lumOff val="25000"/>
                  </a:schemeClr>
                </a:solidFill>
              </a:rPr>
              <a:t>1 1 4 3</a:t>
            </a:r>
          </a:p>
          <a:p>
            <a:endParaRPr lang="en-US" altLang="zh-CN" sz="2400">
              <a:solidFill>
                <a:schemeClr val="tx1">
                  <a:lumMod val="75000"/>
                  <a:lumOff val="25000"/>
                </a:schemeClr>
              </a:solidFill>
            </a:endParaRPr>
          </a:p>
          <a:p>
            <a:r>
              <a:rPr lang="zh-CN" altLang="en-US" sz="2400">
                <a:solidFill>
                  <a:schemeClr val="tx1">
                    <a:lumMod val="75000"/>
                    <a:lumOff val="25000"/>
                  </a:schemeClr>
                </a:solidFill>
              </a:rPr>
              <a:t>运行结果</a:t>
            </a:r>
            <a:endParaRPr lang="en-US" altLang="zh-CN" sz="2400">
              <a:solidFill>
                <a:schemeClr val="tx1">
                  <a:lumMod val="75000"/>
                  <a:lumOff val="25000"/>
                </a:schemeClr>
              </a:solidFill>
            </a:endParaRPr>
          </a:p>
          <a:p>
            <a:r>
              <a:rPr lang="en-US" altLang="zh-CN" sz="2400">
                <a:solidFill>
                  <a:schemeClr val="tx1">
                    <a:lumMod val="75000"/>
                    <a:lumOff val="25000"/>
                  </a:schemeClr>
                </a:solidFill>
              </a:rPr>
              <a:t>7</a:t>
            </a:r>
            <a:endParaRPr lang="zh-CN" altLang="en-US" sz="240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06F9DE-23DC-4898-9220-40DE18BED33F}"/>
              </a:ext>
            </a:extLst>
          </p:cNvPr>
          <p:cNvSpPr txBox="1"/>
          <p:nvPr/>
        </p:nvSpPr>
        <p:spPr>
          <a:xfrm>
            <a:off x="921327" y="1156935"/>
            <a:ext cx="6096000" cy="461665"/>
          </a:xfrm>
          <a:prstGeom prst="rect">
            <a:avLst/>
          </a:prstGeom>
          <a:noFill/>
        </p:spPr>
        <p:txBody>
          <a:bodyPr wrap="square">
            <a:spAutoFit/>
          </a:bodyPr>
          <a:lstStyle/>
          <a:p>
            <a:r>
              <a:rPr kumimoji="1" lang="zh-CN" altLang="en-US" sz="2400">
                <a:solidFill>
                  <a:schemeClr val="tx1">
                    <a:lumMod val="75000"/>
                    <a:lumOff val="25000"/>
                  </a:schemeClr>
                </a:solidFill>
              </a:rPr>
              <a:t>队列的数组实现</a:t>
            </a:r>
          </a:p>
        </p:txBody>
      </p:sp>
      <p:pic>
        <p:nvPicPr>
          <p:cNvPr id="5" name="图片 4">
            <a:extLst>
              <a:ext uri="{FF2B5EF4-FFF2-40B4-BE49-F238E27FC236}">
                <a16:creationId xmlns:a16="http://schemas.microsoft.com/office/drawing/2014/main" id="{D0F6066D-BF66-4EF5-AFDE-816C5002F16B}"/>
              </a:ext>
            </a:extLst>
          </p:cNvPr>
          <p:cNvPicPr>
            <a:picLocks noChangeAspect="1"/>
          </p:cNvPicPr>
          <p:nvPr/>
        </p:nvPicPr>
        <p:blipFill>
          <a:blip r:embed="rId2"/>
          <a:stretch>
            <a:fillRect/>
          </a:stretch>
        </p:blipFill>
        <p:spPr>
          <a:xfrm>
            <a:off x="1073727" y="4374452"/>
            <a:ext cx="9046585" cy="1266080"/>
          </a:xfrm>
          <a:prstGeom prst="rect">
            <a:avLst/>
          </a:prstGeom>
        </p:spPr>
      </p:pic>
      <p:sp>
        <p:nvSpPr>
          <p:cNvPr id="7" name="文本框 6">
            <a:extLst>
              <a:ext uri="{FF2B5EF4-FFF2-40B4-BE49-F238E27FC236}">
                <a16:creationId xmlns:a16="http://schemas.microsoft.com/office/drawing/2014/main" id="{03ADDF49-D2C3-4133-951A-2168B1617611}"/>
              </a:ext>
            </a:extLst>
          </p:cNvPr>
          <p:cNvSpPr txBox="1"/>
          <p:nvPr/>
        </p:nvSpPr>
        <p:spPr>
          <a:xfrm>
            <a:off x="921327" y="3916280"/>
            <a:ext cx="6096000" cy="461665"/>
          </a:xfrm>
          <a:prstGeom prst="rect">
            <a:avLst/>
          </a:prstGeom>
          <a:noFill/>
        </p:spPr>
        <p:txBody>
          <a:bodyPr wrap="square">
            <a:spAutoFit/>
          </a:bodyPr>
          <a:lstStyle/>
          <a:p>
            <a:r>
              <a:rPr kumimoji="1" lang="zh-CN" altLang="en-US" sz="2400">
                <a:solidFill>
                  <a:schemeClr val="tx1">
                    <a:lumMod val="75000"/>
                    <a:lumOff val="25000"/>
                  </a:schemeClr>
                </a:solidFill>
              </a:rPr>
              <a:t>队列的链表实现</a:t>
            </a:r>
          </a:p>
        </p:txBody>
      </p:sp>
      <p:sp>
        <p:nvSpPr>
          <p:cNvPr id="9" name="矩形 8">
            <a:extLst>
              <a:ext uri="{FF2B5EF4-FFF2-40B4-BE49-F238E27FC236}">
                <a16:creationId xmlns:a16="http://schemas.microsoft.com/office/drawing/2014/main" id="{855768B7-6967-7C23-3862-6C26B7FACACF}"/>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队列实现</a:t>
            </a:r>
          </a:p>
        </p:txBody>
      </p:sp>
      <p:pic>
        <p:nvPicPr>
          <p:cNvPr id="4" name="图片 3">
            <a:extLst>
              <a:ext uri="{FF2B5EF4-FFF2-40B4-BE49-F238E27FC236}">
                <a16:creationId xmlns:a16="http://schemas.microsoft.com/office/drawing/2014/main" id="{6A3BD181-0830-E245-4069-1DF6FC353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1750422"/>
            <a:ext cx="5987473" cy="1067155"/>
          </a:xfrm>
          <a:prstGeom prst="rect">
            <a:avLst/>
          </a:prstGeom>
        </p:spPr>
      </p:pic>
    </p:spTree>
    <p:extLst>
      <p:ext uri="{BB962C8B-B14F-4D97-AF65-F5344CB8AC3E}">
        <p14:creationId xmlns:p14="http://schemas.microsoft.com/office/powerpoint/2010/main" val="99013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9EC8588-466E-49C6-91AA-59D7413BFD48}"/>
              </a:ext>
            </a:extLst>
          </p:cNvPr>
          <p:cNvSpPr txBox="1"/>
          <p:nvPr/>
        </p:nvSpPr>
        <p:spPr>
          <a:xfrm>
            <a:off x="533399" y="1159271"/>
            <a:ext cx="10938164" cy="830997"/>
          </a:xfrm>
          <a:prstGeom prst="rect">
            <a:avLst/>
          </a:prstGeom>
          <a:noFill/>
        </p:spPr>
        <p:txBody>
          <a:bodyPr wrap="square">
            <a:spAutoFit/>
          </a:bodyPr>
          <a:lstStyle/>
          <a:p>
            <a:r>
              <a:rPr kumimoji="1" lang="zh-CN" altLang="en-US" sz="2400">
                <a:solidFill>
                  <a:schemeClr val="tx1">
                    <a:lumMod val="75000"/>
                    <a:lumOff val="25000"/>
                  </a:schemeClr>
                </a:solidFill>
              </a:rPr>
              <a:t>入队( enqueue ）就是把新元素放入队列中，只允许在队尾的位置放入元素，新元素的下一个位置将会成为新的队尾。</a:t>
            </a:r>
          </a:p>
        </p:txBody>
      </p:sp>
      <p:sp>
        <p:nvSpPr>
          <p:cNvPr id="5" name="矩形 4">
            <a:extLst>
              <a:ext uri="{FF2B5EF4-FFF2-40B4-BE49-F238E27FC236}">
                <a16:creationId xmlns:a16="http://schemas.microsoft.com/office/drawing/2014/main" id="{77302792-36A4-705D-6160-596CB795CDE0}"/>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入队操作</a:t>
            </a:r>
          </a:p>
        </p:txBody>
      </p:sp>
      <p:pic>
        <p:nvPicPr>
          <p:cNvPr id="7" name="图片 6">
            <a:extLst>
              <a:ext uri="{FF2B5EF4-FFF2-40B4-BE49-F238E27FC236}">
                <a16:creationId xmlns:a16="http://schemas.microsoft.com/office/drawing/2014/main" id="{DDD5BF51-0D5E-57C1-C573-A419BDA7C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7" y="2354274"/>
            <a:ext cx="8590476" cy="3495238"/>
          </a:xfrm>
          <a:prstGeom prst="rect">
            <a:avLst/>
          </a:prstGeom>
        </p:spPr>
      </p:pic>
    </p:spTree>
    <p:extLst>
      <p:ext uri="{BB962C8B-B14F-4D97-AF65-F5344CB8AC3E}">
        <p14:creationId xmlns:p14="http://schemas.microsoft.com/office/powerpoint/2010/main" val="347060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3B00F9-5F8D-4004-B7D5-61B977067CE6}"/>
              </a:ext>
            </a:extLst>
          </p:cNvPr>
          <p:cNvSpPr txBox="1"/>
          <p:nvPr/>
        </p:nvSpPr>
        <p:spPr>
          <a:xfrm>
            <a:off x="671944" y="1020726"/>
            <a:ext cx="11042073" cy="830997"/>
          </a:xfrm>
          <a:prstGeom prst="rect">
            <a:avLst/>
          </a:prstGeom>
          <a:noFill/>
        </p:spPr>
        <p:txBody>
          <a:bodyPr wrap="square">
            <a:spAutoFit/>
          </a:bodyPr>
          <a:lstStyle/>
          <a:p>
            <a:r>
              <a:rPr kumimoji="1" lang="zh-CN" altLang="en-US" sz="2400">
                <a:solidFill>
                  <a:schemeClr val="tx1">
                    <a:lumMod val="75000"/>
                    <a:lumOff val="25000"/>
                  </a:schemeClr>
                </a:solidFill>
              </a:rPr>
              <a:t>出队操作( dequeue )就是把元素移出队列，只允许在队头一侧移出元素，出队元素的后一个元素将会成为新的队头。</a:t>
            </a:r>
          </a:p>
        </p:txBody>
      </p:sp>
      <p:sp>
        <p:nvSpPr>
          <p:cNvPr id="5" name="矩形 4">
            <a:extLst>
              <a:ext uri="{FF2B5EF4-FFF2-40B4-BE49-F238E27FC236}">
                <a16:creationId xmlns:a16="http://schemas.microsoft.com/office/drawing/2014/main" id="{82271F09-8A0F-FFAB-0A5F-DE5B02574EB1}"/>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出队操作</a:t>
            </a:r>
          </a:p>
        </p:txBody>
      </p:sp>
      <p:pic>
        <p:nvPicPr>
          <p:cNvPr id="7" name="图片 6">
            <a:extLst>
              <a:ext uri="{FF2B5EF4-FFF2-40B4-BE49-F238E27FC236}">
                <a16:creationId xmlns:a16="http://schemas.microsoft.com/office/drawing/2014/main" id="{E4C08E05-9254-CF4C-AEA8-EAE2A516B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41" y="2077184"/>
            <a:ext cx="8733333" cy="2457143"/>
          </a:xfrm>
          <a:prstGeom prst="rect">
            <a:avLst/>
          </a:prstGeom>
        </p:spPr>
      </p:pic>
    </p:spTree>
    <p:extLst>
      <p:ext uri="{BB962C8B-B14F-4D97-AF65-F5344CB8AC3E}">
        <p14:creationId xmlns:p14="http://schemas.microsoft.com/office/powerpoint/2010/main" val="36799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5864B8-C541-46B1-A648-B7F9446463B4}"/>
              </a:ext>
            </a:extLst>
          </p:cNvPr>
          <p:cNvSpPr txBox="1"/>
          <p:nvPr/>
        </p:nvSpPr>
        <p:spPr>
          <a:xfrm>
            <a:off x="755072" y="1089998"/>
            <a:ext cx="10577945" cy="830997"/>
          </a:xfrm>
          <a:prstGeom prst="rect">
            <a:avLst/>
          </a:prstGeom>
          <a:noFill/>
        </p:spPr>
        <p:txBody>
          <a:bodyPr wrap="square">
            <a:spAutoFit/>
          </a:bodyPr>
          <a:lstStyle/>
          <a:p>
            <a:r>
              <a:rPr kumimoji="1" lang="zh-CN" altLang="en-US" sz="2400">
                <a:solidFill>
                  <a:schemeClr val="tx1">
                    <a:lumMod val="75000"/>
                    <a:lumOff val="25000"/>
                  </a:schemeClr>
                </a:solidFill>
              </a:rPr>
              <a:t>如果像这样不断出队，队头左边的空间失去作用，那队列的容量岂不是越来越小了?例如像下面这样。</a:t>
            </a:r>
          </a:p>
        </p:txBody>
      </p:sp>
      <p:sp>
        <p:nvSpPr>
          <p:cNvPr id="7" name="文本框 6">
            <a:extLst>
              <a:ext uri="{FF2B5EF4-FFF2-40B4-BE49-F238E27FC236}">
                <a16:creationId xmlns:a16="http://schemas.microsoft.com/office/drawing/2014/main" id="{C1B85743-1ABC-44F1-9BD9-3456D4C2DBC4}"/>
              </a:ext>
            </a:extLst>
          </p:cNvPr>
          <p:cNvSpPr txBox="1"/>
          <p:nvPr/>
        </p:nvSpPr>
        <p:spPr>
          <a:xfrm>
            <a:off x="831272" y="3762251"/>
            <a:ext cx="10577944" cy="830997"/>
          </a:xfrm>
          <a:prstGeom prst="rect">
            <a:avLst/>
          </a:prstGeom>
          <a:noFill/>
        </p:spPr>
        <p:txBody>
          <a:bodyPr wrap="square">
            <a:spAutoFit/>
          </a:bodyPr>
          <a:lstStyle/>
          <a:p>
            <a:r>
              <a:rPr kumimoji="1" lang="zh-CN" altLang="en-US" sz="2400">
                <a:solidFill>
                  <a:schemeClr val="tx1">
                    <a:lumMod val="75000"/>
                    <a:lumOff val="25000"/>
                  </a:schemeClr>
                </a:solidFill>
              </a:rPr>
              <a:t>问得很好，这正是我后面要讲的。用数组实现的队列可以采用循环队列的方式来维持队列容量的恒定。</a:t>
            </a:r>
          </a:p>
        </p:txBody>
      </p:sp>
      <p:sp>
        <p:nvSpPr>
          <p:cNvPr id="6" name="矩形 5">
            <a:extLst>
              <a:ext uri="{FF2B5EF4-FFF2-40B4-BE49-F238E27FC236}">
                <a16:creationId xmlns:a16="http://schemas.microsoft.com/office/drawing/2014/main" id="{DFF794E4-EB31-69FC-9A1D-3543F799438F}"/>
              </a:ext>
            </a:extLst>
          </p:cNvPr>
          <p:cNvSpPr/>
          <p:nvPr/>
        </p:nvSpPr>
        <p:spPr>
          <a:xfrm>
            <a:off x="2145159" y="264229"/>
            <a:ext cx="902811"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思考</a:t>
            </a:r>
          </a:p>
        </p:txBody>
      </p:sp>
      <p:pic>
        <p:nvPicPr>
          <p:cNvPr id="4" name="图片 3">
            <a:extLst>
              <a:ext uri="{FF2B5EF4-FFF2-40B4-BE49-F238E27FC236}">
                <a16:creationId xmlns:a16="http://schemas.microsoft.com/office/drawing/2014/main" id="{F1D81176-F2DB-EB90-2747-11069D02C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396" y="2075164"/>
            <a:ext cx="8247604" cy="1260051"/>
          </a:xfrm>
          <a:prstGeom prst="rect">
            <a:avLst/>
          </a:prstGeom>
        </p:spPr>
      </p:pic>
    </p:spTree>
    <p:extLst>
      <p:ext uri="{BB962C8B-B14F-4D97-AF65-F5344CB8AC3E}">
        <p14:creationId xmlns:p14="http://schemas.microsoft.com/office/powerpoint/2010/main" val="359921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9169B99-DFA4-429E-83C7-56A6C5CDC15A}"/>
              </a:ext>
            </a:extLst>
          </p:cNvPr>
          <p:cNvSpPr txBox="1"/>
          <p:nvPr/>
        </p:nvSpPr>
        <p:spPr>
          <a:xfrm>
            <a:off x="692727" y="1173079"/>
            <a:ext cx="10674928" cy="1200329"/>
          </a:xfrm>
          <a:prstGeom prst="rect">
            <a:avLst/>
          </a:prstGeom>
          <a:noFill/>
        </p:spPr>
        <p:txBody>
          <a:bodyPr wrap="square">
            <a:spAutoFit/>
          </a:bodyPr>
          <a:lstStyle/>
          <a:p>
            <a:r>
              <a:rPr kumimoji="1" lang="zh-CN" altLang="en-US" sz="2400">
                <a:solidFill>
                  <a:schemeClr val="tx1">
                    <a:lumMod val="75000"/>
                    <a:lumOff val="25000"/>
                  </a:schemeClr>
                </a:solidFill>
              </a:rPr>
              <a:t>以采用循环队列的方式来维持队列容量的恒定。假设一个队列经过反复的入队和出队操作，还剩下</a:t>
            </a:r>
            <a:r>
              <a:rPr kumimoji="1" lang="en-US" altLang="zh-CN" sz="2400">
                <a:solidFill>
                  <a:schemeClr val="tx1">
                    <a:lumMod val="75000"/>
                    <a:lumOff val="25000"/>
                  </a:schemeClr>
                </a:solidFill>
              </a:rPr>
              <a:t>2</a:t>
            </a:r>
            <a:r>
              <a:rPr kumimoji="1" lang="zh-CN" altLang="en-US" sz="2400">
                <a:solidFill>
                  <a:schemeClr val="tx1">
                    <a:lumMod val="75000"/>
                    <a:lumOff val="25000"/>
                  </a:schemeClr>
                </a:solidFill>
              </a:rPr>
              <a:t>个元素，在“物理”上分布于数组的末尾位置。这时又有一个新元素将要入队。</a:t>
            </a:r>
          </a:p>
        </p:txBody>
      </p:sp>
      <p:pic>
        <p:nvPicPr>
          <p:cNvPr id="6" name="图片 5">
            <a:extLst>
              <a:ext uri="{FF2B5EF4-FFF2-40B4-BE49-F238E27FC236}">
                <a16:creationId xmlns:a16="http://schemas.microsoft.com/office/drawing/2014/main" id="{E9AADB6B-3DFE-49D6-A5EB-0BE1F25DA1F2}"/>
              </a:ext>
            </a:extLst>
          </p:cNvPr>
          <p:cNvPicPr>
            <a:picLocks noChangeAspect="1"/>
          </p:cNvPicPr>
          <p:nvPr/>
        </p:nvPicPr>
        <p:blipFill>
          <a:blip r:embed="rId2"/>
          <a:stretch>
            <a:fillRect/>
          </a:stretch>
        </p:blipFill>
        <p:spPr>
          <a:xfrm>
            <a:off x="1593273" y="2503697"/>
            <a:ext cx="8133484" cy="1173972"/>
          </a:xfrm>
          <a:prstGeom prst="rect">
            <a:avLst/>
          </a:prstGeom>
        </p:spPr>
      </p:pic>
      <p:sp>
        <p:nvSpPr>
          <p:cNvPr id="8" name="文本框 7">
            <a:extLst>
              <a:ext uri="{FF2B5EF4-FFF2-40B4-BE49-F238E27FC236}">
                <a16:creationId xmlns:a16="http://schemas.microsoft.com/office/drawing/2014/main" id="{CF55DAD5-15CB-4D7E-9B27-CF33F5211733}"/>
              </a:ext>
            </a:extLst>
          </p:cNvPr>
          <p:cNvSpPr txBox="1"/>
          <p:nvPr/>
        </p:nvSpPr>
        <p:spPr>
          <a:xfrm>
            <a:off x="692727" y="3807958"/>
            <a:ext cx="10785764" cy="830997"/>
          </a:xfrm>
          <a:prstGeom prst="rect">
            <a:avLst/>
          </a:prstGeom>
          <a:noFill/>
        </p:spPr>
        <p:txBody>
          <a:bodyPr wrap="square">
            <a:spAutoFit/>
          </a:bodyPr>
          <a:lstStyle/>
          <a:p>
            <a:r>
              <a:rPr kumimoji="1" lang="zh-CN" altLang="en-US" sz="2400">
                <a:solidFill>
                  <a:schemeClr val="tx1">
                    <a:lumMod val="75000"/>
                    <a:lumOff val="25000"/>
                  </a:schemeClr>
                </a:solidFill>
              </a:rPr>
              <a:t>在数组不做扩容的前提下，如何让新元素入队并确定新的队尾位置呢?我们可以利用已出队元素留下的空间，让队尾指针重新指回数组的首位。</a:t>
            </a:r>
          </a:p>
        </p:txBody>
      </p:sp>
      <p:pic>
        <p:nvPicPr>
          <p:cNvPr id="10" name="图片 9">
            <a:extLst>
              <a:ext uri="{FF2B5EF4-FFF2-40B4-BE49-F238E27FC236}">
                <a16:creationId xmlns:a16="http://schemas.microsoft.com/office/drawing/2014/main" id="{CD9F92A0-0670-41B1-B3D1-69DA5F7A8275}"/>
              </a:ext>
            </a:extLst>
          </p:cNvPr>
          <p:cNvPicPr>
            <a:picLocks noChangeAspect="1"/>
          </p:cNvPicPr>
          <p:nvPr/>
        </p:nvPicPr>
        <p:blipFill>
          <a:blip r:embed="rId3"/>
          <a:stretch>
            <a:fillRect/>
          </a:stretch>
        </p:blipFill>
        <p:spPr>
          <a:xfrm>
            <a:off x="1716788" y="4924912"/>
            <a:ext cx="6947517" cy="1146223"/>
          </a:xfrm>
          <a:prstGeom prst="rect">
            <a:avLst/>
          </a:prstGeom>
        </p:spPr>
      </p:pic>
      <p:sp>
        <p:nvSpPr>
          <p:cNvPr id="7" name="矩形 6">
            <a:extLst>
              <a:ext uri="{FF2B5EF4-FFF2-40B4-BE49-F238E27FC236}">
                <a16:creationId xmlns:a16="http://schemas.microsoft.com/office/drawing/2014/main" id="{5DDB3038-3E5B-30BB-CEBA-B140430198D8}"/>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循环队列</a:t>
            </a:r>
          </a:p>
        </p:txBody>
      </p:sp>
    </p:spTree>
    <p:extLst>
      <p:ext uri="{BB962C8B-B14F-4D97-AF65-F5344CB8AC3E}">
        <p14:creationId xmlns:p14="http://schemas.microsoft.com/office/powerpoint/2010/main" val="78513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DC762D-1756-4E1A-99AF-4DD3F5AC5066}"/>
              </a:ext>
            </a:extLst>
          </p:cNvPr>
          <p:cNvSpPr txBox="1"/>
          <p:nvPr/>
        </p:nvSpPr>
        <p:spPr>
          <a:xfrm>
            <a:off x="505690" y="1055408"/>
            <a:ext cx="10979728" cy="830997"/>
          </a:xfrm>
          <a:prstGeom prst="rect">
            <a:avLst/>
          </a:prstGeom>
          <a:noFill/>
        </p:spPr>
        <p:txBody>
          <a:bodyPr wrap="square">
            <a:spAutoFit/>
          </a:bodyPr>
          <a:lstStyle/>
          <a:p>
            <a:r>
              <a:rPr kumimoji="1" lang="zh-CN" altLang="en-US" sz="2400">
                <a:solidFill>
                  <a:schemeClr val="tx1">
                    <a:lumMod val="75000"/>
                    <a:lumOff val="25000"/>
                  </a:schemeClr>
                </a:solidFill>
              </a:rPr>
              <a:t>这样一来，整个队列的元素就“循环”起来了。在物理存储上，队尾的位置也可以在队头之前。当再有元素入队时，将其放入数组的首位，队尾指针继续后移即可。</a:t>
            </a:r>
          </a:p>
        </p:txBody>
      </p:sp>
      <p:pic>
        <p:nvPicPr>
          <p:cNvPr id="6" name="图片 5">
            <a:extLst>
              <a:ext uri="{FF2B5EF4-FFF2-40B4-BE49-F238E27FC236}">
                <a16:creationId xmlns:a16="http://schemas.microsoft.com/office/drawing/2014/main" id="{851DC86E-81C1-4283-AD84-83159A488DD1}"/>
              </a:ext>
            </a:extLst>
          </p:cNvPr>
          <p:cNvPicPr>
            <a:picLocks noChangeAspect="1"/>
          </p:cNvPicPr>
          <p:nvPr/>
        </p:nvPicPr>
        <p:blipFill>
          <a:blip r:embed="rId2"/>
          <a:stretch>
            <a:fillRect/>
          </a:stretch>
        </p:blipFill>
        <p:spPr>
          <a:xfrm>
            <a:off x="1627908" y="1990729"/>
            <a:ext cx="7206961" cy="1179746"/>
          </a:xfrm>
          <a:prstGeom prst="rect">
            <a:avLst/>
          </a:prstGeom>
        </p:spPr>
      </p:pic>
      <p:sp>
        <p:nvSpPr>
          <p:cNvPr id="8" name="文本框 7">
            <a:extLst>
              <a:ext uri="{FF2B5EF4-FFF2-40B4-BE49-F238E27FC236}">
                <a16:creationId xmlns:a16="http://schemas.microsoft.com/office/drawing/2014/main" id="{8386C712-1B6E-46FB-8D8E-907E4B6872D8}"/>
              </a:ext>
            </a:extLst>
          </p:cNvPr>
          <p:cNvSpPr txBox="1"/>
          <p:nvPr/>
        </p:nvSpPr>
        <p:spPr>
          <a:xfrm>
            <a:off x="505690" y="3429000"/>
            <a:ext cx="10903528" cy="830997"/>
          </a:xfrm>
          <a:prstGeom prst="rect">
            <a:avLst/>
          </a:prstGeom>
          <a:noFill/>
        </p:spPr>
        <p:txBody>
          <a:bodyPr wrap="square">
            <a:spAutoFit/>
          </a:bodyPr>
          <a:lstStyle/>
          <a:p>
            <a:r>
              <a:rPr kumimoji="1" lang="zh-CN" altLang="en-US" sz="2400">
                <a:solidFill>
                  <a:schemeClr val="tx1">
                    <a:lumMod val="75000"/>
                    <a:lumOff val="25000"/>
                  </a:schemeClr>
                </a:solidFill>
              </a:rPr>
              <a:t>一直到(队尾下标+1)%数组长度=队头下标时，代表此队列真的已经满了。需要注意的是，队尾指针指向的位置永远空出1位，所以队列最大容量比数组长度小1。</a:t>
            </a:r>
          </a:p>
        </p:txBody>
      </p:sp>
      <p:pic>
        <p:nvPicPr>
          <p:cNvPr id="10" name="图片 9">
            <a:extLst>
              <a:ext uri="{FF2B5EF4-FFF2-40B4-BE49-F238E27FC236}">
                <a16:creationId xmlns:a16="http://schemas.microsoft.com/office/drawing/2014/main" id="{60EC8741-34C1-49F4-BE09-A5A5E71438E1}"/>
              </a:ext>
            </a:extLst>
          </p:cNvPr>
          <p:cNvPicPr>
            <a:picLocks noChangeAspect="1"/>
          </p:cNvPicPr>
          <p:nvPr/>
        </p:nvPicPr>
        <p:blipFill>
          <a:blip r:embed="rId3"/>
          <a:stretch>
            <a:fillRect/>
          </a:stretch>
        </p:blipFill>
        <p:spPr>
          <a:xfrm>
            <a:off x="1627908" y="4379976"/>
            <a:ext cx="7333687" cy="1217260"/>
          </a:xfrm>
          <a:prstGeom prst="rect">
            <a:avLst/>
          </a:prstGeom>
        </p:spPr>
      </p:pic>
      <p:sp>
        <p:nvSpPr>
          <p:cNvPr id="7" name="矩形 6">
            <a:extLst>
              <a:ext uri="{FF2B5EF4-FFF2-40B4-BE49-F238E27FC236}">
                <a16:creationId xmlns:a16="http://schemas.microsoft.com/office/drawing/2014/main" id="{63902272-3818-2043-609A-8769648D8B70}"/>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循环队列</a:t>
            </a:r>
          </a:p>
        </p:txBody>
      </p:sp>
    </p:spTree>
    <p:extLst>
      <p:ext uri="{BB962C8B-B14F-4D97-AF65-F5344CB8AC3E}">
        <p14:creationId xmlns:p14="http://schemas.microsoft.com/office/powerpoint/2010/main" val="161442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B965A57-3402-4DB2-80BE-0B1232719198}"/>
              </a:ext>
            </a:extLst>
          </p:cNvPr>
          <p:cNvSpPr txBox="1"/>
          <p:nvPr/>
        </p:nvSpPr>
        <p:spPr>
          <a:xfrm>
            <a:off x="533399" y="1111378"/>
            <a:ext cx="10938165" cy="3785652"/>
          </a:xfrm>
          <a:prstGeom prst="rect">
            <a:avLst/>
          </a:prstGeom>
          <a:noFill/>
        </p:spPr>
        <p:txBody>
          <a:bodyPr wrap="square">
            <a:spAutoFit/>
          </a:bodyPr>
          <a:lstStyle/>
          <a:p>
            <a:pPr algn="l" latinLnBrk="0">
              <a:spcBef>
                <a:spcPts val="0"/>
              </a:spcBef>
            </a:pPr>
            <a:r>
              <a:rPr kumimoji="1" lang="zh-CN" altLang="en-US" sz="2400">
                <a:solidFill>
                  <a:schemeClr val="tx1">
                    <a:lumMod val="75000"/>
                    <a:lumOff val="25000"/>
                  </a:schemeClr>
                </a:solidFill>
                <a:sym typeface="+mn-ea"/>
              </a:rPr>
              <a:t>考虑一个分时系统，如果一台计算机联有四个终端，即允许四个用户同时使用这一台计算机。那么，计算机系统必须设立一个队列， 用以管理各终端用户使用</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的请求。当某个用户要求使用</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时，相应的终端代号就入队（插入队尾），而队头的终端用户则是</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当前服务的对象。我们考虑最简单的情况， 对于当前用户（队头），系统每次分配一个为时间片的时间间隔，在一个时间片内，如果当前用户的作业没有结束，则该终端用户的代号出队后重新入队，插入队尾，等待下一次</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服务。如果某个用户的作业运行结束，则先退出，出队后不再入队，整个运行过程就是各终端代号不断地入队、出队，</a:t>
            </a:r>
            <a:r>
              <a:rPr kumimoji="1" lang="en-US" altLang="zh-CN" sz="2400">
                <a:solidFill>
                  <a:schemeClr val="tx1">
                    <a:lumMod val="75000"/>
                    <a:lumOff val="25000"/>
                  </a:schemeClr>
                </a:solidFill>
                <a:sym typeface="+mn-ea"/>
              </a:rPr>
              <a:t>CPU </a:t>
            </a:r>
            <a:r>
              <a:rPr kumimoji="1" lang="zh-CN" altLang="en-US" sz="2400">
                <a:solidFill>
                  <a:schemeClr val="tx1">
                    <a:lumMod val="75000"/>
                    <a:lumOff val="25000"/>
                  </a:schemeClr>
                </a:solidFill>
                <a:sym typeface="+mn-ea"/>
              </a:rPr>
              <a:t>轮流地为ｎ（ｎ≤４）个终端用户服务。由于计算机的运行速度极快，所以，对于每个终端用户来说，似乎计算机是单独在为其服务。</a:t>
            </a:r>
            <a:endParaRPr kumimoji="1" lang="zh-CN" altLang="en-US" sz="2400" dirty="0">
              <a:solidFill>
                <a:schemeClr val="tx1">
                  <a:lumMod val="75000"/>
                  <a:lumOff val="25000"/>
                </a:schemeClr>
              </a:solidFill>
            </a:endParaRPr>
          </a:p>
        </p:txBody>
      </p:sp>
      <p:sp>
        <p:nvSpPr>
          <p:cNvPr id="5" name="矩形 4">
            <a:extLst>
              <a:ext uri="{FF2B5EF4-FFF2-40B4-BE49-F238E27FC236}">
                <a16:creationId xmlns:a16="http://schemas.microsoft.com/office/drawing/2014/main" id="{3D938129-5D28-0294-08CD-A4E22443DCFD}"/>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队列应用</a:t>
            </a:r>
          </a:p>
        </p:txBody>
      </p:sp>
    </p:spTree>
    <p:extLst>
      <p:ext uri="{BB962C8B-B14F-4D97-AF65-F5344CB8AC3E}">
        <p14:creationId xmlns:p14="http://schemas.microsoft.com/office/powerpoint/2010/main" val="11880575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TotalTime>
  <Words>1772</Words>
  <Application>Microsoft Office PowerPoint</Application>
  <PresentationFormat>宽屏</PresentationFormat>
  <Paragraphs>81</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Hannotate SC Bold</vt: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Cat</cp:lastModifiedBy>
  <cp:revision>151</cp:revision>
  <dcterms:created xsi:type="dcterms:W3CDTF">2020-10-12T01:38:58Z</dcterms:created>
  <dcterms:modified xsi:type="dcterms:W3CDTF">2022-11-25T05:17:48Z</dcterms:modified>
</cp:coreProperties>
</file>