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heme/theme2.xml" ContentType="application/vnd.openxmlformats-officedocument.them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1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2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4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5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6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7" r:id="rId2"/>
    <p:sldId id="1516" r:id="rId3"/>
    <p:sldId id="1606" r:id="rId4"/>
    <p:sldId id="1659" r:id="rId5"/>
    <p:sldId id="1658" r:id="rId6"/>
    <p:sldId id="1610" r:id="rId7"/>
    <p:sldId id="1660" r:id="rId8"/>
    <p:sldId id="1662" r:id="rId9"/>
    <p:sldId id="1779" r:id="rId10"/>
    <p:sldId id="1781" r:id="rId11"/>
    <p:sldId id="1607" r:id="rId12"/>
    <p:sldId id="1708" r:id="rId13"/>
    <p:sldId id="1712" r:id="rId14"/>
    <p:sldId id="1778" r:id="rId15"/>
    <p:sldId id="1714" r:id="rId16"/>
    <p:sldId id="1713" r:id="rId17"/>
    <p:sldId id="1817" r:id="rId18"/>
    <p:sldId id="1614" r:id="rId19"/>
    <p:sldId id="1717" r:id="rId20"/>
    <p:sldId id="1816" r:id="rId21"/>
    <p:sldId id="1818" r:id="rId22"/>
    <p:sldId id="1819" r:id="rId23"/>
    <p:sldId id="1805" r:id="rId24"/>
    <p:sldId id="1721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图的概念" id="{C6E73C41-CA02-4317-9C65-89D6ED7C0618}">
          <p14:sldIdLst>
            <p14:sldId id="257"/>
            <p14:sldId id="1516"/>
            <p14:sldId id="1606"/>
            <p14:sldId id="1659"/>
            <p14:sldId id="1658"/>
            <p14:sldId id="1610"/>
            <p14:sldId id="1660"/>
            <p14:sldId id="1662"/>
            <p14:sldId id="1779"/>
            <p14:sldId id="1781"/>
          </p14:sldIdLst>
        </p14:section>
        <p14:section name="邻接矩阵" id="{17879953-049F-462C-801D-3FE291EEC95C}">
          <p14:sldIdLst>
            <p14:sldId id="1607"/>
            <p14:sldId id="1708"/>
            <p14:sldId id="1712"/>
            <p14:sldId id="1778"/>
            <p14:sldId id="1714"/>
            <p14:sldId id="1713"/>
          </p14:sldIdLst>
        </p14:section>
        <p14:section name="邻接表" id="{6EF5E3CA-A330-441F-AF59-E413EEF80CB9}">
          <p14:sldIdLst>
            <p14:sldId id="1817"/>
            <p14:sldId id="1614"/>
            <p14:sldId id="1717"/>
            <p14:sldId id="1816"/>
            <p14:sldId id="1818"/>
          </p14:sldIdLst>
        </p14:section>
        <p14:section name="vector邻接表" id="{C04838BE-0AF9-4F54-B61F-FA9587E8D11D}">
          <p14:sldIdLst>
            <p14:sldId id="1819"/>
            <p14:sldId id="1805"/>
            <p14:sldId id="17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41908"/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4" d="100"/>
          <a:sy n="94" d="100"/>
        </p:scale>
        <p:origin x="64" y="184"/>
      </p:cViewPr>
      <p:guideLst>
        <p:guide orient="horz" pos="211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六度分离（六度区隔）理论（Six Degrees of Separation）：“你和任何一个陌生人之间所间隔的人不会超过五个，也就是说，最多通过五个人你就能够认识任何一个陌生人。”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3.png"/><Relationship Id="rId5" Type="http://schemas.openxmlformats.org/officeDocument/2006/relationships/tags" Target="../tags/tag55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54.xml"/><Relationship Id="rId9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../media/image3.png"/><Relationship Id="rId5" Type="http://schemas.openxmlformats.org/officeDocument/2006/relationships/tags" Target="../tags/tag62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61.xml"/><Relationship Id="rId9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image" Target="../media/image3.png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image" Target="../media/image2.png"/><Relationship Id="rId5" Type="http://schemas.openxmlformats.org/officeDocument/2006/relationships/tags" Target="../tags/tag6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78.xml"/><Relationship Id="rId10" Type="http://schemas.openxmlformats.org/officeDocument/2006/relationships/image" Target="../media/image2.png"/><Relationship Id="rId4" Type="http://schemas.openxmlformats.org/officeDocument/2006/relationships/tags" Target="../tags/tag77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image" Target="../media/image2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86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image" Target="../media/image2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96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101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17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103.xml"/><Relationship Id="rId16" Type="http://schemas.openxmlformats.org/officeDocument/2006/relationships/image" Target="../media/image3.png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5" Type="http://schemas.openxmlformats.org/officeDocument/2006/relationships/image" Target="file:///C:\Users\1V994W2\PycharmProjects\PPT_Background_Generation/pic_temp/0_pic_quater_left_up.png" TargetMode="External"/><Relationship Id="rId10" Type="http://schemas.openxmlformats.org/officeDocument/2006/relationships/tags" Target="../tags/tag111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image" Target="../media/image4.png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image" Target="../media/image2.png"/><Relationship Id="rId5" Type="http://schemas.openxmlformats.org/officeDocument/2006/relationships/tags" Target="../tags/tag11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7.xml"/><Relationship Id="rId10" Type="http://schemas.openxmlformats.org/officeDocument/2006/relationships/image" Target="../media/image2.png"/><Relationship Id="rId4" Type="http://schemas.openxmlformats.org/officeDocument/2006/relationships/tags" Target="../tags/tag6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3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2.png"/><Relationship Id="rId5" Type="http://schemas.openxmlformats.org/officeDocument/2006/relationships/tags" Target="../tags/tag1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image" Target="../media/image2.png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image" Target="../media/image3.png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3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2.png"/><Relationship Id="rId5" Type="http://schemas.openxmlformats.org/officeDocument/2006/relationships/tags" Target="../tags/tag3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3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47.xml"/><Relationship Id="rId10" Type="http://schemas.openxmlformats.org/officeDocument/2006/relationships/image" Target="../media/image2.png"/><Relationship Id="rId4" Type="http://schemas.openxmlformats.org/officeDocument/2006/relationships/tags" Target="../tags/tag46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9" r:link="rId10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7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9" r:link="rId10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7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0" name="图片 9"/>
            <p:cNvPicPr/>
            <p:nvPr userDrawn="1">
              <p:custDataLst>
                <p:tags r:id="rId9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10"/>
              </p:custDataLst>
            </p:nvPr>
          </p:nvPicPr>
          <p:blipFill>
            <a:blip r:embed="rId14" r:link="rId15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  <a:prstGeom prst="rect">
            <a:avLst/>
          </a:prstGeo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0" name="图片 9"/>
            <p:cNvPicPr/>
            <p:nvPr userDrawn="1">
              <p:custDataLst>
                <p:tags r:id="rId9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10"/>
              </p:custDataLst>
            </p:nvPr>
          </p:nvPicPr>
          <p:blipFill>
            <a:blip r:embed="rId14" r:link="rId15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6269233"/>
            <a:ext cx="12192000" cy="588767"/>
            <a:chOff x="0" y="6269233"/>
            <a:chExt cx="12192000" cy="588767"/>
          </a:xfrm>
        </p:grpSpPr>
        <p:pic>
          <p:nvPicPr>
            <p:cNvPr id="12" name="图片 11"/>
            <p:cNvPicPr/>
            <p:nvPr userDrawn="1">
              <p:custDataLst>
                <p:tags r:id="rId11"/>
              </p:custDataLst>
            </p:nvPr>
          </p:nvPicPr>
          <p:blipFill>
            <a:blip r:embed="rId14" r:link="rId15" cstate="screen"/>
            <a:stretch>
              <a:fillRect/>
            </a:stretch>
          </p:blipFill>
          <p:spPr>
            <a:xfrm>
              <a:off x="11471910" y="6269233"/>
              <a:ext cx="720090" cy="58876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12"/>
              </p:custDataLst>
            </p:nvPr>
          </p:nvPicPr>
          <p:blipFill>
            <a:blip r:embed="rId16" r:link="rId17" cstate="screen"/>
            <a:stretch>
              <a:fillRect/>
            </a:stretch>
          </p:blipFill>
          <p:spPr>
            <a:xfrm>
              <a:off x="0" y="6269233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5533275"/>
            <a:ext cx="12191999" cy="1324725"/>
            <a:chOff x="0" y="5533275"/>
            <a:chExt cx="12191999" cy="1324725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10571797" y="5533275"/>
              <a:ext cx="1620202" cy="1324725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0" y="5533275"/>
              <a:ext cx="1620202" cy="132472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  <a:prstGeom prst="rect">
            <a:avLst/>
          </a:prstGeo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3849F7-E045-6A6C-9882-B2A91C778D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6B7CB565-E5D9-7C80-4E03-64576D63F2BF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1C0834C-7786-25CA-C4F5-7A54B76C92C2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CE374A5-42CF-1195-0250-0650693C668A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DAF5ED8-C752-F948-3E76-F2A3ECF9F0CA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FD5AB7-F868-D99B-DF1B-6CE604D8D1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DEB74F0-4C9C-C116-7C17-C26928967A16}"/>
              </a:ext>
            </a:extLst>
          </p:cNvPr>
          <p:cNvSpPr/>
          <p:nvPr userDrawn="1"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C++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07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  <a:prstGeom prst="rect">
            <a:avLst/>
          </a:prstGeo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1" name="图片 10"/>
            <p:cNvPicPr/>
            <p:nvPr userDrawn="1">
              <p:custDataLst>
                <p:tags r:id="rId10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11"/>
              </p:custDataLst>
            </p:nvPr>
          </p:nvPicPr>
          <p:blipFill>
            <a:blip r:embed="rId15" r:link="rId16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  <a:prstGeom prst="rect">
            <a:avLst/>
          </a:prstGeo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67775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2022/12/21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hyperlink" Target="https://www.hioier.com/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AEAE8E0-943C-27CF-F4E4-C7408204BC94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艾茵施坦">
            <a:extLst>
              <a:ext uri="{FF2B5EF4-FFF2-40B4-BE49-F238E27FC236}">
                <a16:creationId xmlns:a16="http://schemas.microsoft.com/office/drawing/2014/main" id="{9B703375-554A-65D2-353B-468C147A8DE0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3573B485-8422-4AF4-A10D-6F604CBEE9B7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矩形">
            <a:extLst>
              <a:ext uri="{FF2B5EF4-FFF2-40B4-BE49-F238E27FC236}">
                <a16:creationId xmlns:a16="http://schemas.microsoft.com/office/drawing/2014/main" id="{3A6F9D06-F2B2-232C-8B9C-933B18DBB50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9A33FA11-F558-234C-2251-0C66CBBF31D9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5" name="艾茵施坦">
            <a:extLst>
              <a:ext uri="{FF2B5EF4-FFF2-40B4-BE49-F238E27FC236}">
                <a16:creationId xmlns:a16="http://schemas.microsoft.com/office/drawing/2014/main" id="{F4CA5638-815E-5A7C-F818-D98AEF5D9BF0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FC1564C-E36F-9E7E-0783-C4E17CFB3EEB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EC5CB44-1E13-CBFF-9ABF-115D2304D7A3}"/>
              </a:ext>
            </a:extLst>
          </p:cNvPr>
          <p:cNvSpPr txBox="1"/>
          <p:nvPr userDrawn="1"/>
        </p:nvSpPr>
        <p:spPr>
          <a:xfrm>
            <a:off x="543649" y="591241"/>
            <a:ext cx="62116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23"/>
              </a:rPr>
              <a:t>https://www.hioier.com/</a:t>
            </a:r>
            <a:endParaRPr lang="zh-CN" alt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4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4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4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4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96B18B-E033-F4B9-F091-65740C70A984}"/>
              </a:ext>
            </a:extLst>
          </p:cNvPr>
          <p:cNvSpPr/>
          <p:nvPr/>
        </p:nvSpPr>
        <p:spPr>
          <a:xfrm>
            <a:off x="5050090" y="2291695"/>
            <a:ext cx="433965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图的基础概念</a:t>
            </a:r>
            <a:endParaRPr lang="en-US" altLang="zh-CN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  <a:p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和存储</a:t>
            </a:r>
          </a:p>
        </p:txBody>
      </p:sp>
    </p:spTree>
    <p:extLst>
      <p:ext uri="{BB962C8B-B14F-4D97-AF65-F5344CB8AC3E}">
        <p14:creationId xmlns:p14="http://schemas.microsoft.com/office/powerpoint/2010/main" val="173916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1915652" y="159773"/>
            <a:ext cx="1769041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ctr" defTabSz="914400">
              <a:lnSpc>
                <a:spcPct val="100000"/>
              </a:lnSpc>
              <a:defRPr/>
            </a:pPr>
            <a:r>
              <a:rPr lang="zh-CN" altLang="en-US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</a:rPr>
              <a:t>图的分类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4980" y="921385"/>
            <a:ext cx="1110805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sz="4000">
                <a:sym typeface="+mn-ea"/>
              </a:rPr>
              <a:t>对于图</a:t>
            </a:r>
            <a:r>
              <a:rPr lang="en-US" altLang="zh-CN" sz="4000">
                <a:sym typeface="+mn-ea"/>
              </a:rPr>
              <a:t>G</a:t>
            </a:r>
            <a:r>
              <a:rPr lang="zh-CN" altLang="en-US" sz="4000">
                <a:sym typeface="+mn-ea"/>
              </a:rPr>
              <a:t>有</a:t>
            </a:r>
            <a:r>
              <a:rPr lang="en-US" altLang="zh-CN" sz="4000">
                <a:sym typeface="+mn-ea"/>
              </a:rPr>
              <a:t>V</a:t>
            </a:r>
            <a:r>
              <a:rPr lang="zh-CN" altLang="en-US" sz="4000">
                <a:sym typeface="+mn-ea"/>
              </a:rPr>
              <a:t>个顶点</a:t>
            </a:r>
            <a:r>
              <a:rPr lang="en-US" altLang="zh-CN" sz="4000">
                <a:sym typeface="+mn-ea"/>
              </a:rPr>
              <a:t>E</a:t>
            </a:r>
            <a:r>
              <a:rPr lang="zh-CN" altLang="en-US" sz="4000">
                <a:sym typeface="+mn-ea"/>
              </a:rPr>
              <a:t>条边</a:t>
            </a:r>
            <a:endParaRPr lang="zh-CN" sz="4000">
              <a:sym typeface="+mn-ea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4000" b="1">
                <a:solidFill>
                  <a:schemeClr val="tx1"/>
                </a:solidFill>
                <a:effectLst/>
                <a:sym typeface="+mn-ea"/>
              </a:rPr>
              <a:t>稀疏图</a:t>
            </a:r>
            <a:r>
              <a:rPr lang="zh-CN" sz="4000">
                <a:sym typeface="+mn-ea"/>
              </a:rPr>
              <a:t>：</a:t>
            </a:r>
            <a:r>
              <a:rPr sz="4000">
                <a:sym typeface="+mn-ea"/>
              </a:rPr>
              <a:t>边的条数</a:t>
            </a:r>
            <a:r>
              <a:rPr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E远小于V²</a:t>
            </a:r>
            <a:r>
              <a:rPr sz="4000">
                <a:sym typeface="+mn-ea"/>
              </a:rPr>
              <a:t>的图称为</a:t>
            </a:r>
            <a:r>
              <a:rPr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稀疏图</a:t>
            </a:r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4000" b="1">
                <a:sym typeface="+mn-ea"/>
              </a:rPr>
              <a:t>稠密图</a:t>
            </a:r>
            <a:r>
              <a:rPr lang="zh-CN" sz="4000">
                <a:sym typeface="+mn-ea"/>
              </a:rPr>
              <a:t>：</a:t>
            </a:r>
            <a:r>
              <a:rPr sz="4000">
                <a:sym typeface="+mn-ea"/>
              </a:rPr>
              <a:t>边的条数</a:t>
            </a:r>
            <a:r>
              <a:rPr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E接近V²</a:t>
            </a:r>
            <a:r>
              <a:rPr lang="zh-CN" sz="4000">
                <a:sym typeface="+mn-ea"/>
              </a:rPr>
              <a:t>的图</a:t>
            </a:r>
            <a:r>
              <a:rPr sz="4000">
                <a:sym typeface="+mn-ea"/>
              </a:rPr>
              <a:t>称为</a:t>
            </a:r>
            <a:r>
              <a:rPr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稠密图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1888560" y="160020"/>
            <a:ext cx="1802908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ctr" defTabSz="914400">
              <a:lnSpc>
                <a:spcPct val="100000"/>
              </a:lnSpc>
              <a:defRPr/>
            </a:pPr>
            <a:r>
              <a:rPr lang="zh-CN" altLang="en-US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</a:rPr>
              <a:t>邻接矩阵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95275" y="982980"/>
            <a:ext cx="1147699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/>
              <a:t>设二维数组</a:t>
            </a:r>
            <a:r>
              <a:rPr lang="en-US" altLang="zh-CN" sz="3600">
                <a:sym typeface="+mn-ea"/>
              </a:rPr>
              <a:t>g</a:t>
            </a:r>
            <a:r>
              <a:rPr lang="en-US" altLang="zh-CN" sz="3600"/>
              <a:t>, </a:t>
            </a:r>
            <a:r>
              <a:rPr lang="zh-CN" altLang="en-US" sz="3600"/>
              <a:t>若存在边</a:t>
            </a:r>
            <a:r>
              <a:rPr lang="en-US" altLang="zh-CN" sz="3600"/>
              <a:t>(v</a:t>
            </a:r>
            <a:r>
              <a:rPr lang="en-US" altLang="zh-CN" sz="3600" baseline="-25000"/>
              <a:t>i</a:t>
            </a:r>
            <a:r>
              <a:rPr lang="en-US" altLang="zh-CN" sz="3600"/>
              <a:t>, v</a:t>
            </a:r>
            <a:r>
              <a:rPr lang="en-US" altLang="zh-CN" sz="3600" baseline="-25000"/>
              <a:t>j</a:t>
            </a:r>
            <a:r>
              <a:rPr lang="en-US" altLang="zh-CN" sz="3600"/>
              <a:t>)</a:t>
            </a:r>
            <a:r>
              <a:rPr lang="zh-CN" altLang="en-US" sz="3600"/>
              <a:t>或</a:t>
            </a:r>
            <a:r>
              <a:rPr lang="en-US" altLang="zh-CN" sz="3600"/>
              <a:t>&lt;v</a:t>
            </a:r>
            <a:r>
              <a:rPr lang="en-US" altLang="zh-CN" sz="3600" baseline="-25000"/>
              <a:t>i</a:t>
            </a:r>
            <a:r>
              <a:rPr lang="en-US" altLang="zh-CN" sz="3600"/>
              <a:t>, v</a:t>
            </a:r>
            <a:r>
              <a:rPr lang="en-US" altLang="zh-CN" sz="3600" baseline="-25000"/>
              <a:t>j</a:t>
            </a:r>
            <a:r>
              <a:rPr lang="en-US" altLang="zh-CN" sz="3600"/>
              <a:t>&gt;</a:t>
            </a:r>
            <a:r>
              <a:rPr lang="zh-CN" altLang="en-US" sz="3600"/>
              <a:t>，</a:t>
            </a:r>
          </a:p>
          <a:p>
            <a:pPr>
              <a:lnSpc>
                <a:spcPct val="120000"/>
              </a:lnSpc>
            </a:pPr>
            <a:r>
              <a:rPr lang="zh-CN" altLang="en-US" sz="3600"/>
              <a:t>则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g[i][j] = 1</a:t>
            </a:r>
            <a:r>
              <a:rPr lang="zh-CN" altLang="en-US" sz="3600"/>
              <a:t>，否则，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  <a:sym typeface="+mn-ea"/>
              </a:rPr>
              <a:t>g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[i][j] = 0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7675880" y="2646045"/>
            <a:ext cx="3638550" cy="3020060"/>
            <a:chOff x="12088" y="4167"/>
            <a:chExt cx="5730" cy="4756"/>
          </a:xfrm>
        </p:grpSpPr>
        <p:sp>
          <p:nvSpPr>
            <p:cNvPr id="25" name="椭圆 24"/>
            <p:cNvSpPr/>
            <p:nvPr/>
          </p:nvSpPr>
          <p:spPr>
            <a:xfrm>
              <a:off x="14279" y="4167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27" name="椭圆 26"/>
            <p:cNvSpPr/>
            <p:nvPr/>
          </p:nvSpPr>
          <p:spPr>
            <a:xfrm>
              <a:off x="12088" y="7574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28" name="椭圆 27"/>
            <p:cNvSpPr/>
            <p:nvPr/>
          </p:nvSpPr>
          <p:spPr>
            <a:xfrm>
              <a:off x="16470" y="7574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29" name="直接连接符 28"/>
            <p:cNvCxnSpPr>
              <a:stCxn id="25" idx="3"/>
            </p:cNvCxnSpPr>
            <p:nvPr/>
          </p:nvCxnSpPr>
          <p:spPr>
            <a:xfrm flipH="1">
              <a:off x="12765" y="5318"/>
              <a:ext cx="1711" cy="22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5" idx="5"/>
              <a:endCxn id="28" idx="0"/>
            </p:cNvCxnSpPr>
            <p:nvPr/>
          </p:nvCxnSpPr>
          <p:spPr>
            <a:xfrm>
              <a:off x="15430" y="5318"/>
              <a:ext cx="1714" cy="2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0" name="表格 39"/>
          <p:cNvGraphicFramePr/>
          <p:nvPr>
            <p:custDataLst>
              <p:tags r:id="rId3"/>
            </p:custDataLst>
          </p:nvPr>
        </p:nvGraphicFramePr>
        <p:xfrm>
          <a:off x="1552575" y="3225800"/>
          <a:ext cx="3114675" cy="244030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3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343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 b="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 b="0"/>
                        <a:t>1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 b="0"/>
                        <a:t>1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43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/>
                        <a:t>1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43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/>
                        <a:t>1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文本框 40"/>
          <p:cNvSpPr txBox="1"/>
          <p:nvPr/>
        </p:nvSpPr>
        <p:spPr>
          <a:xfrm>
            <a:off x="1939290" y="276542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1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987040" y="276542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3966210" y="276542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190625" y="343789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1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181100" y="421576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181100" y="500761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382510" y="1621790"/>
            <a:ext cx="4284345" cy="4192270"/>
            <a:chOff x="11626" y="2554"/>
            <a:chExt cx="6747" cy="6602"/>
          </a:xfrm>
        </p:grpSpPr>
        <p:sp>
          <p:nvSpPr>
            <p:cNvPr id="14" name="椭圆 13"/>
            <p:cNvSpPr/>
            <p:nvPr/>
          </p:nvSpPr>
          <p:spPr>
            <a:xfrm>
              <a:off x="14432" y="2554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11626" y="5105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16955" y="508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8" name="直接连接符 17"/>
            <p:cNvCxnSpPr>
              <a:stCxn id="14" idx="3"/>
              <a:endCxn id="16" idx="7"/>
            </p:cNvCxnSpPr>
            <p:nvPr/>
          </p:nvCxnSpPr>
          <p:spPr>
            <a:xfrm flipH="1">
              <a:off x="12836" y="3764"/>
              <a:ext cx="1804" cy="1549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4" idx="5"/>
              <a:endCxn id="17" idx="1"/>
            </p:cNvCxnSpPr>
            <p:nvPr/>
          </p:nvCxnSpPr>
          <p:spPr>
            <a:xfrm>
              <a:off x="15642" y="3764"/>
              <a:ext cx="1521" cy="1532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22" idx="0"/>
              <a:endCxn id="14" idx="4"/>
            </p:cNvCxnSpPr>
            <p:nvPr/>
          </p:nvCxnSpPr>
          <p:spPr>
            <a:xfrm flipV="1">
              <a:off x="13754" y="3972"/>
              <a:ext cx="1388" cy="37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3044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23" name="直接连接符 22"/>
            <p:cNvCxnSpPr>
              <a:stCxn id="17" idx="2"/>
              <a:endCxn id="16" idx="6"/>
            </p:cNvCxnSpPr>
            <p:nvPr/>
          </p:nvCxnSpPr>
          <p:spPr>
            <a:xfrm flipH="1">
              <a:off x="13044" y="5797"/>
              <a:ext cx="3911" cy="17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stCxn id="17" idx="0"/>
              <a:endCxn id="14" idx="6"/>
            </p:cNvCxnSpPr>
            <p:nvPr/>
          </p:nvCxnSpPr>
          <p:spPr>
            <a:xfrm flipH="1" flipV="1">
              <a:off x="15850" y="3263"/>
              <a:ext cx="1814" cy="182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16" idx="4"/>
            </p:cNvCxnSpPr>
            <p:nvPr/>
          </p:nvCxnSpPr>
          <p:spPr>
            <a:xfrm>
              <a:off x="12335" y="6523"/>
              <a:ext cx="1126" cy="135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0" name="表格 39"/>
          <p:cNvGraphicFramePr/>
          <p:nvPr>
            <p:custDataLst>
              <p:tags r:id="rId2"/>
            </p:custDataLst>
          </p:nvPr>
        </p:nvGraphicFramePr>
        <p:xfrm>
          <a:off x="1235075" y="1945005"/>
          <a:ext cx="3967480" cy="34721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91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804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 b="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 b="0"/>
                        <a:t>1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 b="0"/>
                        <a:t>1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 b="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04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 b="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 b="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 b="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 b="0"/>
                        <a:t>1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04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 b="0"/>
                        <a:t>1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 b="0"/>
                        <a:t>1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 b="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 b="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804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 b="0"/>
                        <a:t>1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 b="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 b="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3600" b="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" name="文本框 40"/>
          <p:cNvSpPr txBox="1"/>
          <p:nvPr/>
        </p:nvSpPr>
        <p:spPr>
          <a:xfrm>
            <a:off x="1517015" y="147891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1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564765" y="147891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3543935" y="147891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824865" y="223266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1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15340" y="304863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815340" y="387858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</a:p>
        </p:txBody>
      </p:sp>
      <p:sp>
        <p:nvSpPr>
          <p:cNvPr id="8" name="Title 6"/>
          <p:cNvSpPr txBox="1"/>
          <p:nvPr>
            <p:custDataLst>
              <p:tags r:id="rId3"/>
            </p:custDataLst>
          </p:nvPr>
        </p:nvSpPr>
        <p:spPr>
          <a:xfrm>
            <a:off x="1763781" y="159773"/>
            <a:ext cx="1956366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ctr" defTabSz="914400">
              <a:lnSpc>
                <a:spcPct val="100000"/>
              </a:lnSpc>
              <a:defRPr/>
            </a:pPr>
            <a:r>
              <a:rPr lang="zh-CN" altLang="en-US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</a:rPr>
              <a:t>邻接矩阵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05180" y="471551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4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95800" y="147891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4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1869440" y="159773"/>
            <a:ext cx="1186534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ctr" defTabSz="914400">
              <a:lnSpc>
                <a:spcPct val="100000"/>
              </a:lnSpc>
              <a:defRPr/>
            </a:pPr>
            <a:r>
              <a:rPr lang="zh-CN" altLang="en-US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</a:rPr>
              <a:t>练习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733030" y="1921510"/>
            <a:ext cx="3287395" cy="3554730"/>
            <a:chOff x="13253" y="3119"/>
            <a:chExt cx="5177" cy="5598"/>
          </a:xfrm>
        </p:grpSpPr>
        <p:sp>
          <p:nvSpPr>
            <p:cNvPr id="24" name="椭圆 23"/>
            <p:cNvSpPr/>
            <p:nvPr/>
          </p:nvSpPr>
          <p:spPr>
            <a:xfrm>
              <a:off x="13253" y="3119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26" name="椭圆 25"/>
            <p:cNvSpPr/>
            <p:nvPr/>
          </p:nvSpPr>
          <p:spPr>
            <a:xfrm>
              <a:off x="17082" y="3119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28" name="椭圆 27"/>
            <p:cNvSpPr/>
            <p:nvPr/>
          </p:nvSpPr>
          <p:spPr>
            <a:xfrm>
              <a:off x="17082" y="7368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31" name="直接连接符 30"/>
            <p:cNvCxnSpPr>
              <a:stCxn id="33" idx="6"/>
              <a:endCxn id="28" idx="2"/>
            </p:cNvCxnSpPr>
            <p:nvPr/>
          </p:nvCxnSpPr>
          <p:spPr>
            <a:xfrm>
              <a:off x="14601" y="8043"/>
              <a:ext cx="2481" cy="0"/>
            </a:xfrm>
            <a:prstGeom prst="line">
              <a:avLst/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4" idx="4"/>
              <a:endCxn id="33" idx="0"/>
            </p:cNvCxnSpPr>
            <p:nvPr/>
          </p:nvCxnSpPr>
          <p:spPr>
            <a:xfrm>
              <a:off x="13927" y="4468"/>
              <a:ext cx="0" cy="2900"/>
            </a:xfrm>
            <a:prstGeom prst="line">
              <a:avLst/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13253" y="7368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34" name="直接连接符 33"/>
            <p:cNvCxnSpPr>
              <a:stCxn id="28" idx="0"/>
              <a:endCxn id="26" idx="4"/>
            </p:cNvCxnSpPr>
            <p:nvPr/>
          </p:nvCxnSpPr>
          <p:spPr>
            <a:xfrm flipV="1">
              <a:off x="17756" y="4468"/>
              <a:ext cx="0" cy="2900"/>
            </a:xfrm>
            <a:prstGeom prst="line">
              <a:avLst/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4601" y="3794"/>
              <a:ext cx="2481" cy="0"/>
            </a:xfrm>
            <a:prstGeom prst="line">
              <a:avLst/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24" idx="5"/>
              <a:endCxn id="28" idx="1"/>
            </p:cNvCxnSpPr>
            <p:nvPr/>
          </p:nvCxnSpPr>
          <p:spPr>
            <a:xfrm>
              <a:off x="14404" y="4270"/>
              <a:ext cx="2875" cy="3296"/>
            </a:xfrm>
            <a:prstGeom prst="line">
              <a:avLst/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0" name="表格 39"/>
          <p:cNvGraphicFramePr/>
          <p:nvPr>
            <p:custDataLst>
              <p:tags r:id="rId3"/>
            </p:custDataLst>
          </p:nvPr>
        </p:nvGraphicFramePr>
        <p:xfrm>
          <a:off x="1235075" y="1945005"/>
          <a:ext cx="3967480" cy="34721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91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80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0"/>
                        <a:t>1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0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0"/>
                        <a:t>1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0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0"/>
                        <a:t>1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0"/>
                        <a:t>1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80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0"/>
                        <a:t>1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0"/>
                        <a:t>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" name="文本框 40"/>
          <p:cNvSpPr txBox="1"/>
          <p:nvPr/>
        </p:nvSpPr>
        <p:spPr>
          <a:xfrm>
            <a:off x="1517015" y="147891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1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564765" y="147891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3543935" y="147891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824865" y="223266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1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15340" y="304863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815340" y="387858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05180" y="471551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4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495800" y="147891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4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1902106" y="177165"/>
            <a:ext cx="3787494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ctr" defTabSz="914400">
              <a:lnSpc>
                <a:spcPct val="100000"/>
              </a:lnSpc>
              <a:defRPr/>
            </a:pPr>
            <a:r>
              <a:rPr lang="zh-CN" altLang="en-US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</a:rPr>
              <a:t>邻接矩阵 空间复杂度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4980" y="921385"/>
            <a:ext cx="62611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>
                <a:sym typeface="+mn-ea"/>
              </a:rPr>
              <a:t>假设图</a:t>
            </a:r>
            <a:r>
              <a:rPr lang="en-US" altLang="zh-CN" sz="3600">
                <a:sym typeface="+mn-ea"/>
              </a:rPr>
              <a:t>G</a:t>
            </a:r>
            <a:r>
              <a:rPr lang="zh-CN" altLang="en-US" sz="3600">
                <a:sym typeface="+mn-ea"/>
              </a:rPr>
              <a:t>有</a:t>
            </a:r>
            <a:r>
              <a:rPr lang="en-US" altLang="zh-CN" sz="3600">
                <a:sym typeface="+mn-ea"/>
              </a:rPr>
              <a:t>V</a:t>
            </a:r>
            <a:r>
              <a:rPr lang="zh-CN" altLang="en-US" sz="3600">
                <a:sym typeface="+mn-ea"/>
              </a:rPr>
              <a:t>个顶点，</a:t>
            </a:r>
            <a:r>
              <a:rPr lang="en-US" altLang="zh-CN" sz="3600">
                <a:sym typeface="+mn-ea"/>
              </a:rPr>
              <a:t>E</a:t>
            </a:r>
            <a:r>
              <a:rPr lang="zh-CN" altLang="en-US" sz="3600">
                <a:sym typeface="+mn-ea"/>
              </a:rPr>
              <a:t>条边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9585" y="2519045"/>
            <a:ext cx="5100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邻接矩阵的空间复杂度：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89600" y="2426970"/>
            <a:ext cx="46710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O(V</a:t>
            </a:r>
            <a:r>
              <a:rPr lang="en-US" altLang="zh-CN" sz="4800" baseline="30000"/>
              <a:t>2</a:t>
            </a:r>
            <a:r>
              <a:rPr lang="en-US" altLang="zh-CN" sz="4800"/>
              <a:t>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4980" y="4001135"/>
            <a:ext cx="7455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邻接矩阵适合表示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稠密图</a:t>
            </a:r>
            <a:r>
              <a:rPr lang="zh-CN" altLang="en-US" sz="3600"/>
              <a:t>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1373786" y="172015"/>
            <a:ext cx="2995014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ctr" defTabSz="914400">
              <a:lnSpc>
                <a:spcPct val="100000"/>
              </a:lnSpc>
              <a:defRPr/>
            </a:pPr>
            <a:r>
              <a:rPr lang="zh-CN" altLang="en-US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</a:rPr>
              <a:t>邻接矩阵 </a:t>
            </a:r>
            <a:endParaRPr altLang="zh-CN" sz="2800" b="1" spc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1434" y="1027853"/>
            <a:ext cx="8779968" cy="27022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571500" indent="-571500" algn="l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无向图：若存在边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  <a:sym typeface="+mn-ea"/>
              </a:rPr>
              <a:t>(v</a:t>
            </a:r>
            <a:r>
              <a:rPr lang="en-US" altLang="zh-CN" sz="3600" baseline="-25000"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  <a:sym typeface="+mn-ea"/>
              </a:rPr>
              <a:t>, v</a:t>
            </a:r>
            <a:r>
              <a:rPr lang="en-US" altLang="zh-CN" sz="3600" baseline="-25000">
                <a:latin typeface="Consolas" panose="020B0609020204030204" charset="0"/>
                <a:cs typeface="Consolas" panose="020B0609020204030204" charset="0"/>
                <a:sym typeface="+mn-ea"/>
              </a:rPr>
              <a:t>j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</a:p>
          <a:p>
            <a:pPr indent="0" algn="l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则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  <a:sym typeface="+mn-ea"/>
              </a:rPr>
              <a:t>g[i][j] = 1</a:t>
            </a:r>
            <a:r>
              <a:rPr lang="zh-CN" alt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且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  <a:sym typeface="+mn-ea"/>
              </a:rPr>
              <a:t>g[j][i] = 1</a:t>
            </a:r>
            <a:r>
              <a:rPr lang="zh-CN" alt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，否则为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endParaRPr lang="zh-CN" altLang="en-US" sz="3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571500" indent="-571500" algn="l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有向图：若存在弧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  <a:sym typeface="+mn-ea"/>
              </a:rPr>
              <a:t>&lt;v</a:t>
            </a:r>
            <a:r>
              <a:rPr lang="en-US" altLang="zh-CN" sz="3600" baseline="-25000"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  <a:sym typeface="+mn-ea"/>
              </a:rPr>
              <a:t>, v</a:t>
            </a:r>
            <a:r>
              <a:rPr lang="en-US" altLang="zh-CN" sz="3600" baseline="-25000">
                <a:latin typeface="Consolas" panose="020B0609020204030204" charset="0"/>
                <a:cs typeface="Consolas" panose="020B0609020204030204" charset="0"/>
                <a:sym typeface="+mn-ea"/>
              </a:rPr>
              <a:t>j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  <a:sym typeface="+mn-ea"/>
              </a:rPr>
              <a:t>&gt;</a:t>
            </a:r>
            <a:endParaRPr lang="zh-CN" altLang="en-US" sz="36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则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  <a:sym typeface="+mn-ea"/>
              </a:rPr>
              <a:t>g[i][j] = 1</a:t>
            </a:r>
            <a:r>
              <a:rPr lang="zh-CN" alt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，否则为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1766640" y="186866"/>
            <a:ext cx="3401414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ctr" defTabSz="914400">
              <a:lnSpc>
                <a:spcPct val="100000"/>
              </a:lnSpc>
              <a:defRPr/>
            </a:pPr>
            <a:r>
              <a:rPr lang="zh-CN" altLang="en-US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</a:rPr>
              <a:t>邻接矩阵 添加边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31180" y="1965325"/>
            <a:ext cx="3884930" cy="117348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g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][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b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] = 1;</a:t>
            </a:r>
          </a:p>
          <a:p>
            <a:pPr>
              <a:lnSpc>
                <a:spcPct val="110000"/>
              </a:lnSpc>
            </a:pPr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g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b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][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] = 1;</a:t>
            </a:r>
            <a:endParaRPr lang="zh-CN" altLang="en-US" sz="3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1335" y="2202815"/>
            <a:ext cx="446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charset="0"/>
              <a:buChar char="l"/>
            </a:pPr>
            <a:r>
              <a:rPr lang="zh-CN" altLang="zh-CN" sz="3600"/>
              <a:t>无向图添加边</a:t>
            </a:r>
            <a:r>
              <a:rPr lang="en-US" altLang="zh-CN" sz="3600"/>
              <a:t>(a,b)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21335" y="4391025"/>
            <a:ext cx="47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charset="0"/>
              <a:buChar char="l"/>
            </a:pPr>
            <a:r>
              <a:rPr lang="zh-CN" altLang="zh-CN" sz="3600"/>
              <a:t>有向图添加弧</a:t>
            </a:r>
            <a:r>
              <a:rPr lang="en-US" altLang="zh-CN" sz="3600"/>
              <a:t>&lt;a,b&gt;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31180" y="4422407"/>
            <a:ext cx="3884930" cy="58356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g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][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b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] = 1;</a:t>
            </a:r>
            <a:endParaRPr lang="zh-CN" altLang="en-US" sz="3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  <p:bldP spid="6" grpId="0"/>
      <p:bldP spid="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96B18B-E033-F4B9-F091-65740C70A984}"/>
              </a:ext>
            </a:extLst>
          </p:cNvPr>
          <p:cNvSpPr/>
          <p:nvPr/>
        </p:nvSpPr>
        <p:spPr>
          <a:xfrm>
            <a:off x="5144110" y="2589722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邻接表和加权图</a:t>
            </a:r>
          </a:p>
        </p:txBody>
      </p:sp>
    </p:spTree>
    <p:extLst>
      <p:ext uri="{BB962C8B-B14F-4D97-AF65-F5344CB8AC3E}">
        <p14:creationId xmlns:p14="http://schemas.microsoft.com/office/powerpoint/2010/main" val="3186673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1739547" y="130599"/>
            <a:ext cx="1796134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ctr" defTabSz="914400">
              <a:lnSpc>
                <a:spcPct val="100000"/>
              </a:lnSpc>
              <a:defRPr/>
            </a:pPr>
            <a:r>
              <a:rPr lang="zh-CN" altLang="en-US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</a:rPr>
              <a:t>邻接表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80670" y="880110"/>
            <a:ext cx="3070071" cy="782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l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3600">
                <a:sym typeface="+mn-ea"/>
              </a:rPr>
              <a:t>链表头插法</a:t>
            </a:r>
            <a:endParaRPr lang="zh-CN" altLang="en-US" sz="3600"/>
          </a:p>
        </p:txBody>
      </p:sp>
      <p:grpSp>
        <p:nvGrpSpPr>
          <p:cNvPr id="39" name="组合 38"/>
          <p:cNvGrpSpPr/>
          <p:nvPr/>
        </p:nvGrpSpPr>
        <p:grpSpPr>
          <a:xfrm>
            <a:off x="7811933" y="2224193"/>
            <a:ext cx="3460750" cy="3248025"/>
            <a:chOff x="11153" y="2392"/>
            <a:chExt cx="7387" cy="6932"/>
          </a:xfrm>
        </p:grpSpPr>
        <p:sp>
          <p:nvSpPr>
            <p:cNvPr id="26" name="椭圆 25"/>
            <p:cNvSpPr/>
            <p:nvPr/>
          </p:nvSpPr>
          <p:spPr>
            <a:xfrm>
              <a:off x="14173" y="2392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27" name="椭圆 26"/>
            <p:cNvSpPr/>
            <p:nvPr/>
          </p:nvSpPr>
          <p:spPr>
            <a:xfrm>
              <a:off x="15844" y="7976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28" name="椭圆 27"/>
            <p:cNvSpPr/>
            <p:nvPr/>
          </p:nvSpPr>
          <p:spPr>
            <a:xfrm>
              <a:off x="11153" y="4811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29" name="椭圆 28"/>
            <p:cNvSpPr/>
            <p:nvPr/>
          </p:nvSpPr>
          <p:spPr>
            <a:xfrm>
              <a:off x="17192" y="4726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30" name="直接连接符 29"/>
            <p:cNvCxnSpPr>
              <a:stCxn id="27" idx="0"/>
              <a:endCxn id="28" idx="6"/>
            </p:cNvCxnSpPr>
            <p:nvPr/>
          </p:nvCxnSpPr>
          <p:spPr>
            <a:xfrm flipH="1" flipV="1">
              <a:off x="12501" y="5486"/>
              <a:ext cx="4017" cy="2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6" idx="4"/>
              <a:endCxn id="27" idx="0"/>
            </p:cNvCxnSpPr>
            <p:nvPr/>
          </p:nvCxnSpPr>
          <p:spPr>
            <a:xfrm>
              <a:off x="14847" y="3741"/>
              <a:ext cx="1671" cy="4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9" idx="2"/>
              <a:endCxn id="34" idx="0"/>
            </p:cNvCxnSpPr>
            <p:nvPr/>
          </p:nvCxnSpPr>
          <p:spPr>
            <a:xfrm flipH="1">
              <a:off x="13175" y="5401"/>
              <a:ext cx="4017" cy="2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4" idx="0"/>
              <a:endCxn id="26" idx="4"/>
            </p:cNvCxnSpPr>
            <p:nvPr/>
          </p:nvCxnSpPr>
          <p:spPr>
            <a:xfrm flipV="1">
              <a:off x="13175" y="3741"/>
              <a:ext cx="1672" cy="4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12501" y="7976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35" name="直接连接符 34"/>
            <p:cNvCxnSpPr>
              <a:stCxn id="29" idx="2"/>
              <a:endCxn id="28" idx="6"/>
            </p:cNvCxnSpPr>
            <p:nvPr/>
          </p:nvCxnSpPr>
          <p:spPr>
            <a:xfrm flipH="1">
              <a:off x="12501" y="5401"/>
              <a:ext cx="4691" cy="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/>
          <p:cNvGrpSpPr/>
          <p:nvPr/>
        </p:nvGrpSpPr>
        <p:grpSpPr>
          <a:xfrm>
            <a:off x="1351443" y="2094653"/>
            <a:ext cx="3998595" cy="572770"/>
            <a:chOff x="2200" y="4272"/>
            <a:chExt cx="4922" cy="705"/>
          </a:xfrm>
        </p:grpSpPr>
        <p:cxnSp>
          <p:nvCxnSpPr>
            <p:cNvPr id="54" name="直接箭头连接符 53"/>
            <p:cNvCxnSpPr/>
            <p:nvPr/>
          </p:nvCxnSpPr>
          <p:spPr>
            <a:xfrm>
              <a:off x="2200" y="4625"/>
              <a:ext cx="1028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3228" y="4272"/>
              <a:ext cx="1199" cy="7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4427" y="4272"/>
              <a:ext cx="312" cy="7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cxnSp>
          <p:nvCxnSpPr>
            <p:cNvPr id="55" name="直接箭头连接符 54"/>
            <p:cNvCxnSpPr/>
            <p:nvPr/>
          </p:nvCxnSpPr>
          <p:spPr>
            <a:xfrm>
              <a:off x="4581" y="4610"/>
              <a:ext cx="1028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5611" y="4273"/>
              <a:ext cx="1199" cy="7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6810" y="4273"/>
              <a:ext cx="312" cy="7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2800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351443" y="2816010"/>
            <a:ext cx="3998772" cy="573582"/>
            <a:chOff x="2200" y="5408"/>
            <a:chExt cx="4922" cy="706"/>
          </a:xfrm>
        </p:grpSpPr>
        <p:cxnSp>
          <p:nvCxnSpPr>
            <p:cNvPr id="62" name="直接箭头连接符 61"/>
            <p:cNvCxnSpPr/>
            <p:nvPr/>
          </p:nvCxnSpPr>
          <p:spPr>
            <a:xfrm>
              <a:off x="2200" y="5761"/>
              <a:ext cx="1028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组合 62"/>
            <p:cNvGrpSpPr/>
            <p:nvPr/>
          </p:nvGrpSpPr>
          <p:grpSpPr>
            <a:xfrm>
              <a:off x="3228" y="5408"/>
              <a:ext cx="2381" cy="704"/>
              <a:chOff x="3228" y="4317"/>
              <a:chExt cx="2381" cy="704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3228" y="4317"/>
                <a:ext cx="1199" cy="7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/>
                  <a:t>5</a:t>
                </a: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4427" y="4317"/>
                <a:ext cx="312" cy="7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cxnSp>
            <p:nvCxnSpPr>
              <p:cNvPr id="66" name="直接箭头连接符 65"/>
              <p:cNvCxnSpPr/>
              <p:nvPr/>
            </p:nvCxnSpPr>
            <p:spPr>
              <a:xfrm>
                <a:off x="4581" y="4655"/>
                <a:ext cx="1028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组合 66"/>
            <p:cNvGrpSpPr/>
            <p:nvPr/>
          </p:nvGrpSpPr>
          <p:grpSpPr>
            <a:xfrm>
              <a:off x="5611" y="5409"/>
              <a:ext cx="1511" cy="705"/>
              <a:chOff x="3228" y="4317"/>
              <a:chExt cx="1511" cy="705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3228" y="4317"/>
                <a:ext cx="1199" cy="7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/>
                  <a:t>3</a:t>
                </a: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4427" y="4317"/>
                <a:ext cx="312" cy="7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2800"/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1351443" y="3459268"/>
            <a:ext cx="3997960" cy="572770"/>
            <a:chOff x="2200" y="6421"/>
            <a:chExt cx="4921" cy="705"/>
          </a:xfrm>
        </p:grpSpPr>
        <p:cxnSp>
          <p:nvCxnSpPr>
            <p:cNvPr id="70" name="直接箭头连接符 69"/>
            <p:cNvCxnSpPr/>
            <p:nvPr/>
          </p:nvCxnSpPr>
          <p:spPr>
            <a:xfrm>
              <a:off x="2200" y="6774"/>
              <a:ext cx="1028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组合 70"/>
            <p:cNvGrpSpPr/>
            <p:nvPr/>
          </p:nvGrpSpPr>
          <p:grpSpPr>
            <a:xfrm>
              <a:off x="3228" y="6421"/>
              <a:ext cx="2381" cy="704"/>
              <a:chOff x="3228" y="4317"/>
              <a:chExt cx="2381" cy="704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3228" y="4317"/>
                <a:ext cx="1199" cy="7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/>
                  <a:t>4</a:t>
                </a: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4427" y="4317"/>
                <a:ext cx="312" cy="7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>
                <a:off x="4581" y="4655"/>
                <a:ext cx="1028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合 74"/>
            <p:cNvGrpSpPr/>
            <p:nvPr/>
          </p:nvGrpSpPr>
          <p:grpSpPr>
            <a:xfrm>
              <a:off x="5611" y="6422"/>
              <a:ext cx="1511" cy="705"/>
              <a:chOff x="3228" y="4317"/>
              <a:chExt cx="1511" cy="705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3228" y="4317"/>
                <a:ext cx="1199" cy="7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/>
                  <a:t>2</a:t>
                </a: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4427" y="4317"/>
                <a:ext cx="312" cy="7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2800"/>
              </a:p>
            </p:txBody>
          </p:sp>
        </p:grpSp>
      </p:grpSp>
      <p:grpSp>
        <p:nvGrpSpPr>
          <p:cNvPr id="98" name="组合 97"/>
          <p:cNvGrpSpPr/>
          <p:nvPr/>
        </p:nvGrpSpPr>
        <p:grpSpPr>
          <a:xfrm>
            <a:off x="1351443" y="4131098"/>
            <a:ext cx="3997960" cy="572770"/>
            <a:chOff x="2200" y="7479"/>
            <a:chExt cx="4921" cy="705"/>
          </a:xfrm>
        </p:grpSpPr>
        <p:cxnSp>
          <p:nvCxnSpPr>
            <p:cNvPr id="78" name="直接箭头连接符 77"/>
            <p:cNvCxnSpPr/>
            <p:nvPr/>
          </p:nvCxnSpPr>
          <p:spPr>
            <a:xfrm>
              <a:off x="2200" y="7832"/>
              <a:ext cx="1028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/>
            <p:cNvGrpSpPr/>
            <p:nvPr/>
          </p:nvGrpSpPr>
          <p:grpSpPr>
            <a:xfrm>
              <a:off x="3228" y="7479"/>
              <a:ext cx="2381" cy="704"/>
              <a:chOff x="3228" y="4317"/>
              <a:chExt cx="2381" cy="704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3228" y="4317"/>
                <a:ext cx="1199" cy="7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/>
                  <a:t>3</a:t>
                </a: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4427" y="4317"/>
                <a:ext cx="312" cy="7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>
                <a:off x="4581" y="4655"/>
                <a:ext cx="1028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/>
            <p:cNvGrpSpPr/>
            <p:nvPr/>
          </p:nvGrpSpPr>
          <p:grpSpPr>
            <a:xfrm>
              <a:off x="5611" y="7480"/>
              <a:ext cx="1511" cy="705"/>
              <a:chOff x="3228" y="4317"/>
              <a:chExt cx="1511" cy="705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3228" y="4317"/>
                <a:ext cx="1199" cy="7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/>
                  <a:t>1</a:t>
                </a: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4427" y="4317"/>
                <a:ext cx="312" cy="7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2800"/>
              </a:p>
            </p:txBody>
          </p:sp>
        </p:grpSp>
      </p:grpSp>
      <p:grpSp>
        <p:nvGrpSpPr>
          <p:cNvPr id="99" name="组合 98"/>
          <p:cNvGrpSpPr/>
          <p:nvPr/>
        </p:nvGrpSpPr>
        <p:grpSpPr>
          <a:xfrm>
            <a:off x="1351443" y="4823248"/>
            <a:ext cx="3997960" cy="572770"/>
            <a:chOff x="2200" y="8569"/>
            <a:chExt cx="4921" cy="705"/>
          </a:xfrm>
        </p:grpSpPr>
        <p:cxnSp>
          <p:nvCxnSpPr>
            <p:cNvPr id="86" name="直接箭头连接符 85"/>
            <p:cNvCxnSpPr/>
            <p:nvPr/>
          </p:nvCxnSpPr>
          <p:spPr>
            <a:xfrm>
              <a:off x="2200" y="8922"/>
              <a:ext cx="1028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组合 86"/>
            <p:cNvGrpSpPr/>
            <p:nvPr/>
          </p:nvGrpSpPr>
          <p:grpSpPr>
            <a:xfrm>
              <a:off x="3228" y="8569"/>
              <a:ext cx="2381" cy="704"/>
              <a:chOff x="3228" y="4317"/>
              <a:chExt cx="2381" cy="704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3228" y="4317"/>
                <a:ext cx="1199" cy="7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/>
                  <a:t>2</a:t>
                </a: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4427" y="4317"/>
                <a:ext cx="312" cy="7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>
                <a:off x="4581" y="4655"/>
                <a:ext cx="1028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组合 90"/>
            <p:cNvGrpSpPr/>
            <p:nvPr/>
          </p:nvGrpSpPr>
          <p:grpSpPr>
            <a:xfrm>
              <a:off x="5611" y="8570"/>
              <a:ext cx="1511" cy="705"/>
              <a:chOff x="3228" y="4317"/>
              <a:chExt cx="1511" cy="705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3228" y="4317"/>
                <a:ext cx="1199" cy="7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/>
                  <a:t>1</a:t>
                </a: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4427" y="4317"/>
                <a:ext cx="312" cy="7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2800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578013" y="2001308"/>
            <a:ext cx="773430" cy="3471545"/>
            <a:chOff x="982" y="4125"/>
            <a:chExt cx="1218" cy="5467"/>
          </a:xfrm>
        </p:grpSpPr>
        <p:sp>
          <p:nvSpPr>
            <p:cNvPr id="37" name="矩形 36"/>
            <p:cNvSpPr/>
            <p:nvPr/>
          </p:nvSpPr>
          <p:spPr>
            <a:xfrm>
              <a:off x="1604" y="4125"/>
              <a:ext cx="596" cy="1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82" y="4354"/>
              <a:ext cx="62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1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82" y="5428"/>
              <a:ext cx="62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2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82" y="6502"/>
              <a:ext cx="62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3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982" y="7576"/>
              <a:ext cx="62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4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982" y="8650"/>
              <a:ext cx="62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5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1604" y="5240"/>
              <a:ext cx="596" cy="10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4" name="矩形 3"/>
            <p:cNvSpPr/>
            <p:nvPr/>
          </p:nvSpPr>
          <p:spPr>
            <a:xfrm>
              <a:off x="1604" y="6320"/>
              <a:ext cx="596" cy="10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" name="矩形 4"/>
            <p:cNvSpPr/>
            <p:nvPr/>
          </p:nvSpPr>
          <p:spPr>
            <a:xfrm>
              <a:off x="1604" y="7403"/>
              <a:ext cx="596" cy="10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" name="矩形 5"/>
            <p:cNvSpPr/>
            <p:nvPr/>
          </p:nvSpPr>
          <p:spPr>
            <a:xfrm>
              <a:off x="1604" y="8497"/>
              <a:ext cx="596" cy="10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1658752" y="127740"/>
            <a:ext cx="1870641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ctr" defTabSz="914400">
              <a:lnSpc>
                <a:spcPct val="100000"/>
              </a:lnSpc>
              <a:defRPr/>
            </a:pPr>
            <a:r>
              <a:rPr lang="zh-CN" altLang="en-US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</a:rPr>
              <a:t>邻接表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382510" y="1621790"/>
            <a:ext cx="4284345" cy="4192270"/>
            <a:chOff x="11626" y="2554"/>
            <a:chExt cx="6747" cy="6602"/>
          </a:xfrm>
        </p:grpSpPr>
        <p:sp>
          <p:nvSpPr>
            <p:cNvPr id="14" name="椭圆 13"/>
            <p:cNvSpPr/>
            <p:nvPr/>
          </p:nvSpPr>
          <p:spPr>
            <a:xfrm>
              <a:off x="14432" y="2554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11626" y="5105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16955" y="508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8" name="直接连接符 17"/>
            <p:cNvCxnSpPr>
              <a:stCxn id="14" idx="3"/>
              <a:endCxn id="16" idx="7"/>
            </p:cNvCxnSpPr>
            <p:nvPr/>
          </p:nvCxnSpPr>
          <p:spPr>
            <a:xfrm flipH="1">
              <a:off x="12836" y="3764"/>
              <a:ext cx="1804" cy="1549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4" idx="5"/>
              <a:endCxn id="17" idx="1"/>
            </p:cNvCxnSpPr>
            <p:nvPr/>
          </p:nvCxnSpPr>
          <p:spPr>
            <a:xfrm>
              <a:off x="15642" y="3764"/>
              <a:ext cx="1521" cy="1532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22" idx="0"/>
              <a:endCxn id="14" idx="4"/>
            </p:cNvCxnSpPr>
            <p:nvPr/>
          </p:nvCxnSpPr>
          <p:spPr>
            <a:xfrm flipV="1">
              <a:off x="13754" y="3972"/>
              <a:ext cx="1388" cy="37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3044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23" name="直接连接符 22"/>
            <p:cNvCxnSpPr>
              <a:stCxn id="17" idx="2"/>
              <a:endCxn id="16" idx="6"/>
            </p:cNvCxnSpPr>
            <p:nvPr/>
          </p:nvCxnSpPr>
          <p:spPr>
            <a:xfrm flipH="1">
              <a:off x="13044" y="5797"/>
              <a:ext cx="3911" cy="17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stCxn id="17" idx="0"/>
              <a:endCxn id="14" idx="6"/>
            </p:cNvCxnSpPr>
            <p:nvPr/>
          </p:nvCxnSpPr>
          <p:spPr>
            <a:xfrm flipH="1" flipV="1">
              <a:off x="15850" y="3263"/>
              <a:ext cx="1814" cy="182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16" idx="4"/>
            </p:cNvCxnSpPr>
            <p:nvPr/>
          </p:nvCxnSpPr>
          <p:spPr>
            <a:xfrm>
              <a:off x="12335" y="6523"/>
              <a:ext cx="1126" cy="135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1271905" y="1425575"/>
            <a:ext cx="3998595" cy="572770"/>
            <a:chOff x="2200" y="4272"/>
            <a:chExt cx="4922" cy="705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2200" y="4625"/>
              <a:ext cx="1028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3228" y="4272"/>
              <a:ext cx="1199" cy="7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427" y="4272"/>
              <a:ext cx="312" cy="7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4581" y="4610"/>
              <a:ext cx="1028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5611" y="4273"/>
              <a:ext cx="1199" cy="7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810" y="4273"/>
              <a:ext cx="312" cy="7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2800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271905" y="2240915"/>
            <a:ext cx="2062756" cy="572770"/>
            <a:chOff x="2200" y="5408"/>
            <a:chExt cx="2539" cy="705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2200" y="5761"/>
              <a:ext cx="1028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组合 62"/>
            <p:cNvGrpSpPr/>
            <p:nvPr/>
          </p:nvGrpSpPr>
          <p:grpSpPr>
            <a:xfrm>
              <a:off x="3228" y="5408"/>
              <a:ext cx="1511" cy="705"/>
              <a:chOff x="3228" y="4317"/>
              <a:chExt cx="1511" cy="705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3228" y="4317"/>
                <a:ext cx="1199" cy="7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/>
                  <a:t>4</a:t>
                </a: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4427" y="4317"/>
                <a:ext cx="312" cy="7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2800"/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1271905" y="3102610"/>
            <a:ext cx="3997960" cy="572770"/>
            <a:chOff x="2200" y="6421"/>
            <a:chExt cx="4921" cy="705"/>
          </a:xfrm>
        </p:grpSpPr>
        <p:cxnSp>
          <p:nvCxnSpPr>
            <p:cNvPr id="29" name="直接箭头连接符 28"/>
            <p:cNvCxnSpPr/>
            <p:nvPr/>
          </p:nvCxnSpPr>
          <p:spPr>
            <a:xfrm>
              <a:off x="2200" y="6774"/>
              <a:ext cx="1028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/>
            <p:cNvGrpSpPr/>
            <p:nvPr/>
          </p:nvGrpSpPr>
          <p:grpSpPr>
            <a:xfrm>
              <a:off x="3228" y="6421"/>
              <a:ext cx="2381" cy="704"/>
              <a:chOff x="3228" y="4317"/>
              <a:chExt cx="2381" cy="70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3228" y="4317"/>
                <a:ext cx="1199" cy="7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/>
                  <a:t>2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427" y="4317"/>
                <a:ext cx="312" cy="7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cxnSp>
            <p:nvCxnSpPr>
              <p:cNvPr id="33" name="直接箭头连接符 32"/>
              <p:cNvCxnSpPr/>
              <p:nvPr/>
            </p:nvCxnSpPr>
            <p:spPr>
              <a:xfrm>
                <a:off x="4581" y="4655"/>
                <a:ext cx="1028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/>
            <p:cNvGrpSpPr/>
            <p:nvPr/>
          </p:nvGrpSpPr>
          <p:grpSpPr>
            <a:xfrm>
              <a:off x="5611" y="6422"/>
              <a:ext cx="1511" cy="705"/>
              <a:chOff x="3228" y="4317"/>
              <a:chExt cx="1511" cy="705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228" y="4317"/>
                <a:ext cx="1199" cy="7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/>
                  <a:t>1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427" y="4317"/>
                <a:ext cx="312" cy="7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2800"/>
              </a:p>
            </p:txBody>
          </p:sp>
        </p:grpSp>
      </p:grpSp>
      <p:grpSp>
        <p:nvGrpSpPr>
          <p:cNvPr id="98" name="组合 97"/>
          <p:cNvGrpSpPr/>
          <p:nvPr/>
        </p:nvGrpSpPr>
        <p:grpSpPr>
          <a:xfrm>
            <a:off x="1271905" y="3902075"/>
            <a:ext cx="2062756" cy="572770"/>
            <a:chOff x="2200" y="7479"/>
            <a:chExt cx="2539" cy="705"/>
          </a:xfrm>
        </p:grpSpPr>
        <p:cxnSp>
          <p:nvCxnSpPr>
            <p:cNvPr id="45" name="直接箭头连接符 44"/>
            <p:cNvCxnSpPr/>
            <p:nvPr/>
          </p:nvCxnSpPr>
          <p:spPr>
            <a:xfrm>
              <a:off x="2200" y="7832"/>
              <a:ext cx="1028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/>
            <p:cNvGrpSpPr/>
            <p:nvPr/>
          </p:nvGrpSpPr>
          <p:grpSpPr>
            <a:xfrm>
              <a:off x="3228" y="7479"/>
              <a:ext cx="1511" cy="705"/>
              <a:chOff x="3228" y="4317"/>
              <a:chExt cx="1511" cy="705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3228" y="4317"/>
                <a:ext cx="1199" cy="7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/>
                  <a:t>1</a:t>
                </a: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4427" y="4317"/>
                <a:ext cx="312" cy="7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498475" y="1426210"/>
            <a:ext cx="773430" cy="3166110"/>
            <a:chOff x="982" y="4273"/>
            <a:chExt cx="1218" cy="4224"/>
          </a:xfrm>
        </p:grpSpPr>
        <p:sp>
          <p:nvSpPr>
            <p:cNvPr id="58" name="矩形 57"/>
            <p:cNvSpPr/>
            <p:nvPr/>
          </p:nvSpPr>
          <p:spPr>
            <a:xfrm>
              <a:off x="1604" y="4273"/>
              <a:ext cx="596" cy="9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982" y="4354"/>
              <a:ext cx="624" cy="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1</a:t>
              </a: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982" y="5428"/>
              <a:ext cx="624" cy="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2</a:t>
              </a: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982" y="6502"/>
              <a:ext cx="624" cy="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3</a:t>
              </a: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982" y="7576"/>
              <a:ext cx="624" cy="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4</a:t>
              </a:r>
            </a:p>
          </p:txBody>
        </p:sp>
        <p:sp>
          <p:nvSpPr>
            <p:cNvPr id="103" name="矩形 102"/>
            <p:cNvSpPr/>
            <p:nvPr/>
          </p:nvSpPr>
          <p:spPr>
            <a:xfrm>
              <a:off x="1604" y="5240"/>
              <a:ext cx="596" cy="10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1604" y="6320"/>
              <a:ext cx="596" cy="10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1604" y="7403"/>
              <a:ext cx="596" cy="10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C5A9E211-96C9-D5B7-0B7C-FA996AE12EA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991360" y="153000"/>
            <a:ext cx="1991362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ctr" defTabSz="914400">
              <a:lnSpc>
                <a:spcPct val="100000"/>
              </a:lnSpc>
              <a:defRPr/>
            </a:pPr>
            <a:r>
              <a:rPr lang="zh-CN" altLang="en-US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</a:rPr>
              <a:t>生活中的图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57B5EA0-EA0E-AD8C-CA4F-3EB2A49FAE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21" y="947216"/>
            <a:ext cx="7898659" cy="540261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1999751" y="165065"/>
            <a:ext cx="3960784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</a:rPr>
              <a:t>邻接表 空间复杂度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4980" y="921385"/>
            <a:ext cx="62611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>
                <a:sym typeface="+mn-ea"/>
              </a:rPr>
              <a:t>假设图</a:t>
            </a:r>
            <a:r>
              <a:rPr lang="en-US" altLang="zh-CN" sz="3600">
                <a:sym typeface="+mn-ea"/>
              </a:rPr>
              <a:t>G</a:t>
            </a:r>
            <a:r>
              <a:rPr lang="zh-CN" altLang="en-US" sz="3600">
                <a:sym typeface="+mn-ea"/>
              </a:rPr>
              <a:t>有</a:t>
            </a:r>
            <a:r>
              <a:rPr lang="en-US" altLang="zh-CN" sz="3600">
                <a:sym typeface="+mn-ea"/>
              </a:rPr>
              <a:t>V</a:t>
            </a:r>
            <a:r>
              <a:rPr lang="zh-CN" altLang="en-US" sz="3600">
                <a:sym typeface="+mn-ea"/>
              </a:rPr>
              <a:t>个顶点，</a:t>
            </a:r>
            <a:r>
              <a:rPr lang="en-US" altLang="zh-CN" sz="3600">
                <a:sym typeface="+mn-ea"/>
              </a:rPr>
              <a:t>E</a:t>
            </a:r>
            <a:r>
              <a:rPr lang="zh-CN" altLang="en-US" sz="3600">
                <a:sym typeface="+mn-ea"/>
              </a:rPr>
              <a:t>条边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9585" y="2519045"/>
            <a:ext cx="5100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邻接表的空间复杂度：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80000" y="2441892"/>
            <a:ext cx="46710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O(V+E)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4980" y="4001135"/>
            <a:ext cx="7455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邻接表适合表示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稀疏图</a:t>
            </a:r>
            <a:r>
              <a:rPr lang="zh-CN" altLang="en-US" sz="3600"/>
              <a:t>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F36BE1CB-15CA-B685-D983-B263D53349F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39841" y="166547"/>
            <a:ext cx="1641652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ctr" defTabSz="914400">
              <a:lnSpc>
                <a:spcPct val="100000"/>
              </a:lnSpc>
              <a:defRPr/>
            </a:pPr>
            <a:r>
              <a:rPr lang="zh-CN" altLang="en-US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</a:rPr>
              <a:t>加权图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15545DF-E028-FF94-94CB-726908682C3A}"/>
              </a:ext>
            </a:extLst>
          </p:cNvPr>
          <p:cNvGrpSpPr/>
          <p:nvPr/>
        </p:nvGrpSpPr>
        <p:grpSpPr>
          <a:xfrm>
            <a:off x="3718137" y="1258358"/>
            <a:ext cx="4284345" cy="4192270"/>
            <a:chOff x="11626" y="2554"/>
            <a:chExt cx="6747" cy="660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F0F078F-CA64-B6BA-6686-AA8C3AFA21BF}"/>
                </a:ext>
              </a:extLst>
            </p:cNvPr>
            <p:cNvSpPr/>
            <p:nvPr/>
          </p:nvSpPr>
          <p:spPr>
            <a:xfrm>
              <a:off x="14432" y="2554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2771F0C-E6DD-B54F-CE48-4610A4A2D2D6}"/>
                </a:ext>
              </a:extLst>
            </p:cNvPr>
            <p:cNvSpPr/>
            <p:nvPr/>
          </p:nvSpPr>
          <p:spPr>
            <a:xfrm>
              <a:off x="11626" y="5105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B70850E-A81F-93A1-7C67-B8C31F32CEDF}"/>
                </a:ext>
              </a:extLst>
            </p:cNvPr>
            <p:cNvSpPr/>
            <p:nvPr/>
          </p:nvSpPr>
          <p:spPr>
            <a:xfrm>
              <a:off x="16955" y="508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247BCFE-9669-A5EA-2ACB-466C1DEA5046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12836" y="3764"/>
              <a:ext cx="1804" cy="1549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60008FA-D9F4-86F3-5304-16B7D7877530}"/>
                </a:ext>
              </a:extLst>
            </p:cNvPr>
            <p:cNvCxnSpPr>
              <a:stCxn id="5" idx="5"/>
              <a:endCxn id="7" idx="1"/>
            </p:cNvCxnSpPr>
            <p:nvPr/>
          </p:nvCxnSpPr>
          <p:spPr>
            <a:xfrm>
              <a:off x="15642" y="3764"/>
              <a:ext cx="1521" cy="1532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7689DF9-6D72-C80B-0242-2A53D8C26CE5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13961" y="3972"/>
              <a:ext cx="1180" cy="37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72B75FE-FD93-C234-3C1F-1B9C7CB59FBC}"/>
                </a:ext>
              </a:extLst>
            </p:cNvPr>
            <p:cNvSpPr/>
            <p:nvPr/>
          </p:nvSpPr>
          <p:spPr>
            <a:xfrm>
              <a:off x="13044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009C08D-FD6C-0919-0E14-DD0D35C8A088}"/>
                </a:ext>
              </a:extLst>
            </p:cNvPr>
            <p:cNvCxnSpPr>
              <a:cxnSpLocks/>
              <a:stCxn id="11" idx="6"/>
              <a:endCxn id="7" idx="3"/>
            </p:cNvCxnSpPr>
            <p:nvPr/>
          </p:nvCxnSpPr>
          <p:spPr>
            <a:xfrm flipV="1">
              <a:off x="14462" y="6298"/>
              <a:ext cx="2701" cy="2149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762F701-49E6-9024-14B0-A4E6C2154E0A}"/>
                </a:ext>
              </a:extLst>
            </p:cNvPr>
            <p:cNvCxnSpPr>
              <a:cxnSpLocks/>
              <a:stCxn id="6" idx="4"/>
              <a:endCxn id="11" idx="1"/>
            </p:cNvCxnSpPr>
            <p:nvPr/>
          </p:nvCxnSpPr>
          <p:spPr>
            <a:xfrm>
              <a:off x="12335" y="6523"/>
              <a:ext cx="917" cy="1423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F0EE0558-8A5E-50B0-EBF5-16B029EA2A05}"/>
              </a:ext>
            </a:extLst>
          </p:cNvPr>
          <p:cNvSpPr txBox="1"/>
          <p:nvPr/>
        </p:nvSpPr>
        <p:spPr>
          <a:xfrm>
            <a:off x="4700241" y="207941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5</a:t>
            </a:r>
            <a:endParaRPr lang="zh-CN" altLang="en-US" sz="28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22D2C3C-CF72-8275-63E4-B069E670E8BF}"/>
              </a:ext>
            </a:extLst>
          </p:cNvPr>
          <p:cNvSpPr txBox="1"/>
          <p:nvPr/>
        </p:nvSpPr>
        <p:spPr>
          <a:xfrm>
            <a:off x="6827596" y="208639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7</a:t>
            </a:r>
            <a:endParaRPr lang="zh-CN" altLang="en-US" sz="28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9C21616-74B8-7BD6-85E6-C479D9C5D983}"/>
              </a:ext>
            </a:extLst>
          </p:cNvPr>
          <p:cNvSpPr txBox="1"/>
          <p:nvPr/>
        </p:nvSpPr>
        <p:spPr>
          <a:xfrm>
            <a:off x="5676256" y="306684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9</a:t>
            </a:r>
            <a:endParaRPr lang="zh-CN" altLang="en-US" sz="28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B7C312E-C71D-8587-FD90-7368DBE8A1AA}"/>
              </a:ext>
            </a:extLst>
          </p:cNvPr>
          <p:cNvSpPr txBox="1"/>
          <p:nvPr/>
        </p:nvSpPr>
        <p:spPr>
          <a:xfrm>
            <a:off x="3942378" y="402380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6</a:t>
            </a:r>
            <a:endParaRPr lang="zh-CN" altLang="en-US" sz="28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D700237-8BE8-6B20-AE43-374FB9134AFD}"/>
              </a:ext>
            </a:extLst>
          </p:cNvPr>
          <p:cNvSpPr txBox="1"/>
          <p:nvPr/>
        </p:nvSpPr>
        <p:spPr>
          <a:xfrm>
            <a:off x="6549602" y="408662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8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552697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96B18B-E033-F4B9-F091-65740C70A984}"/>
              </a:ext>
            </a:extLst>
          </p:cNvPr>
          <p:cNvSpPr/>
          <p:nvPr/>
        </p:nvSpPr>
        <p:spPr>
          <a:xfrm>
            <a:off x="5490359" y="2589722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vector</a:t>
            </a:r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邻接表</a:t>
            </a:r>
          </a:p>
        </p:txBody>
      </p:sp>
    </p:spTree>
    <p:extLst>
      <p:ext uri="{BB962C8B-B14F-4D97-AF65-F5344CB8AC3E}">
        <p14:creationId xmlns:p14="http://schemas.microsoft.com/office/powerpoint/2010/main" val="665528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1879600" y="180093"/>
            <a:ext cx="4105841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ctr" defTabSz="914400">
              <a:lnSpc>
                <a:spcPct val="100000"/>
              </a:lnSpc>
              <a:defRPr/>
            </a:pPr>
            <a:r>
              <a:rPr lang="zh-CN" altLang="en-US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</a:rPr>
              <a:t>邻接表</a:t>
            </a:r>
            <a:r>
              <a:rPr altLang="zh-CN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</a:rPr>
              <a:t> </a:t>
            </a:r>
            <a:r>
              <a:rPr lang="zh-CN" altLang="en-US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</a:rPr>
              <a:t>使用</a:t>
            </a:r>
            <a:r>
              <a:rPr altLang="zh-CN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</a:rPr>
              <a:t>vector</a:t>
            </a:r>
            <a:r>
              <a:rPr lang="zh-CN" altLang="en-US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</a:rPr>
              <a:t>数组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558800" y="1565910"/>
            <a:ext cx="1417320" cy="3997960"/>
            <a:chOff x="880" y="2466"/>
            <a:chExt cx="2232" cy="6296"/>
          </a:xfrm>
        </p:grpSpPr>
        <p:sp>
          <p:nvSpPr>
            <p:cNvPr id="36" name="矩形 35"/>
            <p:cNvSpPr/>
            <p:nvPr/>
          </p:nvSpPr>
          <p:spPr>
            <a:xfrm>
              <a:off x="1538" y="2466"/>
              <a:ext cx="1575" cy="1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3200" baseline="-2500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538" y="4041"/>
              <a:ext cx="1575" cy="1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3200" baseline="-25000"/>
            </a:p>
          </p:txBody>
        </p:sp>
        <p:sp>
          <p:nvSpPr>
            <p:cNvPr id="41" name="矩形 40"/>
            <p:cNvSpPr/>
            <p:nvPr/>
          </p:nvSpPr>
          <p:spPr>
            <a:xfrm>
              <a:off x="1546" y="5609"/>
              <a:ext cx="1567" cy="1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3200" baseline="-250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1538" y="7188"/>
              <a:ext cx="1575" cy="1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3200" baseline="-250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80" y="2918"/>
              <a:ext cx="72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/>
                <a:t>1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99" y="4471"/>
              <a:ext cx="68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/>
                <a:t>2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80" y="6024"/>
              <a:ext cx="72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/>
                <a:t>3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80" y="7577"/>
              <a:ext cx="72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/>
                <a:t>4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1512570" y="2669540"/>
            <a:ext cx="802640" cy="802640"/>
          </a:xfrm>
          <a:prstGeom prst="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>
              <a:lnSpc>
                <a:spcPct val="90000"/>
              </a:lnSpc>
            </a:pPr>
            <a:r>
              <a:rPr lang="en-US" altLang="zh-CN" sz="5400" baseline="-25000"/>
              <a:t>4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515110" y="1681480"/>
            <a:ext cx="1602740" cy="804545"/>
            <a:chOff x="2386" y="2648"/>
            <a:chExt cx="2524" cy="1267"/>
          </a:xfrm>
        </p:grpSpPr>
        <p:sp>
          <p:nvSpPr>
            <p:cNvPr id="3" name="矩形 2"/>
            <p:cNvSpPr/>
            <p:nvPr/>
          </p:nvSpPr>
          <p:spPr>
            <a:xfrm>
              <a:off x="2386" y="2651"/>
              <a:ext cx="1264" cy="1264"/>
            </a:xfrm>
            <a:prstGeom prst="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5400" baseline="-25000"/>
                <a:t>2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3646" y="2648"/>
              <a:ext cx="1264" cy="1264"/>
            </a:xfrm>
            <a:prstGeom prst="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5400" baseline="-25000"/>
                <a:t>3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382510" y="1621790"/>
            <a:ext cx="4284345" cy="4192270"/>
            <a:chOff x="11626" y="2554"/>
            <a:chExt cx="6747" cy="6602"/>
          </a:xfrm>
        </p:grpSpPr>
        <p:sp>
          <p:nvSpPr>
            <p:cNvPr id="14" name="椭圆 13"/>
            <p:cNvSpPr/>
            <p:nvPr/>
          </p:nvSpPr>
          <p:spPr>
            <a:xfrm>
              <a:off x="14432" y="2554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11626" y="5105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16955" y="508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8" name="直接连接符 17"/>
            <p:cNvCxnSpPr>
              <a:stCxn id="14" idx="3"/>
              <a:endCxn id="16" idx="7"/>
            </p:cNvCxnSpPr>
            <p:nvPr/>
          </p:nvCxnSpPr>
          <p:spPr>
            <a:xfrm flipH="1">
              <a:off x="12836" y="3764"/>
              <a:ext cx="1804" cy="1549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4" idx="5"/>
              <a:endCxn id="17" idx="1"/>
            </p:cNvCxnSpPr>
            <p:nvPr/>
          </p:nvCxnSpPr>
          <p:spPr>
            <a:xfrm>
              <a:off x="15642" y="3764"/>
              <a:ext cx="1521" cy="1532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22" idx="0"/>
              <a:endCxn id="14" idx="4"/>
            </p:cNvCxnSpPr>
            <p:nvPr/>
          </p:nvCxnSpPr>
          <p:spPr>
            <a:xfrm flipV="1">
              <a:off x="13754" y="3972"/>
              <a:ext cx="1388" cy="37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3044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23" name="直接连接符 22"/>
            <p:cNvCxnSpPr>
              <a:stCxn id="17" idx="2"/>
              <a:endCxn id="16" idx="6"/>
            </p:cNvCxnSpPr>
            <p:nvPr/>
          </p:nvCxnSpPr>
          <p:spPr>
            <a:xfrm flipH="1">
              <a:off x="13044" y="5797"/>
              <a:ext cx="3911" cy="17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17" idx="0"/>
              <a:endCxn id="14" idx="6"/>
            </p:cNvCxnSpPr>
            <p:nvPr/>
          </p:nvCxnSpPr>
          <p:spPr>
            <a:xfrm flipH="1" flipV="1">
              <a:off x="15850" y="3263"/>
              <a:ext cx="1814" cy="182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6" idx="4"/>
            </p:cNvCxnSpPr>
            <p:nvPr/>
          </p:nvCxnSpPr>
          <p:spPr>
            <a:xfrm>
              <a:off x="12335" y="6523"/>
              <a:ext cx="1126" cy="135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1512570" y="4676775"/>
            <a:ext cx="802640" cy="802640"/>
          </a:xfrm>
          <a:prstGeom prst="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>
              <a:lnSpc>
                <a:spcPct val="90000"/>
              </a:lnSpc>
            </a:pPr>
            <a:r>
              <a:rPr lang="en-US" altLang="zh-CN" sz="5400" baseline="-25000"/>
              <a:t>1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515110" y="3658235"/>
            <a:ext cx="1602740" cy="804545"/>
            <a:chOff x="2386" y="2648"/>
            <a:chExt cx="2524" cy="1267"/>
          </a:xfrm>
        </p:grpSpPr>
        <p:sp>
          <p:nvSpPr>
            <p:cNvPr id="26" name="矩形 25"/>
            <p:cNvSpPr/>
            <p:nvPr/>
          </p:nvSpPr>
          <p:spPr>
            <a:xfrm>
              <a:off x="2386" y="2651"/>
              <a:ext cx="1264" cy="1264"/>
            </a:xfrm>
            <a:prstGeom prst="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5400" baseline="-25000"/>
                <a:t>1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3646" y="2648"/>
              <a:ext cx="1264" cy="1264"/>
            </a:xfrm>
            <a:prstGeom prst="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5400" baseline="-25000"/>
                <a:t>2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333625" y="912495"/>
            <a:ext cx="2886710" cy="752475"/>
            <a:chOff x="4935" y="2726"/>
            <a:chExt cx="4546" cy="1185"/>
          </a:xfrm>
        </p:grpSpPr>
        <p:sp>
          <p:nvSpPr>
            <p:cNvPr id="29" name="文本框 28"/>
            <p:cNvSpPr txBox="1"/>
            <p:nvPr/>
          </p:nvSpPr>
          <p:spPr>
            <a:xfrm>
              <a:off x="6170" y="2726"/>
              <a:ext cx="3311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/>
                <a:t>vector</a:t>
              </a:r>
              <a:r>
                <a:rPr lang="zh-CN" altLang="en-US" sz="3200"/>
                <a:t>对象</a:t>
              </a:r>
            </a:p>
          </p:txBody>
        </p:sp>
        <p:cxnSp>
          <p:nvCxnSpPr>
            <p:cNvPr id="30" name="直接箭头连接符 29"/>
            <p:cNvCxnSpPr>
              <a:stCxn id="29" idx="1"/>
            </p:cNvCxnSpPr>
            <p:nvPr/>
          </p:nvCxnSpPr>
          <p:spPr>
            <a:xfrm flipH="1">
              <a:off x="4935" y="3186"/>
              <a:ext cx="1235" cy="72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9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1812748" y="119134"/>
            <a:ext cx="2669894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ctr" defTabSz="914400">
              <a:lnSpc>
                <a:spcPct val="100000"/>
              </a:lnSpc>
              <a:defRPr/>
            </a:pPr>
            <a:r>
              <a:rPr altLang="zh-CN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</a:rPr>
              <a:t>vector</a:t>
            </a:r>
            <a:r>
              <a:rPr lang="zh-CN" altLang="en-US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</a:rPr>
              <a:t>邻接表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8330" y="1116330"/>
            <a:ext cx="10283825" cy="127254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vector&lt;int&gt; h[N];</a:t>
            </a:r>
            <a:r>
              <a:rPr lang="zh-CN" altLang="en-US" sz="3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en-US" altLang="zh-CN" sz="3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h</a:t>
            </a:r>
            <a:r>
              <a:rPr lang="zh-CN" altLang="en-US" sz="3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[i]：顶点i的邻接点们</a:t>
            </a:r>
          </a:p>
          <a:p>
            <a:pPr>
              <a:lnSpc>
                <a:spcPct val="120000"/>
              </a:lnSpc>
            </a:pPr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int n;</a:t>
            </a:r>
            <a:r>
              <a:rPr lang="en-US" altLang="zh-CN" sz="3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zh-CN" altLang="en-US" sz="3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顶点总数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2978785"/>
            <a:ext cx="5078730" cy="186309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3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//无向图添加边</a:t>
            </a:r>
            <a:r>
              <a:rPr lang="en-US" altLang="zh-CN" sz="3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(a,b)</a:t>
            </a:r>
            <a:endParaRPr lang="zh-CN" altLang="en-US" sz="3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h</a:t>
            </a:r>
            <a:r>
              <a:rPr lang="en-US" altLang="zh-CN" sz="32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[a].push_back(b);</a:t>
            </a:r>
          </a:p>
          <a:p>
            <a:pPr>
              <a:lnSpc>
                <a:spcPct val="120000"/>
              </a:lnSpc>
            </a:pPr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h</a:t>
            </a:r>
            <a:r>
              <a:rPr lang="en-US" altLang="zh-CN" sz="32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[b].push_back(a);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282690" y="3274060"/>
            <a:ext cx="4937760" cy="127254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3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//有向图添加弧</a:t>
            </a:r>
            <a:r>
              <a:rPr lang="en-US" altLang="zh-CN" sz="32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&lt;a,b&gt;</a:t>
            </a:r>
            <a:endParaRPr lang="zh-CN" altLang="en-US" sz="32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3200">
                <a:latin typeface="Consolas" panose="020B0609020204030204" charset="0"/>
                <a:cs typeface="Consolas" panose="020B0609020204030204" charset="0"/>
                <a:sym typeface="+mn-ea"/>
              </a:rPr>
              <a:t>h</a:t>
            </a:r>
            <a:r>
              <a:rPr lang="en-US" altLang="zh-CN" sz="32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[a].push_back(b);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bldLvl="0" animBg="1"/>
      <p:bldP spid="3" grpId="0" uiExpand="1" build="allAtOnce" bldLvl="0" animBg="1"/>
      <p:bldP spid="4" grpId="0" uiExpand="1" build="allAtOnce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1834373" y="152965"/>
            <a:ext cx="2575068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ctr" defTabSz="914400">
              <a:lnSpc>
                <a:spcPct val="100000"/>
              </a:lnSpc>
              <a:defRPr/>
            </a:pPr>
            <a:r>
              <a:rPr lang="zh-CN" altLang="en-US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</a:rPr>
              <a:t>图的逻辑结构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8795" y="1016635"/>
            <a:ext cx="8521065" cy="494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</a:t>
            </a:r>
            <a:r>
              <a:rPr lang="zh-CN" sz="3200"/>
              <a:t>是由</a:t>
            </a:r>
            <a:r>
              <a:rPr 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顶点</a:t>
            </a:r>
            <a:r>
              <a:rPr lang="zh-CN" sz="3200"/>
              <a:t>及</a:t>
            </a:r>
            <a:r>
              <a:rPr 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顶点间的关系</a:t>
            </a:r>
            <a:r>
              <a:rPr lang="en-US" altLang="zh-CN" sz="3200">
                <a:solidFill>
                  <a:schemeClr val="tx1"/>
                </a:solidFill>
                <a:effectLst/>
              </a:rPr>
              <a:t>(</a:t>
            </a:r>
            <a:r>
              <a:rPr lang="zh-CN" altLang="en-US" sz="3200">
                <a:solidFill>
                  <a:schemeClr val="tx1"/>
                </a:solidFill>
                <a:effectLst/>
              </a:rPr>
              <a:t>边</a:t>
            </a:r>
            <a:r>
              <a:rPr lang="en-US" altLang="zh-CN" sz="3200">
                <a:solidFill>
                  <a:schemeClr val="tx1"/>
                </a:solidFill>
                <a:effectLst/>
              </a:rPr>
              <a:t>)</a:t>
            </a:r>
            <a:r>
              <a:rPr lang="zh-CN" sz="3200">
                <a:solidFill>
                  <a:schemeClr val="tx1"/>
                </a:solidFill>
                <a:effectLst/>
              </a:rPr>
              <a:t>两个集合组成的数据结构。记作</a:t>
            </a:r>
            <a:r>
              <a:rPr lang="en-US" altLang="zh-CN" sz="3200">
                <a:solidFill>
                  <a:schemeClr val="tx1"/>
                </a:solidFill>
                <a:effectLst/>
              </a:rPr>
              <a:t>G=(V , E);</a:t>
            </a:r>
            <a:endParaRPr lang="zh-CN" altLang="en-US" sz="3200"/>
          </a:p>
          <a:p>
            <a:pPr algn="l">
              <a:lnSpc>
                <a:spcPct val="140000"/>
              </a:lnSpc>
            </a:pPr>
            <a:r>
              <a:rPr lang="en-US" altLang="zh-CN" sz="3200">
                <a:solidFill>
                  <a:schemeClr val="tx1"/>
                </a:solidFill>
                <a:effectLst/>
              </a:rPr>
              <a:t>V</a:t>
            </a:r>
            <a:r>
              <a:rPr lang="zh-CN" altLang="en-US" sz="3200">
                <a:effectLst/>
                <a:sym typeface="+mn-ea"/>
              </a:rPr>
              <a:t>：</a:t>
            </a:r>
            <a:r>
              <a:rPr lang="zh-CN" altLang="en-US" sz="3200">
                <a:solidFill>
                  <a:schemeClr val="tx1"/>
                </a:solidFill>
                <a:effectLst/>
              </a:rPr>
              <a:t>顶点的集合       </a:t>
            </a:r>
            <a:r>
              <a:rPr lang="en-US" altLang="zh-CN" sz="3200">
                <a:solidFill>
                  <a:schemeClr val="tx1"/>
                </a:solidFill>
                <a:effectLst/>
              </a:rPr>
              <a:t>E</a:t>
            </a:r>
            <a:r>
              <a:rPr lang="zh-CN" altLang="en-US" sz="3200">
                <a:solidFill>
                  <a:schemeClr val="tx1"/>
                </a:solidFill>
                <a:effectLst/>
              </a:rPr>
              <a:t>：边的集合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140000"/>
              </a:lnSpc>
            </a:pP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140000"/>
              </a:lnSpc>
            </a:pPr>
            <a:r>
              <a:rPr lang="zh-CN" altLang="en-US" sz="3200">
                <a:solidFill>
                  <a:schemeClr val="tx1"/>
                </a:solidFill>
                <a:effectLst/>
              </a:rPr>
              <a:t>顶点间是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多对多</a:t>
            </a:r>
            <a:r>
              <a:rPr lang="zh-CN" altLang="en-US" sz="3200">
                <a:solidFill>
                  <a:schemeClr val="tx1"/>
                </a:solidFill>
                <a:effectLst/>
              </a:rPr>
              <a:t>的关系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140000"/>
              </a:lnSpc>
            </a:pPr>
            <a:r>
              <a:rPr lang="zh-CN" altLang="en-US" sz="3200">
                <a:solidFill>
                  <a:schemeClr val="tx1"/>
                </a:solidFill>
                <a:effectLst/>
              </a:rPr>
              <a:t>例：右侧图中有顶点：</a:t>
            </a:r>
          </a:p>
          <a:p>
            <a:pPr algn="l">
              <a:lnSpc>
                <a:spcPct val="130000"/>
              </a:lnSpc>
            </a:pPr>
            <a:r>
              <a:rPr lang="en-US" altLang="zh-CN" sz="3600">
                <a:solidFill>
                  <a:schemeClr val="tx1"/>
                </a:solidFill>
                <a:effectLst/>
              </a:rPr>
              <a:t>v</a:t>
            </a:r>
            <a:r>
              <a:rPr lang="en-US" altLang="zh-CN" sz="3600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 sz="3600">
                <a:solidFill>
                  <a:schemeClr val="tx1"/>
                </a:solidFill>
                <a:effectLst/>
              </a:rPr>
              <a:t>  </a:t>
            </a:r>
            <a:r>
              <a:rPr lang="en-US" altLang="zh-CN" sz="3600">
                <a:effectLst/>
                <a:sym typeface="+mn-ea"/>
              </a:rPr>
              <a:t>v</a:t>
            </a:r>
            <a:r>
              <a:rPr lang="en-US" altLang="zh-CN" sz="3600" baseline="-25000">
                <a:effectLst/>
                <a:sym typeface="+mn-ea"/>
              </a:rPr>
              <a:t>2</a:t>
            </a:r>
            <a:r>
              <a:rPr lang="en-US" altLang="zh-CN" sz="3600">
                <a:effectLst/>
                <a:sym typeface="+mn-ea"/>
              </a:rPr>
              <a:t>  v</a:t>
            </a:r>
            <a:r>
              <a:rPr lang="en-US" altLang="zh-CN" sz="3600" baseline="-25000">
                <a:effectLst/>
                <a:sym typeface="+mn-ea"/>
              </a:rPr>
              <a:t>3</a:t>
            </a:r>
            <a:r>
              <a:rPr lang="en-US" altLang="zh-CN" sz="3600">
                <a:effectLst/>
                <a:sym typeface="+mn-ea"/>
              </a:rPr>
              <a:t>  v</a:t>
            </a:r>
            <a:r>
              <a:rPr lang="en-US" altLang="zh-CN" sz="3600" baseline="-25000">
                <a:effectLst/>
                <a:sym typeface="+mn-ea"/>
              </a:rPr>
              <a:t>4</a:t>
            </a:r>
            <a:r>
              <a:rPr lang="en-US" altLang="zh-CN" sz="3600">
                <a:effectLst/>
                <a:sym typeface="+mn-ea"/>
              </a:rPr>
              <a:t>  v</a:t>
            </a:r>
            <a:r>
              <a:rPr lang="en-US" altLang="zh-CN" sz="3600" baseline="-25000">
                <a:effectLst/>
                <a:sym typeface="+mn-ea"/>
              </a:rPr>
              <a:t>5</a:t>
            </a:r>
            <a:endParaRPr lang="en-US" altLang="zh-CN" sz="3600" baseline="-25000">
              <a:solidFill>
                <a:schemeClr val="tx1"/>
              </a:solidFill>
              <a:effectLst/>
              <a:sym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185785" y="2692400"/>
            <a:ext cx="3670935" cy="3592195"/>
            <a:chOff x="12097" y="2198"/>
            <a:chExt cx="5781" cy="5657"/>
          </a:xfrm>
        </p:grpSpPr>
        <p:sp>
          <p:nvSpPr>
            <p:cNvPr id="4" name="椭圆 3"/>
            <p:cNvSpPr/>
            <p:nvPr/>
          </p:nvSpPr>
          <p:spPr>
            <a:xfrm>
              <a:off x="14501" y="2198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5" name="椭圆 4"/>
            <p:cNvSpPr/>
            <p:nvPr/>
          </p:nvSpPr>
          <p:spPr>
            <a:xfrm>
              <a:off x="15538" y="6640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12097" y="4384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6663" y="4369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9" name="直接连接符 8"/>
            <p:cNvCxnSpPr>
              <a:stCxn id="4" idx="3"/>
              <a:endCxn id="6" idx="7"/>
            </p:cNvCxnSpPr>
            <p:nvPr/>
          </p:nvCxnSpPr>
          <p:spPr>
            <a:xfrm flipH="1">
              <a:off x="13134" y="3235"/>
              <a:ext cx="1545" cy="1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4" idx="4"/>
              <a:endCxn id="5" idx="0"/>
            </p:cNvCxnSpPr>
            <p:nvPr/>
          </p:nvCxnSpPr>
          <p:spPr>
            <a:xfrm>
              <a:off x="15109" y="3413"/>
              <a:ext cx="1037" cy="3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4" idx="5"/>
              <a:endCxn id="7" idx="0"/>
            </p:cNvCxnSpPr>
            <p:nvPr/>
          </p:nvCxnSpPr>
          <p:spPr>
            <a:xfrm>
              <a:off x="15538" y="3235"/>
              <a:ext cx="1733" cy="1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9" idx="0"/>
              <a:endCxn id="4" idx="4"/>
            </p:cNvCxnSpPr>
            <p:nvPr/>
          </p:nvCxnSpPr>
          <p:spPr>
            <a:xfrm flipV="1">
              <a:off x="13920" y="3413"/>
              <a:ext cx="1189" cy="3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13312" y="6640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30" name="直接连接符 29"/>
            <p:cNvCxnSpPr>
              <a:stCxn id="7" idx="2"/>
              <a:endCxn id="6" idx="6"/>
            </p:cNvCxnSpPr>
            <p:nvPr/>
          </p:nvCxnSpPr>
          <p:spPr>
            <a:xfrm flipH="1">
              <a:off x="13312" y="4977"/>
              <a:ext cx="3351" cy="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/>
          <p:cNvSpPr txBox="1"/>
          <p:nvPr/>
        </p:nvSpPr>
        <p:spPr>
          <a:xfrm>
            <a:off x="9309735" y="761365"/>
            <a:ext cx="2734945" cy="2011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3200">
                <a:sym typeface="+mn-ea"/>
              </a:rPr>
              <a:t>图：</a:t>
            </a:r>
            <a:r>
              <a:rPr lang="en-US" altLang="zh-CN" sz="3200">
                <a:sym typeface="+mn-ea"/>
              </a:rPr>
              <a:t>graph  </a:t>
            </a:r>
          </a:p>
          <a:p>
            <a:pPr algn="l">
              <a:lnSpc>
                <a:spcPct val="130000"/>
              </a:lnSpc>
            </a:pPr>
            <a:r>
              <a:rPr lang="zh-CN" altLang="en-US" sz="3200">
                <a:sym typeface="+mn-ea"/>
              </a:rPr>
              <a:t>顶点：</a:t>
            </a:r>
            <a:r>
              <a:rPr lang="en-US" altLang="zh-CN" sz="3200">
                <a:sym typeface="+mn-ea"/>
              </a:rPr>
              <a:t>vertex  </a:t>
            </a:r>
          </a:p>
          <a:p>
            <a:pPr algn="l">
              <a:lnSpc>
                <a:spcPct val="130000"/>
              </a:lnSpc>
            </a:pPr>
            <a:r>
              <a:rPr lang="zh-CN" altLang="en-US" sz="3200">
                <a:sym typeface="+mn-ea"/>
              </a:rPr>
              <a:t>边：</a:t>
            </a:r>
            <a:r>
              <a:rPr lang="en-US" altLang="zh-CN" sz="3200">
                <a:sym typeface="+mn-ea"/>
              </a:rPr>
              <a:t>edge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1942746" y="166547"/>
            <a:ext cx="1403281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ctr" defTabSz="914400">
              <a:lnSpc>
                <a:spcPct val="100000"/>
              </a:lnSpc>
              <a:defRPr/>
            </a:pPr>
            <a:r>
              <a:rPr lang="zh-CN" altLang="en-US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</a:rPr>
              <a:t>有向图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6710" y="1016635"/>
            <a:ext cx="8521065" cy="6251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sz="3200" b="1">
                <a:solidFill>
                  <a:schemeClr val="tx1"/>
                </a:solidFill>
                <a:effectLst/>
              </a:rPr>
              <a:t>有向图：</a:t>
            </a:r>
            <a:r>
              <a:rPr lang="zh-CN" sz="3200">
                <a:solidFill>
                  <a:schemeClr val="tx1"/>
                </a:solidFill>
                <a:effectLst/>
              </a:rPr>
              <a:t>图中每一条边都是有方向的</a:t>
            </a: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3200">
                <a:solidFill>
                  <a:schemeClr val="tx1"/>
                </a:solidFill>
                <a:effectLst/>
              </a:rPr>
              <a:t>有向边记为： </a:t>
            </a:r>
            <a:r>
              <a:rPr lang="en-US" altLang="zh-CN" sz="3200">
                <a:solidFill>
                  <a:schemeClr val="tx1"/>
                </a:solidFill>
                <a:effectLst/>
              </a:rPr>
              <a:t>&lt;v</a:t>
            </a:r>
            <a:r>
              <a:rPr lang="en-US" altLang="zh-CN" sz="3200" baseline="-25000">
                <a:solidFill>
                  <a:schemeClr val="tx1"/>
                </a:solidFill>
                <a:effectLst/>
              </a:rPr>
              <a:t>i</a:t>
            </a:r>
            <a:r>
              <a:rPr lang="en-US" altLang="zh-CN" sz="3200">
                <a:solidFill>
                  <a:schemeClr val="tx1"/>
                </a:solidFill>
                <a:effectLst/>
              </a:rPr>
              <a:t>, v</a:t>
            </a:r>
            <a:r>
              <a:rPr lang="en-US" altLang="zh-CN" sz="3200" baseline="-25000">
                <a:solidFill>
                  <a:schemeClr val="tx1"/>
                </a:solidFill>
                <a:effectLst/>
              </a:rPr>
              <a:t>j</a:t>
            </a:r>
            <a:r>
              <a:rPr lang="en-US" altLang="zh-CN" sz="3200">
                <a:solidFill>
                  <a:schemeClr val="tx1"/>
                </a:solidFill>
                <a:effectLst/>
              </a:rPr>
              <a:t>&gt;</a:t>
            </a: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3200">
                <a:solidFill>
                  <a:schemeClr val="tx1"/>
                </a:solidFill>
                <a:effectLst/>
              </a:rPr>
              <a:t>有向边，又称作：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弧</a:t>
            </a:r>
            <a:endParaRPr lang="en-US" altLang="zh-CN" sz="3200">
              <a:solidFill>
                <a:schemeClr val="tx1"/>
              </a:solidFill>
              <a:effectLst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3200">
              <a:solidFill>
                <a:schemeClr val="tx1"/>
              </a:solidFill>
              <a:effectLst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3600">
                <a:solidFill>
                  <a:schemeClr val="tx1"/>
                </a:solidFill>
                <a:effectLst/>
              </a:rPr>
              <a:t>例：该图有边</a:t>
            </a: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3600">
                <a:solidFill>
                  <a:schemeClr val="tx1"/>
                </a:solidFill>
                <a:effectLst/>
              </a:rPr>
              <a:t>&lt;v</a:t>
            </a:r>
            <a:r>
              <a:rPr lang="en-US" altLang="zh-CN" sz="3600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 sz="3600">
                <a:solidFill>
                  <a:schemeClr val="tx1"/>
                </a:solidFill>
                <a:effectLst/>
              </a:rPr>
              <a:t>, v</a:t>
            </a:r>
            <a:r>
              <a:rPr lang="en-US" altLang="zh-CN" sz="3600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 sz="3600">
                <a:solidFill>
                  <a:schemeClr val="tx1"/>
                </a:solidFill>
                <a:effectLst/>
              </a:rPr>
              <a:t>&gt;, </a:t>
            </a:r>
            <a:r>
              <a:rPr lang="zh-CN" altLang="en-US" sz="3600">
                <a:effectLst/>
                <a:sym typeface="+mn-ea"/>
              </a:rPr>
              <a:t>&lt;</a:t>
            </a:r>
            <a:r>
              <a:rPr lang="en-US" altLang="zh-CN" sz="3600">
                <a:effectLst/>
                <a:sym typeface="+mn-ea"/>
              </a:rPr>
              <a:t>v</a:t>
            </a:r>
            <a:r>
              <a:rPr lang="en-US" altLang="zh-CN" sz="3600" baseline="-25000">
                <a:effectLst/>
                <a:sym typeface="+mn-ea"/>
              </a:rPr>
              <a:t>1</a:t>
            </a:r>
            <a:r>
              <a:rPr lang="en-US" altLang="zh-CN" sz="3600">
                <a:effectLst/>
                <a:sym typeface="+mn-ea"/>
              </a:rPr>
              <a:t>, v</a:t>
            </a:r>
            <a:r>
              <a:rPr lang="en-US" altLang="zh-CN" sz="3600" baseline="-25000">
                <a:effectLst/>
                <a:sym typeface="+mn-ea"/>
              </a:rPr>
              <a:t>3</a:t>
            </a:r>
            <a:r>
              <a:rPr lang="en-US" altLang="zh-CN" sz="3600">
                <a:effectLst/>
                <a:sym typeface="+mn-ea"/>
              </a:rPr>
              <a:t>&gt;, </a:t>
            </a:r>
            <a:r>
              <a:rPr lang="zh-CN" altLang="en-US" sz="3600">
                <a:effectLst/>
                <a:sym typeface="+mn-ea"/>
              </a:rPr>
              <a:t>&lt;</a:t>
            </a:r>
            <a:r>
              <a:rPr lang="en-US" altLang="zh-CN" sz="3600">
                <a:effectLst/>
                <a:sym typeface="+mn-ea"/>
              </a:rPr>
              <a:t>v</a:t>
            </a:r>
            <a:r>
              <a:rPr lang="en-US" altLang="zh-CN" sz="3600" baseline="-25000">
                <a:effectLst/>
                <a:sym typeface="+mn-ea"/>
              </a:rPr>
              <a:t>1</a:t>
            </a:r>
            <a:r>
              <a:rPr lang="en-US" altLang="zh-CN" sz="3600">
                <a:effectLst/>
                <a:sym typeface="+mn-ea"/>
              </a:rPr>
              <a:t>, v</a:t>
            </a:r>
            <a:r>
              <a:rPr lang="en-US" altLang="zh-CN" sz="3600" baseline="-25000">
                <a:effectLst/>
                <a:sym typeface="+mn-ea"/>
              </a:rPr>
              <a:t>5</a:t>
            </a:r>
            <a:r>
              <a:rPr lang="en-US" altLang="zh-CN" sz="3600">
                <a:effectLst/>
                <a:sym typeface="+mn-ea"/>
              </a:rPr>
              <a:t>&gt;</a:t>
            </a: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3600">
                <a:effectLst/>
                <a:sym typeface="+mn-ea"/>
              </a:rPr>
              <a:t>&lt;</a:t>
            </a:r>
            <a:r>
              <a:rPr lang="en-US" altLang="zh-CN" sz="3600">
                <a:effectLst/>
                <a:sym typeface="+mn-ea"/>
              </a:rPr>
              <a:t>v</a:t>
            </a:r>
            <a:r>
              <a:rPr lang="en-US" altLang="zh-CN" sz="3600" baseline="-25000">
                <a:effectLst/>
                <a:sym typeface="+mn-ea"/>
              </a:rPr>
              <a:t>2</a:t>
            </a:r>
            <a:r>
              <a:rPr lang="en-US" altLang="zh-CN" sz="3600">
                <a:effectLst/>
                <a:sym typeface="+mn-ea"/>
              </a:rPr>
              <a:t>, v</a:t>
            </a:r>
            <a:r>
              <a:rPr lang="en-US" altLang="zh-CN" sz="3600" baseline="-25000">
                <a:effectLst/>
                <a:sym typeface="+mn-ea"/>
              </a:rPr>
              <a:t>4</a:t>
            </a:r>
            <a:r>
              <a:rPr lang="en-US" altLang="zh-CN" sz="3600">
                <a:effectLst/>
                <a:sym typeface="+mn-ea"/>
              </a:rPr>
              <a:t>&gt;, </a:t>
            </a:r>
            <a:r>
              <a:rPr lang="zh-CN" altLang="en-US" sz="3600">
                <a:effectLst/>
                <a:sym typeface="+mn-ea"/>
              </a:rPr>
              <a:t>&lt;</a:t>
            </a:r>
            <a:r>
              <a:rPr lang="en-US" altLang="zh-CN" sz="3600">
                <a:effectLst/>
                <a:sym typeface="+mn-ea"/>
              </a:rPr>
              <a:t>v</a:t>
            </a:r>
            <a:r>
              <a:rPr lang="en-US" altLang="zh-CN" sz="3600" baseline="-25000">
                <a:effectLst/>
                <a:sym typeface="+mn-ea"/>
              </a:rPr>
              <a:t>3</a:t>
            </a:r>
            <a:r>
              <a:rPr lang="en-US" altLang="zh-CN" sz="3600">
                <a:effectLst/>
                <a:sym typeface="+mn-ea"/>
              </a:rPr>
              <a:t>, v</a:t>
            </a:r>
            <a:r>
              <a:rPr lang="en-US" altLang="zh-CN" sz="3600" baseline="-25000">
                <a:effectLst/>
                <a:sym typeface="+mn-ea"/>
              </a:rPr>
              <a:t>1</a:t>
            </a:r>
            <a:r>
              <a:rPr lang="en-US" altLang="zh-CN" sz="3600">
                <a:effectLst/>
                <a:sym typeface="+mn-ea"/>
              </a:rPr>
              <a:t>&gt;, </a:t>
            </a:r>
            <a:r>
              <a:rPr lang="zh-CN" altLang="en-US" sz="3600">
                <a:effectLst/>
                <a:sym typeface="+mn-ea"/>
              </a:rPr>
              <a:t>&lt;</a:t>
            </a:r>
            <a:r>
              <a:rPr lang="en-US" altLang="zh-CN" sz="3600">
                <a:effectLst/>
                <a:sym typeface="+mn-ea"/>
              </a:rPr>
              <a:t>v</a:t>
            </a:r>
            <a:r>
              <a:rPr lang="en-US" altLang="zh-CN" sz="3600" baseline="-25000">
                <a:effectLst/>
                <a:sym typeface="+mn-ea"/>
              </a:rPr>
              <a:t>3</a:t>
            </a:r>
            <a:r>
              <a:rPr lang="en-US" altLang="zh-CN" sz="3600">
                <a:effectLst/>
                <a:sym typeface="+mn-ea"/>
              </a:rPr>
              <a:t>, v</a:t>
            </a:r>
            <a:r>
              <a:rPr lang="en-US" altLang="zh-CN" sz="3600" baseline="-25000">
                <a:effectLst/>
                <a:sym typeface="+mn-ea"/>
              </a:rPr>
              <a:t>2</a:t>
            </a:r>
            <a:r>
              <a:rPr lang="en-US" altLang="zh-CN" sz="3600">
                <a:effectLst/>
                <a:sym typeface="+mn-ea"/>
              </a:rPr>
              <a:t>&gt;</a:t>
            </a:r>
            <a:endParaRPr lang="zh-CN" altLang="en-US" sz="3600">
              <a:solidFill>
                <a:schemeClr val="tx1"/>
              </a:solidFill>
              <a:effectLst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3600">
                <a:effectLst/>
                <a:sym typeface="+mn-ea"/>
              </a:rPr>
              <a:t>&lt;</a:t>
            </a:r>
            <a:r>
              <a:rPr lang="en-US" altLang="zh-CN" sz="3600">
                <a:effectLst/>
                <a:sym typeface="+mn-ea"/>
              </a:rPr>
              <a:t>v</a:t>
            </a:r>
            <a:r>
              <a:rPr lang="en-US" altLang="zh-CN" sz="3600" baseline="-25000">
                <a:effectLst/>
                <a:sym typeface="+mn-ea"/>
              </a:rPr>
              <a:t>4</a:t>
            </a:r>
            <a:r>
              <a:rPr lang="en-US" altLang="zh-CN" sz="3600">
                <a:effectLst/>
                <a:sym typeface="+mn-ea"/>
              </a:rPr>
              <a:t>, v</a:t>
            </a:r>
            <a:r>
              <a:rPr lang="en-US" altLang="zh-CN" sz="3600" baseline="-25000">
                <a:effectLst/>
                <a:sym typeface="+mn-ea"/>
              </a:rPr>
              <a:t>1</a:t>
            </a:r>
            <a:r>
              <a:rPr lang="en-US" altLang="zh-CN" sz="3600">
                <a:effectLst/>
                <a:sym typeface="+mn-ea"/>
              </a:rPr>
              <a:t>&gt;</a:t>
            </a:r>
            <a:endParaRPr lang="zh-CN" altLang="en-US" sz="3600">
              <a:solidFill>
                <a:schemeClr val="tx1"/>
              </a:solidFill>
              <a:effectLst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3600">
              <a:solidFill>
                <a:schemeClr val="tx1"/>
              </a:solidFill>
              <a:effectLst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420610" y="1621790"/>
            <a:ext cx="4284345" cy="4192270"/>
            <a:chOff x="11686" y="2554"/>
            <a:chExt cx="6747" cy="6602"/>
          </a:xfrm>
        </p:grpSpPr>
        <p:sp>
          <p:nvSpPr>
            <p:cNvPr id="14" name="椭圆 13"/>
            <p:cNvSpPr/>
            <p:nvPr/>
          </p:nvSpPr>
          <p:spPr>
            <a:xfrm>
              <a:off x="14492" y="2554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15702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11686" y="5105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17015" y="508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8" name="直接连接符 17"/>
            <p:cNvCxnSpPr>
              <a:stCxn id="14" idx="3"/>
              <a:endCxn id="16" idx="7"/>
            </p:cNvCxnSpPr>
            <p:nvPr/>
          </p:nvCxnSpPr>
          <p:spPr>
            <a:xfrm flipH="1">
              <a:off x="12896" y="3764"/>
              <a:ext cx="1803" cy="1549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4" idx="4"/>
              <a:endCxn id="15" idx="0"/>
            </p:cNvCxnSpPr>
            <p:nvPr/>
          </p:nvCxnSpPr>
          <p:spPr>
            <a:xfrm>
              <a:off x="15201" y="3972"/>
              <a:ext cx="1210" cy="37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4" idx="5"/>
              <a:endCxn id="17" idx="1"/>
            </p:cNvCxnSpPr>
            <p:nvPr/>
          </p:nvCxnSpPr>
          <p:spPr>
            <a:xfrm>
              <a:off x="15702" y="3764"/>
              <a:ext cx="1521" cy="1532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22" idx="0"/>
              <a:endCxn id="14" idx="4"/>
            </p:cNvCxnSpPr>
            <p:nvPr/>
          </p:nvCxnSpPr>
          <p:spPr>
            <a:xfrm flipV="1">
              <a:off x="13814" y="3972"/>
              <a:ext cx="1388" cy="37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3104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23" name="直接连接符 22"/>
            <p:cNvCxnSpPr>
              <a:stCxn id="17" idx="2"/>
              <a:endCxn id="16" idx="6"/>
            </p:cNvCxnSpPr>
            <p:nvPr/>
          </p:nvCxnSpPr>
          <p:spPr>
            <a:xfrm flipH="1">
              <a:off x="13104" y="5797"/>
              <a:ext cx="3911" cy="17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stCxn id="17" idx="0"/>
              <a:endCxn id="14" idx="6"/>
            </p:cNvCxnSpPr>
            <p:nvPr/>
          </p:nvCxnSpPr>
          <p:spPr>
            <a:xfrm flipH="1" flipV="1">
              <a:off x="15910" y="3263"/>
              <a:ext cx="1814" cy="182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16" idx="4"/>
            </p:cNvCxnSpPr>
            <p:nvPr/>
          </p:nvCxnSpPr>
          <p:spPr>
            <a:xfrm>
              <a:off x="12395" y="6523"/>
              <a:ext cx="1126" cy="135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1834373" y="139453"/>
            <a:ext cx="1538748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ctr" defTabSz="914400">
              <a:lnSpc>
                <a:spcPct val="100000"/>
              </a:lnSpc>
              <a:defRPr/>
            </a:pPr>
            <a:r>
              <a:rPr lang="zh-CN" altLang="en-US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</a:rPr>
              <a:t>无向图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6710" y="1016635"/>
            <a:ext cx="8521065" cy="4891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sz="3200" b="1">
                <a:solidFill>
                  <a:schemeClr val="tx1"/>
                </a:solidFill>
                <a:effectLst/>
              </a:rPr>
              <a:t>无向图：</a:t>
            </a:r>
            <a:r>
              <a:rPr lang="zh-CN" sz="3200">
                <a:solidFill>
                  <a:schemeClr val="tx1"/>
                </a:solidFill>
                <a:effectLst/>
              </a:rPr>
              <a:t>图中每一条边都是无方向的</a:t>
            </a: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3200">
                <a:solidFill>
                  <a:schemeClr val="tx1"/>
                </a:solidFill>
                <a:effectLst/>
              </a:rPr>
              <a:t>无向边记为： </a:t>
            </a:r>
            <a:r>
              <a:rPr lang="en-US" altLang="zh-CN" sz="3200">
                <a:solidFill>
                  <a:schemeClr val="tx1"/>
                </a:solidFill>
                <a:effectLst/>
              </a:rPr>
              <a:t>(v</a:t>
            </a:r>
            <a:r>
              <a:rPr lang="en-US" altLang="zh-CN" sz="3200" baseline="-25000">
                <a:solidFill>
                  <a:schemeClr val="tx1"/>
                </a:solidFill>
                <a:effectLst/>
              </a:rPr>
              <a:t>i</a:t>
            </a:r>
            <a:r>
              <a:rPr lang="en-US" altLang="zh-CN" sz="3200">
                <a:solidFill>
                  <a:schemeClr val="tx1"/>
                </a:solidFill>
                <a:effectLst/>
              </a:rPr>
              <a:t>, v</a:t>
            </a:r>
            <a:r>
              <a:rPr lang="en-US" altLang="zh-CN" sz="3200" baseline="-25000">
                <a:solidFill>
                  <a:schemeClr val="tx1"/>
                </a:solidFill>
                <a:effectLst/>
              </a:rPr>
              <a:t>j</a:t>
            </a:r>
            <a:r>
              <a:rPr lang="en-US" altLang="zh-CN" sz="3200">
                <a:solidFill>
                  <a:schemeClr val="tx1"/>
                </a:solidFill>
                <a:effectLst/>
              </a:rPr>
              <a:t>)</a:t>
            </a: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3200">
              <a:solidFill>
                <a:schemeClr val="tx1"/>
              </a:solidFill>
              <a:effectLst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3600">
                <a:solidFill>
                  <a:schemeClr val="tx1"/>
                </a:solidFill>
                <a:effectLst/>
              </a:rPr>
              <a:t>例：该图有边</a:t>
            </a: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3600">
                <a:solidFill>
                  <a:schemeClr val="tx1"/>
                </a:solidFill>
                <a:effectLst/>
              </a:rPr>
              <a:t>(v</a:t>
            </a:r>
            <a:r>
              <a:rPr lang="en-US" altLang="zh-CN" sz="3600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 sz="3600">
                <a:solidFill>
                  <a:schemeClr val="tx1"/>
                </a:solidFill>
                <a:effectLst/>
              </a:rPr>
              <a:t>, v</a:t>
            </a:r>
            <a:r>
              <a:rPr lang="en-US" altLang="zh-CN" sz="3600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 sz="3600">
                <a:solidFill>
                  <a:schemeClr val="tx1"/>
                </a:solidFill>
                <a:effectLst/>
              </a:rPr>
              <a:t>), (</a:t>
            </a:r>
            <a:r>
              <a:rPr lang="en-US" altLang="zh-CN" sz="3600">
                <a:effectLst/>
                <a:sym typeface="+mn-ea"/>
              </a:rPr>
              <a:t>v</a:t>
            </a:r>
            <a:r>
              <a:rPr lang="en-US" altLang="zh-CN" sz="3600" baseline="-25000">
                <a:effectLst/>
                <a:sym typeface="+mn-ea"/>
              </a:rPr>
              <a:t>1</a:t>
            </a:r>
            <a:r>
              <a:rPr lang="en-US" altLang="zh-CN" sz="3600">
                <a:effectLst/>
                <a:sym typeface="+mn-ea"/>
              </a:rPr>
              <a:t>, v</a:t>
            </a:r>
            <a:r>
              <a:rPr lang="en-US" altLang="zh-CN" sz="3600" baseline="-25000">
                <a:effectLst/>
                <a:sym typeface="+mn-ea"/>
              </a:rPr>
              <a:t>3</a:t>
            </a:r>
            <a:r>
              <a:rPr lang="en-US" altLang="zh-CN" sz="3600">
                <a:effectLst/>
                <a:sym typeface="+mn-ea"/>
              </a:rPr>
              <a:t>), (v</a:t>
            </a:r>
            <a:r>
              <a:rPr lang="en-US" altLang="zh-CN" sz="3600" baseline="-25000">
                <a:effectLst/>
                <a:sym typeface="+mn-ea"/>
              </a:rPr>
              <a:t>2</a:t>
            </a:r>
            <a:r>
              <a:rPr lang="en-US" altLang="zh-CN" sz="3600">
                <a:effectLst/>
                <a:sym typeface="+mn-ea"/>
              </a:rPr>
              <a:t>, v</a:t>
            </a:r>
            <a:r>
              <a:rPr lang="en-US" altLang="zh-CN" sz="3600" baseline="-25000">
                <a:effectLst/>
                <a:sym typeface="+mn-ea"/>
              </a:rPr>
              <a:t>3</a:t>
            </a:r>
            <a:r>
              <a:rPr lang="en-US" altLang="zh-CN" sz="3600">
                <a:effectLst/>
                <a:sym typeface="+mn-ea"/>
              </a:rPr>
              <a:t>)</a:t>
            </a: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3600">
                <a:effectLst/>
                <a:sym typeface="+mn-ea"/>
              </a:rPr>
              <a:t>(v</a:t>
            </a:r>
            <a:r>
              <a:rPr lang="en-US" altLang="zh-CN" sz="3600" baseline="-25000">
                <a:effectLst/>
                <a:sym typeface="+mn-ea"/>
              </a:rPr>
              <a:t>1</a:t>
            </a:r>
            <a:r>
              <a:rPr lang="en-US" altLang="zh-CN" sz="3600">
                <a:effectLst/>
                <a:sym typeface="+mn-ea"/>
              </a:rPr>
              <a:t>, v</a:t>
            </a:r>
            <a:r>
              <a:rPr lang="en-US" altLang="zh-CN" sz="3600" baseline="-25000">
                <a:effectLst/>
                <a:sym typeface="+mn-ea"/>
              </a:rPr>
              <a:t>4</a:t>
            </a:r>
            <a:r>
              <a:rPr lang="en-US" altLang="zh-CN" sz="3600">
                <a:effectLst/>
                <a:sym typeface="+mn-ea"/>
              </a:rPr>
              <a:t>), (v</a:t>
            </a:r>
            <a:r>
              <a:rPr lang="en-US" altLang="zh-CN" sz="3600" baseline="-25000">
                <a:effectLst/>
                <a:sym typeface="+mn-ea"/>
              </a:rPr>
              <a:t>1</a:t>
            </a:r>
            <a:r>
              <a:rPr lang="en-US" altLang="zh-CN" sz="3600">
                <a:effectLst/>
                <a:sym typeface="+mn-ea"/>
              </a:rPr>
              <a:t>, v</a:t>
            </a:r>
            <a:r>
              <a:rPr lang="en-US" altLang="zh-CN" sz="3600" baseline="-25000">
                <a:effectLst/>
                <a:sym typeface="+mn-ea"/>
              </a:rPr>
              <a:t>5</a:t>
            </a:r>
            <a:r>
              <a:rPr lang="en-US" altLang="zh-CN" sz="3600">
                <a:effectLst/>
                <a:sym typeface="+mn-ea"/>
              </a:rPr>
              <a:t>)</a:t>
            </a:r>
            <a:endParaRPr lang="zh-CN" altLang="en-US" sz="3600">
              <a:solidFill>
                <a:schemeClr val="tx1"/>
              </a:solidFill>
              <a:effectLst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3600">
              <a:solidFill>
                <a:schemeClr val="tx1"/>
              </a:solidFill>
              <a:effectLst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193280" y="1710690"/>
            <a:ext cx="4284345" cy="4192270"/>
            <a:chOff x="12097" y="2198"/>
            <a:chExt cx="5781" cy="5657"/>
          </a:xfrm>
        </p:grpSpPr>
        <p:sp>
          <p:nvSpPr>
            <p:cNvPr id="14" name="椭圆 13"/>
            <p:cNvSpPr/>
            <p:nvPr/>
          </p:nvSpPr>
          <p:spPr>
            <a:xfrm>
              <a:off x="14501" y="2198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15538" y="6640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12097" y="4384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16663" y="4369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8" name="直接连接符 17"/>
            <p:cNvCxnSpPr>
              <a:stCxn id="14" idx="3"/>
              <a:endCxn id="16" idx="7"/>
            </p:cNvCxnSpPr>
            <p:nvPr/>
          </p:nvCxnSpPr>
          <p:spPr>
            <a:xfrm flipH="1">
              <a:off x="13134" y="3235"/>
              <a:ext cx="1545" cy="1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4" idx="4"/>
              <a:endCxn id="15" idx="0"/>
            </p:cNvCxnSpPr>
            <p:nvPr/>
          </p:nvCxnSpPr>
          <p:spPr>
            <a:xfrm>
              <a:off x="15109" y="3413"/>
              <a:ext cx="1037" cy="3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4" idx="5"/>
              <a:endCxn id="17" idx="0"/>
            </p:cNvCxnSpPr>
            <p:nvPr/>
          </p:nvCxnSpPr>
          <p:spPr>
            <a:xfrm>
              <a:off x="15538" y="3235"/>
              <a:ext cx="1733" cy="1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22" idx="0"/>
              <a:endCxn id="14" idx="4"/>
            </p:cNvCxnSpPr>
            <p:nvPr/>
          </p:nvCxnSpPr>
          <p:spPr>
            <a:xfrm flipV="1">
              <a:off x="13920" y="3413"/>
              <a:ext cx="1189" cy="3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3312" y="6640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23" name="直接连接符 22"/>
            <p:cNvCxnSpPr>
              <a:stCxn id="17" idx="2"/>
              <a:endCxn id="16" idx="6"/>
            </p:cNvCxnSpPr>
            <p:nvPr/>
          </p:nvCxnSpPr>
          <p:spPr>
            <a:xfrm flipH="1">
              <a:off x="13312" y="4977"/>
              <a:ext cx="3351" cy="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1197680" y="125237"/>
            <a:ext cx="2967921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ctr" defTabSz="914400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en-US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  <a:sym typeface="+mn-ea"/>
              </a:rPr>
              <a:t>邻接点</a:t>
            </a:r>
            <a:endParaRPr lang="zh-CN" altLang="en-US" sz="2800" b="1" spc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1310" y="1042035"/>
            <a:ext cx="5836920" cy="4971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3600">
                <a:sym typeface="+mn-ea"/>
              </a:rPr>
              <a:t>在有向图中，若存在</a:t>
            </a:r>
            <a:r>
              <a:rPr lang="en-US" altLang="zh-CN" sz="3600">
                <a:sym typeface="+mn-ea"/>
              </a:rPr>
              <a:t>&lt;v</a:t>
            </a:r>
            <a:r>
              <a:rPr lang="en-US" altLang="zh-CN" sz="3600" baseline="-25000">
                <a:sym typeface="+mn-ea"/>
              </a:rPr>
              <a:t>i</a:t>
            </a:r>
            <a:r>
              <a:rPr lang="en-US" altLang="zh-CN" sz="3600">
                <a:sym typeface="+mn-ea"/>
              </a:rPr>
              <a:t>, v</a:t>
            </a:r>
            <a:r>
              <a:rPr lang="en-US" altLang="zh-CN" sz="3600" baseline="-25000">
                <a:sym typeface="+mn-ea"/>
              </a:rPr>
              <a:t>j</a:t>
            </a:r>
            <a:r>
              <a:rPr lang="en-US" altLang="zh-CN" sz="3600">
                <a:sym typeface="+mn-ea"/>
              </a:rPr>
              <a:t>&gt;</a:t>
            </a:r>
            <a:r>
              <a:rPr lang="zh-CN" altLang="en-US" sz="3600">
                <a:sym typeface="+mn-ea"/>
              </a:rPr>
              <a:t>，则 </a:t>
            </a: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v</a:t>
            </a:r>
            <a:r>
              <a:rPr lang="en-US" altLang="zh-CN" sz="3600" baseline="-25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j 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是 </a:t>
            </a: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v</a:t>
            </a:r>
            <a:r>
              <a:rPr lang="en-US" altLang="zh-CN" sz="3600" baseline="-25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 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的邻接点</a:t>
            </a:r>
            <a:endParaRPr lang="zh-CN" altLang="en-US" sz="3600">
              <a:sym typeface="+mn-ea"/>
            </a:endParaRPr>
          </a:p>
          <a:p>
            <a:pPr indent="0" algn="l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3200">
              <a:solidFill>
                <a:schemeClr val="tx1"/>
              </a:solidFill>
              <a:effectLst/>
            </a:endParaRPr>
          </a:p>
          <a:p>
            <a:pPr indent="0" algn="l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3200">
              <a:solidFill>
                <a:schemeClr val="tx1"/>
              </a:solidFill>
              <a:effectLst/>
            </a:endParaRPr>
          </a:p>
          <a:p>
            <a:pPr indent="0" algn="l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sz="3600"/>
              <a:t>在无向图中，若存在</a:t>
            </a:r>
            <a:r>
              <a:rPr lang="en-US" altLang="zh-CN" sz="3600"/>
              <a:t>(v</a:t>
            </a:r>
            <a:r>
              <a:rPr lang="en-US" altLang="zh-CN" sz="3600" baseline="-25000"/>
              <a:t>i</a:t>
            </a:r>
            <a:r>
              <a:rPr lang="en-US" altLang="zh-CN" sz="3600"/>
              <a:t>, v</a:t>
            </a:r>
            <a:r>
              <a:rPr lang="en-US" altLang="zh-CN" sz="3600" baseline="-25000"/>
              <a:t>j</a:t>
            </a:r>
            <a:r>
              <a:rPr lang="en-US" altLang="zh-CN" sz="3600"/>
              <a:t>)</a:t>
            </a:r>
            <a:r>
              <a:rPr lang="zh-CN" altLang="en-US" sz="3600"/>
              <a:t>，则 </a:t>
            </a:r>
            <a:r>
              <a:rPr lang="en-US" altLang="zh-CN" sz="3600">
                <a:sym typeface="+mn-ea"/>
              </a:rPr>
              <a:t>v</a:t>
            </a:r>
            <a:r>
              <a:rPr lang="en-US" altLang="zh-CN" sz="3600" baseline="-25000">
                <a:sym typeface="+mn-ea"/>
              </a:rPr>
              <a:t>i</a:t>
            </a:r>
            <a:r>
              <a:rPr lang="en-US" altLang="zh-CN" sz="3600">
                <a:sym typeface="+mn-ea"/>
              </a:rPr>
              <a:t>, v</a:t>
            </a:r>
            <a:r>
              <a:rPr lang="en-US" altLang="zh-CN" sz="3600" baseline="-25000">
                <a:sym typeface="+mn-ea"/>
              </a:rPr>
              <a:t>j 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互为邻接点</a:t>
            </a:r>
          </a:p>
          <a:p>
            <a:pPr marL="457200" indent="-457200" algn="l">
              <a:lnSpc>
                <a:spcPct val="130000"/>
              </a:lnSpc>
              <a:buFont typeface="Wingdings" panose="05000000000000000000" charset="0"/>
              <a:buChar char="l"/>
            </a:pP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461250" y="1974850"/>
            <a:ext cx="3313430" cy="770890"/>
            <a:chOff x="11750" y="2615"/>
            <a:chExt cx="5218" cy="1214"/>
          </a:xfrm>
        </p:grpSpPr>
        <p:sp>
          <p:nvSpPr>
            <p:cNvPr id="24" name="椭圆 23"/>
            <p:cNvSpPr/>
            <p:nvPr/>
          </p:nvSpPr>
          <p:spPr>
            <a:xfrm>
              <a:off x="15754" y="2615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j</a:t>
              </a:r>
            </a:p>
          </p:txBody>
        </p:sp>
        <p:sp>
          <p:nvSpPr>
            <p:cNvPr id="25" name="椭圆 24"/>
            <p:cNvSpPr/>
            <p:nvPr/>
          </p:nvSpPr>
          <p:spPr>
            <a:xfrm>
              <a:off x="11750" y="2615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i</a:t>
              </a:r>
            </a:p>
          </p:txBody>
        </p:sp>
        <p:cxnSp>
          <p:nvCxnSpPr>
            <p:cNvPr id="26" name="直接连接符 25"/>
            <p:cNvCxnSpPr>
              <a:stCxn id="24" idx="2"/>
              <a:endCxn id="25" idx="6"/>
            </p:cNvCxnSpPr>
            <p:nvPr/>
          </p:nvCxnSpPr>
          <p:spPr>
            <a:xfrm flipH="1">
              <a:off x="12965" y="3223"/>
              <a:ext cx="2789" cy="0"/>
            </a:xfrm>
            <a:prstGeom prst="line">
              <a:avLst/>
            </a:prstGeom>
            <a:ln w="19050"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7461250" y="4537710"/>
            <a:ext cx="3313430" cy="770890"/>
            <a:chOff x="11750" y="6336"/>
            <a:chExt cx="5218" cy="1214"/>
          </a:xfrm>
        </p:grpSpPr>
        <p:sp>
          <p:nvSpPr>
            <p:cNvPr id="27" name="椭圆 26"/>
            <p:cNvSpPr/>
            <p:nvPr/>
          </p:nvSpPr>
          <p:spPr>
            <a:xfrm>
              <a:off x="15754" y="6336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j</a:t>
              </a:r>
            </a:p>
          </p:txBody>
        </p:sp>
        <p:sp>
          <p:nvSpPr>
            <p:cNvPr id="28" name="椭圆 27"/>
            <p:cNvSpPr/>
            <p:nvPr/>
          </p:nvSpPr>
          <p:spPr>
            <a:xfrm>
              <a:off x="11750" y="6336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i</a:t>
              </a:r>
            </a:p>
          </p:txBody>
        </p:sp>
        <p:cxnSp>
          <p:nvCxnSpPr>
            <p:cNvPr id="29" name="直接连接符 28"/>
            <p:cNvCxnSpPr>
              <a:stCxn id="27" idx="2"/>
              <a:endCxn id="28" idx="6"/>
            </p:cNvCxnSpPr>
            <p:nvPr/>
          </p:nvCxnSpPr>
          <p:spPr>
            <a:xfrm flipH="1">
              <a:off x="12965" y="6944"/>
              <a:ext cx="2789" cy="0"/>
            </a:xfrm>
            <a:prstGeom prst="line">
              <a:avLst/>
            </a:prstGeom>
            <a:ln w="19050"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1761067" y="154482"/>
            <a:ext cx="2203873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ctr" defTabSz="914400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en-US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  <a:sym typeface="+mn-ea"/>
              </a:rPr>
              <a:t>顶点的度</a:t>
            </a:r>
            <a:endParaRPr lang="zh-CN" altLang="en-US" sz="2800" b="1" spc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1310" y="923290"/>
            <a:ext cx="6419850" cy="540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有向图</a:t>
            </a:r>
            <a:r>
              <a:rPr lang="zh-CN" altLang="en-US" sz="3600">
                <a:sym typeface="+mn-ea"/>
              </a:rPr>
              <a:t>中：</a:t>
            </a:r>
          </a:p>
          <a:p>
            <a:pPr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顶点的度</a:t>
            </a:r>
            <a:r>
              <a:rPr lang="zh-CN" altLang="en-US" sz="3600">
                <a:sym typeface="+mn-ea"/>
              </a:rPr>
              <a:t>：与该顶点相连的边的个数</a:t>
            </a:r>
          </a:p>
          <a:p>
            <a:pPr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入度</a:t>
            </a:r>
            <a:r>
              <a:rPr lang="zh-CN" altLang="en-US" sz="3600">
                <a:sym typeface="+mn-ea"/>
              </a:rPr>
              <a:t>：以该顶点为终点的边数</a:t>
            </a:r>
          </a:p>
          <a:p>
            <a:pPr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出度</a:t>
            </a:r>
            <a:r>
              <a:rPr lang="zh-CN" altLang="en-US" sz="3600">
                <a:sym typeface="+mn-ea"/>
              </a:rPr>
              <a:t>：以该顶点为起点的边数</a:t>
            </a:r>
          </a:p>
          <a:p>
            <a:pPr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顶点的度 </a:t>
            </a: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= 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入度 </a:t>
            </a: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+ 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出度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382510" y="1621790"/>
            <a:ext cx="4284345" cy="4192270"/>
            <a:chOff x="11686" y="2554"/>
            <a:chExt cx="6747" cy="6602"/>
          </a:xfrm>
        </p:grpSpPr>
        <p:sp>
          <p:nvSpPr>
            <p:cNvPr id="14" name="椭圆 13"/>
            <p:cNvSpPr/>
            <p:nvPr/>
          </p:nvSpPr>
          <p:spPr>
            <a:xfrm>
              <a:off x="14492" y="2554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15702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11686" y="5105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17015" y="508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8" name="直接连接符 17"/>
            <p:cNvCxnSpPr>
              <a:stCxn id="14" idx="3"/>
              <a:endCxn id="16" idx="7"/>
            </p:cNvCxnSpPr>
            <p:nvPr/>
          </p:nvCxnSpPr>
          <p:spPr>
            <a:xfrm flipH="1">
              <a:off x="12896" y="3764"/>
              <a:ext cx="1803" cy="1549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4" idx="4"/>
              <a:endCxn id="15" idx="0"/>
            </p:cNvCxnSpPr>
            <p:nvPr/>
          </p:nvCxnSpPr>
          <p:spPr>
            <a:xfrm>
              <a:off x="15201" y="3972"/>
              <a:ext cx="1210" cy="37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4" idx="5"/>
              <a:endCxn id="17" idx="1"/>
            </p:cNvCxnSpPr>
            <p:nvPr/>
          </p:nvCxnSpPr>
          <p:spPr>
            <a:xfrm>
              <a:off x="15702" y="3764"/>
              <a:ext cx="1521" cy="1532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22" idx="0"/>
              <a:endCxn id="14" idx="4"/>
            </p:cNvCxnSpPr>
            <p:nvPr/>
          </p:nvCxnSpPr>
          <p:spPr>
            <a:xfrm flipV="1">
              <a:off x="13814" y="3972"/>
              <a:ext cx="1388" cy="37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3104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23" name="直接连接符 22"/>
            <p:cNvCxnSpPr>
              <a:stCxn id="17" idx="2"/>
              <a:endCxn id="16" idx="6"/>
            </p:cNvCxnSpPr>
            <p:nvPr/>
          </p:nvCxnSpPr>
          <p:spPr>
            <a:xfrm flipH="1">
              <a:off x="13104" y="5797"/>
              <a:ext cx="3911" cy="17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stCxn id="17" idx="0"/>
              <a:endCxn id="14" idx="6"/>
            </p:cNvCxnSpPr>
            <p:nvPr/>
          </p:nvCxnSpPr>
          <p:spPr>
            <a:xfrm flipH="1" flipV="1">
              <a:off x="15910" y="3263"/>
              <a:ext cx="1814" cy="182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16" idx="4"/>
            </p:cNvCxnSpPr>
            <p:nvPr/>
          </p:nvCxnSpPr>
          <p:spPr>
            <a:xfrm>
              <a:off x="12395" y="6523"/>
              <a:ext cx="1126" cy="135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1841145" y="166547"/>
            <a:ext cx="1911281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ctr" defTabSz="914400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en-US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  <a:sym typeface="+mn-ea"/>
              </a:rPr>
              <a:t>顶点的度</a:t>
            </a:r>
            <a:endParaRPr lang="zh-CN" altLang="en-US" sz="2800" b="1" spc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1310" y="923290"/>
            <a:ext cx="6419850" cy="274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无向图</a:t>
            </a:r>
            <a:r>
              <a:rPr lang="zh-CN" altLang="en-US" sz="3600">
                <a:sym typeface="+mn-ea"/>
              </a:rPr>
              <a:t>中：</a:t>
            </a:r>
          </a:p>
          <a:p>
            <a:pPr indent="0" algn="l">
              <a:lnSpc>
                <a:spcPct val="160000"/>
              </a:lnSpc>
              <a:buFont typeface="Wingdings" panose="05000000000000000000" charset="0"/>
              <a:buNone/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顶点的度</a:t>
            </a:r>
            <a:r>
              <a:rPr lang="zh-CN" altLang="en-US" sz="3600">
                <a:sym typeface="+mn-ea"/>
              </a:rPr>
              <a:t>：与该顶点相连的边的个数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436485" y="1624330"/>
            <a:ext cx="4074160" cy="3987165"/>
            <a:chOff x="12097" y="2198"/>
            <a:chExt cx="5781" cy="5657"/>
          </a:xfrm>
        </p:grpSpPr>
        <p:sp>
          <p:nvSpPr>
            <p:cNvPr id="7" name="椭圆 6"/>
            <p:cNvSpPr/>
            <p:nvPr/>
          </p:nvSpPr>
          <p:spPr>
            <a:xfrm>
              <a:off x="14501" y="2198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15538" y="6640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12097" y="4384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1" name="椭圆 10"/>
            <p:cNvSpPr/>
            <p:nvPr/>
          </p:nvSpPr>
          <p:spPr>
            <a:xfrm>
              <a:off x="16663" y="4369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2" name="直接连接符 11"/>
            <p:cNvCxnSpPr>
              <a:stCxn id="7" idx="3"/>
              <a:endCxn id="10" idx="7"/>
            </p:cNvCxnSpPr>
            <p:nvPr/>
          </p:nvCxnSpPr>
          <p:spPr>
            <a:xfrm flipH="1">
              <a:off x="13134" y="3235"/>
              <a:ext cx="1545" cy="1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4"/>
              <a:endCxn id="9" idx="0"/>
            </p:cNvCxnSpPr>
            <p:nvPr/>
          </p:nvCxnSpPr>
          <p:spPr>
            <a:xfrm>
              <a:off x="15109" y="3413"/>
              <a:ext cx="1037" cy="3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7" idx="5"/>
              <a:endCxn id="11" idx="0"/>
            </p:cNvCxnSpPr>
            <p:nvPr/>
          </p:nvCxnSpPr>
          <p:spPr>
            <a:xfrm>
              <a:off x="15538" y="3235"/>
              <a:ext cx="1733" cy="1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9" idx="0"/>
              <a:endCxn id="7" idx="4"/>
            </p:cNvCxnSpPr>
            <p:nvPr/>
          </p:nvCxnSpPr>
          <p:spPr>
            <a:xfrm flipV="1">
              <a:off x="13920" y="3413"/>
              <a:ext cx="1189" cy="32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13312" y="6640"/>
              <a:ext cx="1215" cy="121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30" name="直接连接符 29"/>
            <p:cNvCxnSpPr>
              <a:stCxn id="11" idx="2"/>
              <a:endCxn id="10" idx="6"/>
            </p:cNvCxnSpPr>
            <p:nvPr/>
          </p:nvCxnSpPr>
          <p:spPr>
            <a:xfrm flipH="1">
              <a:off x="13312" y="4977"/>
              <a:ext cx="3351" cy="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1841817" y="159280"/>
            <a:ext cx="1652201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ctr" defTabSz="914400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en-US" sz="2800" b="1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cs typeface="+mn-cs"/>
                <a:sym typeface="+mn-ea"/>
              </a:rPr>
              <a:t>完全图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07696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effectLst/>
              </a:rPr>
              <a:t>完全无向图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24700" y="107696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完全有向图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7195185" y="1865630"/>
            <a:ext cx="4284345" cy="4192270"/>
            <a:chOff x="11331" y="2938"/>
            <a:chExt cx="6747" cy="6602"/>
          </a:xfrm>
        </p:grpSpPr>
        <p:sp>
          <p:nvSpPr>
            <p:cNvPr id="14" name="椭圆 13"/>
            <p:cNvSpPr/>
            <p:nvPr/>
          </p:nvSpPr>
          <p:spPr>
            <a:xfrm>
              <a:off x="14137" y="29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15347" y="8122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11331" y="5489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16660" y="5472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8" name="直接连接符 17"/>
            <p:cNvCxnSpPr>
              <a:stCxn id="14" idx="3"/>
              <a:endCxn id="16" idx="7"/>
            </p:cNvCxnSpPr>
            <p:nvPr/>
          </p:nvCxnSpPr>
          <p:spPr>
            <a:xfrm flipH="1">
              <a:off x="12541" y="4148"/>
              <a:ext cx="1803" cy="1549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4" idx="4"/>
              <a:endCxn id="15" idx="1"/>
            </p:cNvCxnSpPr>
            <p:nvPr/>
          </p:nvCxnSpPr>
          <p:spPr>
            <a:xfrm>
              <a:off x="14846" y="4356"/>
              <a:ext cx="709" cy="3974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4" idx="5"/>
              <a:endCxn id="17" idx="1"/>
            </p:cNvCxnSpPr>
            <p:nvPr/>
          </p:nvCxnSpPr>
          <p:spPr>
            <a:xfrm>
              <a:off x="15347" y="4148"/>
              <a:ext cx="1521" cy="1532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22" idx="0"/>
              <a:endCxn id="14" idx="3"/>
            </p:cNvCxnSpPr>
            <p:nvPr/>
          </p:nvCxnSpPr>
          <p:spPr>
            <a:xfrm flipV="1">
              <a:off x="13458" y="4148"/>
              <a:ext cx="887" cy="3974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2749" y="8122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12749" y="6173"/>
              <a:ext cx="3911" cy="17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17" idx="0"/>
              <a:endCxn id="14" idx="6"/>
            </p:cNvCxnSpPr>
            <p:nvPr/>
          </p:nvCxnSpPr>
          <p:spPr>
            <a:xfrm flipH="1" flipV="1">
              <a:off x="15555" y="3647"/>
              <a:ext cx="1814" cy="182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endCxn id="22" idx="1"/>
            </p:cNvCxnSpPr>
            <p:nvPr/>
          </p:nvCxnSpPr>
          <p:spPr>
            <a:xfrm>
              <a:off x="12040" y="6907"/>
              <a:ext cx="917" cy="1423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6" idx="0"/>
              <a:endCxn id="14" idx="2"/>
            </p:cNvCxnSpPr>
            <p:nvPr/>
          </p:nvCxnSpPr>
          <p:spPr>
            <a:xfrm flipV="1">
              <a:off x="12040" y="3647"/>
              <a:ext cx="2097" cy="1842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2" idx="0"/>
              <a:endCxn id="16" idx="5"/>
            </p:cNvCxnSpPr>
            <p:nvPr/>
          </p:nvCxnSpPr>
          <p:spPr>
            <a:xfrm flipH="1" flipV="1">
              <a:off x="12541" y="6699"/>
              <a:ext cx="917" cy="1423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4" idx="4"/>
              <a:endCxn id="22" idx="7"/>
            </p:cNvCxnSpPr>
            <p:nvPr/>
          </p:nvCxnSpPr>
          <p:spPr>
            <a:xfrm flipH="1">
              <a:off x="13959" y="4356"/>
              <a:ext cx="887" cy="3974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15" idx="0"/>
              <a:endCxn id="14" idx="5"/>
            </p:cNvCxnSpPr>
            <p:nvPr/>
          </p:nvCxnSpPr>
          <p:spPr>
            <a:xfrm flipH="1" flipV="1">
              <a:off x="15347" y="4148"/>
              <a:ext cx="709" cy="3974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V="1">
              <a:off x="12683" y="6539"/>
              <a:ext cx="4077" cy="18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2" idx="6"/>
              <a:endCxn id="15" idx="2"/>
            </p:cNvCxnSpPr>
            <p:nvPr/>
          </p:nvCxnSpPr>
          <p:spPr>
            <a:xfrm>
              <a:off x="14167" y="8831"/>
              <a:ext cx="1180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14082" y="9123"/>
              <a:ext cx="1339" cy="32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15" idx="7"/>
              <a:endCxn id="17" idx="4"/>
            </p:cNvCxnSpPr>
            <p:nvPr/>
          </p:nvCxnSpPr>
          <p:spPr>
            <a:xfrm flipV="1">
              <a:off x="16557" y="6890"/>
              <a:ext cx="812" cy="144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7" idx="5"/>
              <a:endCxn id="15" idx="6"/>
            </p:cNvCxnSpPr>
            <p:nvPr/>
          </p:nvCxnSpPr>
          <p:spPr>
            <a:xfrm flipH="1">
              <a:off x="16765" y="6682"/>
              <a:ext cx="1105" cy="2149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566420" y="2003425"/>
            <a:ext cx="4074160" cy="3986530"/>
            <a:chOff x="892" y="3155"/>
            <a:chExt cx="6416" cy="6278"/>
          </a:xfrm>
        </p:grpSpPr>
        <p:sp>
          <p:nvSpPr>
            <p:cNvPr id="7" name="椭圆 6"/>
            <p:cNvSpPr/>
            <p:nvPr/>
          </p:nvSpPr>
          <p:spPr>
            <a:xfrm>
              <a:off x="3560" y="3155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4711" y="8085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892" y="5581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1" name="椭圆 10"/>
            <p:cNvSpPr/>
            <p:nvPr/>
          </p:nvSpPr>
          <p:spPr>
            <a:xfrm>
              <a:off x="5960" y="5565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2" name="直接连接符 11"/>
            <p:cNvCxnSpPr>
              <a:stCxn id="7" idx="3"/>
              <a:endCxn id="10" idx="7"/>
            </p:cNvCxnSpPr>
            <p:nvPr/>
          </p:nvCxnSpPr>
          <p:spPr>
            <a:xfrm flipH="1">
              <a:off x="2043" y="4306"/>
              <a:ext cx="1715" cy="14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4"/>
              <a:endCxn id="9" idx="0"/>
            </p:cNvCxnSpPr>
            <p:nvPr/>
          </p:nvCxnSpPr>
          <p:spPr>
            <a:xfrm>
              <a:off x="4235" y="4504"/>
              <a:ext cx="1151" cy="3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7" idx="5"/>
              <a:endCxn id="11" idx="0"/>
            </p:cNvCxnSpPr>
            <p:nvPr/>
          </p:nvCxnSpPr>
          <p:spPr>
            <a:xfrm>
              <a:off x="4711" y="4306"/>
              <a:ext cx="1923" cy="1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9" idx="0"/>
              <a:endCxn id="7" idx="4"/>
            </p:cNvCxnSpPr>
            <p:nvPr/>
          </p:nvCxnSpPr>
          <p:spPr>
            <a:xfrm flipV="1">
              <a:off x="2915" y="4504"/>
              <a:ext cx="1320" cy="3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2240" y="8085"/>
              <a:ext cx="1348" cy="134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30" name="直接连接符 29"/>
            <p:cNvCxnSpPr>
              <a:stCxn id="11" idx="2"/>
              <a:endCxn id="10" idx="6"/>
            </p:cNvCxnSpPr>
            <p:nvPr/>
          </p:nvCxnSpPr>
          <p:spPr>
            <a:xfrm flipH="1">
              <a:off x="2240" y="6240"/>
              <a:ext cx="371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1" idx="4"/>
              <a:endCxn id="9" idx="7"/>
            </p:cNvCxnSpPr>
            <p:nvPr/>
          </p:nvCxnSpPr>
          <p:spPr>
            <a:xfrm flipH="1">
              <a:off x="5862" y="6914"/>
              <a:ext cx="772" cy="1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9" idx="2"/>
              <a:endCxn id="29" idx="6"/>
            </p:cNvCxnSpPr>
            <p:nvPr/>
          </p:nvCxnSpPr>
          <p:spPr>
            <a:xfrm flipH="1">
              <a:off x="3588" y="8760"/>
              <a:ext cx="1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9" idx="1"/>
              <a:endCxn id="10" idx="4"/>
            </p:cNvCxnSpPr>
            <p:nvPr/>
          </p:nvCxnSpPr>
          <p:spPr>
            <a:xfrm flipH="1" flipV="1">
              <a:off x="1566" y="6930"/>
              <a:ext cx="871" cy="13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stCxn id="9" idx="1"/>
              <a:endCxn id="10" idx="5"/>
            </p:cNvCxnSpPr>
            <p:nvPr/>
          </p:nvCxnSpPr>
          <p:spPr>
            <a:xfrm flipH="1" flipV="1">
              <a:off x="2043" y="6732"/>
              <a:ext cx="2865" cy="15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1" idx="3"/>
              <a:endCxn id="29" idx="7"/>
            </p:cNvCxnSpPr>
            <p:nvPr/>
          </p:nvCxnSpPr>
          <p:spPr>
            <a:xfrm flipH="1">
              <a:off x="3391" y="6716"/>
              <a:ext cx="2766" cy="1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KSO_WPP_MARK_KEY" val="18a985bb-6ef3-4c5d-a378-02e0915bccf1"/>
  <p:tag name="COMMONDATA" val="eyJoZGlkIjoiMDIzYWFkYjQ1ZDBkZTljODNmMWU1ZWQ3MTFiZmQyNm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e32eb29-f4e1-46e4-bd8d-8d691abfaf9f}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e32eb29-f4e1-46e4-bd8d-8d691abfaf9f}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e32eb29-f4e1-46e4-bd8d-8d691abfaf9f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1、16、19、20、21、22、23、26、29、34、38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3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CEEEF"/>
      </a:dk2>
      <a:lt2>
        <a:srgbClr val="FCFDFD"/>
      </a:lt2>
      <a:accent1>
        <a:srgbClr val="547D9D"/>
      </a:accent1>
      <a:accent2>
        <a:srgbClr val="437F81"/>
      </a:accent2>
      <a:accent3>
        <a:srgbClr val="4F7A5C"/>
      </a:accent3>
      <a:accent4>
        <a:srgbClr val="6E6D45"/>
      </a:accent4>
      <a:accent5>
        <a:srgbClr val="905E43"/>
      </a:accent5>
      <a:accent6>
        <a:srgbClr val="9D5458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886</Words>
  <Application>Microsoft Office PowerPoint</Application>
  <PresentationFormat>宽屏</PresentationFormat>
  <Paragraphs>263</Paragraphs>
  <Slides>24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Hannotate SC Bold</vt:lpstr>
      <vt:lpstr>Arial</vt:lpstr>
      <vt:lpstr>Calibri</vt:lpstr>
      <vt:lpstr>Consolas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Cat</cp:lastModifiedBy>
  <cp:revision>616</cp:revision>
  <dcterms:created xsi:type="dcterms:W3CDTF">2019-06-19T02:08:00Z</dcterms:created>
  <dcterms:modified xsi:type="dcterms:W3CDTF">2022-12-21T10:01:34Z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8E9DEEB2145E4DF099528A0A2E82C8AB</vt:lpwstr>
  </property>
</Properties>
</file>