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768" r:id="rId2"/>
    <p:sldId id="1663" r:id="rId3"/>
    <p:sldId id="1664" r:id="rId4"/>
    <p:sldId id="1665" r:id="rId5"/>
    <p:sldId id="1666" r:id="rId6"/>
    <p:sldId id="1607" r:id="rId7"/>
    <p:sldId id="174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www.hioi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EC1477D6-A2EF-B0B4-5CA5-A61C07E2A362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id="{4B26EE2B-DB55-15D2-0526-6ACEF5C2B13C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FC6DA8B6-3AE8-1EE8-71C1-7778B974FAF9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73270F22-D836-7F5D-DD54-93C4FAAC213C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5872BA2-5A7C-A8F9-E156-4B7960667F14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3" name="艾茵施坦">
            <a:extLst>
              <a:ext uri="{FF2B5EF4-FFF2-40B4-BE49-F238E27FC236}">
                <a16:creationId xmlns:a16="http://schemas.microsoft.com/office/drawing/2014/main" id="{C125FEFD-4CB7-CBE7-B247-D2DC053DBDD3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FA97429-5D6B-F5DD-F798-27EB8A7FDE5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E3B77F0-84D2-B77E-8326-131AD161F9D6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22"/>
              </a:rPr>
              <a:t>https://www.hioier.com/</a:t>
            </a:r>
            <a:endParaRPr lang="zh-CN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0FE0E1-2696-A238-6E1C-EA664F4B32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DE9C34AE-6284-6BF8-2C88-977D787DA84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4900DFDB-6B38-D721-3D0C-126D220E61C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029A8B91-2570-532D-E307-4E671C72CF7A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887FF12C-CABB-EE23-F2C4-E8B52595DA6D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239495-537E-54DF-4321-8DEF346C1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289693-4CBC-7DD7-4FD9-53022D492A89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F6E39D-0B75-95DE-D188-16FF05140A52}"/>
              </a:ext>
            </a:extLst>
          </p:cNvPr>
          <p:cNvSpPr/>
          <p:nvPr/>
        </p:nvSpPr>
        <p:spPr>
          <a:xfrm>
            <a:off x="5541286" y="2752438"/>
            <a:ext cx="32624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路径与环</a:t>
            </a:r>
          </a:p>
        </p:txBody>
      </p:sp>
    </p:spTree>
    <p:extLst>
      <p:ext uri="{BB962C8B-B14F-4D97-AF65-F5344CB8AC3E}">
        <p14:creationId xmlns:p14="http://schemas.microsoft.com/office/powerpoint/2010/main" val="122081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15411" y="268146"/>
            <a:ext cx="90281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路径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5037" y="840529"/>
            <a:ext cx="5224780" cy="550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/>
              <a:t>无向图中，顶点</a:t>
            </a:r>
            <a:r>
              <a:rPr lang="en-US" altLang="zh-CN" sz="3200"/>
              <a:t>v</a:t>
            </a:r>
            <a:r>
              <a:rPr lang="en-US" altLang="zh-CN" sz="3200" baseline="-25000"/>
              <a:t>i</a:t>
            </a:r>
            <a:r>
              <a:rPr lang="zh-CN" altLang="en-US" sz="3200"/>
              <a:t>到顶点</a:t>
            </a:r>
            <a:r>
              <a:rPr lang="en-US" altLang="zh-CN" sz="3200"/>
              <a:t>v</a:t>
            </a:r>
            <a:r>
              <a:rPr lang="en-US" altLang="zh-CN" sz="3200" baseline="-25000"/>
              <a:t>j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路径</a:t>
            </a:r>
            <a:r>
              <a:rPr lang="zh-CN" altLang="en-US" sz="3200"/>
              <a:t>是指存在一个顶点序列</a:t>
            </a:r>
            <a:r>
              <a:rPr lang="en-US" altLang="zh-CN" sz="3200"/>
              <a:t>v</a:t>
            </a:r>
            <a:r>
              <a:rPr lang="en-US" altLang="zh-CN" sz="3200" baseline="-25000"/>
              <a:t>1</a:t>
            </a:r>
            <a:r>
              <a:rPr lang="en-US" altLang="zh-CN" sz="3200"/>
              <a:t>,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2 </a:t>
            </a:r>
            <a:r>
              <a:rPr lang="en-US" altLang="zh-CN" sz="3200">
                <a:sym typeface="+mn-ea"/>
              </a:rPr>
              <a:t>... v</a:t>
            </a:r>
            <a:r>
              <a:rPr lang="en-US" altLang="zh-CN" sz="3200" baseline="-25000">
                <a:sym typeface="+mn-ea"/>
              </a:rPr>
              <a:t>n</a:t>
            </a:r>
            <a:r>
              <a:rPr lang="zh-CN" altLang="en-US" sz="3200">
                <a:sym typeface="+mn-ea"/>
              </a:rPr>
              <a:t>，其中</a:t>
            </a:r>
            <a:r>
              <a:rPr lang="en-US" altLang="zh-CN" sz="3200">
                <a:sym typeface="+mn-ea"/>
              </a:rPr>
              <a:t>(v</a:t>
            </a:r>
            <a:r>
              <a:rPr lang="en-US" altLang="zh-CN" sz="3200" baseline="-25000">
                <a:sym typeface="+mn-ea"/>
              </a:rPr>
              <a:t>i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i+1</a:t>
            </a:r>
            <a:r>
              <a:rPr lang="en-US" altLang="zh-CN" sz="3200">
                <a:sym typeface="+mn-ea"/>
              </a:rPr>
              <a:t>)</a:t>
            </a:r>
            <a:r>
              <a:rPr lang="zh-CN" altLang="en-US" sz="3200">
                <a:sym typeface="+mn-ea"/>
              </a:rPr>
              <a:t>均是该图的边。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sym typeface="+mn-ea"/>
              </a:rPr>
              <a:t>例：从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到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的路径</a:t>
            </a:r>
          </a:p>
          <a:p>
            <a:pPr>
              <a:lnSpc>
                <a:spcPct val="160000"/>
              </a:lnSpc>
            </a:pP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3</a:t>
            </a:r>
          </a:p>
          <a:p>
            <a:pPr>
              <a:lnSpc>
                <a:spcPct val="160000"/>
              </a:lnSpc>
            </a:pP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</a:t>
            </a:r>
            <a:r>
              <a:rPr lang="en-US" altLang="zh-CN" sz="3200">
                <a:sym typeface="+mn-ea"/>
              </a:rPr>
              <a:t>,</a:t>
            </a:r>
            <a:r>
              <a:rPr lang="en-US" altLang="zh-CN" sz="3200" baseline="-250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382087" y="1322494"/>
            <a:ext cx="4074160" cy="3987165"/>
            <a:chOff x="12097" y="2198"/>
            <a:chExt cx="5781" cy="5657"/>
          </a:xfrm>
        </p:grpSpPr>
        <p:sp>
          <p:nvSpPr>
            <p:cNvPr id="7" name="椭圆 6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109" y="3413"/>
              <a:ext cx="1037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3920" y="3413"/>
              <a:ext cx="1189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01865" y="308787"/>
            <a:ext cx="90281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路径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1810" y="919535"/>
            <a:ext cx="5224780" cy="4914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/>
              <a:t>有向图中，顶点</a:t>
            </a:r>
            <a:r>
              <a:rPr lang="en-US" altLang="zh-CN" sz="3200"/>
              <a:t>v</a:t>
            </a:r>
            <a:r>
              <a:rPr lang="en-US" altLang="zh-CN" sz="3200" baseline="-25000"/>
              <a:t>i</a:t>
            </a:r>
            <a:r>
              <a:rPr lang="zh-CN" altLang="en-US" sz="3200"/>
              <a:t>到顶点</a:t>
            </a:r>
            <a:r>
              <a:rPr lang="en-US" altLang="zh-CN" sz="3200"/>
              <a:t>v</a:t>
            </a:r>
            <a:r>
              <a:rPr lang="en-US" altLang="zh-CN" sz="3200" baseline="-25000"/>
              <a:t>j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路径</a:t>
            </a:r>
            <a:r>
              <a:rPr lang="zh-CN" altLang="en-US" sz="3200"/>
              <a:t>是指存在一个顶点序列</a:t>
            </a:r>
            <a:r>
              <a:rPr lang="en-US" altLang="zh-CN" sz="3200"/>
              <a:t>v</a:t>
            </a:r>
            <a:r>
              <a:rPr lang="en-US" altLang="zh-CN" sz="3200" baseline="-25000"/>
              <a:t>1</a:t>
            </a:r>
            <a:r>
              <a:rPr lang="en-US" altLang="zh-CN" sz="3200"/>
              <a:t>,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2 </a:t>
            </a:r>
            <a:r>
              <a:rPr lang="en-US" altLang="zh-CN" sz="3200">
                <a:sym typeface="+mn-ea"/>
              </a:rPr>
              <a:t>... v</a:t>
            </a:r>
            <a:r>
              <a:rPr lang="en-US" altLang="zh-CN" sz="3200" baseline="-25000">
                <a:sym typeface="+mn-ea"/>
              </a:rPr>
              <a:t>n</a:t>
            </a:r>
            <a:r>
              <a:rPr lang="zh-CN" altLang="en-US" sz="3200">
                <a:sym typeface="+mn-ea"/>
              </a:rPr>
              <a:t>，其中</a:t>
            </a:r>
            <a:r>
              <a:rPr lang="en-US" altLang="zh-CN" sz="3200">
                <a:sym typeface="+mn-ea"/>
              </a:rPr>
              <a:t>&lt;v</a:t>
            </a:r>
            <a:r>
              <a:rPr lang="en-US" altLang="zh-CN" sz="3200" baseline="-25000">
                <a:sym typeface="+mn-ea"/>
              </a:rPr>
              <a:t>i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i+1</a:t>
            </a:r>
            <a:r>
              <a:rPr lang="en-US" altLang="zh-CN" sz="3200">
                <a:sym typeface="+mn-ea"/>
              </a:rPr>
              <a:t>&gt;</a:t>
            </a:r>
            <a:r>
              <a:rPr lang="zh-CN" altLang="en-US" sz="3200">
                <a:sym typeface="+mn-ea"/>
              </a:rPr>
              <a:t>均是该图的边。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sym typeface="+mn-ea"/>
              </a:rPr>
              <a:t>例：从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到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的路径</a:t>
            </a:r>
          </a:p>
          <a:p>
            <a:pPr>
              <a:lnSpc>
                <a:spcPct val="160000"/>
              </a:lnSpc>
            </a:pPr>
            <a:r>
              <a:rPr lang="en-US" altLang="zh-CN" sz="3600">
                <a:sym typeface="+mn-ea"/>
              </a:rPr>
              <a:t>v</a:t>
            </a:r>
            <a:r>
              <a:rPr lang="en-US" altLang="zh-CN" sz="3600" baseline="-25000">
                <a:sym typeface="+mn-ea"/>
              </a:rPr>
              <a:t>4</a:t>
            </a:r>
            <a:r>
              <a:rPr lang="en-US" altLang="zh-CN" sz="3600">
                <a:sym typeface="+mn-ea"/>
              </a:rPr>
              <a:t>, v</a:t>
            </a:r>
            <a:r>
              <a:rPr lang="en-US" altLang="zh-CN" sz="3600" baseline="-25000">
                <a:sym typeface="+mn-ea"/>
              </a:rPr>
              <a:t>1</a:t>
            </a:r>
            <a:r>
              <a:rPr lang="en-US" altLang="zh-CN" sz="3600">
                <a:sym typeface="+mn-ea"/>
              </a:rPr>
              <a:t>, v</a:t>
            </a:r>
            <a:r>
              <a:rPr lang="en-US" altLang="zh-CN" sz="3600" baseline="-25000">
                <a:sym typeface="+mn-ea"/>
              </a:rPr>
              <a:t>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382510" y="1504370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95091" y="295240"/>
            <a:ext cx="90281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路径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2750" y="761365"/>
            <a:ext cx="7476490" cy="591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路径的长度</a:t>
            </a:r>
            <a:r>
              <a:rPr lang="zh-CN" sz="3200"/>
              <a:t>：路径上边的数目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简单路径：</a:t>
            </a:r>
            <a:r>
              <a:rPr lang="zh-CN" altLang="en-US" sz="3200">
                <a:sym typeface="+mn-ea"/>
              </a:rPr>
              <a:t>一条路径的顶点序列中的顶点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各不相同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</a:t>
            </a:r>
            <a:r>
              <a:rPr lang="en-US" altLang="zh-CN" sz="3200" baseline="-250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  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ym typeface="+mn-ea"/>
              </a:rPr>
              <a:t>路径长度：</a:t>
            </a:r>
            <a:r>
              <a:rPr lang="en-US" altLang="zh-CN" sz="32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， 是简单路径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</a:t>
            </a:r>
            <a:r>
              <a:rPr lang="en-US" altLang="zh-CN" sz="3200" baseline="-250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 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ym typeface="+mn-ea"/>
              </a:rPr>
              <a:t>路径长度：</a:t>
            </a:r>
            <a:r>
              <a:rPr lang="en-US" altLang="zh-CN" sz="32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， 不是简单路径</a:t>
            </a:r>
            <a:endParaRPr lang="en-US" altLang="zh-CN" sz="3200" baseline="-25000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93610" y="1403985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1310" y="761365"/>
            <a:ext cx="6873240" cy="5839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3200">
                <a:sym typeface="+mn-ea"/>
              </a:rPr>
              <a:t>某路径的顶点序列为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 </a:t>
            </a:r>
            <a:r>
              <a:rPr lang="en-US" altLang="zh-CN" sz="3200">
                <a:sym typeface="+mn-ea"/>
              </a:rPr>
              <a:t>... v</a:t>
            </a:r>
            <a:r>
              <a:rPr lang="en-US" altLang="zh-CN" sz="3200" baseline="-25000">
                <a:sym typeface="+mn-ea"/>
              </a:rPr>
              <a:t>n</a:t>
            </a:r>
            <a:endParaRPr lang="zh-CN" sz="3200"/>
          </a:p>
          <a:p>
            <a:pPr marL="457200" indent="-45720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sz="3200">
                <a:sym typeface="+mn-ea"/>
              </a:rPr>
              <a:t>若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 = v</a:t>
            </a:r>
            <a:r>
              <a:rPr lang="en-US" altLang="zh-CN" sz="3200" baseline="-25000">
                <a:sym typeface="+mn-ea"/>
              </a:rPr>
              <a:t>n</a:t>
            </a:r>
            <a:r>
              <a:rPr lang="zh-CN" altLang="en-US" sz="3200">
                <a:sym typeface="+mn-ea"/>
              </a:rPr>
              <a:t>则该路称径为：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回路</a:t>
            </a:r>
            <a:r>
              <a:rPr lang="zh-CN" altLang="en-US" sz="3200">
                <a:sym typeface="+mn-ea"/>
              </a:rPr>
              <a:t>或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环</a:t>
            </a:r>
          </a:p>
          <a:p>
            <a:pPr marL="457200" indent="-45720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除第一个顶点和最后一个顶点相同外，其余顶点均不同，则称该回路为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简单回路。</a:t>
            </a: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例：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</a:t>
            </a:r>
            <a:r>
              <a:rPr lang="en-US" altLang="zh-CN" sz="3200" baseline="-250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 </a:t>
            </a: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是简单回路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88318" y="256703"/>
            <a:ext cx="90281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回路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293610" y="1403985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70735" y="295285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/>
              <a:t>判断图中是否有环</a:t>
            </a:r>
            <a:endParaRPr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08330" y="913765"/>
            <a:ext cx="1031430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3600"/>
              <a:t>无向图判断是否有环：深搜</a:t>
            </a: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除了</a:t>
            </a:r>
            <a:r>
              <a:rPr lang="en-US" altLang="zh-CN" sz="3600"/>
              <a:t>“</a:t>
            </a:r>
            <a:r>
              <a:rPr lang="zh-CN" altLang="en-US" sz="3600"/>
              <a:t>父顶点</a:t>
            </a:r>
            <a:r>
              <a:rPr lang="en-US" altLang="zh-CN" sz="3600"/>
              <a:t>”</a:t>
            </a:r>
            <a:r>
              <a:rPr lang="zh-CN" altLang="en-US" sz="3600"/>
              <a:t>，邻接点中有标记过的顶点就是有环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9920" y="2721610"/>
            <a:ext cx="3679190" cy="3579495"/>
            <a:chOff x="992" y="4286"/>
            <a:chExt cx="5794" cy="5637"/>
          </a:xfrm>
        </p:grpSpPr>
        <p:sp>
          <p:nvSpPr>
            <p:cNvPr id="7" name="椭圆 6"/>
            <p:cNvSpPr/>
            <p:nvPr/>
          </p:nvSpPr>
          <p:spPr>
            <a:xfrm>
              <a:off x="3261" y="4286"/>
              <a:ext cx="1348" cy="1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992" y="6346"/>
              <a:ext cx="1348" cy="1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3261" y="8574"/>
              <a:ext cx="1348" cy="134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2143" y="5437"/>
              <a:ext cx="1315" cy="1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9" idx="3"/>
              <a:endCxn id="11" idx="7"/>
            </p:cNvCxnSpPr>
            <p:nvPr/>
          </p:nvCxnSpPr>
          <p:spPr>
            <a:xfrm flipH="1">
              <a:off x="4412" y="7497"/>
              <a:ext cx="1223" cy="1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1"/>
              <a:endCxn id="7" idx="5"/>
            </p:cNvCxnSpPr>
            <p:nvPr/>
          </p:nvCxnSpPr>
          <p:spPr>
            <a:xfrm flipH="1" flipV="1">
              <a:off x="4412" y="5437"/>
              <a:ext cx="1223" cy="1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438" y="6346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11" idx="1"/>
              <a:endCxn id="10" idx="5"/>
            </p:cNvCxnSpPr>
            <p:nvPr/>
          </p:nvCxnSpPr>
          <p:spPr>
            <a:xfrm flipH="1" flipV="1">
              <a:off x="2143" y="7497"/>
              <a:ext cx="1315" cy="1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4696460" y="2303145"/>
            <a:ext cx="6989445" cy="3691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/>
              <a:t>例：</a:t>
            </a:r>
          </a:p>
          <a:p>
            <a:pPr>
              <a:lnSpc>
                <a:spcPct val="130000"/>
              </a:lnSpc>
            </a:pPr>
            <a:r>
              <a:rPr lang="zh-CN" altLang="en-US" sz="3600"/>
              <a:t>从顶点</a:t>
            </a:r>
            <a:r>
              <a:rPr lang="en-US" altLang="zh-CN" sz="3600"/>
              <a:t>1</a:t>
            </a:r>
            <a:r>
              <a:rPr lang="zh-CN" altLang="en-US" sz="3600"/>
              <a:t>开始深搜，访问</a:t>
            </a:r>
            <a:r>
              <a:rPr lang="en-US" altLang="zh-CN" sz="3600"/>
              <a:t>2</a:t>
            </a:r>
            <a:r>
              <a:rPr lang="zh-CN" altLang="en-US" sz="3600"/>
              <a:t>，访问</a:t>
            </a:r>
            <a:r>
              <a:rPr lang="en-US" altLang="zh-CN" sz="3600"/>
              <a:t>3</a:t>
            </a:r>
            <a:r>
              <a:rPr lang="zh-CN" altLang="en-US" sz="3600"/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3600"/>
              <a:t>访问</a:t>
            </a:r>
            <a:r>
              <a:rPr lang="en-US" altLang="zh-CN" sz="3600"/>
              <a:t>4</a:t>
            </a:r>
            <a:r>
              <a:rPr lang="zh-CN" altLang="en-US" sz="3600"/>
              <a:t>时，</a:t>
            </a:r>
            <a:r>
              <a:rPr lang="en-US" altLang="zh-CN" sz="3600"/>
              <a:t>4</a:t>
            </a:r>
            <a:r>
              <a:rPr lang="zh-CN" altLang="en-US" sz="3600"/>
              <a:t>的</a:t>
            </a:r>
            <a:r>
              <a:rPr lang="en-US" altLang="zh-CN" sz="3600"/>
              <a:t>“</a:t>
            </a:r>
            <a:r>
              <a:rPr lang="zh-CN" altLang="en-US" sz="3600"/>
              <a:t>父顶点</a:t>
            </a:r>
            <a:r>
              <a:rPr lang="en-US" altLang="zh-CN" sz="3600"/>
              <a:t>”</a:t>
            </a:r>
            <a:r>
              <a:rPr lang="zh-CN" altLang="en-US" sz="3600"/>
              <a:t>是</a:t>
            </a:r>
            <a:r>
              <a:rPr lang="en-US" altLang="zh-CN" sz="3600"/>
              <a:t>3</a:t>
            </a:r>
            <a:r>
              <a:rPr lang="zh-CN" altLang="en-US" sz="3600"/>
              <a:t>，除了</a:t>
            </a:r>
            <a:r>
              <a:rPr lang="en-US" altLang="zh-CN" sz="3600"/>
              <a:t>3</a:t>
            </a:r>
            <a:r>
              <a:rPr lang="zh-CN" altLang="en-US" sz="3600"/>
              <a:t>外，</a:t>
            </a:r>
            <a:r>
              <a:rPr lang="en-US" altLang="zh-CN" sz="3600"/>
              <a:t>1</a:t>
            </a:r>
            <a:r>
              <a:rPr lang="zh-CN" altLang="en-US" sz="3600"/>
              <a:t>是已经访问过的顶点，所以存在环。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94833" y="274920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/>
              <a:t>判断图中是否有环</a:t>
            </a:r>
            <a:endParaRPr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08330" y="913765"/>
            <a:ext cx="10074910" cy="435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3600"/>
              <a:t>有向图判断是否有环：深搜</a:t>
            </a:r>
            <a:r>
              <a:rPr lang="en-US" altLang="zh-CN" sz="3600"/>
              <a:t> + 3</a:t>
            </a:r>
            <a:r>
              <a:rPr lang="zh-CN" altLang="en-US" sz="3600"/>
              <a:t>色标记</a:t>
            </a: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每个顶点有种标记</a:t>
            </a:r>
          </a:p>
          <a:p>
            <a:pPr marL="1028700" lvl="1" indent="-571500">
              <a:lnSpc>
                <a:spcPct val="110000"/>
              </a:lnSpc>
              <a:buFont typeface="Wingdings" panose="05000000000000000000" charset="0"/>
              <a:buChar char="n"/>
            </a:pPr>
            <a:r>
              <a:rPr lang="en-US" altLang="zh-CN" sz="3600"/>
              <a:t>0</a:t>
            </a:r>
            <a:r>
              <a:rPr lang="zh-CN" altLang="en-US" sz="3600"/>
              <a:t>：该顶点未访问过</a:t>
            </a:r>
          </a:p>
          <a:p>
            <a:pPr marL="1028700" lvl="1" indent="-571500">
              <a:lnSpc>
                <a:spcPct val="110000"/>
              </a:lnSpc>
              <a:buFont typeface="Wingdings" panose="05000000000000000000" charset="0"/>
              <a:buChar char="n"/>
            </a:pPr>
            <a:r>
              <a:rPr lang="en-US" altLang="zh-CN" sz="3600"/>
              <a:t>-1</a:t>
            </a:r>
            <a:r>
              <a:rPr lang="zh-CN" altLang="en-US" sz="3600"/>
              <a:t>：该顶点的邻接点未访问完</a:t>
            </a:r>
          </a:p>
          <a:p>
            <a:pPr marL="1028700" lvl="1" indent="-571500">
              <a:lnSpc>
                <a:spcPct val="110000"/>
              </a:lnSpc>
              <a:buFont typeface="Wingdings" panose="05000000000000000000" charset="0"/>
              <a:buChar char="n"/>
            </a:pPr>
            <a:r>
              <a:rPr lang="en-US" altLang="zh-CN" sz="3600"/>
              <a:t>1</a:t>
            </a:r>
            <a:r>
              <a:rPr lang="zh-CN" altLang="en-US" sz="3600"/>
              <a:t>：该顶点的邻接点已访问完</a:t>
            </a: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深度优先遍历有向图，如果一个顶点的邻接点有标记为</a:t>
            </a:r>
            <a:r>
              <a:rPr lang="en-US" altLang="zh-CN" sz="3600"/>
              <a:t>-1</a:t>
            </a:r>
            <a:r>
              <a:rPr lang="zh-CN" altLang="en-US" sz="3600"/>
              <a:t>的顶点，那么该图中存在环。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371439b-0380-4a49-b327-07a19e185122"/>
  <p:tag name="COMMONDATA" val="eyJoZGlkIjoiMDIzYWFkYjQ1ZDBkZTljODNmMWU1ZWQ3MTFiZmQy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414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Hannotate SC Bold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算法与数据结构 第五课</dc:title>
  <dc:creator/>
  <cp:lastModifiedBy>Cat</cp:lastModifiedBy>
  <cp:revision>577</cp:revision>
  <dcterms:created xsi:type="dcterms:W3CDTF">2019-06-19T02:08:00Z</dcterms:created>
  <dcterms:modified xsi:type="dcterms:W3CDTF">2022-12-28T09:11:57Z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52636F69A2894686B50AE7681300EC31</vt:lpwstr>
  </property>
</Properties>
</file>