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1661" r:id="rId3"/>
    <p:sldId id="1730" r:id="rId4"/>
    <p:sldId id="1731" r:id="rId5"/>
    <p:sldId id="1732" r:id="rId6"/>
    <p:sldId id="1733" r:id="rId7"/>
    <p:sldId id="1778" r:id="rId8"/>
    <p:sldId id="1788" r:id="rId9"/>
    <p:sldId id="1787" r:id="rId10"/>
    <p:sldId id="1734" r:id="rId11"/>
    <p:sldId id="178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68"/>
      </p:cViewPr>
      <p:guideLst>
        <p:guide orient="horz" pos="2176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 1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2 3 4 5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B 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>
            <a:extLst>
              <a:ext uri="{FF2B5EF4-FFF2-40B4-BE49-F238E27FC236}">
                <a16:creationId xmlns:a16="http://schemas.microsoft.com/office/drawing/2014/main" id="{39A3A098-7310-F21A-4309-BE3D3BAF8A16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B3F230CF-82EF-79FE-F1AC-4D0416F892DA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0BA4A09-6EF0-0CFC-4C59-270C9033D328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6F5B79D-641B-5308-1EE6-672290A96D7D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78443AB6-F6F0-6868-C900-698D8946D749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89B1A82D-C02E-94FB-AC91-F606E70F27CA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CF6B3E-2B1C-9191-5600-69DFC73F5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A78821-9624-E339-8354-1008F7BDA148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www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CF75DD45-7A99-36C4-EA8F-BF3F5906DE87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44D66126-3716-722C-C01C-3A3CF0081436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01E49012-8A55-2B97-F437-F40AF0ACEE87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E0267643-344C-803C-2DC0-FEB15C280758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1AB2A4E3-3B69-DB08-397D-A7C2D9563278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9D055447-27BD-71F1-CCD5-C5009CFA8BC5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9A87AD-1D02-17F2-DAFB-98D9E816F62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FCF845F-DF2F-D75B-2EA8-012B374C9CC3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22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403504" y="2650681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图的连通性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CE4510-C859-907D-57D5-7452931A84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6FE7DBC4-97D0-04A5-DCDC-A09CCA5268A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56282E84-0799-5D9D-A775-816C34F83E8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306C8042-0EB0-4349-45EB-5D2D1CDD0C5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E23F000-62D4-81DD-3938-19697046CE9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D49362-501F-15D1-048D-69DB8D8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0A2BF6-DEF1-D59C-52CC-B2579ED6C950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17253" y="146227"/>
            <a:ext cx="168776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连通图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11555"/>
            <a:ext cx="10709910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ym typeface="+mn-ea"/>
              </a:rPr>
              <a:t>强连通图、连通图、单向连通图三者之间的关系：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强连通图</a:t>
            </a:r>
            <a:r>
              <a:rPr lang="zh-CN" altLang="en-US" sz="3600">
                <a:sym typeface="+mn-ea"/>
              </a:rPr>
              <a:t>必然是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单向连通图</a:t>
            </a:r>
            <a:r>
              <a:rPr lang="zh-CN" altLang="en-US" sz="3600">
                <a:sym typeface="+mn-ea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单向连通图</a:t>
            </a:r>
            <a:r>
              <a:rPr lang="zh-CN" altLang="en-US" sz="3600">
                <a:sym typeface="+mn-ea"/>
              </a:rPr>
              <a:t>必然是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弱连通图</a:t>
            </a:r>
            <a:r>
              <a:rPr lang="zh-CN" altLang="en-US" sz="3600">
                <a:sym typeface="+mn-ea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sym typeface="+mn-ea"/>
              </a:rPr>
              <a:t>反之未必。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8697" y="173603"/>
            <a:ext cx="2516436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连通图</a:t>
            </a:r>
            <a:r>
              <a:rPr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 </a:t>
            </a: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练习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08330" y="1405255"/>
            <a:ext cx="4340225" cy="4311650"/>
            <a:chOff x="11598" y="2388"/>
            <a:chExt cx="6835" cy="6790"/>
          </a:xfrm>
        </p:grpSpPr>
        <p:sp>
          <p:nvSpPr>
            <p:cNvPr id="14" name="椭圆 13"/>
            <p:cNvSpPr/>
            <p:nvPr/>
          </p:nvSpPr>
          <p:spPr>
            <a:xfrm>
              <a:off x="14351" y="23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988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598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08" y="3598"/>
              <a:ext cx="1751" cy="17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561" y="3598"/>
              <a:ext cx="1662" cy="169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2933" y="776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22" idx="7"/>
            </p:cNvCxnSpPr>
            <p:nvPr/>
          </p:nvCxnSpPr>
          <p:spPr>
            <a:xfrm flipH="1">
              <a:off x="14143" y="5797"/>
              <a:ext cx="2872" cy="21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07" y="6523"/>
              <a:ext cx="834" cy="144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7198" y="6506"/>
              <a:ext cx="526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2" idx="6"/>
              <a:endCxn id="15" idx="2"/>
            </p:cNvCxnSpPr>
            <p:nvPr/>
          </p:nvCxnSpPr>
          <p:spPr>
            <a:xfrm flipV="1">
              <a:off x="14351" y="8447"/>
              <a:ext cx="1637" cy="2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627370" y="1210310"/>
            <a:ext cx="575246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这个图是什么图？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A. </a:t>
            </a:r>
            <a:r>
              <a:rPr lang="zh-CN" altLang="en-US" sz="3600"/>
              <a:t>强连通图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B. </a:t>
            </a:r>
            <a:r>
              <a:rPr lang="zh-CN" altLang="en-US" sz="3600"/>
              <a:t>单向连通图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C. </a:t>
            </a:r>
            <a:r>
              <a:rPr lang="zh-CN" altLang="en-US" sz="3600"/>
              <a:t>弱连通图</a:t>
            </a:r>
          </a:p>
          <a:p>
            <a:pPr>
              <a:lnSpc>
                <a:spcPct val="120000"/>
              </a:lnSpc>
            </a:pP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这个图有几个强连通分量？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A.2   B.3   C.4   D.5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1119" y="131728"/>
            <a:ext cx="233800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子图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1630" y="740128"/>
            <a:ext cx="713105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子图：图的部分顶点和边构成的图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29195" y="1252573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41630" y="1954883"/>
            <a:ext cx="2807335" cy="2310130"/>
            <a:chOff x="506" y="3367"/>
            <a:chExt cx="4421" cy="3638"/>
          </a:xfrm>
        </p:grpSpPr>
        <p:sp>
          <p:nvSpPr>
            <p:cNvPr id="6" name="椭圆 5"/>
            <p:cNvSpPr/>
            <p:nvPr/>
          </p:nvSpPr>
          <p:spPr>
            <a:xfrm>
              <a:off x="2231" y="33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06" y="565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3579" y="565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7" name="直接连接符 16"/>
            <p:cNvCxnSpPr>
              <a:stCxn id="6" idx="3"/>
              <a:endCxn id="15" idx="7"/>
            </p:cNvCxnSpPr>
            <p:nvPr/>
          </p:nvCxnSpPr>
          <p:spPr>
            <a:xfrm flipH="1">
              <a:off x="1657" y="4518"/>
              <a:ext cx="771" cy="1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5"/>
              <a:endCxn id="16" idx="0"/>
            </p:cNvCxnSpPr>
            <p:nvPr/>
          </p:nvCxnSpPr>
          <p:spPr>
            <a:xfrm>
              <a:off x="3382" y="4518"/>
              <a:ext cx="871" cy="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2"/>
              <a:endCxn id="15" idx="6"/>
            </p:cNvCxnSpPr>
            <p:nvPr/>
          </p:nvCxnSpPr>
          <p:spPr>
            <a:xfrm flipH="1">
              <a:off x="1854" y="6332"/>
              <a:ext cx="1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070985" y="1829153"/>
            <a:ext cx="2567940" cy="2282190"/>
            <a:chOff x="6592" y="3322"/>
            <a:chExt cx="4044" cy="3594"/>
          </a:xfrm>
        </p:grpSpPr>
        <p:sp>
          <p:nvSpPr>
            <p:cNvPr id="31" name="椭圆 30"/>
            <p:cNvSpPr/>
            <p:nvPr/>
          </p:nvSpPr>
          <p:spPr>
            <a:xfrm>
              <a:off x="9288" y="55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cxnSp>
          <p:nvCxnSpPr>
            <p:cNvPr id="35" name="直接连接符 34"/>
            <p:cNvCxnSpPr>
              <a:stCxn id="40" idx="5"/>
              <a:endCxn id="31" idx="0"/>
            </p:cNvCxnSpPr>
            <p:nvPr/>
          </p:nvCxnSpPr>
          <p:spPr>
            <a:xfrm>
              <a:off x="9091" y="4473"/>
              <a:ext cx="871" cy="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8" idx="0"/>
              <a:endCxn id="40" idx="3"/>
            </p:cNvCxnSpPr>
            <p:nvPr/>
          </p:nvCxnSpPr>
          <p:spPr>
            <a:xfrm flipV="1">
              <a:off x="7266" y="4473"/>
              <a:ext cx="871" cy="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592" y="55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7940" y="3322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48255" y="4693003"/>
            <a:ext cx="2378710" cy="1790065"/>
            <a:chOff x="3981" y="7679"/>
            <a:chExt cx="3746" cy="2819"/>
          </a:xfrm>
        </p:grpSpPr>
        <p:sp>
          <p:nvSpPr>
            <p:cNvPr id="41" name="椭圆 40"/>
            <p:cNvSpPr/>
            <p:nvPr/>
          </p:nvSpPr>
          <p:spPr>
            <a:xfrm>
              <a:off x="6379" y="9150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4077" y="9150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3981" y="767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6379" y="767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45" name="直接连接符 44"/>
            <p:cNvCxnSpPr>
              <a:stCxn id="44" idx="2"/>
              <a:endCxn id="43" idx="6"/>
            </p:cNvCxnSpPr>
            <p:nvPr/>
          </p:nvCxnSpPr>
          <p:spPr>
            <a:xfrm flipH="1">
              <a:off x="5329" y="8354"/>
              <a:ext cx="1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63067" y="164183"/>
            <a:ext cx="271730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无向图的连通性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99" y="825288"/>
            <a:ext cx="1083183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图中从一个顶点到达另一顶点，若存在至少一条路径，则称这两个顶点是</a:t>
            </a:r>
            <a:r>
              <a:rPr lang="zh-CN" altLang="en-US" sz="3200" b="1"/>
              <a:t>连通</a:t>
            </a:r>
            <a:r>
              <a:rPr lang="zh-CN" altLang="en-US" sz="3200"/>
              <a:t>的。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99" y="2301663"/>
            <a:ext cx="110604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ffectLst/>
              </a:rPr>
              <a:t>无向图中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任意</a:t>
            </a:r>
            <a:r>
              <a:rPr lang="zh-CN" altLang="en-US" sz="3600"/>
              <a:t>两个顶点之间都能够连通，则称此图为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连通图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412424" y="3122083"/>
            <a:ext cx="3347720" cy="32759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10481" y="158915"/>
            <a:ext cx="301533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无向图的连通性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2455" y="1059815"/>
            <a:ext cx="10975340" cy="700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/>
              <a:t>无向图的</a:t>
            </a:r>
            <a:r>
              <a:rPr lang="zh-CN" altLang="en-US" sz="3600">
                <a:solidFill>
                  <a:schemeClr val="tx1"/>
                </a:solidFill>
                <a:effectLst/>
              </a:rPr>
              <a:t>极大</a:t>
            </a:r>
            <a:r>
              <a:rPr lang="zh-CN" altLang="en-US" sz="3600"/>
              <a:t>连通子图称为该图的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连通分量。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283450" y="2298700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  <a:stCxn id="29" idx="6"/>
              <a:endCxn id="9" idx="2"/>
            </p:cNvCxnSpPr>
            <p:nvPr/>
          </p:nvCxnSpPr>
          <p:spPr>
            <a:xfrm>
              <a:off x="14526" y="7248"/>
              <a:ext cx="1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4987" y="153000"/>
            <a:ext cx="302210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有向图的连通性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950" y="878768"/>
            <a:ext cx="1096010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有向图中，若任意两个顶点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和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/>
              <a:t>，满足从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到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以及</a:t>
            </a:r>
            <a:r>
              <a:rPr lang="zh-CN" altLang="en-US" sz="3200"/>
              <a:t>从 </a:t>
            </a:r>
            <a:r>
              <a:rPr lang="en-US" altLang="zh-CN" sz="3200"/>
              <a:t>v</a:t>
            </a:r>
            <a:r>
              <a:rPr lang="zh-CN" altLang="en-US" sz="3200" baseline="-25000"/>
              <a:t>j </a:t>
            </a:r>
            <a:r>
              <a:rPr lang="zh-CN" altLang="en-US" sz="3200"/>
              <a:t>到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都连通，则称此有向图为</a:t>
            </a:r>
            <a:r>
              <a:rPr lang="zh-CN" altLang="en-US" sz="3200" b="1"/>
              <a:t>强连通图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56469" y="2225286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6912" y="6506"/>
              <a:ext cx="812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3706" y="116347"/>
            <a:ext cx="4214215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有向图的连通性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4463" y="880322"/>
            <a:ext cx="1070991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有向图的极大强连通子图，称为</a:t>
            </a:r>
            <a:r>
              <a:rPr lang="zh-CN" altLang="en-US" sz="3200" b="1"/>
              <a:t>强连通分量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87066" y="204503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7"/>
              <a:endCxn id="17" idx="4"/>
            </p:cNvCxnSpPr>
            <p:nvPr/>
          </p:nvCxnSpPr>
          <p:spPr>
            <a:xfrm flipV="1">
              <a:off x="16912" y="6506"/>
              <a:ext cx="812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6" idx="5"/>
            </p:cNvCxnSpPr>
            <p:nvPr/>
          </p:nvCxnSpPr>
          <p:spPr>
            <a:xfrm flipH="1" flipV="1">
              <a:off x="12896" y="6315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endCxn id="14" idx="6"/>
            </p:cNvCxnSpPr>
            <p:nvPr/>
          </p:nvCxnSpPr>
          <p:spPr>
            <a:xfrm flipH="1" flipV="1">
              <a:off x="15910" y="3263"/>
              <a:ext cx="1828" cy="180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95" y="6523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4026" y="166546"/>
            <a:ext cx="355042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有向图的连通性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43040" y="1344295"/>
            <a:ext cx="4316730" cy="4585970"/>
            <a:chOff x="11686" y="1862"/>
            <a:chExt cx="6798" cy="7222"/>
          </a:xfrm>
        </p:grpSpPr>
        <p:sp>
          <p:nvSpPr>
            <p:cNvPr id="14" name="椭圆 13"/>
            <p:cNvSpPr/>
            <p:nvPr/>
          </p:nvSpPr>
          <p:spPr>
            <a:xfrm>
              <a:off x="11686" y="186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7066" y="7666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9" name="直接连接符 18"/>
            <p:cNvCxnSpPr>
              <a:stCxn id="14" idx="4"/>
              <a:endCxn id="16" idx="0"/>
            </p:cNvCxnSpPr>
            <p:nvPr/>
          </p:nvCxnSpPr>
          <p:spPr>
            <a:xfrm>
              <a:off x="12395" y="3280"/>
              <a:ext cx="0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7" idx="4"/>
            </p:cNvCxnSpPr>
            <p:nvPr/>
          </p:nvCxnSpPr>
          <p:spPr>
            <a:xfrm flipH="1" flipV="1">
              <a:off x="17724" y="6506"/>
              <a:ext cx="51" cy="116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6"/>
              <a:endCxn id="15" idx="2"/>
            </p:cNvCxnSpPr>
            <p:nvPr/>
          </p:nvCxnSpPr>
          <p:spPr>
            <a:xfrm>
              <a:off x="13104" y="8348"/>
              <a:ext cx="3962" cy="2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1686" y="7639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22" idx="7"/>
            </p:cNvCxnSpPr>
            <p:nvPr/>
          </p:nvCxnSpPr>
          <p:spPr>
            <a:xfrm flipH="1">
              <a:off x="12896" y="5797"/>
              <a:ext cx="4119" cy="205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7" idx="2"/>
              <a:endCxn id="14" idx="6"/>
            </p:cNvCxnSpPr>
            <p:nvPr/>
          </p:nvCxnSpPr>
          <p:spPr>
            <a:xfrm flipH="1">
              <a:off x="13104" y="2571"/>
              <a:ext cx="3911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0"/>
            </p:cNvCxnSpPr>
            <p:nvPr/>
          </p:nvCxnSpPr>
          <p:spPr>
            <a:xfrm>
              <a:off x="12395" y="6523"/>
              <a:ext cx="0" cy="111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7015" y="186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cxnSp>
          <p:nvCxnSpPr>
            <p:cNvPr id="9" name="直接连接符 8"/>
            <p:cNvCxnSpPr>
              <a:endCxn id="17" idx="0"/>
            </p:cNvCxnSpPr>
            <p:nvPr/>
          </p:nvCxnSpPr>
          <p:spPr>
            <a:xfrm>
              <a:off x="17724" y="3280"/>
              <a:ext cx="0" cy="180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5" idx="1"/>
              <a:endCxn id="16" idx="6"/>
            </p:cNvCxnSpPr>
            <p:nvPr/>
          </p:nvCxnSpPr>
          <p:spPr>
            <a:xfrm flipH="1" flipV="1">
              <a:off x="13104" y="5814"/>
              <a:ext cx="4170" cy="206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8330" y="1344295"/>
            <a:ext cx="5490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请问这个图有几个强连通分量？</a:t>
            </a:r>
          </a:p>
          <a:p>
            <a:r>
              <a:rPr lang="en-US" altLang="zh-CN" sz="3600"/>
              <a:t>A. 1  B. 2   C. 3   B. 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4026" y="137090"/>
            <a:ext cx="227026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单向连通图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05510"/>
            <a:ext cx="1096010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有向图中，若任意两个顶点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和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/>
              <a:t>，满足从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到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或</a:t>
            </a:r>
            <a:r>
              <a:rPr lang="zh-CN" altLang="en-US" sz="3200"/>
              <a:t>从 </a:t>
            </a:r>
            <a:r>
              <a:rPr lang="en-US" altLang="zh-CN" sz="3200"/>
              <a:t>v</a:t>
            </a:r>
            <a:r>
              <a:rPr lang="zh-CN" altLang="en-US" sz="3200" baseline="-25000"/>
              <a:t>j </a:t>
            </a:r>
            <a:r>
              <a:rPr lang="zh-CN" altLang="en-US" sz="3200"/>
              <a:t>到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连通，则称此有向图为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单向</a:t>
            </a:r>
            <a:r>
              <a:rPr lang="zh-CN" altLang="en-US" sz="3200" b="1"/>
              <a:t>连通图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21874" y="2196583"/>
            <a:ext cx="4340225" cy="4311650"/>
            <a:chOff x="11598" y="2388"/>
            <a:chExt cx="6835" cy="6790"/>
          </a:xfrm>
        </p:grpSpPr>
        <p:sp>
          <p:nvSpPr>
            <p:cNvPr id="14" name="椭圆 13"/>
            <p:cNvSpPr/>
            <p:nvPr/>
          </p:nvSpPr>
          <p:spPr>
            <a:xfrm>
              <a:off x="14351" y="23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988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598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08" y="3598"/>
              <a:ext cx="1751" cy="17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561" y="3598"/>
              <a:ext cx="1662" cy="169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2933" y="776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07" y="6523"/>
              <a:ext cx="834" cy="144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7198" y="6506"/>
              <a:ext cx="526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2" idx="6"/>
              <a:endCxn id="15" idx="2"/>
            </p:cNvCxnSpPr>
            <p:nvPr/>
          </p:nvCxnSpPr>
          <p:spPr>
            <a:xfrm flipV="1">
              <a:off x="14351" y="8447"/>
              <a:ext cx="1637" cy="2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6934" y="149013"/>
            <a:ext cx="206029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弱连通图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99" y="761400"/>
            <a:ext cx="10709910" cy="2011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将有向图的所有的有向边替换为无向边，所得到的图称为原图的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基图</a:t>
            </a:r>
            <a:r>
              <a:rPr lang="zh-CN" altLang="en-US" sz="3200"/>
              <a:t>。如果一个有向图的基图是连通图，则有向图是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弱连通图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31492" y="2253015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385</Words>
  <Application>Microsoft Office PowerPoint</Application>
  <PresentationFormat>宽屏</PresentationFormat>
  <Paragraphs>91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Hannotate SC Bold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572</cp:revision>
  <dcterms:created xsi:type="dcterms:W3CDTF">2019-06-19T02:08:00Z</dcterms:created>
  <dcterms:modified xsi:type="dcterms:W3CDTF">2022-12-28T14:19:02Z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64633D2B69F543C1BC9996252F98D7C8</vt:lpwstr>
  </property>
</Properties>
</file>