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6" r:id="rId3"/>
    <p:sldId id="265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E802A-F038-4408-BEC2-47312ECB0BC8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429B-0806-448D-A32B-9BC373FAE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85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2429B-0806-448D-A32B-9BC373FAE1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2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mp.weixin.qq.com/mp/appmsgalbum?__biz=MzI5OTUwNTc5Mw==&amp;action=getalbum&amp;album_id=1614710048566378499#wechat_redirect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1146C087-97A7-4177-8D27-4F19CE97F20F}"/>
              </a:ext>
            </a:extLst>
          </p:cNvPr>
          <p:cNvSpPr txBox="1"/>
          <p:nvPr userDrawn="1"/>
        </p:nvSpPr>
        <p:spPr>
          <a:xfrm>
            <a:off x="430777" y="110703"/>
            <a:ext cx="2660072" cy="96436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黑猫编程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727FB0E-8DB6-4028-B2CD-8706C14336F6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677"/>
            <a:ext cx="544974" cy="54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4210" y="888078"/>
            <a:ext cx="11523825" cy="3206327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贝尔曼 - 福特（Bellman-Ford）算法是一种在图中求解最短路径问题的算法。最短路径问题就是在加权图指定了起点和终点的前提下，寻找从起点到终点的路径中权重总和最小的那条路径。</a:t>
            </a:r>
          </a:p>
          <a:p>
            <a:pPr algn="l">
              <a:spcBef>
                <a:spcPts val="0"/>
              </a:spcBef>
            </a:pPr>
            <a:r>
              <a:rPr lang="en-US" altLang="zh-CN" sz="26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Bellman-Ford</a:t>
            </a:r>
            <a:r>
              <a:rPr lang="zh-CN" altLang="en-US" sz="2667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算法</a:t>
            </a:r>
            <a:r>
              <a:rPr sz="2667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能够处理存在负边权的情况，但无法处理存在负权回路的情况。</a:t>
            </a:r>
            <a:endParaRPr sz="2667" dirty="0">
              <a:solidFill>
                <a:schemeClr val="tx1">
                  <a:lumMod val="75000"/>
                  <a:lumOff val="25000"/>
                </a:schemeClr>
              </a:solidFill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0150" y="228138"/>
            <a:ext cx="879940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贝尔曼</a:t>
            </a: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-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福特</a:t>
            </a: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(Bellman-Ford)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07056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4299" y="1801657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3" name="椭圆 2"/>
          <p:cNvSpPr/>
          <p:nvPr/>
        </p:nvSpPr>
        <p:spPr>
          <a:xfrm>
            <a:off x="1600199" y="2630332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2894299" y="3593224"/>
            <a:ext cx="595746" cy="5680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5</a:t>
            </a:r>
            <a:endParaRPr lang="zh-CN" altLang="en-US" sz="2800"/>
          </a:p>
        </p:txBody>
      </p:sp>
      <p:sp>
        <p:nvSpPr>
          <p:cNvPr id="5" name="椭圆 4"/>
          <p:cNvSpPr/>
          <p:nvPr/>
        </p:nvSpPr>
        <p:spPr>
          <a:xfrm>
            <a:off x="4627417" y="3593224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4</a:t>
            </a:r>
            <a:endParaRPr lang="zh-CN" altLang="en-US" sz="2800"/>
          </a:p>
        </p:txBody>
      </p:sp>
      <p:sp>
        <p:nvSpPr>
          <p:cNvPr id="6" name="椭圆 5"/>
          <p:cNvSpPr/>
          <p:nvPr/>
        </p:nvSpPr>
        <p:spPr>
          <a:xfrm>
            <a:off x="4627417" y="1801657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3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0" y="2152783"/>
            <a:ext cx="1352550" cy="16573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195945" y="2200841"/>
            <a:ext cx="698354" cy="5680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4" idx="2"/>
          </p:cNvCxnSpPr>
          <p:nvPr/>
        </p:nvCxnSpPr>
        <p:spPr>
          <a:xfrm>
            <a:off x="2108700" y="3115181"/>
            <a:ext cx="785599" cy="762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6"/>
            <a:endCxn id="6" idx="2"/>
          </p:cNvCxnSpPr>
          <p:nvPr/>
        </p:nvCxnSpPr>
        <p:spPr>
          <a:xfrm>
            <a:off x="3490045" y="2085675"/>
            <a:ext cx="11373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490044" y="3946515"/>
            <a:ext cx="11373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4"/>
            <a:endCxn id="5" idx="0"/>
          </p:cNvCxnSpPr>
          <p:nvPr/>
        </p:nvCxnSpPr>
        <p:spPr>
          <a:xfrm>
            <a:off x="4925290" y="2369693"/>
            <a:ext cx="0" cy="1223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421327" y="4741189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-3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-1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2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4</a:t>
                      </a:r>
                      <a:endParaRPr lang="zh-CN" altLang="en-US" sz="180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311728" y="466948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dis[] = 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4922918" y="276035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  <a:endParaRPr lang="zh-CN" altLang="en-US" sz="2400"/>
          </a:p>
        </p:txBody>
      </p:sp>
      <p:sp>
        <p:nvSpPr>
          <p:cNvPr id="33" name="文本框 32"/>
          <p:cNvSpPr txBox="1"/>
          <p:nvPr/>
        </p:nvSpPr>
        <p:spPr>
          <a:xfrm>
            <a:off x="3827203" y="16240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2134917" y="2075892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-3</a:t>
            </a:r>
            <a:endParaRPr lang="zh-CN" altLang="en-US" sz="2400"/>
          </a:p>
        </p:txBody>
      </p:sp>
      <p:sp>
        <p:nvSpPr>
          <p:cNvPr id="35" name="文本框 34"/>
          <p:cNvSpPr txBox="1"/>
          <p:nvPr/>
        </p:nvSpPr>
        <p:spPr>
          <a:xfrm>
            <a:off x="3737582" y="353972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7" name="文本框 36"/>
          <p:cNvSpPr txBox="1"/>
          <p:nvPr/>
        </p:nvSpPr>
        <p:spPr>
          <a:xfrm>
            <a:off x="2125268" y="339386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1403180" y="20026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第四轮松弛操作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1837" y="831772"/>
            <a:ext cx="791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r>
              <a:rPr lang="zh-CN" altLang="en-US" sz="2400"/>
              <a:t>个顶点，</a:t>
            </a:r>
            <a:r>
              <a:rPr lang="en-US" altLang="zh-CN" sz="2400"/>
              <a:t>5</a:t>
            </a:r>
            <a:r>
              <a:rPr lang="zh-CN" altLang="en-US" sz="2400"/>
              <a:t>条边，</a:t>
            </a:r>
            <a:r>
              <a:rPr lang="en-US" altLang="zh-CN" sz="2400"/>
              <a:t>5</a:t>
            </a:r>
            <a:r>
              <a:rPr lang="zh-CN" altLang="en-US" sz="2400"/>
              <a:t>个边权，求顶点</a:t>
            </a:r>
            <a:r>
              <a:rPr lang="en-US" altLang="zh-CN" sz="2400"/>
              <a:t>1</a:t>
            </a:r>
            <a:r>
              <a:rPr lang="zh-CN" altLang="en-US" sz="2400"/>
              <a:t>到其他各个点最小值</a:t>
            </a:r>
          </a:p>
        </p:txBody>
      </p:sp>
      <p:sp>
        <p:nvSpPr>
          <p:cNvPr id="8" name="云形标注 7"/>
          <p:cNvSpPr/>
          <p:nvPr/>
        </p:nvSpPr>
        <p:spPr>
          <a:xfrm>
            <a:off x="6461761" y="4250697"/>
            <a:ext cx="2478970" cy="1760897"/>
          </a:xfrm>
          <a:prstGeom prst="cloudCallout">
            <a:avLst>
              <a:gd name="adj1" fmla="val -83714"/>
              <a:gd name="adj2" fmla="val -956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没有发生任何变化</a:t>
            </a:r>
          </a:p>
        </p:txBody>
      </p:sp>
    </p:spTree>
    <p:extLst>
      <p:ext uri="{BB962C8B-B14F-4D97-AF65-F5344CB8AC3E}">
        <p14:creationId xmlns:p14="http://schemas.microsoft.com/office/powerpoint/2010/main" val="5064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5069" y="797253"/>
            <a:ext cx="11342022" cy="558969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【问题描述】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平面上有n个点（n&lt;=100），每个点的坐标均在-10000~10000之间。其中的一些点之间有连线。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若有连线，则表示可从一个点到达另一个点，即两点间有通路，通路的距离为两点间的直线距离。现在的任务是找出从一点到另一点之间的最短路径。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【输入格式】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第一行为整数n。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第2行到第n+1行（共n行） ，每行两个整数x和y，描述了一个点的坐标。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第n+2行为一个整数m，表示图中连线的个数。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此后的m 行，每行描述一条连线，由两个整数i和j组成，表示第i个点和第j个点之间有连线。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最后一行：两个整数s和t，分别表示源点和目标点。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【输出格式】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输出仅一行，一个实数（保留两位小数），表示从s到t的最短路径长度。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133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endParaRPr lang="zh-CN" altLang="en-US" sz="2133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endParaRPr lang="zh-CN" altLang="en-US" sz="2133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4971" y="175553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最短路径问题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932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062" y="860676"/>
            <a:ext cx="2753360" cy="537887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【输入样例】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5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0 0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2 0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2 2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0 2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3 1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5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1 2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1 3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1 4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2 5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3 5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1 5 </a:t>
            </a:r>
          </a:p>
          <a:p>
            <a:pPr>
              <a:buNone/>
            </a:pPr>
            <a:endParaRPr lang="zh-CN" altLang="en-US" sz="2133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4206471" y="860676"/>
            <a:ext cx="3664373" cy="229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【输出样例】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3.41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133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endParaRPr lang="zh-CN" altLang="en-US" sz="2133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endParaRPr lang="zh-CN" altLang="en-US" sz="2133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020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7145" y="797252"/>
            <a:ext cx="11286067" cy="567282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将图的顶点数设为 n、边数设为 m，我们来思考一下贝尔曼 - 福特算法的时间复杂度是多少。该算法经过 n 轮更新操作后就会停止，而在每轮更新操作中都需要对各个边进行1 次确认，因此 1 轮更新所花费的时间就是 O(m)，整体的时间复杂度就是 O(nm)。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设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为起点，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dis[v]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即为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的最短距离，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pre[v]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前驱。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w[j]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是边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的长度，且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连接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。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初始化：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dis[s]=0,dis[v]=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∞（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≠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），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pre[s]=0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or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(i = 1; i &lt;= n-1; i++)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Times New Roman" panose="02020603050405020304" pitchFamily="18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or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(j = 1; j &lt;= E; j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++)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           //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注意要枚举所有边，不能枚举点。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Times New Roman" panose="02020603050405020304" pitchFamily="18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if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dis[u]+w[j]&lt;dis[v]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    　   //u、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分别是这条边连接的两个点。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Times New Roman" panose="02020603050405020304" pitchFamily="18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{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Times New Roman" panose="02020603050405020304" pitchFamily="18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      dis[v]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=dis[u]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w[j];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      pre[v]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u;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宋体" panose="02010600030101010101" pitchFamily="2" charset="-122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   }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>
              <a:buNone/>
            </a:pPr>
            <a:endParaRPr lang="zh-CN" altLang="en-US" sz="2133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0275" y="18247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算法实现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620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1084" y="755689"/>
            <a:ext cx="11406062" cy="530567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初始化时将起点s到各个顶点v的距离dist(s-&gt;v)赋值为∞，dist(s-&gt;s)赋值为0。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后续进行最多n-1次遍历操作(n为顶点个数),对所有的边进行松弛操作。所谓的松弛，以边ab为例，若dist(a)代表起点s到达a点所需要花费的总数， dist(b)代表起点s到达b点所需要花费的总数,weight(ab)代表边ab的权重， 若存在: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(dist(a) +weight(ab)) &lt; dist(b)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则说明存在到b的更短的路径,s-&gt;...-&gt;a-&gt;b,更新b点的总花费为(dist(a) +weight(ab))，父节点为a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也就是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的前驱为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说明：每次松弛操作实际上是对相邻节点的访问，由于图的最短路径最长不会经过超过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n-1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条边，所以最多n-1次遍历操作可得到最短路径。</a:t>
            </a:r>
          </a:p>
          <a:p>
            <a:pPr>
              <a:buNone/>
            </a:pPr>
            <a:endParaRPr lang="zh-CN" altLang="en-US" sz="2133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endParaRPr lang="zh-CN" altLang="en-US" sz="2133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1785" y="15626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算法步骤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317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4137" y="790326"/>
            <a:ext cx="11685463" cy="113707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虽然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贝尔曼 - 福特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算法可以求出存在负边权情况下的最短路径，却无法解决存在负权回路的情况。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>
              <a:buNone/>
            </a:pPr>
            <a:endParaRPr lang="zh-CN" altLang="en-US" sz="2133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endParaRPr lang="zh-CN" altLang="en-US" sz="2133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09" y="1358862"/>
            <a:ext cx="4466864" cy="174527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副标题 2"/>
          <p:cNvSpPr>
            <a:spLocks noGrp="1"/>
          </p:cNvSpPr>
          <p:nvPr/>
        </p:nvSpPr>
        <p:spPr>
          <a:xfrm>
            <a:off x="354137" y="3354801"/>
            <a:ext cx="11579244" cy="29438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    负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权回路是指边权之和为负数的一条回路，上图中②-④-⑤-③-②这条回路的边权之和为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-3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。在有负权回路的情况下，从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1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到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6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的最短路径是多少？答案是无穷小，因为我们可以绕这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条负权回路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走无数圈，每走一圈路径值就减去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3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，最终达到无穷小。</a:t>
            </a:r>
          </a:p>
          <a:p>
            <a:pPr algn="l">
              <a:spcBef>
                <a:spcPts val="0"/>
              </a:spcBef>
            </a:pP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    所以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说存在负权回路的图无法求出最短路径，</a:t>
            </a:r>
            <a:r>
              <a:rPr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贝尔曼 - 福特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算法可以在有负权回路的情况下输出错误提示。</a:t>
            </a:r>
          </a:p>
          <a:p>
            <a:pPr algn="l">
              <a:spcBef>
                <a:spcPts val="0"/>
              </a:spcBef>
            </a:pP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    如果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在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Bellman-Ford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算法的两重循环完成后，还是存在某条边使得：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dis[u]+w&lt;dis[v]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，则存在负权回路：</a:t>
            </a:r>
          </a:p>
          <a:p>
            <a:pPr algn="l">
              <a:spcBef>
                <a:spcPts val="0"/>
              </a:spcBef>
            </a:pP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f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or每条边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(u,v) 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宋体" panose="02010600030101010101" pitchFamily="2" charset="-122"/>
            </a:endParaRPr>
          </a:p>
          <a:p>
            <a:pPr algn="l">
              <a:spcBef>
                <a:spcPts val="0"/>
              </a:spcBef>
            </a:pP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   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i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f 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(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dis[u]+w&lt;dis[v]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)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宋体" panose="02010600030101010101" pitchFamily="2" charset="-122"/>
              </a:rPr>
              <a:t> 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anose="02020603050405020304" pitchFamily="18" charset="0"/>
              </a:rPr>
              <a:t> return False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>
              <a:buNone/>
            </a:pPr>
            <a:endParaRPr lang="zh-CN" altLang="en-US" sz="2133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85637" y="14177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负权回路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722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4299" y="1801657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3" name="椭圆 2"/>
          <p:cNvSpPr/>
          <p:nvPr/>
        </p:nvSpPr>
        <p:spPr>
          <a:xfrm>
            <a:off x="1600199" y="2630332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2894299" y="3593224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5</a:t>
            </a:r>
            <a:endParaRPr lang="zh-CN" altLang="en-US" sz="2800"/>
          </a:p>
        </p:txBody>
      </p:sp>
      <p:sp>
        <p:nvSpPr>
          <p:cNvPr id="5" name="椭圆 4"/>
          <p:cNvSpPr/>
          <p:nvPr/>
        </p:nvSpPr>
        <p:spPr>
          <a:xfrm>
            <a:off x="4627417" y="3593224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4</a:t>
            </a:r>
            <a:endParaRPr lang="zh-CN" altLang="en-US" sz="2800"/>
          </a:p>
        </p:txBody>
      </p:sp>
      <p:sp>
        <p:nvSpPr>
          <p:cNvPr id="6" name="椭圆 5"/>
          <p:cNvSpPr/>
          <p:nvPr/>
        </p:nvSpPr>
        <p:spPr>
          <a:xfrm>
            <a:off x="4627417" y="1801657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3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0" y="2152783"/>
            <a:ext cx="1352550" cy="16573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195945" y="2200841"/>
            <a:ext cx="698354" cy="5680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4" idx="2"/>
          </p:cNvCxnSpPr>
          <p:nvPr/>
        </p:nvCxnSpPr>
        <p:spPr>
          <a:xfrm>
            <a:off x="2108700" y="3115181"/>
            <a:ext cx="785599" cy="762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6"/>
            <a:endCxn id="6" idx="2"/>
          </p:cNvCxnSpPr>
          <p:nvPr/>
        </p:nvCxnSpPr>
        <p:spPr>
          <a:xfrm>
            <a:off x="3490045" y="2085675"/>
            <a:ext cx="11373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490044" y="3946515"/>
            <a:ext cx="11373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4"/>
            <a:endCxn id="5" idx="0"/>
          </p:cNvCxnSpPr>
          <p:nvPr/>
        </p:nvCxnSpPr>
        <p:spPr>
          <a:xfrm>
            <a:off x="4925290" y="2369693"/>
            <a:ext cx="0" cy="1223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91837" y="831772"/>
            <a:ext cx="791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r>
              <a:rPr lang="zh-CN" altLang="en-US" sz="2400"/>
              <a:t>个顶点，</a:t>
            </a:r>
            <a:r>
              <a:rPr lang="en-US" altLang="zh-CN" sz="2400"/>
              <a:t>5</a:t>
            </a:r>
            <a:r>
              <a:rPr lang="zh-CN" altLang="en-US" sz="2400"/>
              <a:t>条边，</a:t>
            </a:r>
            <a:r>
              <a:rPr lang="en-US" altLang="zh-CN" sz="2400"/>
              <a:t>5</a:t>
            </a:r>
            <a:r>
              <a:rPr lang="zh-CN" altLang="en-US" sz="2400"/>
              <a:t>个边权，求顶点</a:t>
            </a:r>
            <a:r>
              <a:rPr lang="en-US" altLang="zh-CN" sz="2400"/>
              <a:t>1</a:t>
            </a:r>
            <a:r>
              <a:rPr lang="zh-CN" altLang="en-US" sz="2400"/>
              <a:t>到其他各个点最小值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922918" y="276035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  <a:endParaRPr lang="zh-CN" altLang="en-US" sz="2400"/>
          </a:p>
        </p:txBody>
      </p:sp>
      <p:sp>
        <p:nvSpPr>
          <p:cNvPr id="33" name="文本框 32"/>
          <p:cNvSpPr txBox="1"/>
          <p:nvPr/>
        </p:nvSpPr>
        <p:spPr>
          <a:xfrm>
            <a:off x="3827203" y="16240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2134917" y="2075892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-3</a:t>
            </a:r>
            <a:endParaRPr lang="zh-CN" altLang="en-US" sz="2400"/>
          </a:p>
        </p:txBody>
      </p:sp>
      <p:sp>
        <p:nvSpPr>
          <p:cNvPr id="35" name="文本框 34"/>
          <p:cNvSpPr txBox="1"/>
          <p:nvPr/>
        </p:nvSpPr>
        <p:spPr>
          <a:xfrm>
            <a:off x="3737582" y="353972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7" name="文本框 36"/>
          <p:cNvSpPr txBox="1"/>
          <p:nvPr/>
        </p:nvSpPr>
        <p:spPr>
          <a:xfrm>
            <a:off x="2125268" y="339386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endParaRPr lang="zh-CN" altLang="en-US" sz="2400"/>
          </a:p>
        </p:txBody>
      </p:sp>
      <p:sp>
        <p:nvSpPr>
          <p:cNvPr id="38" name="矩形 37"/>
          <p:cNvSpPr/>
          <p:nvPr/>
        </p:nvSpPr>
        <p:spPr>
          <a:xfrm>
            <a:off x="1385466" y="21577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算法图解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2555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4299" y="1801657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3" name="椭圆 2"/>
          <p:cNvSpPr/>
          <p:nvPr/>
        </p:nvSpPr>
        <p:spPr>
          <a:xfrm>
            <a:off x="1600199" y="2630332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2894299" y="3593224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5</a:t>
            </a:r>
            <a:endParaRPr lang="zh-CN" altLang="en-US" sz="2800"/>
          </a:p>
        </p:txBody>
      </p:sp>
      <p:sp>
        <p:nvSpPr>
          <p:cNvPr id="5" name="椭圆 4"/>
          <p:cNvSpPr/>
          <p:nvPr/>
        </p:nvSpPr>
        <p:spPr>
          <a:xfrm>
            <a:off x="4627417" y="3593224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4</a:t>
            </a:r>
            <a:endParaRPr lang="zh-CN" altLang="en-US" sz="2800"/>
          </a:p>
        </p:txBody>
      </p:sp>
      <p:sp>
        <p:nvSpPr>
          <p:cNvPr id="6" name="椭圆 5"/>
          <p:cNvSpPr/>
          <p:nvPr/>
        </p:nvSpPr>
        <p:spPr>
          <a:xfrm>
            <a:off x="4627417" y="1801657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3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0" y="2152783"/>
            <a:ext cx="1352550" cy="16573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195945" y="2200841"/>
            <a:ext cx="698354" cy="5680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4" idx="2"/>
          </p:cNvCxnSpPr>
          <p:nvPr/>
        </p:nvCxnSpPr>
        <p:spPr>
          <a:xfrm>
            <a:off x="2108700" y="3115181"/>
            <a:ext cx="785599" cy="762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6"/>
            <a:endCxn id="6" idx="2"/>
          </p:cNvCxnSpPr>
          <p:nvPr/>
        </p:nvCxnSpPr>
        <p:spPr>
          <a:xfrm>
            <a:off x="3490045" y="2085675"/>
            <a:ext cx="11373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490044" y="3946515"/>
            <a:ext cx="11373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4"/>
            <a:endCxn id="5" idx="0"/>
          </p:cNvCxnSpPr>
          <p:nvPr/>
        </p:nvCxnSpPr>
        <p:spPr>
          <a:xfrm>
            <a:off x="4925290" y="2369693"/>
            <a:ext cx="0" cy="1223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325687"/>
              </p:ext>
            </p:extLst>
          </p:nvPr>
        </p:nvGraphicFramePr>
        <p:xfrm>
          <a:off x="1421327" y="4741189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INF</a:t>
                      </a:r>
                      <a:endParaRPr lang="zh-CN" altLang="en-US" sz="1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INF</a:t>
                      </a:r>
                      <a:endParaRPr lang="zh-CN" altLang="en-US" sz="1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INF</a:t>
                      </a:r>
                      <a:endParaRPr lang="zh-CN" altLang="en-US" sz="1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INF</a:t>
                      </a:r>
                      <a:endParaRPr lang="zh-CN" altLang="en-US" sz="18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311728" y="466948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dis[] = 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4922918" y="276035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  <a:endParaRPr lang="zh-CN" altLang="en-US" sz="2400"/>
          </a:p>
        </p:txBody>
      </p:sp>
      <p:sp>
        <p:nvSpPr>
          <p:cNvPr id="33" name="文本框 32"/>
          <p:cNvSpPr txBox="1"/>
          <p:nvPr/>
        </p:nvSpPr>
        <p:spPr>
          <a:xfrm>
            <a:off x="3827203" y="16240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2134917" y="2075892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-3</a:t>
            </a:r>
            <a:endParaRPr lang="zh-CN" altLang="en-US" sz="2400"/>
          </a:p>
        </p:txBody>
      </p:sp>
      <p:sp>
        <p:nvSpPr>
          <p:cNvPr id="35" name="文本框 34"/>
          <p:cNvSpPr txBox="1"/>
          <p:nvPr/>
        </p:nvSpPr>
        <p:spPr>
          <a:xfrm>
            <a:off x="3737582" y="353972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7" name="文本框 36"/>
          <p:cNvSpPr txBox="1"/>
          <p:nvPr/>
        </p:nvSpPr>
        <p:spPr>
          <a:xfrm>
            <a:off x="2125268" y="339386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1421327" y="21080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初始化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1837" y="831772"/>
            <a:ext cx="791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r>
              <a:rPr lang="zh-CN" altLang="en-US" sz="2400"/>
              <a:t>个顶点，</a:t>
            </a:r>
            <a:r>
              <a:rPr lang="en-US" altLang="zh-CN" sz="2400"/>
              <a:t>5</a:t>
            </a:r>
            <a:r>
              <a:rPr lang="zh-CN" altLang="en-US" sz="2400"/>
              <a:t>条边，</a:t>
            </a:r>
            <a:r>
              <a:rPr lang="en-US" altLang="zh-CN" sz="2400"/>
              <a:t>5</a:t>
            </a:r>
            <a:r>
              <a:rPr lang="zh-CN" altLang="en-US" sz="2400"/>
              <a:t>个边权，求顶点</a:t>
            </a:r>
            <a:r>
              <a:rPr lang="en-US" altLang="zh-CN" sz="2400"/>
              <a:t>1</a:t>
            </a:r>
            <a:r>
              <a:rPr lang="zh-CN" altLang="en-US" sz="2400"/>
              <a:t>到其他各个点最小值</a:t>
            </a:r>
          </a:p>
        </p:txBody>
      </p:sp>
    </p:spTree>
    <p:extLst>
      <p:ext uri="{BB962C8B-B14F-4D97-AF65-F5344CB8AC3E}">
        <p14:creationId xmlns:p14="http://schemas.microsoft.com/office/powerpoint/2010/main" val="115263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4299" y="1801657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3" name="椭圆 2"/>
          <p:cNvSpPr/>
          <p:nvPr/>
        </p:nvSpPr>
        <p:spPr>
          <a:xfrm>
            <a:off x="1600199" y="2630332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2894299" y="3593224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5</a:t>
            </a:r>
            <a:endParaRPr lang="zh-CN" altLang="en-US" sz="2800"/>
          </a:p>
        </p:txBody>
      </p:sp>
      <p:sp>
        <p:nvSpPr>
          <p:cNvPr id="5" name="椭圆 4"/>
          <p:cNvSpPr/>
          <p:nvPr/>
        </p:nvSpPr>
        <p:spPr>
          <a:xfrm>
            <a:off x="4627417" y="3593224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4</a:t>
            </a:r>
            <a:endParaRPr lang="zh-CN" altLang="en-US" sz="2800"/>
          </a:p>
        </p:txBody>
      </p:sp>
      <p:sp>
        <p:nvSpPr>
          <p:cNvPr id="6" name="椭圆 5"/>
          <p:cNvSpPr/>
          <p:nvPr/>
        </p:nvSpPr>
        <p:spPr>
          <a:xfrm>
            <a:off x="4627417" y="1801657"/>
            <a:ext cx="595746" cy="568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3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0" y="2152783"/>
            <a:ext cx="1352550" cy="16573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195945" y="2200841"/>
            <a:ext cx="698354" cy="5680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4" idx="2"/>
          </p:cNvCxnSpPr>
          <p:nvPr/>
        </p:nvCxnSpPr>
        <p:spPr>
          <a:xfrm>
            <a:off x="2108700" y="3115181"/>
            <a:ext cx="785599" cy="762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6"/>
            <a:endCxn id="6" idx="2"/>
          </p:cNvCxnSpPr>
          <p:nvPr/>
        </p:nvCxnSpPr>
        <p:spPr>
          <a:xfrm>
            <a:off x="3490045" y="2085675"/>
            <a:ext cx="11373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490044" y="3946515"/>
            <a:ext cx="11373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4"/>
            <a:endCxn id="5" idx="0"/>
          </p:cNvCxnSpPr>
          <p:nvPr/>
        </p:nvCxnSpPr>
        <p:spPr>
          <a:xfrm>
            <a:off x="4925290" y="2369693"/>
            <a:ext cx="0" cy="1223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19186"/>
              </p:ext>
            </p:extLst>
          </p:nvPr>
        </p:nvGraphicFramePr>
        <p:xfrm>
          <a:off x="1421327" y="4741189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-3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INF</a:t>
                      </a:r>
                      <a:endParaRPr lang="zh-CN" altLang="en-US" sz="1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INF</a:t>
                      </a:r>
                      <a:endParaRPr lang="zh-CN" altLang="en-US" sz="18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5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311728" y="466948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dis[] = 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4922918" y="276035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  <a:endParaRPr lang="zh-CN" altLang="en-US" sz="2400"/>
          </a:p>
        </p:txBody>
      </p:sp>
      <p:sp>
        <p:nvSpPr>
          <p:cNvPr id="33" name="文本框 32"/>
          <p:cNvSpPr txBox="1"/>
          <p:nvPr/>
        </p:nvSpPr>
        <p:spPr>
          <a:xfrm>
            <a:off x="3827203" y="16240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2134917" y="2075892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-3</a:t>
            </a:r>
            <a:endParaRPr lang="zh-CN" altLang="en-US" sz="2400"/>
          </a:p>
        </p:txBody>
      </p:sp>
      <p:sp>
        <p:nvSpPr>
          <p:cNvPr id="35" name="文本框 34"/>
          <p:cNvSpPr txBox="1"/>
          <p:nvPr/>
        </p:nvSpPr>
        <p:spPr>
          <a:xfrm>
            <a:off x="3737582" y="353972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7" name="文本框 36"/>
          <p:cNvSpPr txBox="1"/>
          <p:nvPr/>
        </p:nvSpPr>
        <p:spPr>
          <a:xfrm>
            <a:off x="2125268" y="339386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1385977" y="215777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第一轮松弛操作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1837" y="831772"/>
            <a:ext cx="791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r>
              <a:rPr lang="zh-CN" altLang="en-US" sz="2400"/>
              <a:t>个顶点，</a:t>
            </a:r>
            <a:r>
              <a:rPr lang="en-US" altLang="zh-CN" sz="2400"/>
              <a:t>5</a:t>
            </a:r>
            <a:r>
              <a:rPr lang="zh-CN" altLang="en-US" sz="2400"/>
              <a:t>条边，</a:t>
            </a:r>
            <a:r>
              <a:rPr lang="en-US" altLang="zh-CN" sz="2400"/>
              <a:t>5</a:t>
            </a:r>
            <a:r>
              <a:rPr lang="zh-CN" altLang="en-US" sz="2400"/>
              <a:t>个边权，求顶点</a:t>
            </a:r>
            <a:r>
              <a:rPr lang="en-US" altLang="zh-CN" sz="2400"/>
              <a:t>1</a:t>
            </a:r>
            <a:r>
              <a:rPr lang="zh-CN" altLang="en-US" sz="2400"/>
              <a:t>到其他各个点最小值</a:t>
            </a:r>
          </a:p>
        </p:txBody>
      </p:sp>
    </p:spTree>
    <p:extLst>
      <p:ext uri="{BB962C8B-B14F-4D97-AF65-F5344CB8AC3E}">
        <p14:creationId xmlns:p14="http://schemas.microsoft.com/office/powerpoint/2010/main" val="276871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4299" y="1801657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3" name="椭圆 2"/>
          <p:cNvSpPr/>
          <p:nvPr/>
        </p:nvSpPr>
        <p:spPr>
          <a:xfrm>
            <a:off x="1600199" y="2630332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2894299" y="3593224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5</a:t>
            </a:r>
            <a:endParaRPr lang="zh-CN" altLang="en-US" sz="2800"/>
          </a:p>
        </p:txBody>
      </p:sp>
      <p:sp>
        <p:nvSpPr>
          <p:cNvPr id="5" name="椭圆 4"/>
          <p:cNvSpPr/>
          <p:nvPr/>
        </p:nvSpPr>
        <p:spPr>
          <a:xfrm>
            <a:off x="4627417" y="3593224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4</a:t>
            </a:r>
            <a:endParaRPr lang="zh-CN" altLang="en-US" sz="2800"/>
          </a:p>
        </p:txBody>
      </p:sp>
      <p:sp>
        <p:nvSpPr>
          <p:cNvPr id="6" name="椭圆 5"/>
          <p:cNvSpPr/>
          <p:nvPr/>
        </p:nvSpPr>
        <p:spPr>
          <a:xfrm>
            <a:off x="4627417" y="1801657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3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0" y="2152783"/>
            <a:ext cx="1352550" cy="16573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195945" y="2200841"/>
            <a:ext cx="698354" cy="5680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4" idx="2"/>
          </p:cNvCxnSpPr>
          <p:nvPr/>
        </p:nvCxnSpPr>
        <p:spPr>
          <a:xfrm>
            <a:off x="2108700" y="3115181"/>
            <a:ext cx="785599" cy="762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6"/>
            <a:endCxn id="6" idx="2"/>
          </p:cNvCxnSpPr>
          <p:nvPr/>
        </p:nvCxnSpPr>
        <p:spPr>
          <a:xfrm>
            <a:off x="3490045" y="2085675"/>
            <a:ext cx="11373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490044" y="3946515"/>
            <a:ext cx="11373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4"/>
            <a:endCxn id="5" idx="0"/>
          </p:cNvCxnSpPr>
          <p:nvPr/>
        </p:nvCxnSpPr>
        <p:spPr>
          <a:xfrm>
            <a:off x="4925290" y="2369693"/>
            <a:ext cx="0" cy="1223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475550"/>
              </p:ext>
            </p:extLst>
          </p:nvPr>
        </p:nvGraphicFramePr>
        <p:xfrm>
          <a:off x="1421327" y="4741189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-3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-1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2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5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311728" y="466948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dis[] = 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4922918" y="276035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  <a:endParaRPr lang="zh-CN" altLang="en-US" sz="2400"/>
          </a:p>
        </p:txBody>
      </p:sp>
      <p:sp>
        <p:nvSpPr>
          <p:cNvPr id="33" name="文本框 32"/>
          <p:cNvSpPr txBox="1"/>
          <p:nvPr/>
        </p:nvSpPr>
        <p:spPr>
          <a:xfrm>
            <a:off x="3827203" y="16240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2134917" y="2075892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-3</a:t>
            </a:r>
            <a:endParaRPr lang="zh-CN" altLang="en-US" sz="2400"/>
          </a:p>
        </p:txBody>
      </p:sp>
      <p:sp>
        <p:nvSpPr>
          <p:cNvPr id="35" name="文本框 34"/>
          <p:cNvSpPr txBox="1"/>
          <p:nvPr/>
        </p:nvSpPr>
        <p:spPr>
          <a:xfrm>
            <a:off x="3737582" y="353972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7" name="文本框 36"/>
          <p:cNvSpPr txBox="1"/>
          <p:nvPr/>
        </p:nvSpPr>
        <p:spPr>
          <a:xfrm>
            <a:off x="2125268" y="339386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1421327" y="22483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第二轮松弛操作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1837" y="831772"/>
            <a:ext cx="791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r>
              <a:rPr lang="zh-CN" altLang="en-US" sz="2400"/>
              <a:t>个顶点，</a:t>
            </a:r>
            <a:r>
              <a:rPr lang="en-US" altLang="zh-CN" sz="2400"/>
              <a:t>5</a:t>
            </a:r>
            <a:r>
              <a:rPr lang="zh-CN" altLang="en-US" sz="2400"/>
              <a:t>条边，</a:t>
            </a:r>
            <a:r>
              <a:rPr lang="en-US" altLang="zh-CN" sz="2400"/>
              <a:t>5</a:t>
            </a:r>
            <a:r>
              <a:rPr lang="zh-CN" altLang="en-US" sz="2400"/>
              <a:t>个边权，求顶点</a:t>
            </a:r>
            <a:r>
              <a:rPr lang="en-US" altLang="zh-CN" sz="2400"/>
              <a:t>1</a:t>
            </a:r>
            <a:r>
              <a:rPr lang="zh-CN" altLang="en-US" sz="2400"/>
              <a:t>到其他各个点最小值</a:t>
            </a:r>
          </a:p>
        </p:txBody>
      </p:sp>
    </p:spTree>
    <p:extLst>
      <p:ext uri="{BB962C8B-B14F-4D97-AF65-F5344CB8AC3E}">
        <p14:creationId xmlns:p14="http://schemas.microsoft.com/office/powerpoint/2010/main" val="317553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4299" y="1801657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3" name="椭圆 2"/>
          <p:cNvSpPr/>
          <p:nvPr/>
        </p:nvSpPr>
        <p:spPr>
          <a:xfrm>
            <a:off x="1600199" y="2630332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2894299" y="3593224"/>
            <a:ext cx="595746" cy="5680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5</a:t>
            </a:r>
            <a:endParaRPr lang="zh-CN" altLang="en-US" sz="2800"/>
          </a:p>
        </p:txBody>
      </p:sp>
      <p:sp>
        <p:nvSpPr>
          <p:cNvPr id="5" name="椭圆 4"/>
          <p:cNvSpPr/>
          <p:nvPr/>
        </p:nvSpPr>
        <p:spPr>
          <a:xfrm>
            <a:off x="4627417" y="3593224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4</a:t>
            </a:r>
            <a:endParaRPr lang="zh-CN" altLang="en-US" sz="2800"/>
          </a:p>
        </p:txBody>
      </p:sp>
      <p:sp>
        <p:nvSpPr>
          <p:cNvPr id="6" name="椭圆 5"/>
          <p:cNvSpPr/>
          <p:nvPr/>
        </p:nvSpPr>
        <p:spPr>
          <a:xfrm>
            <a:off x="4627417" y="1801657"/>
            <a:ext cx="595746" cy="568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3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0" y="2152783"/>
            <a:ext cx="1352550" cy="16573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195945" y="2200841"/>
            <a:ext cx="698354" cy="5680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4" idx="2"/>
          </p:cNvCxnSpPr>
          <p:nvPr/>
        </p:nvCxnSpPr>
        <p:spPr>
          <a:xfrm>
            <a:off x="2108700" y="3115181"/>
            <a:ext cx="785599" cy="762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6"/>
            <a:endCxn id="6" idx="2"/>
          </p:cNvCxnSpPr>
          <p:nvPr/>
        </p:nvCxnSpPr>
        <p:spPr>
          <a:xfrm>
            <a:off x="3490045" y="2085675"/>
            <a:ext cx="11373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490044" y="3946515"/>
            <a:ext cx="11373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4"/>
            <a:endCxn id="5" idx="0"/>
          </p:cNvCxnSpPr>
          <p:nvPr/>
        </p:nvCxnSpPr>
        <p:spPr>
          <a:xfrm>
            <a:off x="4925290" y="2369693"/>
            <a:ext cx="0" cy="1223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47600"/>
              </p:ext>
            </p:extLst>
          </p:nvPr>
        </p:nvGraphicFramePr>
        <p:xfrm>
          <a:off x="1421327" y="4741189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-3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-1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/>
                        <a:t>2</a:t>
                      </a:r>
                      <a:endParaRPr lang="zh-CN" altLang="en-US" sz="180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4</a:t>
                      </a:r>
                      <a:endParaRPr lang="zh-CN" altLang="en-US" sz="180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311728" y="466948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dis[] = 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4922918" y="276035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  <a:endParaRPr lang="zh-CN" altLang="en-US" sz="2400"/>
          </a:p>
        </p:txBody>
      </p:sp>
      <p:sp>
        <p:nvSpPr>
          <p:cNvPr id="33" name="文本框 32"/>
          <p:cNvSpPr txBox="1"/>
          <p:nvPr/>
        </p:nvSpPr>
        <p:spPr>
          <a:xfrm>
            <a:off x="3827203" y="16240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2134917" y="2075892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-3</a:t>
            </a:r>
            <a:endParaRPr lang="zh-CN" altLang="en-US" sz="2400"/>
          </a:p>
        </p:txBody>
      </p:sp>
      <p:sp>
        <p:nvSpPr>
          <p:cNvPr id="35" name="文本框 34"/>
          <p:cNvSpPr txBox="1"/>
          <p:nvPr/>
        </p:nvSpPr>
        <p:spPr>
          <a:xfrm>
            <a:off x="3737582" y="353972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7" name="文本框 36"/>
          <p:cNvSpPr txBox="1"/>
          <p:nvPr/>
        </p:nvSpPr>
        <p:spPr>
          <a:xfrm>
            <a:off x="2125268" y="339386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1385977" y="20026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第三轮松弛操作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1837" y="831772"/>
            <a:ext cx="791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r>
              <a:rPr lang="zh-CN" altLang="en-US" sz="2400"/>
              <a:t>个顶点，</a:t>
            </a:r>
            <a:r>
              <a:rPr lang="en-US" altLang="zh-CN" sz="2400"/>
              <a:t>5</a:t>
            </a:r>
            <a:r>
              <a:rPr lang="zh-CN" altLang="en-US" sz="2400"/>
              <a:t>条边，</a:t>
            </a:r>
            <a:r>
              <a:rPr lang="en-US" altLang="zh-CN" sz="2400"/>
              <a:t>5</a:t>
            </a:r>
            <a:r>
              <a:rPr lang="zh-CN" altLang="en-US" sz="2400"/>
              <a:t>个边权，求顶点</a:t>
            </a:r>
            <a:r>
              <a:rPr lang="en-US" altLang="zh-CN" sz="2400"/>
              <a:t>1</a:t>
            </a:r>
            <a:r>
              <a:rPr lang="zh-CN" altLang="en-US" sz="2400"/>
              <a:t>到其他各个点最小值</a:t>
            </a:r>
          </a:p>
        </p:txBody>
      </p:sp>
    </p:spTree>
    <p:extLst>
      <p:ext uri="{BB962C8B-B14F-4D97-AF65-F5344CB8AC3E}">
        <p14:creationId xmlns:p14="http://schemas.microsoft.com/office/powerpoint/2010/main" val="179264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1238</Words>
  <Application>Microsoft Office PowerPoint</Application>
  <PresentationFormat>宽屏</PresentationFormat>
  <Paragraphs>163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Hannotate SC Bold</vt:lpstr>
      <vt:lpstr>等线</vt:lpstr>
      <vt:lpstr>等线 Light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94</cp:revision>
  <dcterms:created xsi:type="dcterms:W3CDTF">2020-10-12T01:38:58Z</dcterms:created>
  <dcterms:modified xsi:type="dcterms:W3CDTF">2022-11-25T05:21:42Z</dcterms:modified>
</cp:coreProperties>
</file>