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in" id="{18878614-2E6E-4178-8CD5-D63C0A73D26F}">
          <p14:sldIdLst>
            <p14:sldId id="257"/>
            <p14:sldId id="258"/>
            <p14:sldId id="256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cout" id="{F66FB383-3ECC-4CB5-BD13-6CF203891D27}">
          <p14:sldIdLst>
            <p14:sldId id="265"/>
            <p14:sldId id="266"/>
          </p14:sldIdLst>
        </p14:section>
        <p14:section name="namespace" id="{3DB8DED0-1E34-4B06-BF91-6C5E2BF7134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3849F7-E045-6A6C-9882-B2A91C778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8989" r="22727" b="39091"/>
          <a:stretch/>
        </p:blipFill>
        <p:spPr>
          <a:xfrm>
            <a:off x="10186084" y="173182"/>
            <a:ext cx="1887792" cy="775854"/>
          </a:xfrm>
          <a:prstGeom prst="rect">
            <a:avLst/>
          </a:prstGeom>
        </p:spPr>
      </p:pic>
      <p:sp>
        <p:nvSpPr>
          <p:cNvPr id="7" name="矩形">
            <a:extLst>
              <a:ext uri="{FF2B5EF4-FFF2-40B4-BE49-F238E27FC236}">
                <a16:creationId xmlns:a16="http://schemas.microsoft.com/office/drawing/2014/main" id="{6B7CB565-E5D9-7C80-4E03-64576D63F2BF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1C0834C-7786-25CA-C4F5-7A54B76C92C2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BCE374A5-42CF-1195-0250-0650693C668A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DAF5ED8-C752-F948-3E76-F2A3ECF9F0CA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FD5AB7-F868-D99B-DF1B-6CE604D8D1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7" y="1510146"/>
            <a:ext cx="3407914" cy="340791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DEB74F0-4C9C-C116-7C17-C26928967A16}"/>
              </a:ext>
            </a:extLst>
          </p:cNvPr>
          <p:cNvSpPr/>
          <p:nvPr userDrawn="1"/>
        </p:nvSpPr>
        <p:spPr>
          <a:xfrm>
            <a:off x="1614055" y="2022763"/>
            <a:ext cx="18783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C++</a:t>
            </a:r>
            <a:endParaRPr lang="zh-CN" alt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" name="艾茵施坦">
            <a:extLst>
              <a:ext uri="{FF2B5EF4-FFF2-40B4-BE49-F238E27FC236}">
                <a16:creationId xmlns:a16="http://schemas.microsoft.com/office/drawing/2014/main" id="{6F53D5D1-BB39-4D9B-8CD8-7314E45CF277}"/>
              </a:ext>
            </a:extLst>
          </p:cNvPr>
          <p:cNvSpPr txBox="1"/>
          <p:nvPr userDrawn="1"/>
        </p:nvSpPr>
        <p:spPr>
          <a:xfrm>
            <a:off x="618156" y="208549"/>
            <a:ext cx="16961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i="1">
                <a:solidFill>
                  <a:srgbClr val="FF0000"/>
                </a:solidFill>
              </a:rPr>
              <a:t>黑猫编程</a:t>
            </a:r>
            <a:endParaRPr lang="en-US" altLang="zh-CN" sz="2400" i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205916-B73A-43F2-B5F2-FF7FFC0C1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7D2769D-D3CE-495A-9301-2AC1AD5EF237}"/>
              </a:ext>
            </a:extLst>
          </p:cNvPr>
          <p:cNvSpPr txBox="1"/>
          <p:nvPr userDrawn="1"/>
        </p:nvSpPr>
        <p:spPr>
          <a:xfrm>
            <a:off x="562720" y="54197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https://hioier.com/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96B18B-E033-F4B9-F091-65740C70A984}"/>
              </a:ext>
            </a:extLst>
          </p:cNvPr>
          <p:cNvSpPr/>
          <p:nvPr/>
        </p:nvSpPr>
        <p:spPr>
          <a:xfrm>
            <a:off x="4920613" y="2433935"/>
            <a:ext cx="50385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C++</a:t>
            </a:r>
            <a:r>
              <a:rPr lang="zh-CN" alt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输入输出流</a:t>
            </a:r>
          </a:p>
        </p:txBody>
      </p:sp>
    </p:spTree>
    <p:extLst>
      <p:ext uri="{BB962C8B-B14F-4D97-AF65-F5344CB8AC3E}">
        <p14:creationId xmlns:p14="http://schemas.microsoft.com/office/powerpoint/2010/main" val="173916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169AB5-8A5D-C3A1-D372-E4F8EACA5873}"/>
              </a:ext>
            </a:extLst>
          </p:cNvPr>
          <p:cNvSpPr/>
          <p:nvPr/>
        </p:nvSpPr>
        <p:spPr>
          <a:xfrm>
            <a:off x="5909938" y="2385473"/>
            <a:ext cx="1368152" cy="720080"/>
          </a:xfrm>
          <a:prstGeom prst="rect">
            <a:avLst/>
          </a:prstGeom>
          <a:solidFill>
            <a:srgbClr val="00B050"/>
          </a:solidFill>
          <a:ln>
            <a:solidFill>
              <a:schemeClr val="accent1">
                <a:lumMod val="75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&lt;&lt;</a:t>
            </a:r>
            <a:endParaRPr lang="zh-CN" altLang="en-US" sz="3600" dirty="0"/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44CCA947-A4A3-5C9A-5FE4-44519CDD503D}"/>
              </a:ext>
            </a:extLst>
          </p:cNvPr>
          <p:cNvSpPr/>
          <p:nvPr/>
        </p:nvSpPr>
        <p:spPr>
          <a:xfrm>
            <a:off x="3324081" y="2427427"/>
            <a:ext cx="1512168" cy="56769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/>
              <a:t>cout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F08994-BB7A-AA6F-6BCB-5A8F3984F66C}"/>
              </a:ext>
            </a:extLst>
          </p:cNvPr>
          <p:cNvSpPr txBox="1"/>
          <p:nvPr/>
        </p:nvSpPr>
        <p:spPr>
          <a:xfrm>
            <a:off x="7913767" y="2411555"/>
            <a:ext cx="316835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“Hello, World!”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32BFC6C-7E6A-DF86-E098-2398441A2F34}"/>
              </a:ext>
            </a:extLst>
          </p:cNvPr>
          <p:cNvCxnSpPr/>
          <p:nvPr/>
        </p:nvCxnSpPr>
        <p:spPr>
          <a:xfrm flipH="1">
            <a:off x="7523654" y="2646564"/>
            <a:ext cx="516890" cy="1270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20C5F16-4B26-0648-F84D-ACED435293F2}"/>
              </a:ext>
            </a:extLst>
          </p:cNvPr>
          <p:cNvCxnSpPr/>
          <p:nvPr/>
        </p:nvCxnSpPr>
        <p:spPr>
          <a:xfrm flipH="1">
            <a:off x="5054774" y="2646564"/>
            <a:ext cx="609600" cy="24765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C81E65-1A06-FE89-C738-FA059518F6C5}"/>
              </a:ext>
            </a:extLst>
          </p:cNvPr>
          <p:cNvCxnSpPr/>
          <p:nvPr/>
        </p:nvCxnSpPr>
        <p:spPr>
          <a:xfrm flipH="1">
            <a:off x="2999914" y="3222509"/>
            <a:ext cx="648335" cy="61722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标注 28">
            <a:extLst>
              <a:ext uri="{FF2B5EF4-FFF2-40B4-BE49-F238E27FC236}">
                <a16:creationId xmlns:a16="http://schemas.microsoft.com/office/drawing/2014/main" id="{EB79E8B3-2F95-5F9E-F727-7E029ACD9311}"/>
              </a:ext>
            </a:extLst>
          </p:cNvPr>
          <p:cNvSpPr/>
          <p:nvPr/>
        </p:nvSpPr>
        <p:spPr>
          <a:xfrm>
            <a:off x="8813803" y="121508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sp>
        <p:nvSpPr>
          <p:cNvPr id="9" name="圆角矩形标注 29">
            <a:extLst>
              <a:ext uri="{FF2B5EF4-FFF2-40B4-BE49-F238E27FC236}">
                <a16:creationId xmlns:a16="http://schemas.microsoft.com/office/drawing/2014/main" id="{A8E636C6-E41D-6FF7-1E66-99F5D1C149DB}"/>
              </a:ext>
            </a:extLst>
          </p:cNvPr>
          <p:cNvSpPr/>
          <p:nvPr/>
        </p:nvSpPr>
        <p:spPr>
          <a:xfrm>
            <a:off x="6284605" y="115539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30">
            <a:extLst>
              <a:ext uri="{FF2B5EF4-FFF2-40B4-BE49-F238E27FC236}">
                <a16:creationId xmlns:a16="http://schemas.microsoft.com/office/drawing/2014/main" id="{EBB1EF88-A349-9803-D9AF-63DF24113210}"/>
              </a:ext>
            </a:extLst>
          </p:cNvPr>
          <p:cNvSpPr/>
          <p:nvPr/>
        </p:nvSpPr>
        <p:spPr>
          <a:xfrm>
            <a:off x="3855918" y="115539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72B72B-27DB-B071-48C0-7AC38407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44" y="3926724"/>
            <a:ext cx="3214370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/>
      <p:bldP spid="8" grpId="0" bldLvl="0" animBg="1"/>
      <p:bldP spid="9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060E92CA-76BF-83EA-C1E1-479066D921E8}"/>
              </a:ext>
            </a:extLst>
          </p:cNvPr>
          <p:cNvGrpSpPr/>
          <p:nvPr/>
        </p:nvGrpSpPr>
        <p:grpSpPr bwMode="auto">
          <a:xfrm>
            <a:off x="1736802" y="3103084"/>
            <a:ext cx="8424936" cy="865833"/>
            <a:chOff x="720" y="1392"/>
            <a:chExt cx="4058" cy="480"/>
          </a:xfrm>
          <a:solidFill>
            <a:srgbClr val="00B0F0"/>
          </a:solidFill>
        </p:grpSpPr>
        <p:sp>
          <p:nvSpPr>
            <p:cNvPr id="3" name="AutoShape 9">
              <a:extLst>
                <a:ext uri="{FF2B5EF4-FFF2-40B4-BE49-F238E27FC236}">
                  <a16:creationId xmlns:a16="http://schemas.microsoft.com/office/drawing/2014/main" id="{D430BD09-37DD-4CEC-3D5E-E414CBA5CA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10">
              <a:extLst>
                <a:ext uri="{FF2B5EF4-FFF2-40B4-BE49-F238E27FC236}">
                  <a16:creationId xmlns:a16="http://schemas.microsoft.com/office/drawing/2014/main" id="{8F1635B0-D07F-4A71-8EB3-3B4ECE76D47F}"/>
                </a:ext>
              </a:extLst>
            </p:cNvPr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5" name="AutoShape 11">
                <a:extLst>
                  <a:ext uri="{FF2B5EF4-FFF2-40B4-BE49-F238E27FC236}">
                    <a16:creationId xmlns:a16="http://schemas.microsoft.com/office/drawing/2014/main" id="{4366AA81-9728-6D35-428E-B214C0210B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" name="AutoShape 12">
                <a:extLst>
                  <a:ext uri="{FF2B5EF4-FFF2-40B4-BE49-F238E27FC236}">
                    <a16:creationId xmlns:a16="http://schemas.microsoft.com/office/drawing/2014/main" id="{7774FF20-E9DD-4C5D-B05A-956CD424AD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38EE9A0-E441-9FD3-45D4-1FAFE6900BD3}"/>
              </a:ext>
            </a:extLst>
          </p:cNvPr>
          <p:cNvSpPr txBox="1"/>
          <p:nvPr/>
        </p:nvSpPr>
        <p:spPr>
          <a:xfrm>
            <a:off x="1919423" y="3212967"/>
            <a:ext cx="8242315" cy="5835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&lt;&lt; … &lt;&lt; 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C0F64D-D958-83A8-3722-956F1B238A50}"/>
              </a:ext>
            </a:extLst>
          </p:cNvPr>
          <p:cNvSpPr/>
          <p:nvPr/>
        </p:nvSpPr>
        <p:spPr>
          <a:xfrm>
            <a:off x="1615499" y="1940579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拼接多个输出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538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311440-B0C9-5B7B-087D-341290180032}"/>
              </a:ext>
            </a:extLst>
          </p:cNvPr>
          <p:cNvSpPr/>
          <p:nvPr/>
        </p:nvSpPr>
        <p:spPr>
          <a:xfrm>
            <a:off x="2050726" y="289496"/>
            <a:ext cx="3445174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namespace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命名空间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BEBB4B-111E-E97B-C57E-542C58D5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16" y="964623"/>
            <a:ext cx="8877300" cy="110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E52005-66F8-A919-4550-B6CD8229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61" y="2221430"/>
            <a:ext cx="3867150" cy="3952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FAD02C-6569-1348-C26A-376188943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95" y="2221430"/>
            <a:ext cx="62198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4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154AEA-8A3F-41A0-02EA-7952D0DF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63" y="1310553"/>
            <a:ext cx="8915400" cy="2505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D09229-BE68-BFA5-711B-54BDB0FF4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3" y="4405746"/>
            <a:ext cx="9001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6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BC70B4B-F561-4FDD-862C-5BDB087C653E}"/>
              </a:ext>
            </a:extLst>
          </p:cNvPr>
          <p:cNvSpPr/>
          <p:nvPr/>
        </p:nvSpPr>
        <p:spPr>
          <a:xfrm>
            <a:off x="2026164" y="261787"/>
            <a:ext cx="1734770" cy="52322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cin</a:t>
            </a:r>
            <a:r>
              <a:rPr lang="zh-CN" altLang="en-US" sz="28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输入流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712C27-8B06-E804-2A21-519EA30B6D7C}"/>
              </a:ext>
            </a:extLst>
          </p:cNvPr>
          <p:cNvSpPr/>
          <p:nvPr/>
        </p:nvSpPr>
        <p:spPr>
          <a:xfrm>
            <a:off x="6386950" y="3068964"/>
            <a:ext cx="1368152" cy="7200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&gt;&gt;</a:t>
            </a:r>
            <a:endParaRPr lang="zh-CN" altLang="en-US" sz="3600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61FE63B-7309-E538-8098-FB72D233F78E}"/>
              </a:ext>
            </a:extLst>
          </p:cNvPr>
          <p:cNvSpPr/>
          <p:nvPr/>
        </p:nvSpPr>
        <p:spPr>
          <a:xfrm>
            <a:off x="3783360" y="3068964"/>
            <a:ext cx="1512168" cy="720080"/>
          </a:xfrm>
          <a:prstGeom prst="roundRect">
            <a:avLst>
              <a:gd name="adj" fmla="val 50000"/>
            </a:avLst>
          </a:prstGeom>
          <a:solidFill>
            <a:srgbClr val="33CC33"/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err="1"/>
              <a:t>cin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0C98B0-B2C8-1A0C-66E5-784E59B501F7}"/>
              </a:ext>
            </a:extLst>
          </p:cNvPr>
          <p:cNvSpPr txBox="1"/>
          <p:nvPr/>
        </p:nvSpPr>
        <p:spPr>
          <a:xfrm>
            <a:off x="2631232" y="2835607"/>
            <a:ext cx="115212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1848045-E5F8-DCCD-3323-2B477077CD3D}"/>
              </a:ext>
            </a:extLst>
          </p:cNvPr>
          <p:cNvCxnSpPr/>
          <p:nvPr/>
        </p:nvCxnSpPr>
        <p:spPr>
          <a:xfrm>
            <a:off x="2711399" y="3429004"/>
            <a:ext cx="934667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E396E8A-C7E7-F842-41FD-969CE0DF4811}"/>
              </a:ext>
            </a:extLst>
          </p:cNvPr>
          <p:cNvCxnSpPr/>
          <p:nvPr/>
        </p:nvCxnSpPr>
        <p:spPr>
          <a:xfrm>
            <a:off x="5655568" y="3429004"/>
            <a:ext cx="641350" cy="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F82342-7ACD-4389-54A8-86C172E4C60E}"/>
              </a:ext>
            </a:extLst>
          </p:cNvPr>
          <p:cNvCxnSpPr/>
          <p:nvPr/>
        </p:nvCxnSpPr>
        <p:spPr>
          <a:xfrm flipV="1">
            <a:off x="7891987" y="3422234"/>
            <a:ext cx="857805" cy="13540"/>
          </a:xfrm>
          <a:prstGeom prst="straightConnector1">
            <a:avLst/>
          </a:prstGeom>
          <a:ln w="76200">
            <a:solidFill>
              <a:srgbClr val="CC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标注 28">
            <a:extLst>
              <a:ext uri="{FF2B5EF4-FFF2-40B4-BE49-F238E27FC236}">
                <a16:creationId xmlns:a16="http://schemas.microsoft.com/office/drawing/2014/main" id="{5CB1E845-F203-38AE-AEFB-DE599B3E2C78}"/>
              </a:ext>
            </a:extLst>
          </p:cNvPr>
          <p:cNvSpPr/>
          <p:nvPr/>
        </p:nvSpPr>
        <p:spPr>
          <a:xfrm>
            <a:off x="6895589" y="1899503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标注 30">
            <a:extLst>
              <a:ext uri="{FF2B5EF4-FFF2-40B4-BE49-F238E27FC236}">
                <a16:creationId xmlns:a16="http://schemas.microsoft.com/office/drawing/2014/main" id="{CA8D4C7B-7CD1-5492-AC22-25CA991A2240}"/>
              </a:ext>
            </a:extLst>
          </p:cNvPr>
          <p:cNvSpPr/>
          <p:nvPr/>
        </p:nvSpPr>
        <p:spPr>
          <a:xfrm>
            <a:off x="4146262" y="2050742"/>
            <a:ext cx="1368152" cy="771102"/>
          </a:xfrm>
          <a:prstGeom prst="wedgeRoundRectCallout">
            <a:avLst>
              <a:gd name="adj1" fmla="val -35010"/>
              <a:gd name="adj2" fmla="val 85857"/>
              <a:gd name="adj3" fmla="val 16667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输入流</a:t>
            </a:r>
            <a:endParaRPr lang="en-US" altLang="zh-CN" sz="28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D9FD99B-2016-4596-DCCE-5F1F83109C86}"/>
              </a:ext>
            </a:extLst>
          </p:cNvPr>
          <p:cNvSpPr/>
          <p:nvPr/>
        </p:nvSpPr>
        <p:spPr>
          <a:xfrm>
            <a:off x="8916035" y="3032442"/>
            <a:ext cx="2312035" cy="79375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  <a:ln>
            <a:noFill/>
          </a:ln>
          <a:effectLst>
            <a:glow rad="63500">
              <a:schemeClr val="accent2">
                <a:lumMod val="40000"/>
                <a:lumOff val="60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（指定的变量）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0F8A20A-4A16-C454-DCCA-02A3732D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" y="2661602"/>
            <a:ext cx="2157095" cy="15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/>
      <p:bldP spid="9" grpId="0" bldLvl="0" animBg="1"/>
      <p:bldP spid="10" grpId="0" bldLvl="0" animBg="1"/>
      <p:bldP spid="1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EFFA9C6-67BB-D846-E620-279BE0F73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449" y="1654325"/>
            <a:ext cx="7875101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70000"/>
              </a:lnSpc>
            </a:pP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赋值符和条件运算的优先级都低于提取符：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 i="1">
                <a:cs typeface="Times New Roman" panose="02020603050405020304" pitchFamily="18" charset="0"/>
              </a:rPr>
              <a:t>cout &lt;&lt; a=b ;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 i="1">
                <a:solidFill>
                  <a:srgbClr val="008000"/>
                </a:solidFill>
                <a:cs typeface="Times New Roman" panose="02020603050405020304" pitchFamily="18" charset="0"/>
              </a:rPr>
              <a:t>错误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 i="1">
                <a:cs typeface="Times New Roman" panose="02020603050405020304" pitchFamily="18" charset="0"/>
              </a:rPr>
              <a:t>cout &lt;&lt; a&gt;b ? a : b ;</a:t>
            </a:r>
            <a:r>
              <a:rPr lang="en-US" altLang="zh-CN" sz="2800" b="0" i="1">
                <a:solidFill>
                  <a:schemeClr val="tx1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2800" i="1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 i="1">
                <a:solidFill>
                  <a:srgbClr val="008000"/>
                </a:solidFill>
                <a:cs typeface="Times New Roman" panose="02020603050405020304" pitchFamily="18" charset="0"/>
              </a:rPr>
              <a:t>错误</a:t>
            </a:r>
          </a:p>
          <a:p>
            <a:pPr algn="just" eaLnBrk="1" hangingPunct="1">
              <a:lnSpc>
                <a:spcPct val="170000"/>
              </a:lnSpc>
            </a:pPr>
            <a:r>
              <a:rPr lang="zh-CN" altLang="en-US" sz="2800">
                <a:solidFill>
                  <a:schemeClr val="tx1"/>
                </a:solidFill>
                <a:cs typeface="Times New Roman" panose="02020603050405020304" pitchFamily="18" charset="0"/>
              </a:rPr>
              <a:t>可以添加括号改变优先级：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cout &lt;&lt; ( a = b ) ;</a:t>
            </a:r>
            <a:r>
              <a:rPr lang="en-US" altLang="zh-CN" sz="2800" b="0">
                <a:solidFill>
                  <a:schemeClr val="tx1"/>
                </a:solidFill>
                <a:cs typeface="Times New Roman" panose="02020603050405020304" pitchFamily="18" charset="0"/>
              </a:rPr>
              <a:t>		  </a:t>
            </a: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800">
                <a:solidFill>
                  <a:srgbClr val="008000"/>
                </a:solidFill>
                <a:cs typeface="Times New Roman" panose="02020603050405020304" pitchFamily="18" charset="0"/>
              </a:rPr>
              <a:t>正确</a:t>
            </a:r>
          </a:p>
          <a:p>
            <a:pPr algn="just" eaLnBrk="1" hangingPunct="1">
              <a:lnSpc>
                <a:spcPct val="170000"/>
              </a:lnSpc>
            </a:pPr>
            <a:r>
              <a:rPr lang="en-US" altLang="zh-CN" sz="2800">
                <a:solidFill>
                  <a:srgbClr val="008000"/>
                </a:solidFill>
                <a:cs typeface="Times New Roman" panose="02020603050405020304" pitchFamily="18" charset="0"/>
              </a:rPr>
              <a:t>cout &lt;&lt; ( a&gt;b ? a : b ) ;	  //</a:t>
            </a:r>
            <a:r>
              <a:rPr lang="zh-CN" altLang="en-US" sz="2800">
                <a:solidFill>
                  <a:srgbClr val="008000"/>
                </a:solidFill>
                <a:cs typeface="Times New Roman" panose="02020603050405020304" pitchFamily="18" charset="0"/>
              </a:rPr>
              <a:t>正确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D898C2-CE15-8221-4338-1182839F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229" y="954389"/>
            <a:ext cx="1794096" cy="54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22968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075783B-0FE0-FA45-54A7-7F5663A26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70" y="718627"/>
            <a:ext cx="10474696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6A75ECB-2710-B500-8367-4B26EB54536A}"/>
              </a:ext>
            </a:extLst>
          </p:cNvPr>
          <p:cNvGrpSpPr/>
          <p:nvPr/>
        </p:nvGrpSpPr>
        <p:grpSpPr bwMode="auto">
          <a:xfrm>
            <a:off x="5645473" y="1480722"/>
            <a:ext cx="2438701" cy="4572564"/>
            <a:chOff x="3600" y="1344"/>
            <a:chExt cx="1536" cy="2880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AAC463C0-96EB-928B-F413-F41E7EEB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F2F65072-551C-06F7-0544-7E55B8B4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C1B1D07D-0FDC-81E6-83B9-DBD5CFFA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C5BCE2A4-3FCB-0AFA-BA94-0B8AD2335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521B942-55FE-F950-F04F-3345BAD9C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C45B253C-03D0-3EAB-5E90-E4E89E4EA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0195F43-0745-42D9-B325-6CB48918E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5C53F0FA-C691-0AF4-73E0-DC1B54A61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A7EAF3A9-B279-69B6-7E06-965FC5AC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717438EE-1E88-55CF-EE5A-36487969E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BFA05D1-01FA-8024-0AEC-F8C5F71B2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FEC6C7B-405C-E6CE-47B9-7AB3458B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6D6C49C8-C056-908F-BD20-2B5E12303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9EF0650E-75BE-884D-CFE1-AD5A9DF7D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E47D65B5-1486-0A50-46D8-98896F19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130AF68-DFC0-0B42-4EEC-B62B3072C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01240247-F6E0-4F8B-AA06-6DE9C1559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76617E47-E086-A6F8-EC4D-4920A608A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F4602214-49C4-B2AD-6572-D35BB414A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09046131-544C-4179-9DEF-F4C1F84FB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24" name="Rectangle 25">
            <a:extLst>
              <a:ext uri="{FF2B5EF4-FFF2-40B4-BE49-F238E27FC236}">
                <a16:creationId xmlns:a16="http://schemas.microsoft.com/office/drawing/2014/main" id="{3C150CC5-E72A-E6F5-113C-39084390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AA5C07A1-194B-EC3E-20CB-85048E539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613" y="2623861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</p:spTree>
    <p:extLst>
      <p:ext uri="{BB962C8B-B14F-4D97-AF65-F5344CB8AC3E}">
        <p14:creationId xmlns:p14="http://schemas.microsoft.com/office/powerpoint/2010/main" val="103160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B44F08C-FF26-5363-1B4A-A863CEDF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63" y="2784990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3CA4075-6CA9-9E12-D7B5-4192E6A2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53" y="727336"/>
            <a:ext cx="10735953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B01ED933-A359-B5D3-559D-65DB2E85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96" y="2632570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B207240-BF31-E1C1-8559-7C05F1F3FED1}"/>
              </a:ext>
            </a:extLst>
          </p:cNvPr>
          <p:cNvGrpSpPr/>
          <p:nvPr/>
        </p:nvGrpSpPr>
        <p:grpSpPr bwMode="auto">
          <a:xfrm>
            <a:off x="5628056" y="1489431"/>
            <a:ext cx="2438701" cy="4572564"/>
            <a:chOff x="3600" y="1344"/>
            <a:chExt cx="1536" cy="2880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69881C8D-773A-4EFD-A9D1-FF98B8E8A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45A97FE-7FD3-2228-D055-D6BDAA465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FE72E826-7438-721C-2673-56E3C9112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C45A7A94-D5FC-FCAB-0BC5-BB9B3745D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E68D3F97-3ED3-7AFA-2F60-DB075DC7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5F6BA393-7274-E39D-623B-08D109DAD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31C27369-06C5-F110-1A77-CCE1AD295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37D5D4A9-0E74-6116-BE37-993ACDF52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997C5426-9646-2CE5-DFD1-11721EDE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1E3002AD-860D-7285-A5A9-A34E870C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90DC4DA8-A611-5801-E0AF-FD5487F7F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00D56871-146A-6329-4A86-724A05C59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BD7EE022-D077-37C9-2FD4-423CC1CBD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444B4068-76C5-3173-6260-1A48BCD5F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F5641759-B6A3-4C69-798A-4C5A7D945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3C04F722-8E6E-B066-6102-CB2841E72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B5E273A8-CFF7-44C1-FDCB-A531E4285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A7BBACC8-2D03-93AF-844F-2E283C204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989250E2-9564-6D5E-1D4D-941399526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8F9E8B82-F49D-EED8-A54E-BA08CE1BE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26" name="Text Box 28">
            <a:extLst>
              <a:ext uri="{FF2B5EF4-FFF2-40B4-BE49-F238E27FC236}">
                <a16:creationId xmlns:a16="http://schemas.microsoft.com/office/drawing/2014/main" id="{D11BB242-8A6E-E0AC-67BE-A88A00D8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417" y="3851921"/>
            <a:ext cx="702436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67">
                <a:solidFill>
                  <a:schemeClr val="tx1"/>
                </a:solidFill>
              </a:rPr>
              <a:t>int  a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E230016B-51D7-55C0-0838-2108451F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345" y="3864622"/>
            <a:ext cx="2422824" cy="1205061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B043848-F43C-870A-7683-394CD676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405423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340C2BB-6184-4018-8242-2ABC9A86D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72" y="3268372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5364F58-49EE-6825-DB5D-C9D83C68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62" y="753462"/>
            <a:ext cx="10378901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39A67A7-45B9-5B5D-AE33-A58930C7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05" y="2658696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cin &gt;&gt; a &gt;&gt; s ;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D17A5CA1-9CC2-94A5-97D7-70FA18C9B3EA}"/>
              </a:ext>
            </a:extLst>
          </p:cNvPr>
          <p:cNvGrpSpPr/>
          <p:nvPr/>
        </p:nvGrpSpPr>
        <p:grpSpPr bwMode="auto">
          <a:xfrm>
            <a:off x="5636765" y="1515557"/>
            <a:ext cx="2438701" cy="4572564"/>
            <a:chOff x="3600" y="1344"/>
            <a:chExt cx="1536" cy="2880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D20E3BA8-B9F0-61BC-00CB-8D75A8A8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344"/>
              <a:ext cx="1536" cy="2880"/>
            </a:xfrm>
            <a:prstGeom prst="wave">
              <a:avLst>
                <a:gd name="adj1" fmla="val 4380"/>
                <a:gd name="adj2" fmla="val 0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33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A88EBAF1-0DC3-49A2-38F3-9A0E1E2D1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6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A4F23C51-20DB-E90C-B54A-C2D8D2E62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4AFD5D72-D03C-358E-6317-E6E14A2AA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39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E11783CD-FDD5-3822-13B6-32E2020F1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4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284C89F1-CF1B-28F6-AF8A-C1943110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392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93C5E521-EB1F-93A9-953C-BF94061E4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48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908F00C6-A570-DBC1-1297-87922F7BD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584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711C8A5C-61C2-0F6E-74F1-90597A853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632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FC6CC36-08CD-6B9F-DC47-4E7A844C0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584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FDD607B8-5547-D6E2-602B-FEA5DC01D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71113FEB-952D-2218-A9D6-EF4D4738C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5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A85BA621-24B3-1E87-4C93-7EA30AAA9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4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333C4809-8FD1-A8F2-C226-3E8E01B78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64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B0C4445C-C61C-1171-75FD-6B071F160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3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F81E2C47-C0D4-011F-6164-E7E4EF83D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02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2" name="Line 24">
              <a:extLst>
                <a:ext uri="{FF2B5EF4-FFF2-40B4-BE49-F238E27FC236}">
                  <a16:creationId xmlns:a16="http://schemas.microsoft.com/office/drawing/2014/main" id="{151F5DD3-5A95-3703-8BB2-010E1B294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BF7571AE-2261-FA8D-CE0F-C1A557318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0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4" name="Line 26">
              <a:extLst>
                <a:ext uri="{FF2B5EF4-FFF2-40B4-BE49-F238E27FC236}">
                  <a16:creationId xmlns:a16="http://schemas.microsoft.com/office/drawing/2014/main" id="{9600F216-176C-5046-3335-2F3A9990A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60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25" name="Line 27">
              <a:extLst>
                <a:ext uri="{FF2B5EF4-FFF2-40B4-BE49-F238E27FC236}">
                  <a16:creationId xmlns:a16="http://schemas.microsoft.com/office/drawing/2014/main" id="{50D62FD1-A47E-2F8F-A31B-8E4FD4061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9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26" name="Text Box 28">
            <a:extLst>
              <a:ext uri="{FF2B5EF4-FFF2-40B4-BE49-F238E27FC236}">
                <a16:creationId xmlns:a16="http://schemas.microsoft.com/office/drawing/2014/main" id="{544957BB-BE8C-27B0-C38F-1794C5367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126" y="3878047"/>
            <a:ext cx="223138" cy="1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33">
                <a:solidFill>
                  <a:schemeClr val="tx1"/>
                </a:solidFill>
              </a:rPr>
              <a:t>int  a</a:t>
            </a: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446DE3B3-376A-843B-2FA8-5D3DFED1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054" y="3890748"/>
            <a:ext cx="2422824" cy="1205061"/>
          </a:xfrm>
          <a:prstGeom prst="rect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89AC8249-43FF-E912-50D6-4A7A8C62E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460" y="2660285"/>
            <a:ext cx="856838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867">
                <a:solidFill>
                  <a:schemeClr val="tx1"/>
                </a:solidFill>
              </a:rPr>
              <a:t>char  s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7CC2BA1E-13F5-43C0-8886-16921EA29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42" y="2672987"/>
            <a:ext cx="2422824" cy="290548"/>
          </a:xfrm>
          <a:prstGeom prst="rect">
            <a:avLst/>
          </a:prstGeom>
          <a:solidFill>
            <a:srgbClr val="FF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 b="0">
              <a:solidFill>
                <a:schemeClr val="tx1"/>
              </a:solidFill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F662B9EF-3421-8C54-6B8C-4B44E6C6F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2755270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ADE4F48-5332-F541-94A5-0C41761B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89" y="3760462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7F3E305-21B1-FA3F-511A-5520E6CF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79" y="788296"/>
            <a:ext cx="10196021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F69D4628-CFF4-3808-A889-47860B7E2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22" y="2693530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cin &gt;&gt; a &gt;&gt; s ;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02EF26E-748B-BB39-256D-28256B411602}"/>
              </a:ext>
            </a:extLst>
          </p:cNvPr>
          <p:cNvGrpSpPr/>
          <p:nvPr/>
        </p:nvGrpSpPr>
        <p:grpSpPr bwMode="auto">
          <a:xfrm>
            <a:off x="4815878" y="1550391"/>
            <a:ext cx="3277004" cy="4572564"/>
            <a:chOff x="3072" y="1344"/>
            <a:chExt cx="2064" cy="2880"/>
          </a:xfrm>
        </p:grpSpPr>
        <p:grpSp>
          <p:nvGrpSpPr>
            <p:cNvPr id="6" name="Group 8">
              <a:extLst>
                <a:ext uri="{FF2B5EF4-FFF2-40B4-BE49-F238E27FC236}">
                  <a16:creationId xmlns:a16="http://schemas.microsoft.com/office/drawing/2014/main" id="{D52AA823-1BC2-393B-047E-BF5C6F690E3C}"/>
                </a:ext>
              </a:extLst>
            </p:cNvPr>
            <p:cNvGrpSpPr/>
            <p:nvPr/>
          </p:nvGrpSpPr>
          <p:grpSpPr bwMode="auto">
            <a:xfrm>
              <a:off x="3600" y="1344"/>
              <a:ext cx="1536" cy="2880"/>
              <a:chOff x="3600" y="1344"/>
              <a:chExt cx="1536" cy="2880"/>
            </a:xfrm>
          </p:grpSpPr>
          <p:sp>
            <p:nvSpPr>
              <p:cNvPr id="11" name="AutoShape 9">
                <a:extLst>
                  <a:ext uri="{FF2B5EF4-FFF2-40B4-BE49-F238E27FC236}">
                    <a16:creationId xmlns:a16="http://schemas.microsoft.com/office/drawing/2014/main" id="{18768F69-990E-762A-2275-E7177C0A2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3"/>
              </a:p>
            </p:txBody>
          </p:sp>
          <p:sp>
            <p:nvSpPr>
              <p:cNvPr id="12" name="Line 10">
                <a:extLst>
                  <a:ext uri="{FF2B5EF4-FFF2-40B4-BE49-F238E27FC236}">
                    <a16:creationId xmlns:a16="http://schemas.microsoft.com/office/drawing/2014/main" id="{3A5E39FF-CA8C-BF03-43C0-1E2AC013F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3" name="Line 11">
                <a:extLst>
                  <a:ext uri="{FF2B5EF4-FFF2-40B4-BE49-F238E27FC236}">
                    <a16:creationId xmlns:a16="http://schemas.microsoft.com/office/drawing/2014/main" id="{C94E81FC-11FF-D805-5C3F-68F6987DF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236EAFB-5F03-A0A3-4233-90F02DC45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5F9EFCE5-3C30-9F0D-374B-B0E0FAC1E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A9158EEF-F034-3512-3559-AAB50C9AB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4210362-3D50-06A0-A8FF-8930B60FA6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B4D2121A-269C-512E-F608-6C2ABB758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F6F4F236-4029-4207-B778-BFB1D743C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3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0" name="Line 18">
                <a:extLst>
                  <a:ext uri="{FF2B5EF4-FFF2-40B4-BE49-F238E27FC236}">
                    <a16:creationId xmlns:a16="http://schemas.microsoft.com/office/drawing/2014/main" id="{DBBED1AC-A765-6209-E1C2-8109B8790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B68387-C118-0751-F5EA-7E1C2B4CD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8B3D161-2F26-98ED-1D8D-CAD96040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EA0146E8-1266-0720-E5A4-5E7D1F232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D958EC4B-F66D-79C8-FE72-F3201DDE6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31CC1FBD-DE38-CB25-CF60-BF93E84F7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22A163FC-D3DC-EA84-9783-7417B9F3D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33CAA507-8BDB-2F85-666C-9A56D32C3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05F3A32-9660-7690-01DA-F87FC531D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143FFA0A-EE0A-AB22-8F3A-37F552EAC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6807C84D-99E4-33BF-7B26-C40707C59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</p:grpSp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C73EE5C7-AF98-F445-CDDD-ACBAD118B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832"/>
              <a:ext cx="14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int  a</a:t>
              </a:r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3620DD7A-E85B-2619-ADC7-F6C556468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840"/>
              <a:ext cx="1526" cy="75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9" name="Text Box 31">
              <a:extLst>
                <a:ext uri="{FF2B5EF4-FFF2-40B4-BE49-F238E27FC236}">
                  <a16:creationId xmlns:a16="http://schemas.microsoft.com/office/drawing/2014/main" id="{71DF8D58-C08C-1BCF-43E3-6B6F86720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65"/>
              <a:ext cx="148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char  s</a:t>
              </a:r>
            </a:p>
          </p:txBody>
        </p:sp>
        <p:sp>
          <p:nvSpPr>
            <p:cNvPr id="10" name="Rectangle 32">
              <a:extLst>
                <a:ext uri="{FF2B5EF4-FFF2-40B4-BE49-F238E27FC236}">
                  <a16:creationId xmlns:a16="http://schemas.microsoft.com/office/drawing/2014/main" id="{50C81456-E68F-484F-EB6D-96CF3D93F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073"/>
              <a:ext cx="1526" cy="18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3">
            <a:extLst>
              <a:ext uri="{FF2B5EF4-FFF2-40B4-BE49-F238E27FC236}">
                <a16:creationId xmlns:a16="http://schemas.microsoft.com/office/drawing/2014/main" id="{72D9FA54-A307-1B3C-CDD4-6CE326BB9E1C}"/>
              </a:ext>
            </a:extLst>
          </p:cNvPr>
          <p:cNvGrpSpPr/>
          <p:nvPr/>
        </p:nvGrpSpPr>
        <p:grpSpPr bwMode="auto">
          <a:xfrm>
            <a:off x="852989" y="4384427"/>
            <a:ext cx="3277004" cy="1209824"/>
            <a:chOff x="576" y="3129"/>
            <a:chExt cx="2064" cy="762"/>
          </a:xfrm>
        </p:grpSpPr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842AF948-5D7F-1B3C-87A1-6731116FB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6"/>
              <a:ext cx="2064" cy="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35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33" name="Text Box 35">
              <a:extLst>
                <a:ext uri="{FF2B5EF4-FFF2-40B4-BE49-F238E27FC236}">
                  <a16:creationId xmlns:a16="http://schemas.microsoft.com/office/drawing/2014/main" id="{1254C518-8C2B-E4DC-B97A-7BB934A92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29"/>
              <a:ext cx="150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b="0" i="1">
                  <a:solidFill>
                    <a:srgbClr val="0000FF"/>
                  </a:solidFill>
                </a:rPr>
                <a:t>键入：</a:t>
              </a:r>
            </a:p>
          </p:txBody>
        </p:sp>
      </p:grpSp>
      <p:sp>
        <p:nvSpPr>
          <p:cNvPr id="34" name="Oval 36">
            <a:extLst>
              <a:ext uri="{FF2B5EF4-FFF2-40B4-BE49-F238E27FC236}">
                <a16:creationId xmlns:a16="http://schemas.microsoft.com/office/drawing/2014/main" id="{53F9FADA-E46D-23B4-878D-E53167CC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80" y="4751185"/>
            <a:ext cx="53346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BBCD958A-68C0-72E2-CA54-89DC1B76A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233" y="3858900"/>
            <a:ext cx="244169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0    0    1    0    0    0    1    1</a:t>
            </a:r>
          </a:p>
        </p:txBody>
      </p:sp>
      <p:grpSp>
        <p:nvGrpSpPr>
          <p:cNvPr id="36" name="Group 42">
            <a:extLst>
              <a:ext uri="{FF2B5EF4-FFF2-40B4-BE49-F238E27FC236}">
                <a16:creationId xmlns:a16="http://schemas.microsoft.com/office/drawing/2014/main" id="{6CA5923F-8854-B575-7231-7BA77BFDCF26}"/>
              </a:ext>
            </a:extLst>
          </p:cNvPr>
          <p:cNvGrpSpPr/>
          <p:nvPr/>
        </p:nvGrpSpPr>
        <p:grpSpPr bwMode="auto">
          <a:xfrm>
            <a:off x="1386455" y="3989091"/>
            <a:ext cx="4267727" cy="914513"/>
            <a:chOff x="912" y="2880"/>
            <a:chExt cx="2688" cy="576"/>
          </a:xfrm>
        </p:grpSpPr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88357D4D-B348-18B1-0A18-C693914DE76D}"/>
                </a:ext>
              </a:extLst>
            </p:cNvPr>
            <p:cNvSpPr/>
            <p:nvPr/>
          </p:nvSpPr>
          <p:spPr bwMode="auto">
            <a:xfrm>
              <a:off x="912" y="3040"/>
              <a:ext cx="2688" cy="416"/>
            </a:xfrm>
            <a:custGeom>
              <a:avLst/>
              <a:gdLst>
                <a:gd name="T0" fmla="*/ 0 w 2688"/>
                <a:gd name="T1" fmla="*/ 416 h 416"/>
                <a:gd name="T2" fmla="*/ 960 w 2688"/>
                <a:gd name="T3" fmla="*/ 32 h 416"/>
                <a:gd name="T4" fmla="*/ 2256 w 2688"/>
                <a:gd name="T5" fmla="*/ 224 h 416"/>
                <a:gd name="T6" fmla="*/ 2688 w 2688"/>
                <a:gd name="T7" fmla="*/ 176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88" h="416">
                  <a:moveTo>
                    <a:pt x="0" y="416"/>
                  </a:moveTo>
                  <a:cubicBezTo>
                    <a:pt x="292" y="240"/>
                    <a:pt x="584" y="64"/>
                    <a:pt x="960" y="32"/>
                  </a:cubicBezTo>
                  <a:cubicBezTo>
                    <a:pt x="1336" y="0"/>
                    <a:pt x="1968" y="200"/>
                    <a:pt x="2256" y="224"/>
                  </a:cubicBezTo>
                  <a:cubicBezTo>
                    <a:pt x="2544" y="248"/>
                    <a:pt x="2616" y="212"/>
                    <a:pt x="2688" y="176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E85924C2-9DA2-D0D1-8DB8-F6F0D46F4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80"/>
              <a:ext cx="16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i="1"/>
                <a:t>格式转换</a:t>
              </a:r>
            </a:p>
          </p:txBody>
        </p:sp>
      </p:grpSp>
      <p:sp>
        <p:nvSpPr>
          <p:cNvPr id="39" name="Rectangle 25">
            <a:extLst>
              <a:ext uri="{FF2B5EF4-FFF2-40B4-BE49-F238E27FC236}">
                <a16:creationId xmlns:a16="http://schemas.microsoft.com/office/drawing/2014/main" id="{244F18CF-D5DA-1981-87F0-3F3DF6685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160153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C424B6-2445-BF70-1936-67FE84123403}"/>
              </a:ext>
            </a:extLst>
          </p:cNvPr>
          <p:cNvGrpSpPr/>
          <p:nvPr/>
        </p:nvGrpSpPr>
        <p:grpSpPr bwMode="auto">
          <a:xfrm>
            <a:off x="826863" y="4401843"/>
            <a:ext cx="3277004" cy="1209824"/>
            <a:chOff x="576" y="3129"/>
            <a:chExt cx="2064" cy="76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4162B009-11F7-2A3E-014F-B64884C24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6"/>
              <a:ext cx="2064" cy="4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35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7950413E-8BE2-B545-790E-5E511FF3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29"/>
              <a:ext cx="150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b="0" i="1">
                  <a:solidFill>
                    <a:srgbClr val="0000FF"/>
                  </a:solidFill>
                </a:rPr>
                <a:t>键入：</a:t>
              </a:r>
            </a:p>
          </p:txBody>
        </p:sp>
      </p:grpSp>
      <p:sp>
        <p:nvSpPr>
          <p:cNvPr id="5" name="Rectangle 5">
            <a:extLst>
              <a:ext uri="{FF2B5EF4-FFF2-40B4-BE49-F238E27FC236}">
                <a16:creationId xmlns:a16="http://schemas.microsoft.com/office/drawing/2014/main" id="{58A03F27-7727-A37F-A7F8-4CEC6A95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63" y="3777878"/>
            <a:ext cx="2362492" cy="457256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71B2967-6D39-2E32-C02B-4112DD57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53" y="805712"/>
            <a:ext cx="10535656" cy="1329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80000"/>
              </a:lnSpc>
            </a:pPr>
            <a:r>
              <a:rPr lang="zh-CN" altLang="en-US" sz="2400" b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charset="-122"/>
                <a:cs typeface="Arial Unicode MS" panose="020B0604020202020204" charset="-122"/>
              </a:rPr>
              <a:t>键盘输入的作用是读取用户键入的字符串，按相应变量的类型转换成二进制代码写入内存</a:t>
            </a:r>
            <a:r>
              <a:rPr lang="zh-CN" altLang="en-US" sz="2400" b="0">
                <a:solidFill>
                  <a:schemeClr val="tx1"/>
                </a:solidFill>
                <a:ea typeface="Arial Unicode MS" panose="020B0604020202020204" charset="-122"/>
                <a:cs typeface="Arial Unicode MS" panose="020B0604020202020204" charset="-122"/>
              </a:rPr>
              <a:t> 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19A2866-14E5-7835-0B77-43A9B55EB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96" y="2710946"/>
            <a:ext cx="268320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int  a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chemeClr val="tx1"/>
                </a:solidFill>
              </a:rPr>
              <a:t>char  s ;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000">
                <a:solidFill>
                  <a:srgbClr val="FFFFFF"/>
                </a:solidFill>
              </a:rPr>
              <a:t>cin &gt;&gt; a &gt;&gt; s ;</a:t>
            </a:r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DE053055-D590-4C28-ADAE-521815694585}"/>
              </a:ext>
            </a:extLst>
          </p:cNvPr>
          <p:cNvGrpSpPr/>
          <p:nvPr/>
        </p:nvGrpSpPr>
        <p:grpSpPr bwMode="auto">
          <a:xfrm>
            <a:off x="4789752" y="1567807"/>
            <a:ext cx="3277004" cy="4572564"/>
            <a:chOff x="3072" y="1344"/>
            <a:chExt cx="2064" cy="2880"/>
          </a:xfrm>
        </p:grpSpPr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8FF04D00-936D-CCB2-C139-729A97FEF0F1}"/>
                </a:ext>
              </a:extLst>
            </p:cNvPr>
            <p:cNvGrpSpPr/>
            <p:nvPr/>
          </p:nvGrpSpPr>
          <p:grpSpPr bwMode="auto">
            <a:xfrm>
              <a:off x="3600" y="1344"/>
              <a:ext cx="1536" cy="2880"/>
              <a:chOff x="3600" y="1344"/>
              <a:chExt cx="1536" cy="2880"/>
            </a:xfrm>
          </p:grpSpPr>
          <p:sp>
            <p:nvSpPr>
              <p:cNvPr id="14" name="AutoShape 12">
                <a:extLst>
                  <a:ext uri="{FF2B5EF4-FFF2-40B4-BE49-F238E27FC236}">
                    <a16:creationId xmlns:a16="http://schemas.microsoft.com/office/drawing/2014/main" id="{3767D0FA-CC91-BAC9-AA51-97C73BC66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344"/>
                <a:ext cx="1536" cy="2880"/>
              </a:xfrm>
              <a:prstGeom prst="wave">
                <a:avLst>
                  <a:gd name="adj1" fmla="val 4380"/>
                  <a:gd name="adj2" fmla="val 0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33"/>
              </a:p>
            </p:txBody>
          </p:sp>
          <p:sp>
            <p:nvSpPr>
              <p:cNvPr id="15" name="Line 13">
                <a:extLst>
                  <a:ext uri="{FF2B5EF4-FFF2-40B4-BE49-F238E27FC236}">
                    <a16:creationId xmlns:a16="http://schemas.microsoft.com/office/drawing/2014/main" id="{B7B058AE-A60B-1027-5BC9-CB87A47BC5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CF4323C-2035-78A8-C9AD-918D38CE8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09E45B7-078D-0C21-A77A-D1ADD0E4D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39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D4F0E0A1-333C-DAEE-D851-5ACDADAD7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34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19" name="Line 17">
                <a:extLst>
                  <a:ext uri="{FF2B5EF4-FFF2-40B4-BE49-F238E27FC236}">
                    <a16:creationId xmlns:a16="http://schemas.microsoft.com/office/drawing/2014/main" id="{E1D9BF52-A202-3F22-96DD-ADC1BD01F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39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0" name="Line 18">
                <a:extLst>
                  <a:ext uri="{FF2B5EF4-FFF2-40B4-BE49-F238E27FC236}">
                    <a16:creationId xmlns:a16="http://schemas.microsoft.com/office/drawing/2014/main" id="{B111CF84-D361-2348-8255-20D3FA908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B7CBDD5D-8305-9A58-CFE4-E48A9BC66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D6E6E593-A4A6-9B02-74C0-F639EB55E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632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B60A901F-F4EF-C8AD-4B93-E0557045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584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1A534525-E1B6-8689-209D-81BFD5669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966DA22B-8B5D-2D90-B936-55A1CE3C4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25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CFA315D5-15E6-16A7-3A46-B7646C60B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9AB76F28-F642-1A81-8EC6-ECAA714D8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64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1839DA8F-F125-0B41-C885-17E3B3895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0D7637EC-E146-1E06-1829-E04CCA4C83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24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2692D42-9E7A-3ED9-F09D-BA851E753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DFF57358-52A1-E751-876B-C091BB86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408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32" name="Line 30">
                <a:extLst>
                  <a:ext uri="{FF2B5EF4-FFF2-40B4-BE49-F238E27FC236}">
                    <a16:creationId xmlns:a16="http://schemas.microsoft.com/office/drawing/2014/main" id="{62D0CB32-D974-A88B-4AF7-E71CB3452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308F8FB7-933B-F6B5-30BE-78DA3DC7D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79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3"/>
              </a:p>
            </p:txBody>
          </p:sp>
        </p:grpSp>
        <p:sp>
          <p:nvSpPr>
            <p:cNvPr id="10" name="Text Box 32">
              <a:extLst>
                <a:ext uri="{FF2B5EF4-FFF2-40B4-BE49-F238E27FC236}">
                  <a16:creationId xmlns:a16="http://schemas.microsoft.com/office/drawing/2014/main" id="{4D26D485-D0E2-5507-8A7D-98BFD222D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" y="2832"/>
              <a:ext cx="14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int  a</a:t>
              </a:r>
            </a:p>
          </p:txBody>
        </p:sp>
        <p:sp>
          <p:nvSpPr>
            <p:cNvPr id="11" name="Rectangle 33">
              <a:extLst>
                <a:ext uri="{FF2B5EF4-FFF2-40B4-BE49-F238E27FC236}">
                  <a16:creationId xmlns:a16="http://schemas.microsoft.com/office/drawing/2014/main" id="{DA91BBD2-2C19-A8C8-FD54-011D7283B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840"/>
              <a:ext cx="1526" cy="759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287BF4D8-4356-A301-280E-497F55227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065"/>
              <a:ext cx="148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133">
                  <a:solidFill>
                    <a:schemeClr val="tx1"/>
                  </a:solidFill>
                </a:rPr>
                <a:t>char  s</a:t>
              </a:r>
            </a:p>
          </p:txBody>
        </p:sp>
        <p:sp>
          <p:nvSpPr>
            <p:cNvPr id="13" name="Rectangle 35">
              <a:extLst>
                <a:ext uri="{FF2B5EF4-FFF2-40B4-BE49-F238E27FC236}">
                  <a16:creationId xmlns:a16="http://schemas.microsoft.com/office/drawing/2014/main" id="{A95B7950-32D4-995B-6763-8EE82840A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2073"/>
              <a:ext cx="1526" cy="183"/>
            </a:xfrm>
            <a:prstGeom prst="rect">
              <a:avLst/>
            </a:prstGeom>
            <a:solidFill>
              <a:srgbClr val="FFCC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 Box 36">
            <a:extLst>
              <a:ext uri="{FF2B5EF4-FFF2-40B4-BE49-F238E27FC236}">
                <a16:creationId xmlns:a16="http://schemas.microsoft.com/office/drawing/2014/main" id="{8B0051B9-8E8F-4D6E-8709-1F3A7C4C6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107" y="3876316"/>
            <a:ext cx="2441694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0    0    0    0    0    0    0    0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600"/>
              <a:t>0    0    1    0    0    0    1    1</a:t>
            </a:r>
          </a:p>
        </p:txBody>
      </p:sp>
      <p:sp>
        <p:nvSpPr>
          <p:cNvPr id="35" name="Oval 37">
            <a:extLst>
              <a:ext uri="{FF2B5EF4-FFF2-40B4-BE49-F238E27FC236}">
                <a16:creationId xmlns:a16="http://schemas.microsoft.com/office/drawing/2014/main" id="{B07E56E0-6E07-D9BF-A24D-394B55F0C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54" y="5225857"/>
            <a:ext cx="533465" cy="45725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33"/>
          </a:p>
        </p:txBody>
      </p:sp>
      <p:grpSp>
        <p:nvGrpSpPr>
          <p:cNvPr id="36" name="Group 43">
            <a:extLst>
              <a:ext uri="{FF2B5EF4-FFF2-40B4-BE49-F238E27FC236}">
                <a16:creationId xmlns:a16="http://schemas.microsoft.com/office/drawing/2014/main" id="{909BC8DB-5974-4D1D-1992-32DC6BF00D3C}"/>
              </a:ext>
            </a:extLst>
          </p:cNvPr>
          <p:cNvGrpSpPr/>
          <p:nvPr/>
        </p:nvGrpSpPr>
        <p:grpSpPr bwMode="auto">
          <a:xfrm>
            <a:off x="1284119" y="2863367"/>
            <a:ext cx="4343936" cy="2514911"/>
            <a:chOff x="864" y="2160"/>
            <a:chExt cx="2736" cy="1584"/>
          </a:xfrm>
        </p:grpSpPr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7363EC49-2979-DD5B-1116-682B7DBAA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28"/>
              <a:ext cx="161" cy="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133" i="1"/>
                <a:t>格式转换</a:t>
              </a: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D02B5FFB-B15A-4E46-3C5C-F4A869677E6E}"/>
                </a:ext>
              </a:extLst>
            </p:cNvPr>
            <p:cNvSpPr/>
            <p:nvPr/>
          </p:nvSpPr>
          <p:spPr bwMode="auto">
            <a:xfrm>
              <a:off x="864" y="2160"/>
              <a:ext cx="2736" cy="1584"/>
            </a:xfrm>
            <a:custGeom>
              <a:avLst/>
              <a:gdLst>
                <a:gd name="T0" fmla="*/ 0 w 2736"/>
                <a:gd name="T1" fmla="*/ 1544 h 1280"/>
                <a:gd name="T2" fmla="*/ 1056 w 2736"/>
                <a:gd name="T3" fmla="*/ 1426 h 1280"/>
                <a:gd name="T4" fmla="*/ 1632 w 2736"/>
                <a:gd name="T5" fmla="*/ 594 h 1280"/>
                <a:gd name="T6" fmla="*/ 2736 w 2736"/>
                <a:gd name="T7" fmla="*/ 0 h 12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36" h="1280">
                  <a:moveTo>
                    <a:pt x="0" y="1248"/>
                  </a:moveTo>
                  <a:cubicBezTo>
                    <a:pt x="392" y="1264"/>
                    <a:pt x="784" y="1280"/>
                    <a:pt x="1056" y="1152"/>
                  </a:cubicBezTo>
                  <a:cubicBezTo>
                    <a:pt x="1328" y="1024"/>
                    <a:pt x="1352" y="672"/>
                    <a:pt x="1632" y="480"/>
                  </a:cubicBezTo>
                  <a:cubicBezTo>
                    <a:pt x="1912" y="288"/>
                    <a:pt x="2324" y="144"/>
                    <a:pt x="2736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3"/>
            </a:p>
          </p:txBody>
        </p:sp>
      </p:grpSp>
      <p:sp>
        <p:nvSpPr>
          <p:cNvPr id="39" name="Text Box 41">
            <a:extLst>
              <a:ext uri="{FF2B5EF4-FFF2-40B4-BE49-F238E27FC236}">
                <a16:creationId xmlns:a16="http://schemas.microsoft.com/office/drawing/2014/main" id="{FAEABC23-ED48-EBF3-C53C-1BED58C3D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107" y="2663315"/>
            <a:ext cx="2441694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600">
                <a:solidFill>
                  <a:srgbClr val="0000FF"/>
                </a:solidFill>
              </a:rPr>
              <a:t>0    1    0    0    0    0    0    1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0FD46B20-3551-06CC-8CF9-7D562E45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13" y="2120563"/>
            <a:ext cx="1498953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sz="2400" i="1">
                <a:solidFill>
                  <a:srgbClr val="008000"/>
                </a:solidFill>
              </a:rPr>
              <a:t>例如</a:t>
            </a:r>
          </a:p>
        </p:txBody>
      </p:sp>
    </p:spTree>
    <p:extLst>
      <p:ext uri="{BB962C8B-B14F-4D97-AF65-F5344CB8AC3E}">
        <p14:creationId xmlns:p14="http://schemas.microsoft.com/office/powerpoint/2010/main" val="409923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390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Hannotate SC Bold</vt:lpstr>
      <vt:lpstr>等线</vt:lpstr>
      <vt:lpstr>等线 Light</vt:lpstr>
      <vt:lpstr>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44</cp:revision>
  <dcterms:created xsi:type="dcterms:W3CDTF">2021-07-29T09:24:54Z</dcterms:created>
  <dcterms:modified xsi:type="dcterms:W3CDTF">2022-11-21T16:31:03Z</dcterms:modified>
</cp:coreProperties>
</file>