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323" r:id="rId3"/>
    <p:sldId id="256" r:id="rId4"/>
    <p:sldId id="324" r:id="rId5"/>
    <p:sldId id="325" r:id="rId6"/>
    <p:sldId id="326" r:id="rId7"/>
    <p:sldId id="327" r:id="rId8"/>
    <p:sldId id="328" r:id="rId9"/>
    <p:sldId id="329" r:id="rId10"/>
    <p:sldId id="330" r:id="rId11"/>
    <p:sldId id="331" r:id="rId12"/>
    <p:sldId id="332" r:id="rId13"/>
    <p:sldId id="333" r:id="rId14"/>
    <p:sldId id="33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70153-64A2-4521-AB99-8C404799B038}" type="datetimeFigureOut">
              <a:rPr lang="zh-CN" altLang="en-US" smtClean="0"/>
              <a:t>2022/11/23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6C9BE0-BBEC-40B0-A0CC-0478114CD118}" type="slidenum">
              <a:rPr lang="zh-CN" altLang="en-US" smtClean="0"/>
              <a:t>‹#›</a:t>
            </a:fld>
            <a:endParaRPr lang="zh-CN" altLang="en-US"/>
          </a:p>
        </p:txBody>
      </p:sp>
    </p:spTree>
    <p:extLst>
      <p:ext uri="{BB962C8B-B14F-4D97-AF65-F5344CB8AC3E}">
        <p14:creationId xmlns:p14="http://schemas.microsoft.com/office/powerpoint/2010/main" val="3761977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88CFFA6-1B6D-4419-BC7D-53F77EC65EE1}" type="slidenum">
              <a:rPr lang="en-US" altLang="zh-CN" sz="1200" smtClean="0"/>
              <a:t>2</a:t>
            </a:fld>
            <a:endParaRPr lang="en-US" altLang="zh-CN" sz="1200"/>
          </a:p>
        </p:txBody>
      </p:sp>
      <p:sp>
        <p:nvSpPr>
          <p:cNvPr id="35843" name="Rectangle 2"/>
          <p:cNvSpPr>
            <a:spLocks noGrp="1" noRot="1" noChangeAspect="1" noChangeArrowheads="1" noTextEdit="1"/>
          </p:cNvSpPr>
          <p:nvPr>
            <p:ph type="sldImg"/>
          </p:nvPr>
        </p:nvSpPr>
        <p:spPr>
          <a:xfrm>
            <a:off x="685800" y="1143000"/>
            <a:ext cx="5486400" cy="3086100"/>
          </a:xfrm>
          <a:solidFill>
            <a:srgbClr val="FFFFFF"/>
          </a:solidFill>
        </p:spPr>
      </p:sp>
      <p:sp>
        <p:nvSpPr>
          <p:cNvPr id="35844"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r>
              <a:rPr lang="en-US" altLang="zh-CN" sz="1000" b="1"/>
              <a:t>ENIAC</a:t>
            </a:r>
            <a:r>
              <a:rPr lang="zh-CN" altLang="en-US" sz="1000" b="1"/>
              <a:t>的由来</a:t>
            </a:r>
          </a:p>
          <a:p>
            <a:pPr eaLnBrk="1" hangingPunct="1"/>
            <a:r>
              <a:rPr lang="zh-CN" altLang="en-US" sz="1000"/>
              <a:t>        世界上第一台数字式电子计算机是由美国宾夕法尼亚大学的物理学家约翰</a:t>
            </a:r>
            <a:r>
              <a:rPr lang="en-US" altLang="zh-CN" sz="1000"/>
              <a:t>·</a:t>
            </a:r>
            <a:r>
              <a:rPr lang="zh-CN" altLang="en-US" sz="1000"/>
              <a:t>莫克利（</a:t>
            </a:r>
            <a:r>
              <a:rPr lang="en-US" altLang="zh-CN" sz="1000"/>
              <a:t>John Mauchly</a:t>
            </a:r>
            <a:r>
              <a:rPr lang="zh-CN" altLang="en-US" sz="1000"/>
              <a:t>）和工程师普雷斯伯</a:t>
            </a:r>
            <a:r>
              <a:rPr lang="en-US" altLang="zh-CN" sz="1000"/>
              <a:t>·</a:t>
            </a:r>
            <a:r>
              <a:rPr lang="zh-CN" altLang="en-US" sz="1000"/>
              <a:t>埃克特（</a:t>
            </a:r>
            <a:r>
              <a:rPr lang="en-US" altLang="zh-CN" sz="1000"/>
              <a:t>J – Presper Eckert</a:t>
            </a:r>
            <a:r>
              <a:rPr lang="zh-CN" altLang="en-US" sz="1000"/>
              <a:t>）领导研制的取名为</a:t>
            </a:r>
            <a:r>
              <a:rPr lang="en-US" altLang="zh-CN" sz="1000"/>
              <a:t>ENIAC</a:t>
            </a:r>
            <a:r>
              <a:rPr lang="zh-CN" altLang="en-US" sz="1000"/>
              <a:t>（</a:t>
            </a:r>
            <a:r>
              <a:rPr lang="en-US" altLang="zh-CN" sz="1000"/>
              <a:t>Electronic Numerical Integrator And Calculator</a:t>
            </a:r>
            <a:r>
              <a:rPr lang="zh-CN" altLang="en-US" sz="1000"/>
              <a:t>）的计算机。</a:t>
            </a:r>
          </a:p>
          <a:p>
            <a:pPr eaLnBrk="1" hangingPunct="1"/>
            <a:r>
              <a:rPr lang="zh-CN" altLang="en-US" sz="1000"/>
              <a:t>        </a:t>
            </a:r>
            <a:r>
              <a:rPr lang="en-US" altLang="zh-CN" sz="1000"/>
              <a:t>1942</a:t>
            </a:r>
            <a:r>
              <a:rPr lang="zh-CN" altLang="en-US" sz="1000"/>
              <a:t>年在宾夕法尼亚大学任教的莫克利提出了用电子管组成计算机的设想，这一方案得到了美国陆军弹道研究所高尔斯特丹（</a:t>
            </a:r>
            <a:r>
              <a:rPr lang="en-US" altLang="zh-CN" sz="1000"/>
              <a:t>Goldstine</a:t>
            </a:r>
            <a:r>
              <a:rPr lang="zh-CN" altLang="en-US" sz="1000"/>
              <a:t>）的关注。当时正值第二次世界大战之际，新武器研制中的弹道问题涉及许多复杂的计算，单靠手工计算已远远满足不了要求，急需自动计算的机器。于是在美国陆军部的资助下，</a:t>
            </a:r>
            <a:r>
              <a:rPr lang="en-US" altLang="zh-CN" sz="1000"/>
              <a:t>1943</a:t>
            </a:r>
            <a:r>
              <a:rPr lang="zh-CN" altLang="en-US" sz="1000"/>
              <a:t>年开始了</a:t>
            </a:r>
            <a:r>
              <a:rPr lang="en-US" altLang="zh-CN" sz="1000"/>
              <a:t>ENIAC</a:t>
            </a:r>
            <a:r>
              <a:rPr lang="zh-CN" altLang="en-US" sz="1000"/>
              <a:t>的研制，并于</a:t>
            </a:r>
            <a:r>
              <a:rPr lang="en-US" altLang="zh-CN" sz="1000"/>
              <a:t>1946</a:t>
            </a:r>
            <a:r>
              <a:rPr lang="zh-CN" altLang="en-US" sz="1000"/>
              <a:t>年完成。当时它的功能确实出类拔萃，例如它可以在一秒钟内进行</a:t>
            </a:r>
            <a:r>
              <a:rPr lang="en-US" altLang="zh-CN" sz="1000"/>
              <a:t>5000</a:t>
            </a:r>
            <a:r>
              <a:rPr lang="zh-CN" altLang="en-US" sz="1000"/>
              <a:t>次加法运算，</a:t>
            </a:r>
            <a:r>
              <a:rPr lang="en-US" altLang="zh-CN" sz="1000"/>
              <a:t>3</a:t>
            </a:r>
            <a:r>
              <a:rPr lang="zh-CN" altLang="en-US" sz="1000"/>
              <a:t>毫秒便可进行一次乘法运算，与手工计算相比速度要大大加快，</a:t>
            </a:r>
            <a:r>
              <a:rPr lang="en-US" altLang="zh-CN" sz="1000"/>
              <a:t>60</a:t>
            </a:r>
            <a:r>
              <a:rPr lang="zh-CN" altLang="en-US" sz="1000"/>
              <a:t>秒钟射程的弹道计算时间由原来的</a:t>
            </a:r>
            <a:r>
              <a:rPr lang="en-US" altLang="zh-CN" sz="1000"/>
              <a:t>20</a:t>
            </a:r>
            <a:r>
              <a:rPr lang="zh-CN" altLang="en-US" sz="1000"/>
              <a:t>分钟缩短到</a:t>
            </a:r>
            <a:r>
              <a:rPr lang="en-US" altLang="zh-CN" sz="1000"/>
              <a:t>30</a:t>
            </a:r>
            <a:r>
              <a:rPr lang="zh-CN" altLang="en-US" sz="1000"/>
              <a:t>秒。但它也明显存在着缺点。它体积庞大，机器中约有</a:t>
            </a:r>
            <a:r>
              <a:rPr lang="en-US" altLang="zh-CN" sz="1000"/>
              <a:t>18800</a:t>
            </a:r>
            <a:r>
              <a:rPr lang="zh-CN" altLang="en-US" sz="1000"/>
              <a:t>只电子管，</a:t>
            </a:r>
            <a:r>
              <a:rPr lang="en-US" altLang="zh-CN" sz="1000"/>
              <a:t>1500</a:t>
            </a:r>
            <a:r>
              <a:rPr lang="zh-CN" altLang="en-US" sz="1000"/>
              <a:t>个继电器，</a:t>
            </a:r>
            <a:r>
              <a:rPr lang="en-US" altLang="zh-CN" sz="1000"/>
              <a:t>70000</a:t>
            </a:r>
            <a:r>
              <a:rPr lang="zh-CN" altLang="en-US" sz="1000"/>
              <a:t>只电阻及其他各类电气元件，运行时耗电量很大。另外，它的存储容量很小，只能存</a:t>
            </a:r>
            <a:r>
              <a:rPr lang="en-US" altLang="zh-CN" sz="1000"/>
              <a:t>20</a:t>
            </a:r>
            <a:r>
              <a:rPr lang="zh-CN" altLang="en-US" sz="1000"/>
              <a:t>个字长为</a:t>
            </a:r>
            <a:r>
              <a:rPr lang="en-US" altLang="zh-CN" sz="1000"/>
              <a:t>10</a:t>
            </a:r>
            <a:r>
              <a:rPr lang="zh-CN" altLang="en-US" sz="1000"/>
              <a:t>位的十进位数，而且是用线路连接的方法来编排程序，因此每次解题都要靠人工改接连线，准备时间大大超过实际计算时间。</a:t>
            </a:r>
          </a:p>
          <a:p>
            <a:pPr eaLnBrk="1" hangingPunct="1"/>
            <a:r>
              <a:rPr lang="zh-CN" altLang="en-US" sz="1000"/>
              <a:t>        尽管如此，</a:t>
            </a:r>
            <a:r>
              <a:rPr lang="en-US" altLang="zh-CN" sz="1000"/>
              <a:t>ENIAC</a:t>
            </a:r>
            <a:r>
              <a:rPr lang="zh-CN" altLang="en-US" sz="1000"/>
              <a:t>的研制成功还是为以后计算机科学的发展提供了契机，而每克服它的一个缺点，都对计算机的发展带来很大影响，其中影响最大的要算是“程序存储”方式的采用。将程序存储方式的设想确立为体系的是美国数学家冯</a:t>
            </a:r>
            <a:r>
              <a:rPr lang="en-US" altLang="zh-CN" sz="1000"/>
              <a:t>·</a:t>
            </a:r>
            <a:r>
              <a:rPr lang="zh-CN" altLang="en-US" sz="1000"/>
              <a:t>诺依曼（</a:t>
            </a:r>
            <a:r>
              <a:rPr lang="en-US" altLang="zh-CN" sz="1000"/>
              <a:t>Von Neumann)</a:t>
            </a:r>
            <a:r>
              <a:rPr lang="zh-CN" altLang="en-US" sz="1000"/>
              <a:t>，其思想是：计算机中设置存储器，将符号化的计算步骤存放在存储器中，然后依次取出存储的内容进行译码，并按照译码结果进行计算，从而实现计算机工作的自动化。</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E6C9BE0-BBEC-40B0-A0CC-0478114CD118}" type="slidenum">
              <a:rPr lang="zh-CN" altLang="en-US" smtClean="0"/>
              <a:t>6</a:t>
            </a:fld>
            <a:endParaRPr lang="zh-CN" altLang="en-US"/>
          </a:p>
        </p:txBody>
      </p:sp>
    </p:spTree>
    <p:extLst>
      <p:ext uri="{BB962C8B-B14F-4D97-AF65-F5344CB8AC3E}">
        <p14:creationId xmlns:p14="http://schemas.microsoft.com/office/powerpoint/2010/main" val="2725467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blackcat1995.com:8082/"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B0FAB-2C4B-4D3E-A6CE-610565EBDEA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E3109B9-C413-4B05-AF8A-C2DAEC2711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658C6D-EB4D-4C17-8E87-14AAFD47ED2F}"/>
              </a:ext>
            </a:extLst>
          </p:cNvPr>
          <p:cNvSpPr>
            <a:spLocks noGrp="1"/>
          </p:cNvSpPr>
          <p:nvPr>
            <p:ph type="dt" sz="half" idx="10"/>
          </p:nvPr>
        </p:nvSpPr>
        <p:spPr/>
        <p:txBody>
          <a:bodyPr/>
          <a:lstStyle/>
          <a:p>
            <a:fld id="{6DB8FC75-0739-4932-875F-958490033975}" type="datetimeFigureOut">
              <a:rPr lang="zh-CN" altLang="en-US" smtClean="0"/>
              <a:t>2022/11/23</a:t>
            </a:fld>
            <a:endParaRPr lang="zh-CN" altLang="en-US"/>
          </a:p>
        </p:txBody>
      </p:sp>
      <p:sp>
        <p:nvSpPr>
          <p:cNvPr id="5" name="页脚占位符 4">
            <a:extLst>
              <a:ext uri="{FF2B5EF4-FFF2-40B4-BE49-F238E27FC236}">
                <a16:creationId xmlns:a16="http://schemas.microsoft.com/office/drawing/2014/main" id="{DCE60532-10DA-498F-A5C9-1DEE592095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E65271-77D8-40E1-8E49-857808B6F2D5}"/>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11543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06D31-65F5-4AF6-A147-92CB53CB799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AECC9FE-5070-45AB-885A-E1435ECD995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2AC218-CBF9-46DB-B9B3-3065BC7C730D}"/>
              </a:ext>
            </a:extLst>
          </p:cNvPr>
          <p:cNvSpPr>
            <a:spLocks noGrp="1"/>
          </p:cNvSpPr>
          <p:nvPr>
            <p:ph type="dt" sz="half" idx="10"/>
          </p:nvPr>
        </p:nvSpPr>
        <p:spPr/>
        <p:txBody>
          <a:bodyPr/>
          <a:lstStyle/>
          <a:p>
            <a:fld id="{6DB8FC75-0739-4932-875F-958490033975}" type="datetimeFigureOut">
              <a:rPr lang="zh-CN" altLang="en-US" smtClean="0"/>
              <a:t>2022/11/23</a:t>
            </a:fld>
            <a:endParaRPr lang="zh-CN" altLang="en-US"/>
          </a:p>
        </p:txBody>
      </p:sp>
      <p:sp>
        <p:nvSpPr>
          <p:cNvPr id="5" name="页脚占位符 4">
            <a:extLst>
              <a:ext uri="{FF2B5EF4-FFF2-40B4-BE49-F238E27FC236}">
                <a16:creationId xmlns:a16="http://schemas.microsoft.com/office/drawing/2014/main" id="{3A7D65BD-B4E5-491E-9661-98886C7087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F963A7-6CCD-42D4-B24F-74C58302FC1C}"/>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230453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2369125-A084-4E83-95D4-78FA98D795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1845DB4-FE69-4544-8896-3AA406CCCC0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FDD397-C2E9-4780-A3FD-9506B0C1CF89}"/>
              </a:ext>
            </a:extLst>
          </p:cNvPr>
          <p:cNvSpPr>
            <a:spLocks noGrp="1"/>
          </p:cNvSpPr>
          <p:nvPr>
            <p:ph type="dt" sz="half" idx="10"/>
          </p:nvPr>
        </p:nvSpPr>
        <p:spPr/>
        <p:txBody>
          <a:bodyPr/>
          <a:lstStyle/>
          <a:p>
            <a:fld id="{6DB8FC75-0739-4932-875F-958490033975}" type="datetimeFigureOut">
              <a:rPr lang="zh-CN" altLang="en-US" smtClean="0"/>
              <a:t>2022/11/23</a:t>
            </a:fld>
            <a:endParaRPr lang="zh-CN" altLang="en-US"/>
          </a:p>
        </p:txBody>
      </p:sp>
      <p:sp>
        <p:nvSpPr>
          <p:cNvPr id="5" name="页脚占位符 4">
            <a:extLst>
              <a:ext uri="{FF2B5EF4-FFF2-40B4-BE49-F238E27FC236}">
                <a16:creationId xmlns:a16="http://schemas.microsoft.com/office/drawing/2014/main" id="{2187180B-73BF-47C5-88FD-249BBD0656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BC2DC8-8728-4D94-A53E-E882A4B3367A}"/>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2794329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1424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718C1-64D2-481B-B020-66FB3EB8BD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77338B-3532-46B8-AAA2-28489E86D5F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790BF5-49D6-4C21-8420-05A4195938AE}"/>
              </a:ext>
            </a:extLst>
          </p:cNvPr>
          <p:cNvSpPr>
            <a:spLocks noGrp="1"/>
          </p:cNvSpPr>
          <p:nvPr>
            <p:ph type="dt" sz="half" idx="10"/>
          </p:nvPr>
        </p:nvSpPr>
        <p:spPr/>
        <p:txBody>
          <a:bodyPr/>
          <a:lstStyle/>
          <a:p>
            <a:fld id="{6DB8FC75-0739-4932-875F-958490033975}" type="datetimeFigureOut">
              <a:rPr lang="zh-CN" altLang="en-US" smtClean="0"/>
              <a:t>2022/11/23</a:t>
            </a:fld>
            <a:endParaRPr lang="zh-CN" altLang="en-US"/>
          </a:p>
        </p:txBody>
      </p:sp>
      <p:sp>
        <p:nvSpPr>
          <p:cNvPr id="5" name="页脚占位符 4">
            <a:extLst>
              <a:ext uri="{FF2B5EF4-FFF2-40B4-BE49-F238E27FC236}">
                <a16:creationId xmlns:a16="http://schemas.microsoft.com/office/drawing/2014/main" id="{B78601F3-40DA-42C1-95B5-9BF1546D5C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326F4F-99E2-4D49-88E5-FC4498D4A75A}"/>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4065680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82BB9-683F-4F0B-A7FF-51FAEC0452F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5FD32A-5122-4711-B7FF-03C012C4B3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3E82FD2-1754-4CDA-B91D-26F135D3741F}"/>
              </a:ext>
            </a:extLst>
          </p:cNvPr>
          <p:cNvSpPr>
            <a:spLocks noGrp="1"/>
          </p:cNvSpPr>
          <p:nvPr>
            <p:ph type="dt" sz="half" idx="10"/>
          </p:nvPr>
        </p:nvSpPr>
        <p:spPr/>
        <p:txBody>
          <a:bodyPr/>
          <a:lstStyle/>
          <a:p>
            <a:fld id="{6DB8FC75-0739-4932-875F-958490033975}" type="datetimeFigureOut">
              <a:rPr lang="zh-CN" altLang="en-US" smtClean="0"/>
              <a:t>2022/11/23</a:t>
            </a:fld>
            <a:endParaRPr lang="zh-CN" altLang="en-US"/>
          </a:p>
        </p:txBody>
      </p:sp>
      <p:sp>
        <p:nvSpPr>
          <p:cNvPr id="5" name="页脚占位符 4">
            <a:extLst>
              <a:ext uri="{FF2B5EF4-FFF2-40B4-BE49-F238E27FC236}">
                <a16:creationId xmlns:a16="http://schemas.microsoft.com/office/drawing/2014/main" id="{3B8103EE-64F3-42C9-BF70-A9B040D38D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2CA1B0-042C-490D-9E91-81688FDE1A9F}"/>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376383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DCA04-1E08-4F8C-A48A-BAB6FF9A2C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2501E4-A8CB-45E4-B356-708390EF04A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A6120D1-C016-4EF1-9E7F-07EC73009D6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2E7ED6-1923-491B-BAA0-883839ADAEC7}"/>
              </a:ext>
            </a:extLst>
          </p:cNvPr>
          <p:cNvSpPr>
            <a:spLocks noGrp="1"/>
          </p:cNvSpPr>
          <p:nvPr>
            <p:ph type="dt" sz="half" idx="10"/>
          </p:nvPr>
        </p:nvSpPr>
        <p:spPr/>
        <p:txBody>
          <a:bodyPr/>
          <a:lstStyle/>
          <a:p>
            <a:fld id="{6DB8FC75-0739-4932-875F-958490033975}" type="datetimeFigureOut">
              <a:rPr lang="zh-CN" altLang="en-US" smtClean="0"/>
              <a:t>2022/11/23</a:t>
            </a:fld>
            <a:endParaRPr lang="zh-CN" altLang="en-US"/>
          </a:p>
        </p:txBody>
      </p:sp>
      <p:sp>
        <p:nvSpPr>
          <p:cNvPr id="6" name="页脚占位符 5">
            <a:extLst>
              <a:ext uri="{FF2B5EF4-FFF2-40B4-BE49-F238E27FC236}">
                <a16:creationId xmlns:a16="http://schemas.microsoft.com/office/drawing/2014/main" id="{00BBA53C-49FF-4D1A-83B5-2F4C00B651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E537D8-6A3D-4B72-BC82-88B79AB43962}"/>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151370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66401-97B6-495A-BA9F-511DA795566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3F3F0F-97CF-4347-91F2-43DEFC0FE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16F4E7C-6135-405F-9F1E-530E9423B0B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607FBD-15B7-4E27-AB88-85A3A28E26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0EB9C44-D8C5-47A6-B201-E415A06377C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BAA61AE-403D-4D75-BA63-B4A75926901C}"/>
              </a:ext>
            </a:extLst>
          </p:cNvPr>
          <p:cNvSpPr>
            <a:spLocks noGrp="1"/>
          </p:cNvSpPr>
          <p:nvPr>
            <p:ph type="dt" sz="half" idx="10"/>
          </p:nvPr>
        </p:nvSpPr>
        <p:spPr/>
        <p:txBody>
          <a:bodyPr/>
          <a:lstStyle/>
          <a:p>
            <a:fld id="{6DB8FC75-0739-4932-875F-958490033975}" type="datetimeFigureOut">
              <a:rPr lang="zh-CN" altLang="en-US" smtClean="0"/>
              <a:t>2022/11/23</a:t>
            </a:fld>
            <a:endParaRPr lang="zh-CN" altLang="en-US"/>
          </a:p>
        </p:txBody>
      </p:sp>
      <p:sp>
        <p:nvSpPr>
          <p:cNvPr id="8" name="页脚占位符 7">
            <a:extLst>
              <a:ext uri="{FF2B5EF4-FFF2-40B4-BE49-F238E27FC236}">
                <a16:creationId xmlns:a16="http://schemas.microsoft.com/office/drawing/2014/main" id="{414FD88E-0913-41C8-B6D4-0FC788FBDCE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F724B2-9C98-4F5D-A50C-497B34F57E0C}"/>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274939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E3849F7-E045-6A6C-9882-B2A91C778D8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939" t="38989" r="22727" b="39091"/>
          <a:stretch/>
        </p:blipFill>
        <p:spPr>
          <a:xfrm>
            <a:off x="10186084" y="173182"/>
            <a:ext cx="1887792" cy="775854"/>
          </a:xfrm>
          <a:prstGeom prst="rect">
            <a:avLst/>
          </a:prstGeom>
        </p:spPr>
      </p:pic>
      <p:sp>
        <p:nvSpPr>
          <p:cNvPr id="7" name="矩形">
            <a:extLst>
              <a:ext uri="{FF2B5EF4-FFF2-40B4-BE49-F238E27FC236}">
                <a16:creationId xmlns:a16="http://schemas.microsoft.com/office/drawing/2014/main" id="{6B7CB565-E5D9-7C80-4E03-64576D63F2BF}"/>
              </a:ext>
            </a:extLst>
          </p:cNvPr>
          <p:cNvSpPr/>
          <p:nvPr userDrawn="1"/>
        </p:nvSpPr>
        <p:spPr>
          <a:xfrm>
            <a:off x="0" y="0"/>
            <a:ext cx="9884477" cy="112277"/>
          </a:xfrm>
          <a:prstGeom prst="rect">
            <a:avLst/>
          </a:prstGeom>
          <a:solidFill>
            <a:srgbClr val="5E5E5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 name="矩形">
            <a:extLst>
              <a:ext uri="{FF2B5EF4-FFF2-40B4-BE49-F238E27FC236}">
                <a16:creationId xmlns:a16="http://schemas.microsoft.com/office/drawing/2014/main" id="{21C0834C-7786-25CA-C4F5-7A54B76C92C2}"/>
              </a:ext>
            </a:extLst>
          </p:cNvPr>
          <p:cNvSpPr/>
          <p:nvPr userDrawn="1"/>
        </p:nvSpPr>
        <p:spPr>
          <a:xfrm>
            <a:off x="0" y="6629400"/>
            <a:ext cx="10785764" cy="227027"/>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9" name="矩形">
            <a:extLst>
              <a:ext uri="{FF2B5EF4-FFF2-40B4-BE49-F238E27FC236}">
                <a16:creationId xmlns:a16="http://schemas.microsoft.com/office/drawing/2014/main" id="{BCE374A5-42CF-1195-0250-0650693C668A}"/>
              </a:ext>
            </a:extLst>
          </p:cNvPr>
          <p:cNvSpPr/>
          <p:nvPr userDrawn="1"/>
        </p:nvSpPr>
        <p:spPr>
          <a:xfrm>
            <a:off x="10067959" y="6629400"/>
            <a:ext cx="2124042" cy="228600"/>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 name="矩形">
            <a:extLst>
              <a:ext uri="{FF2B5EF4-FFF2-40B4-BE49-F238E27FC236}">
                <a16:creationId xmlns:a16="http://schemas.microsoft.com/office/drawing/2014/main" id="{BDAF5ED8-C752-F948-3E76-F2A3ECF9F0CA}"/>
              </a:ext>
            </a:extLst>
          </p:cNvPr>
          <p:cNvSpPr/>
          <p:nvPr userDrawn="1"/>
        </p:nvSpPr>
        <p:spPr>
          <a:xfrm>
            <a:off x="9531927" y="-1573"/>
            <a:ext cx="2660073" cy="112276"/>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rgbClr val="FF0000"/>
              </a:solidFill>
            </a:endParaRPr>
          </a:p>
        </p:txBody>
      </p:sp>
      <p:pic>
        <p:nvPicPr>
          <p:cNvPr id="12" name="图片 11">
            <a:extLst>
              <a:ext uri="{FF2B5EF4-FFF2-40B4-BE49-F238E27FC236}">
                <a16:creationId xmlns:a16="http://schemas.microsoft.com/office/drawing/2014/main" id="{45FD5AB7-F868-D99B-DF1B-6CE604D8D12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3617" y="1510146"/>
            <a:ext cx="3407914" cy="3407914"/>
          </a:xfrm>
          <a:prstGeom prst="rect">
            <a:avLst/>
          </a:prstGeom>
        </p:spPr>
      </p:pic>
      <p:sp>
        <p:nvSpPr>
          <p:cNvPr id="13" name="矩形 12">
            <a:extLst>
              <a:ext uri="{FF2B5EF4-FFF2-40B4-BE49-F238E27FC236}">
                <a16:creationId xmlns:a16="http://schemas.microsoft.com/office/drawing/2014/main" id="{8DEB74F0-4C9C-C116-7C17-C26928967A16}"/>
              </a:ext>
            </a:extLst>
          </p:cNvPr>
          <p:cNvSpPr/>
          <p:nvPr userDrawn="1"/>
        </p:nvSpPr>
        <p:spPr>
          <a:xfrm>
            <a:off x="1614055" y="2022763"/>
            <a:ext cx="1878310" cy="923330"/>
          </a:xfrm>
          <a:prstGeom prst="rect">
            <a:avLst/>
          </a:prstGeom>
          <a:noFill/>
        </p:spPr>
        <p:txBody>
          <a:bodyPr wrap="square" lIns="91440" tIns="45720" rIns="91440" bIns="45720">
            <a:spAutoFit/>
          </a:bodyPr>
          <a:lstStyle/>
          <a:p>
            <a:pPr algn="ctr"/>
            <a:r>
              <a:rPr lang="en-US" altLang="zh-CN"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t>
            </a:r>
            <a:endParaRPr lang="zh-CN" altLang="en-US"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263877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a:extLst>
              <a:ext uri="{FF2B5EF4-FFF2-40B4-BE49-F238E27FC236}">
                <a16:creationId xmlns:a16="http://schemas.microsoft.com/office/drawing/2014/main" id="{BEE7291F-15C3-4544-8B93-FD95C423E12C}"/>
              </a:ext>
            </a:extLst>
          </p:cNvPr>
          <p:cNvSpPr/>
          <p:nvPr userDrawn="1"/>
        </p:nvSpPr>
        <p:spPr>
          <a:xfrm>
            <a:off x="0" y="0"/>
            <a:ext cx="9884477" cy="112277"/>
          </a:xfrm>
          <a:prstGeom prst="rect">
            <a:avLst/>
          </a:prstGeom>
          <a:solidFill>
            <a:srgbClr val="5E5E5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6" name="艾茵施坦">
            <a:extLst>
              <a:ext uri="{FF2B5EF4-FFF2-40B4-BE49-F238E27FC236}">
                <a16:creationId xmlns:a16="http://schemas.microsoft.com/office/drawing/2014/main" id="{2688D000-1A06-4F6B-8D3F-13028EB27168}"/>
              </a:ext>
            </a:extLst>
          </p:cNvPr>
          <p:cNvSpPr txBox="1"/>
          <p:nvPr userDrawn="1"/>
        </p:nvSpPr>
        <p:spPr>
          <a:xfrm>
            <a:off x="10469572" y="179783"/>
            <a:ext cx="102657" cy="548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900" b="0">
                <a:latin typeface="Hannotate SC Bold"/>
                <a:ea typeface="Hannotate SC Bold"/>
                <a:cs typeface="Hannotate SC Bold"/>
                <a:sym typeface="Hannotate SC Bold"/>
              </a:defRPr>
            </a:lvl1pPr>
          </a:lstStyle>
          <a:p>
            <a:endParaRPr/>
          </a:p>
        </p:txBody>
      </p:sp>
      <p:sp>
        <p:nvSpPr>
          <p:cNvPr id="7" name="矩形">
            <a:extLst>
              <a:ext uri="{FF2B5EF4-FFF2-40B4-BE49-F238E27FC236}">
                <a16:creationId xmlns:a16="http://schemas.microsoft.com/office/drawing/2014/main" id="{5057250E-CBDF-4371-B5E8-1662A4D0F20A}"/>
              </a:ext>
            </a:extLst>
          </p:cNvPr>
          <p:cNvSpPr/>
          <p:nvPr userDrawn="1"/>
        </p:nvSpPr>
        <p:spPr>
          <a:xfrm>
            <a:off x="0" y="6629400"/>
            <a:ext cx="10785764" cy="227027"/>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 name="矩形">
            <a:extLst>
              <a:ext uri="{FF2B5EF4-FFF2-40B4-BE49-F238E27FC236}">
                <a16:creationId xmlns:a16="http://schemas.microsoft.com/office/drawing/2014/main" id="{B6FA5F33-5416-4756-AF86-78E070BEDBBF}"/>
              </a:ext>
            </a:extLst>
          </p:cNvPr>
          <p:cNvSpPr/>
          <p:nvPr userDrawn="1"/>
        </p:nvSpPr>
        <p:spPr>
          <a:xfrm>
            <a:off x="10067959" y="6629400"/>
            <a:ext cx="2124042" cy="228600"/>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9" name="矩形">
            <a:extLst>
              <a:ext uri="{FF2B5EF4-FFF2-40B4-BE49-F238E27FC236}">
                <a16:creationId xmlns:a16="http://schemas.microsoft.com/office/drawing/2014/main" id="{F933F26E-ADF0-478E-B021-02A216B2209F}"/>
              </a:ext>
            </a:extLst>
          </p:cNvPr>
          <p:cNvSpPr/>
          <p:nvPr userDrawn="1"/>
        </p:nvSpPr>
        <p:spPr>
          <a:xfrm>
            <a:off x="9531927" y="-1573"/>
            <a:ext cx="2660073" cy="112276"/>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rgbClr val="FF0000"/>
              </a:solidFill>
            </a:endParaRPr>
          </a:p>
        </p:txBody>
      </p:sp>
      <p:sp>
        <p:nvSpPr>
          <p:cNvPr id="10" name="艾茵施坦">
            <a:extLst>
              <a:ext uri="{FF2B5EF4-FFF2-40B4-BE49-F238E27FC236}">
                <a16:creationId xmlns:a16="http://schemas.microsoft.com/office/drawing/2014/main" id="{6F53D5D1-BB39-4D9B-8CD8-7314E45CF277}"/>
              </a:ext>
            </a:extLst>
          </p:cNvPr>
          <p:cNvSpPr txBox="1"/>
          <p:nvPr userDrawn="1"/>
        </p:nvSpPr>
        <p:spPr>
          <a:xfrm>
            <a:off x="618156" y="208549"/>
            <a:ext cx="169616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2900" b="0">
                <a:latin typeface="Hannotate SC Bold"/>
                <a:ea typeface="Hannotate SC Bold"/>
                <a:cs typeface="Hannotate SC Bold"/>
                <a:sym typeface="Hannotate SC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i="1">
                <a:solidFill>
                  <a:srgbClr val="FF0000"/>
                </a:solidFill>
              </a:rPr>
              <a:t>黑猫编程</a:t>
            </a:r>
            <a:endParaRPr lang="en-US" altLang="zh-CN" sz="2400" i="1"/>
          </a:p>
        </p:txBody>
      </p:sp>
      <p:pic>
        <p:nvPicPr>
          <p:cNvPr id="11" name="图片 10">
            <a:extLst>
              <a:ext uri="{FF2B5EF4-FFF2-40B4-BE49-F238E27FC236}">
                <a16:creationId xmlns:a16="http://schemas.microsoft.com/office/drawing/2014/main" id="{91205916-B73A-43F2-B5F2-FF7FFC0C14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619" y="272846"/>
            <a:ext cx="537645" cy="537645"/>
          </a:xfrm>
          <a:prstGeom prst="rect">
            <a:avLst/>
          </a:prstGeom>
        </p:spPr>
      </p:pic>
      <p:sp>
        <p:nvSpPr>
          <p:cNvPr id="12" name="文本框 11">
            <a:extLst>
              <a:ext uri="{FF2B5EF4-FFF2-40B4-BE49-F238E27FC236}">
                <a16:creationId xmlns:a16="http://schemas.microsoft.com/office/drawing/2014/main" id="{17D2769D-D3CE-495A-9301-2AC1AD5EF237}"/>
              </a:ext>
            </a:extLst>
          </p:cNvPr>
          <p:cNvSpPr txBox="1"/>
          <p:nvPr userDrawn="1"/>
        </p:nvSpPr>
        <p:spPr>
          <a:xfrm>
            <a:off x="562720" y="541973"/>
            <a:ext cx="6096000" cy="276999"/>
          </a:xfrm>
          <a:prstGeom prst="rect">
            <a:avLst/>
          </a:prstGeom>
          <a:noFill/>
        </p:spPr>
        <p:txBody>
          <a:bodyPr wrap="square">
            <a:spAutoFit/>
          </a:bodyPr>
          <a:lstStyle/>
          <a:p>
            <a:r>
              <a:rPr lang="en-US" altLang="zh-CN" sz="1200" i="1">
                <a:solidFill>
                  <a:schemeClr val="tx1">
                    <a:lumMod val="75000"/>
                    <a:lumOff val="25000"/>
                  </a:schemeClr>
                </a:solidFill>
                <a:hlinkClick r:id="rId3"/>
              </a:rPr>
              <a:t>https://hioier.com/</a:t>
            </a:r>
            <a:endParaRPr lang="zh-CN" altLang="en-US" sz="1200"/>
          </a:p>
        </p:txBody>
      </p:sp>
    </p:spTree>
    <p:extLst>
      <p:ext uri="{BB962C8B-B14F-4D97-AF65-F5344CB8AC3E}">
        <p14:creationId xmlns:p14="http://schemas.microsoft.com/office/powerpoint/2010/main" val="149482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5AE7C-4C1B-47B4-9379-89600F7889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5AD5FF-258C-47F6-BF4A-C8689AA42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7B26A73-9C6E-4833-B42D-F6A82D582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72B0B3-CD92-4C20-A541-C73FC989446D}"/>
              </a:ext>
            </a:extLst>
          </p:cNvPr>
          <p:cNvSpPr>
            <a:spLocks noGrp="1"/>
          </p:cNvSpPr>
          <p:nvPr>
            <p:ph type="dt" sz="half" idx="10"/>
          </p:nvPr>
        </p:nvSpPr>
        <p:spPr/>
        <p:txBody>
          <a:bodyPr/>
          <a:lstStyle/>
          <a:p>
            <a:fld id="{6DB8FC75-0739-4932-875F-958490033975}" type="datetimeFigureOut">
              <a:rPr lang="zh-CN" altLang="en-US" smtClean="0"/>
              <a:t>2022/11/23</a:t>
            </a:fld>
            <a:endParaRPr lang="zh-CN" altLang="en-US"/>
          </a:p>
        </p:txBody>
      </p:sp>
      <p:sp>
        <p:nvSpPr>
          <p:cNvPr id="6" name="页脚占位符 5">
            <a:extLst>
              <a:ext uri="{FF2B5EF4-FFF2-40B4-BE49-F238E27FC236}">
                <a16:creationId xmlns:a16="http://schemas.microsoft.com/office/drawing/2014/main" id="{B2EE26EE-41D7-41EB-83C3-26264A7556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3A39E6-E002-4235-8243-0A62EEC3D2A9}"/>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204708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6605E-C56B-4E5C-8BDF-F779FF2B35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2021912-868D-480B-8B66-EA2BF0083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9E415E-6216-4011-9F1D-CAEBABCCA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48174B-60BD-4DD3-9045-D91E7FC26769}"/>
              </a:ext>
            </a:extLst>
          </p:cNvPr>
          <p:cNvSpPr>
            <a:spLocks noGrp="1"/>
          </p:cNvSpPr>
          <p:nvPr>
            <p:ph type="dt" sz="half" idx="10"/>
          </p:nvPr>
        </p:nvSpPr>
        <p:spPr/>
        <p:txBody>
          <a:bodyPr/>
          <a:lstStyle/>
          <a:p>
            <a:fld id="{6DB8FC75-0739-4932-875F-958490033975}" type="datetimeFigureOut">
              <a:rPr lang="zh-CN" altLang="en-US" smtClean="0"/>
              <a:t>2022/11/23</a:t>
            </a:fld>
            <a:endParaRPr lang="zh-CN" altLang="en-US"/>
          </a:p>
        </p:txBody>
      </p:sp>
      <p:sp>
        <p:nvSpPr>
          <p:cNvPr id="6" name="页脚占位符 5">
            <a:extLst>
              <a:ext uri="{FF2B5EF4-FFF2-40B4-BE49-F238E27FC236}">
                <a16:creationId xmlns:a16="http://schemas.microsoft.com/office/drawing/2014/main" id="{6F0CDAAE-B93A-4767-8007-D6BA706229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B133B6-B194-47AD-9965-012BC6A40019}"/>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4193284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3186D8A-AD1C-4C4B-9934-65AEBE6BE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395B6C-9830-4243-BD50-3CE43BACB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9C7A72-DE48-4D42-AA8A-7485B2828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8FC75-0739-4932-875F-958490033975}" type="datetimeFigureOut">
              <a:rPr lang="zh-CN" altLang="en-US" smtClean="0"/>
              <a:t>2022/11/23</a:t>
            </a:fld>
            <a:endParaRPr lang="zh-CN" altLang="en-US"/>
          </a:p>
        </p:txBody>
      </p:sp>
      <p:sp>
        <p:nvSpPr>
          <p:cNvPr id="5" name="页脚占位符 4">
            <a:extLst>
              <a:ext uri="{FF2B5EF4-FFF2-40B4-BE49-F238E27FC236}">
                <a16:creationId xmlns:a16="http://schemas.microsoft.com/office/drawing/2014/main" id="{67130BB1-4513-4A82-96AA-374F71A21B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F843883-9D3B-41B8-9706-3C067B5976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1265746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4.png"/><Relationship Id="rId7" Type="http://schemas.openxmlformats.org/officeDocument/2006/relationships/oleObject" Target="../embeddings/oleObject3.bin"/><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oleObject" Target="../embeddings/oleObject2.bin"/><Relationship Id="rId5" Type="http://schemas.openxmlformats.org/officeDocument/2006/relationships/image" Target="../media/image5.png"/><Relationship Id="rId10" Type="http://schemas.openxmlformats.org/officeDocument/2006/relationships/oleObject" Target="../embeddings/oleObject6.bin"/><Relationship Id="rId4" Type="http://schemas.openxmlformats.org/officeDocument/2006/relationships/oleObject" Target="../embeddings/oleObject1.bin"/><Relationship Id="rId9"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oleObject" Target="../embeddings/oleObject7.bin"/><Relationship Id="rId1" Type="http://schemas.openxmlformats.org/officeDocument/2006/relationships/slideLayout" Target="../slideLayouts/slideLayout7.xml"/><Relationship Id="rId6" Type="http://schemas.openxmlformats.org/officeDocument/2006/relationships/oleObject" Target="../embeddings/oleObject9.bin"/><Relationship Id="rId5" Type="http://schemas.openxmlformats.org/officeDocument/2006/relationships/image" Target="../media/image7.png"/><Relationship Id="rId4" Type="http://schemas.openxmlformats.org/officeDocument/2006/relationships/oleObject" Target="../embeddings/oleObject8.bin"/><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11.bin"/><Relationship Id="rId1" Type="http://schemas.openxmlformats.org/officeDocument/2006/relationships/slideLayout" Target="../slideLayouts/slideLayout7.x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F96B18B-E033-F4B9-F091-65740C70A984}"/>
              </a:ext>
            </a:extLst>
          </p:cNvPr>
          <p:cNvSpPr/>
          <p:nvPr/>
        </p:nvSpPr>
        <p:spPr>
          <a:xfrm>
            <a:off x="4930746" y="2433935"/>
            <a:ext cx="5032148" cy="923330"/>
          </a:xfrm>
          <a:prstGeom prst="rect">
            <a:avLst/>
          </a:prstGeom>
          <a:noFill/>
        </p:spPr>
        <p:txBody>
          <a:bodyPr wrap="none" lIns="91440" tIns="45720" rIns="91440" bIns="45720">
            <a:spAutoFit/>
          </a:bodyPr>
          <a:lstStyle/>
          <a:p>
            <a:pPr algn="ctr"/>
            <a:r>
              <a:rPr lang="zh-CN" altLang="en-US" sz="5400" b="1" cap="none" spc="0">
                <a:ln w="22225">
                  <a:solidFill>
                    <a:schemeClr val="accent2"/>
                  </a:solidFill>
                  <a:prstDash val="solid"/>
                </a:ln>
                <a:solidFill>
                  <a:schemeClr val="accent2">
                    <a:lumMod val="40000"/>
                    <a:lumOff val="60000"/>
                  </a:schemeClr>
                </a:solidFill>
                <a:effectLst/>
              </a:rPr>
              <a:t>计算机基础知识</a:t>
            </a:r>
          </a:p>
        </p:txBody>
      </p:sp>
    </p:spTree>
    <p:extLst>
      <p:ext uri="{BB962C8B-B14F-4D97-AF65-F5344CB8AC3E}">
        <p14:creationId xmlns:p14="http://schemas.microsoft.com/office/powerpoint/2010/main" val="1739161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E5DD1D01-8CB2-B526-35B9-FA05EDCE31B8}"/>
              </a:ext>
            </a:extLst>
          </p:cNvPr>
          <p:cNvSpPr txBox="1">
            <a:spLocks noChangeArrowheads="1"/>
          </p:cNvSpPr>
          <p:nvPr/>
        </p:nvSpPr>
        <p:spPr bwMode="auto">
          <a:xfrm>
            <a:off x="1142659" y="1185275"/>
            <a:ext cx="10003323" cy="1624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sz="2800" b="1" i="1">
                <a:solidFill>
                  <a:srgbClr val="0000FF"/>
                </a:solidFill>
                <a:latin typeface="宋体" panose="02010600030101010101" pitchFamily="2" charset="-122"/>
                <a:ea typeface="Arial Unicode MS" panose="020B0604020202020204" charset="-122"/>
                <a:cs typeface="Arial Unicode MS" panose="020B0604020202020204" charset="-122"/>
              </a:rPr>
              <a:t>自然语言</a:t>
            </a:r>
            <a:endParaRPr lang="zh-CN" altLang="en-US" sz="1800" b="1" i="1">
              <a:solidFill>
                <a:srgbClr val="0000FF"/>
              </a:solidFill>
              <a:latin typeface="宋体" panose="02010600030101010101" pitchFamily="2" charset="-122"/>
              <a:ea typeface="Arial Unicode MS" panose="020B0604020202020204" charset="-122"/>
              <a:cs typeface="Arial Unicode MS" panose="020B0604020202020204" charset="-122"/>
            </a:endParaRPr>
          </a:p>
          <a:p>
            <a:pPr eaLnBrk="1" hangingPunct="1">
              <a:lnSpc>
                <a:spcPct val="120000"/>
              </a:lnSpc>
              <a:spcBef>
                <a:spcPct val="50000"/>
              </a:spcBef>
            </a:pPr>
            <a:r>
              <a:rPr lang="zh-CN" altLang="en-US" sz="1800" b="1">
                <a:latin typeface="宋体" panose="02010600030101010101" pitchFamily="2" charset="-122"/>
              </a:rPr>
              <a:t>    </a:t>
            </a:r>
            <a:r>
              <a:rPr lang="zh-CN" altLang="en-US" sz="2000" b="1">
                <a:latin typeface="宋体" panose="02010600030101010101" pitchFamily="2" charset="-122"/>
                <a:ea typeface="Arial Unicode MS" panose="020B0604020202020204" charset="-122"/>
                <a:cs typeface="Arial Unicode MS" panose="020B0604020202020204" charset="-122"/>
              </a:rPr>
              <a:t>人与人之间用来表达意思，交流思想的工具。是由语音、词</a:t>
            </a:r>
          </a:p>
          <a:p>
            <a:pPr eaLnBrk="1" hangingPunct="1">
              <a:lnSpc>
                <a:spcPct val="120000"/>
              </a:lnSpc>
              <a:spcBef>
                <a:spcPct val="50000"/>
              </a:spcBef>
            </a:pPr>
            <a:r>
              <a:rPr lang="zh-CN" altLang="en-US" sz="2000" b="1">
                <a:latin typeface="宋体" panose="02010600030101010101" pitchFamily="2" charset="-122"/>
                <a:ea typeface="Arial Unicode MS" panose="020B0604020202020204" charset="-122"/>
                <a:cs typeface="Arial Unicode MS" panose="020B0604020202020204" charset="-122"/>
              </a:rPr>
              <a:t>汇和语法构成的一定系统。</a:t>
            </a:r>
            <a:endParaRPr lang="zh-CN" altLang="en-US" sz="2800" b="1">
              <a:ea typeface="Arial Unicode MS" panose="020B0604020202020204" charset="-122"/>
              <a:cs typeface="Arial Unicode MS" panose="020B0604020202020204" charset="-122"/>
            </a:endParaRPr>
          </a:p>
        </p:txBody>
      </p:sp>
      <p:sp>
        <p:nvSpPr>
          <p:cNvPr id="4" name="Rectangle 4">
            <a:extLst>
              <a:ext uri="{FF2B5EF4-FFF2-40B4-BE49-F238E27FC236}">
                <a16:creationId xmlns:a16="http://schemas.microsoft.com/office/drawing/2014/main" id="{CBC2BA8C-1CD6-8AA0-ACBA-176ADB4D9FF3}"/>
              </a:ext>
            </a:extLst>
          </p:cNvPr>
          <p:cNvSpPr>
            <a:spLocks noChangeArrowheads="1"/>
          </p:cNvSpPr>
          <p:nvPr/>
        </p:nvSpPr>
        <p:spPr bwMode="auto">
          <a:xfrm>
            <a:off x="1142659" y="3248484"/>
            <a:ext cx="7529384" cy="159977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508" tIns="35104" rIns="67508" bIns="35104"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sz="2800" b="1" i="1">
                <a:solidFill>
                  <a:srgbClr val="0000FF"/>
                </a:solidFill>
                <a:latin typeface="宋体" panose="02010600030101010101" pitchFamily="2" charset="-122"/>
                <a:ea typeface="Arial Unicode MS" panose="020B0604020202020204" charset="-122"/>
                <a:cs typeface="Arial Unicode MS" panose="020B0604020202020204" charset="-122"/>
              </a:rPr>
              <a:t>程序设计语言</a:t>
            </a:r>
            <a:endParaRPr lang="zh-CN" altLang="en-US" sz="1800" b="1">
              <a:solidFill>
                <a:srgbClr val="0000FF"/>
              </a:solidFill>
              <a:latin typeface="宋体" panose="02010600030101010101" pitchFamily="2" charset="-122"/>
              <a:ea typeface="Arial Unicode MS" panose="020B0604020202020204" charset="-122"/>
              <a:cs typeface="Arial Unicode MS" panose="020B0604020202020204" charset="-122"/>
            </a:endParaRPr>
          </a:p>
          <a:p>
            <a:pPr eaLnBrk="1" hangingPunct="1">
              <a:lnSpc>
                <a:spcPct val="120000"/>
              </a:lnSpc>
              <a:spcBef>
                <a:spcPct val="50000"/>
              </a:spcBef>
            </a:pPr>
            <a:r>
              <a:rPr lang="zh-CN" altLang="en-US" sz="1800" b="1">
                <a:latin typeface="宋体" panose="02010600030101010101" pitchFamily="2" charset="-122"/>
              </a:rPr>
              <a:t>    </a:t>
            </a:r>
            <a:r>
              <a:rPr lang="zh-CN" altLang="en-US" sz="2000" b="1">
                <a:latin typeface="宋体" panose="02010600030101010101" pitchFamily="2" charset="-122"/>
                <a:ea typeface="Arial Unicode MS" panose="020B0604020202020204" charset="-122"/>
                <a:cs typeface="Arial Unicode MS" panose="020B0604020202020204" charset="-122"/>
              </a:rPr>
              <a:t>人指挥计算机工作的工具。是由字、词和语法规则构成的指令</a:t>
            </a:r>
          </a:p>
          <a:p>
            <a:pPr eaLnBrk="1" hangingPunct="1">
              <a:lnSpc>
                <a:spcPct val="120000"/>
              </a:lnSpc>
              <a:spcBef>
                <a:spcPct val="50000"/>
              </a:spcBef>
            </a:pPr>
            <a:r>
              <a:rPr lang="zh-CN" altLang="en-US" sz="2000" b="1">
                <a:latin typeface="宋体" panose="02010600030101010101" pitchFamily="2" charset="-122"/>
                <a:ea typeface="Arial Unicode MS" panose="020B0604020202020204" charset="-122"/>
                <a:cs typeface="Arial Unicode MS" panose="020B0604020202020204" charset="-122"/>
              </a:rPr>
              <a:t>系统。</a:t>
            </a:r>
          </a:p>
        </p:txBody>
      </p:sp>
      <p:sp>
        <p:nvSpPr>
          <p:cNvPr id="5" name="矩形 4">
            <a:extLst>
              <a:ext uri="{FF2B5EF4-FFF2-40B4-BE49-F238E27FC236}">
                <a16:creationId xmlns:a16="http://schemas.microsoft.com/office/drawing/2014/main" id="{4C1E96DE-0769-C7B1-FCC6-7945F7177E6A}"/>
              </a:ext>
            </a:extLst>
          </p:cNvPr>
          <p:cNvSpPr/>
          <p:nvPr/>
        </p:nvSpPr>
        <p:spPr>
          <a:xfrm>
            <a:off x="2150491" y="308873"/>
            <a:ext cx="2698175"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计算机语言介绍</a:t>
            </a:r>
          </a:p>
        </p:txBody>
      </p:sp>
    </p:spTree>
    <p:extLst>
      <p:ext uri="{BB962C8B-B14F-4D97-AF65-F5344CB8AC3E}">
        <p14:creationId xmlns:p14="http://schemas.microsoft.com/office/powerpoint/2010/main" val="208574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iterate type="lt">
                                    <p:tmPct val="100000"/>
                                  </p:iterate>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75"/>
                                        <p:tgtEl>
                                          <p:spTgt spid="3"/>
                                        </p:tgtEl>
                                      </p:cBhvr>
                                    </p:animEffect>
                                  </p:childTnLst>
                                </p:cTn>
                              </p:par>
                            </p:childTnLst>
                          </p:cTn>
                        </p:par>
                        <p:par>
                          <p:cTn id="8" fill="hold">
                            <p:stCondLst>
                              <p:cond delay="4150"/>
                            </p:stCondLst>
                            <p:childTnLst>
                              <p:par>
                                <p:cTn id="9" presetID="5" presetClass="entr" presetSubtype="10" fill="hold" grpId="0" nodeType="afterEffect">
                                  <p:stCondLst>
                                    <p:cond delay="2000"/>
                                  </p:stCondLst>
                                  <p:iterate type="lt">
                                    <p:tmPct val="100000"/>
                                  </p:iterate>
                                  <p:childTnLst>
                                    <p:set>
                                      <p:cBhvr>
                                        <p:cTn id="10" dur="1" fill="hold">
                                          <p:stCondLst>
                                            <p:cond delay="0"/>
                                          </p:stCondLst>
                                        </p:cTn>
                                        <p:tgtEl>
                                          <p:spTgt spid="4"/>
                                        </p:tgtEl>
                                        <p:attrNameLst>
                                          <p:attrName>style.visibility</p:attrName>
                                        </p:attrNameLst>
                                      </p:cBhvr>
                                      <p:to>
                                        <p:strVal val="visible"/>
                                      </p:to>
                                    </p:set>
                                    <p:animEffect transition="in" filter="checkerboard(across)">
                                      <p:cBhvr>
                                        <p:cTn id="11" dur="75"/>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P spid="4"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6A518D-6747-5D97-8073-F65916D6B61B}"/>
              </a:ext>
            </a:extLst>
          </p:cNvPr>
          <p:cNvSpPr txBox="1">
            <a:spLocks noChangeArrowheads="1"/>
          </p:cNvSpPr>
          <p:nvPr/>
        </p:nvSpPr>
        <p:spPr>
          <a:xfrm>
            <a:off x="2124595" y="898863"/>
            <a:ext cx="5658549" cy="6858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3600" b="1">
              <a:effectLst>
                <a:outerShdw blurRad="38100" dist="38100" dir="2700000" algn="tl">
                  <a:srgbClr val="000000"/>
                </a:outerShdw>
              </a:effectLst>
              <a:ea typeface="Arial Unicode MS" panose="020B0604020202020204" charset="-122"/>
              <a:cs typeface="Arial Unicode MS" panose="020B0604020202020204" charset="-122"/>
            </a:endParaRPr>
          </a:p>
        </p:txBody>
      </p:sp>
      <p:sp useBgFill="1">
        <p:nvSpPr>
          <p:cNvPr id="3" name="Rectangle 3">
            <a:extLst>
              <a:ext uri="{FF2B5EF4-FFF2-40B4-BE49-F238E27FC236}">
                <a16:creationId xmlns:a16="http://schemas.microsoft.com/office/drawing/2014/main" id="{8CB68DFF-D100-CBE0-240B-EEA0012E1F98}"/>
              </a:ext>
            </a:extLst>
          </p:cNvPr>
          <p:cNvSpPr txBox="1">
            <a:spLocks noChangeArrowheads="1"/>
          </p:cNvSpPr>
          <p:nvPr/>
        </p:nvSpPr>
        <p:spPr bwMode="auto">
          <a:xfrm>
            <a:off x="905857" y="1241805"/>
            <a:ext cx="8244690" cy="3086481"/>
          </a:xfrm>
          <a:prstGeom prst="rect">
            <a:avLst/>
          </a:prstGeom>
          <a:extLst>
            <a:ext uri="{91240B29-F687-4F45-9708-019B960494DF}">
              <a14:hiddenLine xmlns:a14="http://schemas.microsoft.com/office/drawing/2010/main" w="9525">
                <a:solidFill>
                  <a:srgbClr val="000000"/>
                </a:solidFill>
                <a:miter lim="800000"/>
                <a:headEnd/>
                <a:tailEnd/>
              </a14:hiddenLine>
            </a:ext>
          </a:extLst>
        </p:spPr>
        <p:txBody>
          <a:bodyPr vert="horz" wrap="square" lIns="68588" tIns="34294" rIns="68588" bIns="34294" numCol="1" anchor="t" anchorCtr="0" compatLnSpc="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buClr>
                <a:srgbClr val="FF3300"/>
              </a:buClr>
              <a:buFont typeface="Wingdings" panose="05000000000000000000" pitchFamily="2" charset="2"/>
              <a:buChar char="Ø"/>
              <a:defRPr/>
            </a:pPr>
            <a:r>
              <a:rPr lang="zh-CN" altLang="en-US" sz="2000" b="1" i="1">
                <a:solidFill>
                  <a:srgbClr val="008000"/>
                </a:solidFill>
                <a:effectLst>
                  <a:outerShdw blurRad="38100" dist="38100" dir="2700000" algn="tl">
                    <a:srgbClr val="000000"/>
                  </a:outerShdw>
                </a:effectLst>
              </a:rPr>
              <a:t>机器语言</a:t>
            </a:r>
            <a:r>
              <a:rPr lang="zh-CN" altLang="en-US" sz="2000" b="1"/>
              <a:t>：</a:t>
            </a:r>
            <a:r>
              <a:rPr lang="zh-CN" altLang="en-US" sz="2000" b="1">
                <a:ea typeface="Arial Unicode MS" panose="020B0604020202020204" charset="-122"/>
                <a:cs typeface="Arial Unicode MS" panose="020B0604020202020204" charset="-122"/>
              </a:rPr>
              <a:t>面向机器的指令系统</a:t>
            </a:r>
          </a:p>
          <a:p>
            <a:pPr>
              <a:lnSpc>
                <a:spcPct val="140000"/>
              </a:lnSpc>
              <a:buClr>
                <a:srgbClr val="FF3300"/>
              </a:buClr>
              <a:buFont typeface="Wingdings" panose="05000000000000000000" pitchFamily="2" charset="2"/>
              <a:buChar char="Ø"/>
              <a:defRPr/>
            </a:pPr>
            <a:r>
              <a:rPr lang="zh-CN" altLang="en-US" sz="2000" b="1" i="1">
                <a:solidFill>
                  <a:srgbClr val="008000"/>
                </a:solidFill>
                <a:effectLst>
                  <a:outerShdw blurRad="38100" dist="38100" dir="2700000" algn="tl">
                    <a:srgbClr val="000000"/>
                  </a:outerShdw>
                </a:effectLst>
              </a:rPr>
              <a:t>汇编语言</a:t>
            </a:r>
            <a:r>
              <a:rPr lang="zh-CN" altLang="en-US" sz="2000" b="1"/>
              <a:t>：</a:t>
            </a:r>
            <a:r>
              <a:rPr lang="zh-CN" altLang="en-US" sz="2000" b="1">
                <a:ea typeface="Arial Unicode MS" panose="020B0604020202020204" charset="-122"/>
                <a:cs typeface="Arial Unicode MS" panose="020B0604020202020204" charset="-122"/>
              </a:rPr>
              <a:t>以类英语缩写来编程序</a:t>
            </a:r>
          </a:p>
          <a:p>
            <a:pPr>
              <a:lnSpc>
                <a:spcPct val="140000"/>
              </a:lnSpc>
              <a:buClr>
                <a:srgbClr val="FF3300"/>
              </a:buClr>
              <a:buFont typeface="Wingdings" panose="05000000000000000000" pitchFamily="2" charset="2"/>
              <a:buChar char="Ø"/>
              <a:defRPr/>
            </a:pPr>
            <a:r>
              <a:rPr lang="zh-CN" altLang="en-US" sz="2000" b="1" i="1">
                <a:solidFill>
                  <a:srgbClr val="008000"/>
                </a:solidFill>
                <a:effectLst>
                  <a:outerShdw blurRad="38100" dist="38100" dir="2700000" algn="tl">
                    <a:srgbClr val="000000"/>
                  </a:outerShdw>
                </a:effectLst>
              </a:rPr>
              <a:t>高级语言</a:t>
            </a:r>
            <a:r>
              <a:rPr lang="zh-CN" altLang="en-US" sz="2000" b="1"/>
              <a:t>：</a:t>
            </a:r>
            <a:r>
              <a:rPr lang="zh-CN" altLang="en-US" sz="2000" b="1">
                <a:ea typeface="Arial Unicode MS" panose="020B0604020202020204" charset="-122"/>
                <a:cs typeface="Arial Unicode MS" panose="020B0604020202020204" charset="-122"/>
              </a:rPr>
              <a:t>不面向机器，用接近人类语言的描述方式构成的指令系统</a:t>
            </a:r>
          </a:p>
          <a:p>
            <a:pPr>
              <a:lnSpc>
                <a:spcPct val="140000"/>
              </a:lnSpc>
              <a:buClr>
                <a:srgbClr val="FF3300"/>
              </a:buClr>
              <a:buFont typeface="Wingdings" panose="05000000000000000000" pitchFamily="2" charset="2"/>
              <a:buChar char="Ø"/>
              <a:defRPr/>
            </a:pPr>
            <a:endParaRPr lang="zh-CN" altLang="en-US" sz="2000" b="1"/>
          </a:p>
          <a:p>
            <a:pPr>
              <a:lnSpc>
                <a:spcPct val="140000"/>
              </a:lnSpc>
              <a:buClr>
                <a:srgbClr val="FF3300"/>
              </a:buClr>
              <a:buFont typeface="Wingdings" panose="05000000000000000000" pitchFamily="2" charset="2"/>
              <a:buChar char="Ø"/>
              <a:defRPr/>
            </a:pPr>
            <a:r>
              <a:rPr lang="zh-CN" altLang="en-US" sz="2000" b="1">
                <a:solidFill>
                  <a:srgbClr val="006600"/>
                </a:solidFill>
              </a:rPr>
              <a:t>翻译程序</a:t>
            </a:r>
          </a:p>
          <a:p>
            <a:pPr lvl="1">
              <a:lnSpc>
                <a:spcPct val="140000"/>
              </a:lnSpc>
              <a:buClr>
                <a:srgbClr val="FF3300"/>
              </a:buClr>
              <a:buFont typeface="Wingdings" panose="05000000000000000000" pitchFamily="2" charset="2"/>
              <a:buNone/>
              <a:defRPr/>
            </a:pPr>
            <a:r>
              <a:rPr lang="zh-CN" altLang="en-US" sz="2000" b="1">
                <a:ea typeface="Arial Unicode MS" panose="020B0604020202020204" charset="-122"/>
                <a:cs typeface="Arial Unicode MS" panose="020B0604020202020204" charset="-122"/>
              </a:rPr>
              <a:t>汇编程序：把汇编源程序转换为机器语言的程序</a:t>
            </a:r>
          </a:p>
          <a:p>
            <a:pPr lvl="1">
              <a:lnSpc>
                <a:spcPct val="140000"/>
              </a:lnSpc>
              <a:buClr>
                <a:srgbClr val="FF3300"/>
              </a:buClr>
              <a:buFont typeface="Wingdings" panose="05000000000000000000" pitchFamily="2" charset="2"/>
              <a:buNone/>
              <a:defRPr/>
            </a:pPr>
            <a:r>
              <a:rPr lang="zh-CN" altLang="en-US" sz="2000" b="1">
                <a:ea typeface="Arial Unicode MS" panose="020B0604020202020204" charset="-122"/>
                <a:cs typeface="Arial Unicode MS" panose="020B0604020202020204" charset="-122"/>
              </a:rPr>
              <a:t>编译器：把高级语言程序转换为机器语言或汇编语言的翻译程序</a:t>
            </a:r>
          </a:p>
        </p:txBody>
      </p:sp>
      <p:sp>
        <p:nvSpPr>
          <p:cNvPr id="4" name="矩形 3">
            <a:extLst>
              <a:ext uri="{FF2B5EF4-FFF2-40B4-BE49-F238E27FC236}">
                <a16:creationId xmlns:a16="http://schemas.microsoft.com/office/drawing/2014/main" id="{C1F1D08E-F545-89B1-FB22-F0CE6CCDD080}"/>
              </a:ext>
            </a:extLst>
          </p:cNvPr>
          <p:cNvSpPr/>
          <p:nvPr/>
        </p:nvSpPr>
        <p:spPr>
          <a:xfrm>
            <a:off x="1970955" y="308873"/>
            <a:ext cx="305724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程序设计语言分类</a:t>
            </a:r>
          </a:p>
        </p:txBody>
      </p:sp>
    </p:spTree>
    <p:extLst>
      <p:ext uri="{BB962C8B-B14F-4D97-AF65-F5344CB8AC3E}">
        <p14:creationId xmlns:p14="http://schemas.microsoft.com/office/powerpoint/2010/main" val="414366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down)">
                                      <p:cBhvr>
                                        <p:cTn id="27" dur="500"/>
                                        <p:tgtEl>
                                          <p:spTgt spid="3">
                                            <p:txEl>
                                              <p:pRg st="4" end="4"/>
                                            </p:txEl>
                                          </p:spTgt>
                                        </p:tgtEl>
                                      </p:cBhvr>
                                    </p:animEffect>
                                  </p:childTnLst>
                                </p:cTn>
                              </p:par>
                              <p:par>
                                <p:cTn id="28" presetID="5" presetClass="entr" presetSubtype="5"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checkerboard(down)">
                                      <p:cBhvr>
                                        <p:cTn id="30" dur="500"/>
                                        <p:tgtEl>
                                          <p:spTgt spid="3">
                                            <p:txEl>
                                              <p:pRg st="5" end="5"/>
                                            </p:txEl>
                                          </p:spTgt>
                                        </p:tgtEl>
                                      </p:cBhvr>
                                    </p:animEffect>
                                  </p:childTnLst>
                                </p:cTn>
                              </p:par>
                              <p:par>
                                <p:cTn id="31" presetID="5" presetClass="entr" presetSubtype="5"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checkerboard(down)">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88A09C35-70EF-C50F-D292-231101A49354}"/>
              </a:ext>
            </a:extLst>
          </p:cNvPr>
          <p:cNvSpPr txBox="1">
            <a:spLocks noChangeArrowheads="1"/>
          </p:cNvSpPr>
          <p:nvPr/>
        </p:nvSpPr>
        <p:spPr bwMode="auto">
          <a:xfrm>
            <a:off x="5183311" y="973995"/>
            <a:ext cx="325795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b="1">
                <a:solidFill>
                  <a:schemeClr val="tx2"/>
                </a:solidFill>
                <a:ea typeface="Arial Unicode MS" panose="020B0604020202020204" charset="-122"/>
                <a:cs typeface="Arial Unicode MS" panose="020B0604020202020204" charset="-122"/>
              </a:rPr>
              <a:t>计算机可以看作一个语言系统</a:t>
            </a:r>
          </a:p>
        </p:txBody>
      </p:sp>
      <p:sp>
        <p:nvSpPr>
          <p:cNvPr id="3" name="Text Box 17">
            <a:extLst>
              <a:ext uri="{FF2B5EF4-FFF2-40B4-BE49-F238E27FC236}">
                <a16:creationId xmlns:a16="http://schemas.microsoft.com/office/drawing/2014/main" id="{046F3EFB-8C31-50C0-319C-427200DB6741}"/>
              </a:ext>
            </a:extLst>
          </p:cNvPr>
          <p:cNvSpPr txBox="1">
            <a:spLocks noChangeArrowheads="1"/>
          </p:cNvSpPr>
          <p:nvPr/>
        </p:nvSpPr>
        <p:spPr bwMode="auto">
          <a:xfrm>
            <a:off x="1063243" y="5313626"/>
            <a:ext cx="4260850" cy="3467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508" tIns="35104" rIns="67508" bIns="35104"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chemeClr val="tx2"/>
                </a:solidFill>
                <a:ea typeface="Arial Unicode MS" panose="020B0604020202020204" charset="-122"/>
                <a:cs typeface="Arial Unicode MS" panose="020B0604020202020204" charset="-122"/>
              </a:rPr>
              <a:t>人可以使用不同层次的语言与计算机交互</a:t>
            </a:r>
          </a:p>
        </p:txBody>
      </p:sp>
      <p:grpSp>
        <p:nvGrpSpPr>
          <p:cNvPr id="4" name="Group 3">
            <a:extLst>
              <a:ext uri="{FF2B5EF4-FFF2-40B4-BE49-F238E27FC236}">
                <a16:creationId xmlns:a16="http://schemas.microsoft.com/office/drawing/2014/main" id="{FE6A5F7D-19B7-DA87-8409-D89A7620845A}"/>
              </a:ext>
            </a:extLst>
          </p:cNvPr>
          <p:cNvGrpSpPr/>
          <p:nvPr/>
        </p:nvGrpSpPr>
        <p:grpSpPr bwMode="auto">
          <a:xfrm>
            <a:off x="4944110" y="1510060"/>
            <a:ext cx="4114800" cy="4017962"/>
            <a:chOff x="1008" y="1538"/>
            <a:chExt cx="2112" cy="2062"/>
          </a:xfrm>
        </p:grpSpPr>
        <p:sp>
          <p:nvSpPr>
            <p:cNvPr id="5" name="Oval 4">
              <a:extLst>
                <a:ext uri="{FF2B5EF4-FFF2-40B4-BE49-F238E27FC236}">
                  <a16:creationId xmlns:a16="http://schemas.microsoft.com/office/drawing/2014/main" id="{73159CF2-AF2E-2588-CA22-1C43F5DEAA83}"/>
                </a:ext>
              </a:extLst>
            </p:cNvPr>
            <p:cNvSpPr>
              <a:spLocks noChangeArrowheads="1"/>
            </p:cNvSpPr>
            <p:nvPr/>
          </p:nvSpPr>
          <p:spPr bwMode="auto">
            <a:xfrm>
              <a:off x="1008" y="1538"/>
              <a:ext cx="2112" cy="2062"/>
            </a:xfrm>
            <a:prstGeom prst="ellipse">
              <a:avLst/>
            </a:prstGeom>
            <a:solidFill>
              <a:schemeClr val="accent1"/>
            </a:solidFill>
            <a:ln w="9525">
              <a:round/>
            </a:ln>
            <a:effectLst/>
            <a:scene3d>
              <a:camera prst="legacyObliqueRight"/>
              <a:lightRig rig="legacyFlat3" dir="b"/>
            </a:scene3d>
            <a:sp3d extrusionH="201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6" name="Text Box 5">
              <a:extLst>
                <a:ext uri="{FF2B5EF4-FFF2-40B4-BE49-F238E27FC236}">
                  <a16:creationId xmlns:a16="http://schemas.microsoft.com/office/drawing/2014/main" id="{D12AFE90-18C4-3620-0957-3F9A7BCB1722}"/>
                </a:ext>
              </a:extLst>
            </p:cNvPr>
            <p:cNvSpPr txBox="1">
              <a:spLocks noChangeArrowheads="1"/>
            </p:cNvSpPr>
            <p:nvPr/>
          </p:nvSpPr>
          <p:spPr bwMode="auto">
            <a:xfrm>
              <a:off x="1937" y="3393"/>
              <a:ext cx="303" cy="17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defRPr/>
              </a:pPr>
              <a:r>
                <a:rPr lang="zh-CN" altLang="en-US" sz="1600" b="1">
                  <a:solidFill>
                    <a:srgbClr val="FFFFFF"/>
                  </a:solidFill>
                  <a:effectLst>
                    <a:outerShdw blurRad="38100" dist="38100" dir="2700000" algn="tl">
                      <a:srgbClr val="000000"/>
                    </a:outerShdw>
                  </a:effectLst>
                </a:rPr>
                <a:t>工具</a:t>
              </a:r>
            </a:p>
          </p:txBody>
        </p:sp>
      </p:grpSp>
      <p:grpSp>
        <p:nvGrpSpPr>
          <p:cNvPr id="7" name="Group 6">
            <a:extLst>
              <a:ext uri="{FF2B5EF4-FFF2-40B4-BE49-F238E27FC236}">
                <a16:creationId xmlns:a16="http://schemas.microsoft.com/office/drawing/2014/main" id="{150C2F5E-F8C9-9E78-E54E-7B49E48AE4D8}"/>
              </a:ext>
            </a:extLst>
          </p:cNvPr>
          <p:cNvGrpSpPr/>
          <p:nvPr/>
        </p:nvGrpSpPr>
        <p:grpSpPr bwMode="auto">
          <a:xfrm>
            <a:off x="5504498" y="2072035"/>
            <a:ext cx="2994025" cy="2992437"/>
            <a:chOff x="1296" y="1826"/>
            <a:chExt cx="1536" cy="1536"/>
          </a:xfrm>
        </p:grpSpPr>
        <p:sp>
          <p:nvSpPr>
            <p:cNvPr id="8" name="Oval 7">
              <a:extLst>
                <a:ext uri="{FF2B5EF4-FFF2-40B4-BE49-F238E27FC236}">
                  <a16:creationId xmlns:a16="http://schemas.microsoft.com/office/drawing/2014/main" id="{01AA4D1E-B920-7FF5-7C67-DE3367E5BEA3}"/>
                </a:ext>
              </a:extLst>
            </p:cNvPr>
            <p:cNvSpPr>
              <a:spLocks noChangeArrowheads="1"/>
            </p:cNvSpPr>
            <p:nvPr/>
          </p:nvSpPr>
          <p:spPr bwMode="auto">
            <a:xfrm>
              <a:off x="1296" y="1826"/>
              <a:ext cx="1536" cy="1536"/>
            </a:xfrm>
            <a:prstGeom prst="ellipse">
              <a:avLst/>
            </a:prstGeom>
            <a:solidFill>
              <a:srgbClr val="00FFFF"/>
            </a:solidFill>
            <a:ln w="9525">
              <a:round/>
            </a:ln>
            <a:effectLst/>
            <a:scene3d>
              <a:camera prst="legacyObliqueRight"/>
              <a:lightRig rig="legacyFlat3" dir="b"/>
            </a:scene3d>
            <a:sp3d extrusionH="201600" prstMaterial="legacyMatte">
              <a:bevelT w="13500" h="13500" prst="angle"/>
              <a:bevelB w="13500" h="13500" prst="angle"/>
              <a:extrusionClr>
                <a:srgbClr val="00FFFF"/>
              </a:extrusionClr>
              <a:contourClr>
                <a:srgbClr val="00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 name="Text Box 8">
              <a:extLst>
                <a:ext uri="{FF2B5EF4-FFF2-40B4-BE49-F238E27FC236}">
                  <a16:creationId xmlns:a16="http://schemas.microsoft.com/office/drawing/2014/main" id="{1A65600C-8FFA-F92C-7905-7C3840351C97}"/>
                </a:ext>
              </a:extLst>
            </p:cNvPr>
            <p:cNvSpPr txBox="1">
              <a:spLocks noChangeArrowheads="1"/>
            </p:cNvSpPr>
            <p:nvPr/>
          </p:nvSpPr>
          <p:spPr bwMode="auto">
            <a:xfrm>
              <a:off x="1853" y="3153"/>
              <a:ext cx="511" cy="17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defRPr/>
              </a:pPr>
              <a:r>
                <a:rPr lang="zh-CN" altLang="en-US" sz="1600" b="1">
                  <a:solidFill>
                    <a:srgbClr val="FFFFFF"/>
                  </a:solidFill>
                  <a:effectLst>
                    <a:outerShdw blurRad="38100" dist="38100" dir="2700000" algn="tl">
                      <a:srgbClr val="000000"/>
                    </a:outerShdw>
                  </a:effectLst>
                </a:rPr>
                <a:t>高级语言</a:t>
              </a:r>
            </a:p>
          </p:txBody>
        </p:sp>
      </p:grpSp>
      <p:grpSp>
        <p:nvGrpSpPr>
          <p:cNvPr id="10" name="Group 9">
            <a:extLst>
              <a:ext uri="{FF2B5EF4-FFF2-40B4-BE49-F238E27FC236}">
                <a16:creationId xmlns:a16="http://schemas.microsoft.com/office/drawing/2014/main" id="{CA57186D-F37B-5344-2AEC-2A4D63D9FCAE}"/>
              </a:ext>
            </a:extLst>
          </p:cNvPr>
          <p:cNvGrpSpPr/>
          <p:nvPr/>
        </p:nvGrpSpPr>
        <p:grpSpPr bwMode="auto">
          <a:xfrm>
            <a:off x="5972810" y="2445097"/>
            <a:ext cx="2151063" cy="2151063"/>
            <a:chOff x="1536" y="2018"/>
            <a:chExt cx="1104" cy="1104"/>
          </a:xfrm>
        </p:grpSpPr>
        <p:sp>
          <p:nvSpPr>
            <p:cNvPr id="11" name="Oval 10">
              <a:extLst>
                <a:ext uri="{FF2B5EF4-FFF2-40B4-BE49-F238E27FC236}">
                  <a16:creationId xmlns:a16="http://schemas.microsoft.com/office/drawing/2014/main" id="{44329B8A-93DF-A0B2-B06D-91BBC19472D7}"/>
                </a:ext>
              </a:extLst>
            </p:cNvPr>
            <p:cNvSpPr>
              <a:spLocks noChangeArrowheads="1"/>
            </p:cNvSpPr>
            <p:nvPr/>
          </p:nvSpPr>
          <p:spPr bwMode="auto">
            <a:xfrm>
              <a:off x="1536" y="2018"/>
              <a:ext cx="1104" cy="1104"/>
            </a:xfrm>
            <a:prstGeom prst="ellipse">
              <a:avLst/>
            </a:prstGeom>
            <a:solidFill>
              <a:srgbClr val="00FF00"/>
            </a:solidFill>
            <a:ln w="9525">
              <a:round/>
            </a:ln>
            <a:effectLst/>
            <a:scene3d>
              <a:camera prst="legacyObliqueRight"/>
              <a:lightRig rig="legacyFlat3" dir="b"/>
            </a:scene3d>
            <a:sp3d extrusionH="201600" prstMaterial="legacyMatte">
              <a:bevelT w="13500" h="13500" prst="angle"/>
              <a:bevelB w="13500" h="13500" prst="angle"/>
              <a:extrusionClr>
                <a:srgbClr val="00FF00"/>
              </a:extrusionClr>
              <a:contourClr>
                <a:srgbClr val="00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2" name="Text Box 11">
              <a:extLst>
                <a:ext uri="{FF2B5EF4-FFF2-40B4-BE49-F238E27FC236}">
                  <a16:creationId xmlns:a16="http://schemas.microsoft.com/office/drawing/2014/main" id="{C11A3310-2020-6DC7-F0E2-B54CF6C1753F}"/>
                </a:ext>
              </a:extLst>
            </p:cNvPr>
            <p:cNvSpPr txBox="1">
              <a:spLocks noChangeArrowheads="1"/>
            </p:cNvSpPr>
            <p:nvPr/>
          </p:nvSpPr>
          <p:spPr bwMode="auto">
            <a:xfrm>
              <a:off x="1853" y="2899"/>
              <a:ext cx="510" cy="17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defRPr/>
              </a:pPr>
              <a:r>
                <a:rPr lang="zh-CN" altLang="en-US" sz="1600" b="1">
                  <a:solidFill>
                    <a:srgbClr val="FFFFFF"/>
                  </a:solidFill>
                  <a:effectLst>
                    <a:outerShdw blurRad="38100" dist="38100" dir="2700000" algn="tl">
                      <a:srgbClr val="000000"/>
                    </a:outerShdw>
                  </a:effectLst>
                </a:rPr>
                <a:t>低级语言</a:t>
              </a:r>
            </a:p>
          </p:txBody>
        </p:sp>
      </p:grpSp>
      <p:grpSp>
        <p:nvGrpSpPr>
          <p:cNvPr id="13" name="Group 12">
            <a:extLst>
              <a:ext uri="{FF2B5EF4-FFF2-40B4-BE49-F238E27FC236}">
                <a16:creationId xmlns:a16="http://schemas.microsoft.com/office/drawing/2014/main" id="{2178CE41-3ACA-C538-C426-A5B4F95B676E}"/>
              </a:ext>
            </a:extLst>
          </p:cNvPr>
          <p:cNvGrpSpPr/>
          <p:nvPr/>
        </p:nvGrpSpPr>
        <p:grpSpPr bwMode="auto">
          <a:xfrm>
            <a:off x="6441123" y="2913410"/>
            <a:ext cx="1214437" cy="1216025"/>
            <a:chOff x="1776" y="2258"/>
            <a:chExt cx="624" cy="624"/>
          </a:xfrm>
        </p:grpSpPr>
        <p:sp>
          <p:nvSpPr>
            <p:cNvPr id="14" name="Oval 13">
              <a:extLst>
                <a:ext uri="{FF2B5EF4-FFF2-40B4-BE49-F238E27FC236}">
                  <a16:creationId xmlns:a16="http://schemas.microsoft.com/office/drawing/2014/main" id="{A090ADF8-7F45-E280-86BE-276A44282796}"/>
                </a:ext>
              </a:extLst>
            </p:cNvPr>
            <p:cNvSpPr>
              <a:spLocks noChangeArrowheads="1"/>
            </p:cNvSpPr>
            <p:nvPr/>
          </p:nvSpPr>
          <p:spPr bwMode="auto">
            <a:xfrm>
              <a:off x="1776" y="2258"/>
              <a:ext cx="624" cy="624"/>
            </a:xfrm>
            <a:prstGeom prst="ellipse">
              <a:avLst/>
            </a:prstGeom>
            <a:solidFill>
              <a:srgbClr val="FFCC66"/>
            </a:solidFill>
            <a:ln w="9525">
              <a:round/>
            </a:ln>
            <a:effectLst/>
            <a:scene3d>
              <a:camera prst="legacyObliqueRight"/>
              <a:lightRig rig="legacyFlat3" dir="b"/>
            </a:scene3d>
            <a:sp3d extrusionH="2016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lIns="90000" tIns="46800" rIns="90000" bIns="46800" anchor="ct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5" name="Text Box 14">
              <a:extLst>
                <a:ext uri="{FF2B5EF4-FFF2-40B4-BE49-F238E27FC236}">
                  <a16:creationId xmlns:a16="http://schemas.microsoft.com/office/drawing/2014/main" id="{D7F6A76C-A852-7B04-211B-64CAA6BDE848}"/>
                </a:ext>
              </a:extLst>
            </p:cNvPr>
            <p:cNvSpPr txBox="1">
              <a:spLocks noChangeArrowheads="1"/>
            </p:cNvSpPr>
            <p:nvPr/>
          </p:nvSpPr>
          <p:spPr bwMode="auto">
            <a:xfrm>
              <a:off x="1824" y="2411"/>
              <a:ext cx="528" cy="3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eaLnBrk="1" hangingPunct="1">
                <a:defRPr/>
              </a:pPr>
              <a:r>
                <a:rPr lang="zh-CN" altLang="en-US" sz="1600" b="1">
                  <a:solidFill>
                    <a:srgbClr val="FFFFFF"/>
                  </a:solidFill>
                  <a:effectLst>
                    <a:outerShdw blurRad="38100" dist="38100" dir="2700000" algn="tl">
                      <a:srgbClr val="000000"/>
                    </a:outerShdw>
                  </a:effectLst>
                </a:rPr>
                <a:t>机器</a:t>
              </a:r>
            </a:p>
            <a:p>
              <a:pPr algn="ctr" eaLnBrk="1" hangingPunct="1">
                <a:defRPr/>
              </a:pPr>
              <a:r>
                <a:rPr lang="zh-CN" altLang="en-US" sz="1600" b="1">
                  <a:solidFill>
                    <a:srgbClr val="FFFFFF"/>
                  </a:solidFill>
                  <a:effectLst>
                    <a:outerShdw blurRad="38100" dist="38100" dir="2700000" algn="tl">
                      <a:srgbClr val="000000"/>
                    </a:outerShdw>
                  </a:effectLst>
                </a:rPr>
                <a:t>语言</a:t>
              </a:r>
            </a:p>
          </p:txBody>
        </p:sp>
      </p:grpSp>
      <p:sp>
        <p:nvSpPr>
          <p:cNvPr id="17" name="AutoShape 16">
            <a:extLst>
              <a:ext uri="{FF2B5EF4-FFF2-40B4-BE49-F238E27FC236}">
                <a16:creationId xmlns:a16="http://schemas.microsoft.com/office/drawing/2014/main" id="{AD2EF2B8-769D-5B31-6B59-2321C07D3245}"/>
              </a:ext>
            </a:extLst>
          </p:cNvPr>
          <p:cNvSpPr>
            <a:spLocks noChangeArrowheads="1"/>
          </p:cNvSpPr>
          <p:nvPr/>
        </p:nvSpPr>
        <p:spPr bwMode="auto">
          <a:xfrm>
            <a:off x="4105910" y="2556222"/>
            <a:ext cx="1371600" cy="304800"/>
          </a:xfrm>
          <a:prstGeom prst="leftRightArrow">
            <a:avLst>
              <a:gd name="adj1" fmla="val 50000"/>
              <a:gd name="adj2" fmla="val 90000"/>
            </a:avLst>
          </a:prstGeom>
          <a:solidFill>
            <a:srgbClr val="FFCCCC"/>
          </a:solidFill>
          <a:ln w="9525">
            <a:solidFill>
              <a:schemeClr val="tx1"/>
            </a:solidFill>
            <a:miter lim="800000"/>
          </a:ln>
          <a:effectLst>
            <a:outerShdw dist="74053" dir="1857825" algn="ctr" rotWithShape="0">
              <a:schemeClr val="bg2"/>
            </a:outerShdw>
          </a:effec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pic>
        <p:nvPicPr>
          <p:cNvPr id="35" name="图片 34">
            <a:extLst>
              <a:ext uri="{FF2B5EF4-FFF2-40B4-BE49-F238E27FC236}">
                <a16:creationId xmlns:a16="http://schemas.microsoft.com/office/drawing/2014/main" id="{DFBACF4F-1FB7-381A-EBEF-10D3A70FD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681" y="1036340"/>
            <a:ext cx="2121009" cy="4191215"/>
          </a:xfrm>
          <a:prstGeom prst="rect">
            <a:avLst/>
          </a:prstGeom>
        </p:spPr>
      </p:pic>
    </p:spTree>
    <p:extLst>
      <p:ext uri="{BB962C8B-B14F-4D97-AF65-F5344CB8AC3E}">
        <p14:creationId xmlns:p14="http://schemas.microsoft.com/office/powerpoint/2010/main" val="204615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4E240DAB-5096-BBDA-073F-89DA9D150637}"/>
              </a:ext>
            </a:extLst>
          </p:cNvPr>
          <p:cNvSpPr txBox="1">
            <a:spLocks noChangeArrowheads="1"/>
          </p:cNvSpPr>
          <p:nvPr/>
        </p:nvSpPr>
        <p:spPr bwMode="auto">
          <a:xfrm>
            <a:off x="1704665" y="1685192"/>
            <a:ext cx="4762598"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b="1"/>
              <a:t>汇编语言描述 </a:t>
            </a:r>
          </a:p>
          <a:p>
            <a:pPr eaLnBrk="1" hangingPunct="1">
              <a:spcBef>
                <a:spcPct val="50000"/>
              </a:spcBef>
            </a:pPr>
            <a:r>
              <a:rPr lang="en-US" altLang="zh-CN" sz="1800" b="1"/>
              <a:t>mov eax , DWORD PTR a_$[ebp] </a:t>
            </a:r>
          </a:p>
          <a:p>
            <a:pPr eaLnBrk="1" hangingPunct="1">
              <a:spcBef>
                <a:spcPct val="50000"/>
              </a:spcBef>
            </a:pPr>
            <a:r>
              <a:rPr lang="en-US" altLang="zh-CN" sz="1800" b="1"/>
              <a:t>lea eax , DWORD PTR a_$[eax + eax *  2 ]</a:t>
            </a:r>
          </a:p>
          <a:p>
            <a:pPr eaLnBrk="1" hangingPunct="1">
              <a:spcBef>
                <a:spcPct val="50000"/>
              </a:spcBef>
            </a:pPr>
            <a:r>
              <a:rPr lang="en-US" altLang="zh-CN" sz="1800" b="1"/>
              <a:t>mov ecx , DWORD PTR b _$[ebp]</a:t>
            </a:r>
          </a:p>
          <a:p>
            <a:pPr eaLnBrk="1" hangingPunct="1">
              <a:spcBef>
                <a:spcPct val="50000"/>
              </a:spcBef>
            </a:pPr>
            <a:r>
              <a:rPr lang="en-US" altLang="zh-CN" sz="1800" b="1"/>
              <a:t>add ecx,  ecx</a:t>
            </a:r>
          </a:p>
          <a:p>
            <a:pPr eaLnBrk="1" hangingPunct="1">
              <a:spcBef>
                <a:spcPct val="50000"/>
              </a:spcBef>
            </a:pPr>
            <a:r>
              <a:rPr lang="en-US" altLang="zh-CN" sz="1800" b="1"/>
              <a:t>sub eax,  ecx</a:t>
            </a:r>
          </a:p>
          <a:p>
            <a:pPr eaLnBrk="1" hangingPunct="1">
              <a:spcBef>
                <a:spcPct val="50000"/>
              </a:spcBef>
            </a:pPr>
            <a:r>
              <a:rPr lang="en-US" altLang="zh-CN" sz="1800" b="1"/>
              <a:t>inc eax </a:t>
            </a:r>
          </a:p>
          <a:p>
            <a:pPr eaLnBrk="1" hangingPunct="1">
              <a:spcBef>
                <a:spcPct val="50000"/>
              </a:spcBef>
            </a:pPr>
            <a:r>
              <a:rPr lang="en-US" altLang="zh-CN" sz="1800" b="1"/>
              <a:t>mov DWORD PTR a_$[ebp], eax</a:t>
            </a:r>
          </a:p>
        </p:txBody>
      </p:sp>
      <p:sp>
        <p:nvSpPr>
          <p:cNvPr id="4" name="Text Box 4">
            <a:extLst>
              <a:ext uri="{FF2B5EF4-FFF2-40B4-BE49-F238E27FC236}">
                <a16:creationId xmlns:a16="http://schemas.microsoft.com/office/drawing/2014/main" id="{DB3D9931-52B3-EBA5-6164-B3668A27E6FF}"/>
              </a:ext>
            </a:extLst>
          </p:cNvPr>
          <p:cNvSpPr txBox="1">
            <a:spLocks noChangeArrowheads="1"/>
          </p:cNvSpPr>
          <p:nvPr/>
        </p:nvSpPr>
        <p:spPr bwMode="auto">
          <a:xfrm>
            <a:off x="3788472" y="1371769"/>
            <a:ext cx="1381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sz="2800"/>
          </a:p>
        </p:txBody>
      </p:sp>
      <p:sp>
        <p:nvSpPr>
          <p:cNvPr id="5" name="Rectangle 5">
            <a:extLst>
              <a:ext uri="{FF2B5EF4-FFF2-40B4-BE49-F238E27FC236}">
                <a16:creationId xmlns:a16="http://schemas.microsoft.com/office/drawing/2014/main" id="{00871B6A-F7F2-0076-B3BE-D891A1A1A632}"/>
              </a:ext>
            </a:extLst>
          </p:cNvPr>
          <p:cNvSpPr>
            <a:spLocks noChangeArrowheads="1"/>
          </p:cNvSpPr>
          <p:nvPr/>
        </p:nvSpPr>
        <p:spPr bwMode="auto">
          <a:xfrm>
            <a:off x="1635392" y="1007183"/>
            <a:ext cx="7069323" cy="37867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508" tIns="35104" rIns="67508" bIns="35104"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1"/>
              <a:t>以下指令实现把表达式 </a:t>
            </a:r>
            <a:r>
              <a:rPr lang="en-US" altLang="zh-CN" sz="2000" b="1" i="1"/>
              <a:t>3a - 2b + 1 </a:t>
            </a:r>
            <a:r>
              <a:rPr lang="zh-CN" altLang="en-US" sz="2000" b="1" i="1"/>
              <a:t>的计算结果放到变量 </a:t>
            </a:r>
            <a:r>
              <a:rPr lang="en-US" altLang="zh-CN" sz="2000" b="1" i="1"/>
              <a:t>a </a:t>
            </a:r>
            <a:r>
              <a:rPr lang="zh-CN" altLang="en-US" sz="2000" b="1" i="1"/>
              <a:t>中：</a:t>
            </a:r>
          </a:p>
        </p:txBody>
      </p:sp>
      <p:sp>
        <p:nvSpPr>
          <p:cNvPr id="6" name="Rectangle 6">
            <a:extLst>
              <a:ext uri="{FF2B5EF4-FFF2-40B4-BE49-F238E27FC236}">
                <a16:creationId xmlns:a16="http://schemas.microsoft.com/office/drawing/2014/main" id="{E691263B-633B-2AC6-D8A7-276EB0195C21}"/>
              </a:ext>
            </a:extLst>
          </p:cNvPr>
          <p:cNvSpPr>
            <a:spLocks noChangeArrowheads="1"/>
          </p:cNvSpPr>
          <p:nvPr/>
        </p:nvSpPr>
        <p:spPr bwMode="auto">
          <a:xfrm>
            <a:off x="1704665" y="5288459"/>
            <a:ext cx="6227746" cy="50178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508" tIns="35104" rIns="67508" bIns="35104" anchor="ctr">
            <a:spAutoFit/>
          </a:bodyPr>
          <a:lstStyle/>
          <a:p>
            <a:pPr algn="ctr" eaLnBrk="1" hangingPunct="1">
              <a:defRPr/>
            </a:pPr>
            <a:r>
              <a:rPr lang="en-US" altLang="zh-CN" sz="2800" b="1" i="1">
                <a:solidFill>
                  <a:schemeClr val="tx2"/>
                </a:solidFill>
                <a:effectLst>
                  <a:outerShdw blurRad="38100" dist="38100" dir="2700000" algn="tl">
                    <a:srgbClr val="000000"/>
                  </a:outerShdw>
                </a:effectLst>
              </a:rPr>
              <a:t>C++</a:t>
            </a:r>
            <a:r>
              <a:rPr lang="zh-CN" altLang="en-US" sz="2800" b="1" i="1">
                <a:solidFill>
                  <a:schemeClr val="tx2"/>
                </a:solidFill>
                <a:effectLst>
                  <a:outerShdw blurRad="38100" dist="38100" dir="2700000" algn="tl">
                    <a:srgbClr val="000000"/>
                  </a:outerShdw>
                </a:effectLst>
              </a:rPr>
              <a:t>描述</a:t>
            </a:r>
            <a:r>
              <a:rPr lang="zh-CN" altLang="en-US" sz="2800" b="1">
                <a:effectLst>
                  <a:outerShdw blurRad="38100" dist="38100" dir="2700000" algn="tl">
                    <a:srgbClr val="FFFFFF"/>
                  </a:outerShdw>
                </a:effectLst>
              </a:rPr>
              <a:t>             </a:t>
            </a:r>
            <a:r>
              <a:rPr lang="en-US" altLang="zh-CN" sz="2800" b="1">
                <a:solidFill>
                  <a:srgbClr val="CC0000"/>
                </a:solidFill>
                <a:effectLst>
                  <a:outerShdw blurRad="38100" dist="38100" dir="2700000" algn="tl">
                    <a:srgbClr val="000000"/>
                  </a:outerShdw>
                </a:effectLst>
              </a:rPr>
              <a:t>a = 3 * a - 2 * b + 1 ;</a:t>
            </a:r>
          </a:p>
        </p:txBody>
      </p:sp>
      <p:sp>
        <p:nvSpPr>
          <p:cNvPr id="7" name="Text Box 7">
            <a:extLst>
              <a:ext uri="{FF2B5EF4-FFF2-40B4-BE49-F238E27FC236}">
                <a16:creationId xmlns:a16="http://schemas.microsoft.com/office/drawing/2014/main" id="{24157641-2AFB-9EF0-674B-7E95D76B50C6}"/>
              </a:ext>
            </a:extLst>
          </p:cNvPr>
          <p:cNvSpPr txBox="1">
            <a:spLocks noChangeArrowheads="1"/>
          </p:cNvSpPr>
          <p:nvPr/>
        </p:nvSpPr>
        <p:spPr bwMode="auto">
          <a:xfrm>
            <a:off x="6889883" y="1607535"/>
            <a:ext cx="2371881"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b="1"/>
              <a:t>机器语言描述</a:t>
            </a:r>
          </a:p>
          <a:p>
            <a:pPr eaLnBrk="1" hangingPunct="1">
              <a:spcBef>
                <a:spcPct val="50000"/>
              </a:spcBef>
            </a:pPr>
            <a:r>
              <a:rPr lang="en-US" altLang="zh-CN" sz="1800" b="1"/>
              <a:t>8b  45  fc</a:t>
            </a:r>
          </a:p>
          <a:p>
            <a:pPr eaLnBrk="1" hangingPunct="1">
              <a:spcBef>
                <a:spcPct val="50000"/>
              </a:spcBef>
            </a:pPr>
            <a:r>
              <a:rPr lang="en-US" altLang="zh-CN" sz="1800" b="1"/>
              <a:t>8d  04  40</a:t>
            </a:r>
          </a:p>
          <a:p>
            <a:pPr eaLnBrk="1" hangingPunct="1">
              <a:spcBef>
                <a:spcPct val="50000"/>
              </a:spcBef>
            </a:pPr>
            <a:r>
              <a:rPr lang="en-US" altLang="zh-CN" sz="1800" b="1"/>
              <a:t>8d  4d  f8</a:t>
            </a:r>
          </a:p>
          <a:p>
            <a:pPr eaLnBrk="1" hangingPunct="1">
              <a:spcBef>
                <a:spcPct val="50000"/>
              </a:spcBef>
            </a:pPr>
            <a:r>
              <a:rPr lang="en-US" altLang="zh-CN" sz="1800" b="1"/>
              <a:t>03  c9</a:t>
            </a:r>
          </a:p>
          <a:p>
            <a:pPr eaLnBrk="1" hangingPunct="1">
              <a:spcBef>
                <a:spcPct val="50000"/>
              </a:spcBef>
            </a:pPr>
            <a:r>
              <a:rPr lang="en-US" altLang="zh-CN" sz="1800" b="1"/>
              <a:t>2b  c1</a:t>
            </a:r>
          </a:p>
          <a:p>
            <a:pPr eaLnBrk="1" hangingPunct="1">
              <a:spcBef>
                <a:spcPct val="50000"/>
              </a:spcBef>
            </a:pPr>
            <a:r>
              <a:rPr lang="en-US" altLang="zh-CN" sz="1800" b="1"/>
              <a:t>40</a:t>
            </a:r>
          </a:p>
          <a:p>
            <a:pPr eaLnBrk="1" hangingPunct="1">
              <a:spcBef>
                <a:spcPct val="50000"/>
              </a:spcBef>
            </a:pPr>
            <a:r>
              <a:rPr lang="en-US" altLang="zh-CN" sz="1800" b="1"/>
              <a:t>89  45  fc</a:t>
            </a:r>
            <a:endParaRPr lang="en-US" altLang="zh-CN" sz="1400" b="1"/>
          </a:p>
        </p:txBody>
      </p:sp>
      <p:sp>
        <p:nvSpPr>
          <p:cNvPr id="8" name="矩形 7">
            <a:extLst>
              <a:ext uri="{FF2B5EF4-FFF2-40B4-BE49-F238E27FC236}">
                <a16:creationId xmlns:a16="http://schemas.microsoft.com/office/drawing/2014/main" id="{23D27613-83A7-20C6-0C20-88EB9253D34E}"/>
              </a:ext>
            </a:extLst>
          </p:cNvPr>
          <p:cNvSpPr/>
          <p:nvPr/>
        </p:nvSpPr>
        <p:spPr>
          <a:xfrm>
            <a:off x="2167515" y="301670"/>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指令比较</a:t>
            </a:r>
          </a:p>
        </p:txBody>
      </p:sp>
    </p:spTree>
    <p:extLst>
      <p:ext uri="{BB962C8B-B14F-4D97-AF65-F5344CB8AC3E}">
        <p14:creationId xmlns:p14="http://schemas.microsoft.com/office/powerpoint/2010/main" val="139972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par>
                          <p:cTn id="8" fill="hold">
                            <p:stCondLst>
                              <p:cond delay="1500"/>
                            </p:stCondLst>
                            <p:childTnLst>
                              <p:par>
                                <p:cTn id="9" presetID="5" presetClass="entr" presetSubtype="10" fill="hold" grpId="0" nodeType="afterEffect">
                                  <p:stCondLst>
                                    <p:cond delay="100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500"/>
                                        <p:tgtEl>
                                          <p:spTgt spid="3"/>
                                        </p:tgtEl>
                                      </p:cBhvr>
                                    </p:animEffect>
                                  </p:childTnLst>
                                </p:cTn>
                              </p:par>
                            </p:childTnLst>
                          </p:cTn>
                        </p:par>
                        <p:par>
                          <p:cTn id="12" fill="hold">
                            <p:stCondLst>
                              <p:cond delay="3000"/>
                            </p:stCondLst>
                            <p:childTnLst>
                              <p:par>
                                <p:cTn id="13" presetID="5" presetClass="entr" presetSubtype="10"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par>
                          <p:cTn id="16" fill="hold">
                            <p:stCondLst>
                              <p:cond delay="4500"/>
                            </p:stCondLst>
                            <p:childTnLst>
                              <p:par>
                                <p:cTn id="17" presetID="5" presetClass="entr" presetSubtype="10" fill="hold" grpId="0" nodeType="afterEffect">
                                  <p:stCondLst>
                                    <p:cond delay="100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P spid="5" grpId="0" bldLvl="0" animBg="1" autoUpdateAnimBg="0"/>
      <p:bldP spid="6" grpId="0" bldLvl="0" animBg="1" autoUpdateAnimBg="0"/>
      <p:bldP spid="7"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B01CD1F-D478-C38A-B71E-308C9585C431}"/>
              </a:ext>
            </a:extLst>
          </p:cNvPr>
          <p:cNvGrpSpPr/>
          <p:nvPr/>
        </p:nvGrpSpPr>
        <p:grpSpPr bwMode="auto">
          <a:xfrm>
            <a:off x="4523396" y="1307658"/>
            <a:ext cx="1943340" cy="3886680"/>
            <a:chOff x="1920" y="912"/>
            <a:chExt cx="1632" cy="3264"/>
          </a:xfrm>
        </p:grpSpPr>
        <p:sp>
          <p:nvSpPr>
            <p:cNvPr id="4" name="AutoShape 4">
              <a:extLst>
                <a:ext uri="{FF2B5EF4-FFF2-40B4-BE49-F238E27FC236}">
                  <a16:creationId xmlns:a16="http://schemas.microsoft.com/office/drawing/2014/main" id="{3CBBAAA9-5F14-0EBD-19AC-7E4C25DD796F}"/>
                </a:ext>
              </a:extLst>
            </p:cNvPr>
            <p:cNvSpPr>
              <a:spLocks noChangeArrowheads="1"/>
            </p:cNvSpPr>
            <p:nvPr/>
          </p:nvSpPr>
          <p:spPr bwMode="auto">
            <a:xfrm>
              <a:off x="2448" y="1968"/>
              <a:ext cx="1104" cy="288"/>
            </a:xfrm>
            <a:prstGeom prst="flowChartDecision">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500"/>
                <a:t>编译错</a:t>
              </a:r>
              <a:endParaRPr lang="zh-CN" altLang="en-US" sz="1800"/>
            </a:p>
          </p:txBody>
        </p:sp>
        <p:sp>
          <p:nvSpPr>
            <p:cNvPr id="5" name="Oval 5">
              <a:extLst>
                <a:ext uri="{FF2B5EF4-FFF2-40B4-BE49-F238E27FC236}">
                  <a16:creationId xmlns:a16="http://schemas.microsoft.com/office/drawing/2014/main" id="{F814D2FF-5835-420B-43A7-88B302CB6486}"/>
                </a:ext>
              </a:extLst>
            </p:cNvPr>
            <p:cNvSpPr>
              <a:spLocks noChangeArrowheads="1"/>
            </p:cNvSpPr>
            <p:nvPr/>
          </p:nvSpPr>
          <p:spPr bwMode="auto">
            <a:xfrm>
              <a:off x="2592" y="912"/>
              <a:ext cx="768" cy="240"/>
            </a:xfrm>
            <a:prstGeom prst="ellipse">
              <a:avLst/>
            </a:prstGeom>
            <a:solidFill>
              <a:srgbClr val="00FFFF"/>
            </a:solidFill>
            <a:ln w="9525">
              <a:solidFill>
                <a:schemeClr val="tx1"/>
              </a:solidFill>
              <a:round/>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500"/>
                <a:t>开始</a:t>
              </a:r>
              <a:endParaRPr lang="zh-CN" altLang="en-US" sz="1800"/>
            </a:p>
          </p:txBody>
        </p:sp>
        <p:sp>
          <p:nvSpPr>
            <p:cNvPr id="6" name="AutoShape 6">
              <a:extLst>
                <a:ext uri="{FF2B5EF4-FFF2-40B4-BE49-F238E27FC236}">
                  <a16:creationId xmlns:a16="http://schemas.microsoft.com/office/drawing/2014/main" id="{0FE41EB5-C3CB-DC5D-448B-D05F0F7C70DB}"/>
                </a:ext>
              </a:extLst>
            </p:cNvPr>
            <p:cNvSpPr>
              <a:spLocks noChangeArrowheads="1"/>
            </p:cNvSpPr>
            <p:nvPr/>
          </p:nvSpPr>
          <p:spPr bwMode="auto">
            <a:xfrm>
              <a:off x="2592" y="1632"/>
              <a:ext cx="816" cy="192"/>
            </a:xfrm>
            <a:prstGeom prst="flowChartProcess">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  </a:t>
              </a:r>
              <a:r>
                <a:rPr lang="zh-CN" altLang="en-US" sz="1500"/>
                <a:t>编译</a:t>
              </a:r>
              <a:endParaRPr lang="zh-CN" altLang="en-US" sz="1800"/>
            </a:p>
          </p:txBody>
        </p:sp>
        <p:sp>
          <p:nvSpPr>
            <p:cNvPr id="7" name="AutoShape 7">
              <a:extLst>
                <a:ext uri="{FF2B5EF4-FFF2-40B4-BE49-F238E27FC236}">
                  <a16:creationId xmlns:a16="http://schemas.microsoft.com/office/drawing/2014/main" id="{1D8268E4-E6F3-F013-E255-ADB5AFAF3913}"/>
                </a:ext>
              </a:extLst>
            </p:cNvPr>
            <p:cNvSpPr>
              <a:spLocks noChangeArrowheads="1"/>
            </p:cNvSpPr>
            <p:nvPr/>
          </p:nvSpPr>
          <p:spPr bwMode="auto">
            <a:xfrm>
              <a:off x="2448" y="2736"/>
              <a:ext cx="1104" cy="288"/>
            </a:xfrm>
            <a:prstGeom prst="flowChartDecision">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500"/>
                <a:t>连接错</a:t>
              </a:r>
              <a:endParaRPr lang="zh-CN" altLang="en-US" sz="1800"/>
            </a:p>
          </p:txBody>
        </p:sp>
        <p:sp>
          <p:nvSpPr>
            <p:cNvPr id="8" name="AutoShape 8">
              <a:extLst>
                <a:ext uri="{FF2B5EF4-FFF2-40B4-BE49-F238E27FC236}">
                  <a16:creationId xmlns:a16="http://schemas.microsoft.com/office/drawing/2014/main" id="{BFD2A4C2-3E26-62FE-3C94-38D3F9134510}"/>
                </a:ext>
              </a:extLst>
            </p:cNvPr>
            <p:cNvSpPr>
              <a:spLocks noChangeArrowheads="1"/>
            </p:cNvSpPr>
            <p:nvPr/>
          </p:nvSpPr>
          <p:spPr bwMode="auto">
            <a:xfrm>
              <a:off x="2592" y="2400"/>
              <a:ext cx="816" cy="192"/>
            </a:xfrm>
            <a:prstGeom prst="flowChartProcess">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500"/>
                <a:t>连接</a:t>
              </a:r>
              <a:endParaRPr lang="zh-CN" altLang="en-US" sz="1800"/>
            </a:p>
          </p:txBody>
        </p:sp>
        <p:sp>
          <p:nvSpPr>
            <p:cNvPr id="9" name="AutoShape 9">
              <a:extLst>
                <a:ext uri="{FF2B5EF4-FFF2-40B4-BE49-F238E27FC236}">
                  <a16:creationId xmlns:a16="http://schemas.microsoft.com/office/drawing/2014/main" id="{C8834EBE-69BD-A4FF-091D-696F6AD7D2A2}"/>
                </a:ext>
              </a:extLst>
            </p:cNvPr>
            <p:cNvSpPr>
              <a:spLocks noChangeArrowheads="1"/>
            </p:cNvSpPr>
            <p:nvPr/>
          </p:nvSpPr>
          <p:spPr bwMode="auto">
            <a:xfrm>
              <a:off x="2592" y="3168"/>
              <a:ext cx="816" cy="192"/>
            </a:xfrm>
            <a:prstGeom prst="flowChartProcess">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500"/>
                <a:t>运行</a:t>
              </a:r>
              <a:endParaRPr lang="zh-CN" altLang="en-US" sz="1800"/>
            </a:p>
          </p:txBody>
        </p:sp>
        <p:sp>
          <p:nvSpPr>
            <p:cNvPr id="10" name="AutoShape 10">
              <a:extLst>
                <a:ext uri="{FF2B5EF4-FFF2-40B4-BE49-F238E27FC236}">
                  <a16:creationId xmlns:a16="http://schemas.microsoft.com/office/drawing/2014/main" id="{9BB3EB66-B3BA-5DEA-5211-3C1DE6D57622}"/>
                </a:ext>
              </a:extLst>
            </p:cNvPr>
            <p:cNvSpPr>
              <a:spLocks noChangeArrowheads="1"/>
            </p:cNvSpPr>
            <p:nvPr/>
          </p:nvSpPr>
          <p:spPr bwMode="auto">
            <a:xfrm>
              <a:off x="2448" y="3504"/>
              <a:ext cx="1104" cy="288"/>
            </a:xfrm>
            <a:prstGeom prst="flowChartDecision">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500"/>
                <a:t>运行错</a:t>
              </a:r>
              <a:endParaRPr lang="zh-CN" altLang="en-US" sz="1800"/>
            </a:p>
          </p:txBody>
        </p:sp>
        <p:sp>
          <p:nvSpPr>
            <p:cNvPr id="11" name="Oval 11">
              <a:extLst>
                <a:ext uri="{FF2B5EF4-FFF2-40B4-BE49-F238E27FC236}">
                  <a16:creationId xmlns:a16="http://schemas.microsoft.com/office/drawing/2014/main" id="{2049B4FA-122C-86EE-D274-221BD8FD6D55}"/>
                </a:ext>
              </a:extLst>
            </p:cNvPr>
            <p:cNvSpPr>
              <a:spLocks noChangeArrowheads="1"/>
            </p:cNvSpPr>
            <p:nvPr/>
          </p:nvSpPr>
          <p:spPr bwMode="auto">
            <a:xfrm>
              <a:off x="2592" y="3936"/>
              <a:ext cx="816" cy="240"/>
            </a:xfrm>
            <a:prstGeom prst="ellipse">
              <a:avLst/>
            </a:prstGeom>
            <a:solidFill>
              <a:srgbClr val="00FFFF"/>
            </a:solidFill>
            <a:ln w="9525">
              <a:solidFill>
                <a:schemeClr val="tx1"/>
              </a:solidFill>
              <a:round/>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500"/>
                <a:t>结束</a:t>
              </a:r>
              <a:endParaRPr lang="zh-CN" altLang="en-US" sz="1800"/>
            </a:p>
          </p:txBody>
        </p:sp>
        <p:sp>
          <p:nvSpPr>
            <p:cNvPr id="12" name="AutoShape 12">
              <a:extLst>
                <a:ext uri="{FF2B5EF4-FFF2-40B4-BE49-F238E27FC236}">
                  <a16:creationId xmlns:a16="http://schemas.microsoft.com/office/drawing/2014/main" id="{445B6953-2175-0794-132C-72E2DCA66D41}"/>
                </a:ext>
              </a:extLst>
            </p:cNvPr>
            <p:cNvSpPr>
              <a:spLocks noChangeArrowheads="1"/>
            </p:cNvSpPr>
            <p:nvPr/>
          </p:nvSpPr>
          <p:spPr bwMode="auto">
            <a:xfrm>
              <a:off x="2928" y="1510"/>
              <a:ext cx="144" cy="12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13" name="AutoShape 13">
              <a:extLst>
                <a:ext uri="{FF2B5EF4-FFF2-40B4-BE49-F238E27FC236}">
                  <a16:creationId xmlns:a16="http://schemas.microsoft.com/office/drawing/2014/main" id="{0C388CDF-5424-80D6-F50F-1450F200D247}"/>
                </a:ext>
              </a:extLst>
            </p:cNvPr>
            <p:cNvSpPr>
              <a:spLocks noChangeArrowheads="1"/>
            </p:cNvSpPr>
            <p:nvPr/>
          </p:nvSpPr>
          <p:spPr bwMode="auto">
            <a:xfrm>
              <a:off x="2928" y="1846"/>
              <a:ext cx="144" cy="12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14" name="AutoShape 14">
              <a:extLst>
                <a:ext uri="{FF2B5EF4-FFF2-40B4-BE49-F238E27FC236}">
                  <a16:creationId xmlns:a16="http://schemas.microsoft.com/office/drawing/2014/main" id="{E250B9DC-344D-C87B-A887-4FD247951E46}"/>
                </a:ext>
              </a:extLst>
            </p:cNvPr>
            <p:cNvSpPr>
              <a:spLocks noChangeArrowheads="1"/>
            </p:cNvSpPr>
            <p:nvPr/>
          </p:nvSpPr>
          <p:spPr bwMode="auto">
            <a:xfrm>
              <a:off x="2928" y="2278"/>
              <a:ext cx="144" cy="12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15" name="AutoShape 15">
              <a:extLst>
                <a:ext uri="{FF2B5EF4-FFF2-40B4-BE49-F238E27FC236}">
                  <a16:creationId xmlns:a16="http://schemas.microsoft.com/office/drawing/2014/main" id="{10969DB4-A330-3F54-158B-6B351F454D4C}"/>
                </a:ext>
              </a:extLst>
            </p:cNvPr>
            <p:cNvSpPr>
              <a:spLocks noChangeArrowheads="1"/>
            </p:cNvSpPr>
            <p:nvPr/>
          </p:nvSpPr>
          <p:spPr bwMode="auto">
            <a:xfrm>
              <a:off x="2928" y="2614"/>
              <a:ext cx="144" cy="12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16" name="AutoShape 16">
              <a:extLst>
                <a:ext uri="{FF2B5EF4-FFF2-40B4-BE49-F238E27FC236}">
                  <a16:creationId xmlns:a16="http://schemas.microsoft.com/office/drawing/2014/main" id="{FB190B37-02D6-A23B-9A24-B369B15C20C2}"/>
                </a:ext>
              </a:extLst>
            </p:cNvPr>
            <p:cNvSpPr>
              <a:spLocks noChangeArrowheads="1"/>
            </p:cNvSpPr>
            <p:nvPr/>
          </p:nvSpPr>
          <p:spPr bwMode="auto">
            <a:xfrm>
              <a:off x="2928" y="3046"/>
              <a:ext cx="144" cy="12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17" name="AutoShape 17">
              <a:extLst>
                <a:ext uri="{FF2B5EF4-FFF2-40B4-BE49-F238E27FC236}">
                  <a16:creationId xmlns:a16="http://schemas.microsoft.com/office/drawing/2014/main" id="{207A97BF-E8AD-2AE8-ABE8-0D0E2E69DB55}"/>
                </a:ext>
              </a:extLst>
            </p:cNvPr>
            <p:cNvSpPr>
              <a:spLocks noChangeArrowheads="1"/>
            </p:cNvSpPr>
            <p:nvPr/>
          </p:nvSpPr>
          <p:spPr bwMode="auto">
            <a:xfrm>
              <a:off x="2928" y="3382"/>
              <a:ext cx="144" cy="12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18" name="AutoShape 18">
              <a:extLst>
                <a:ext uri="{FF2B5EF4-FFF2-40B4-BE49-F238E27FC236}">
                  <a16:creationId xmlns:a16="http://schemas.microsoft.com/office/drawing/2014/main" id="{D3451D2B-E3E6-A5F8-C726-5AF62459F2AC}"/>
                </a:ext>
              </a:extLst>
            </p:cNvPr>
            <p:cNvSpPr>
              <a:spLocks noChangeArrowheads="1"/>
            </p:cNvSpPr>
            <p:nvPr/>
          </p:nvSpPr>
          <p:spPr bwMode="auto">
            <a:xfrm>
              <a:off x="2928" y="3814"/>
              <a:ext cx="144" cy="12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cxnSp>
          <p:nvCxnSpPr>
            <p:cNvPr id="19" name="AutoShape 19">
              <a:extLst>
                <a:ext uri="{FF2B5EF4-FFF2-40B4-BE49-F238E27FC236}">
                  <a16:creationId xmlns:a16="http://schemas.microsoft.com/office/drawing/2014/main" id="{E2B4CE4A-23D3-6401-5DFE-91C5D164DED3}"/>
                </a:ext>
              </a:extLst>
            </p:cNvPr>
            <p:cNvCxnSpPr>
              <a:cxnSpLocks noChangeShapeType="1"/>
              <a:stCxn id="10" idx="1"/>
              <a:endCxn id="22" idx="1"/>
            </p:cNvCxnSpPr>
            <p:nvPr/>
          </p:nvCxnSpPr>
          <p:spPr bwMode="auto">
            <a:xfrm rot="10800000" flipH="1">
              <a:off x="2448" y="1392"/>
              <a:ext cx="48" cy="2256"/>
            </a:xfrm>
            <a:prstGeom prst="bentConnector3">
              <a:avLst>
                <a:gd name="adj1" fmla="val -1110421"/>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chemeClr val="bg2"/>
                    </a:outerShdw>
                  </a:effectLst>
                </a14:hiddenEffects>
              </a:ext>
            </a:extLst>
          </p:spPr>
        </p:cxnSp>
        <p:sp>
          <p:nvSpPr>
            <p:cNvPr id="20" name="Line 20">
              <a:extLst>
                <a:ext uri="{FF2B5EF4-FFF2-40B4-BE49-F238E27FC236}">
                  <a16:creationId xmlns:a16="http://schemas.microsoft.com/office/drawing/2014/main" id="{26383A8D-3FF3-0540-E14A-3079FDFF2087}"/>
                </a:ext>
              </a:extLst>
            </p:cNvPr>
            <p:cNvSpPr>
              <a:spLocks noChangeShapeType="1"/>
            </p:cNvSpPr>
            <p:nvPr/>
          </p:nvSpPr>
          <p:spPr bwMode="auto">
            <a:xfrm flipH="1">
              <a:off x="1920" y="2112"/>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p>
              <a:endParaRPr lang="zh-CN" altLang="en-US" sz="1800"/>
            </a:p>
          </p:txBody>
        </p:sp>
        <p:sp>
          <p:nvSpPr>
            <p:cNvPr id="21" name="Line 21">
              <a:extLst>
                <a:ext uri="{FF2B5EF4-FFF2-40B4-BE49-F238E27FC236}">
                  <a16:creationId xmlns:a16="http://schemas.microsoft.com/office/drawing/2014/main" id="{A5F7A125-AA3C-08C3-86F1-AFD734D96CF4}"/>
                </a:ext>
              </a:extLst>
            </p:cNvPr>
            <p:cNvSpPr>
              <a:spLocks noChangeShapeType="1"/>
            </p:cNvSpPr>
            <p:nvPr/>
          </p:nvSpPr>
          <p:spPr bwMode="auto">
            <a:xfrm flipH="1">
              <a:off x="1920" y="288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p>
              <a:endParaRPr lang="zh-CN" altLang="en-US" sz="1800"/>
            </a:p>
          </p:txBody>
        </p:sp>
        <p:sp>
          <p:nvSpPr>
            <p:cNvPr id="22" name="AutoShape 22">
              <a:extLst>
                <a:ext uri="{FF2B5EF4-FFF2-40B4-BE49-F238E27FC236}">
                  <a16:creationId xmlns:a16="http://schemas.microsoft.com/office/drawing/2014/main" id="{B5357ABD-8446-E7CD-F4AF-C94CEAC076D6}"/>
                </a:ext>
              </a:extLst>
            </p:cNvPr>
            <p:cNvSpPr>
              <a:spLocks noChangeArrowheads="1"/>
            </p:cNvSpPr>
            <p:nvPr/>
          </p:nvSpPr>
          <p:spPr bwMode="auto">
            <a:xfrm>
              <a:off x="2496" y="1296"/>
              <a:ext cx="1008" cy="192"/>
            </a:xfrm>
            <a:prstGeom prst="flowChartProcess">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500"/>
                <a:t>编辑源程序</a:t>
              </a:r>
              <a:endParaRPr lang="zh-CN" altLang="en-US" sz="1800"/>
            </a:p>
          </p:txBody>
        </p:sp>
        <p:sp>
          <p:nvSpPr>
            <p:cNvPr id="23" name="AutoShape 23">
              <a:extLst>
                <a:ext uri="{FF2B5EF4-FFF2-40B4-BE49-F238E27FC236}">
                  <a16:creationId xmlns:a16="http://schemas.microsoft.com/office/drawing/2014/main" id="{9BE5C51D-A306-9976-B92C-50D7511EBD35}"/>
                </a:ext>
              </a:extLst>
            </p:cNvPr>
            <p:cNvSpPr>
              <a:spLocks noChangeArrowheads="1"/>
            </p:cNvSpPr>
            <p:nvPr/>
          </p:nvSpPr>
          <p:spPr bwMode="auto">
            <a:xfrm>
              <a:off x="2928" y="1174"/>
              <a:ext cx="144" cy="12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24" name="Text Box 24">
              <a:extLst>
                <a:ext uri="{FF2B5EF4-FFF2-40B4-BE49-F238E27FC236}">
                  <a16:creationId xmlns:a16="http://schemas.microsoft.com/office/drawing/2014/main" id="{079F8593-FD6F-F79E-AFE7-AC38B6C13EF3}"/>
                </a:ext>
              </a:extLst>
            </p:cNvPr>
            <p:cNvSpPr txBox="1">
              <a:spLocks noChangeArrowheads="1"/>
            </p:cNvSpPr>
            <p:nvPr/>
          </p:nvSpPr>
          <p:spPr bwMode="auto">
            <a:xfrm>
              <a:off x="2112" y="1872"/>
              <a:ext cx="28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500"/>
                <a:t>是</a:t>
              </a:r>
            </a:p>
          </p:txBody>
        </p:sp>
        <p:sp>
          <p:nvSpPr>
            <p:cNvPr id="25" name="Text Box 25">
              <a:extLst>
                <a:ext uri="{FF2B5EF4-FFF2-40B4-BE49-F238E27FC236}">
                  <a16:creationId xmlns:a16="http://schemas.microsoft.com/office/drawing/2014/main" id="{EE1E650B-47B2-0006-488F-34FF96C617A5}"/>
                </a:ext>
              </a:extLst>
            </p:cNvPr>
            <p:cNvSpPr txBox="1">
              <a:spLocks noChangeArrowheads="1"/>
            </p:cNvSpPr>
            <p:nvPr/>
          </p:nvSpPr>
          <p:spPr bwMode="auto">
            <a:xfrm>
              <a:off x="2112" y="2592"/>
              <a:ext cx="28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500"/>
                <a:t>是</a:t>
              </a:r>
            </a:p>
          </p:txBody>
        </p:sp>
        <p:sp>
          <p:nvSpPr>
            <p:cNvPr id="26" name="Text Box 26">
              <a:extLst>
                <a:ext uri="{FF2B5EF4-FFF2-40B4-BE49-F238E27FC236}">
                  <a16:creationId xmlns:a16="http://schemas.microsoft.com/office/drawing/2014/main" id="{930D2D02-751E-3F75-21EB-098146A555C9}"/>
                </a:ext>
              </a:extLst>
            </p:cNvPr>
            <p:cNvSpPr txBox="1">
              <a:spLocks noChangeArrowheads="1"/>
            </p:cNvSpPr>
            <p:nvPr/>
          </p:nvSpPr>
          <p:spPr bwMode="auto">
            <a:xfrm>
              <a:off x="2112" y="3398"/>
              <a:ext cx="28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500"/>
                <a:t>是</a:t>
              </a:r>
            </a:p>
          </p:txBody>
        </p:sp>
        <p:sp>
          <p:nvSpPr>
            <p:cNvPr id="27" name="Text Box 27">
              <a:extLst>
                <a:ext uri="{FF2B5EF4-FFF2-40B4-BE49-F238E27FC236}">
                  <a16:creationId xmlns:a16="http://schemas.microsoft.com/office/drawing/2014/main" id="{CA03AF0B-8EAF-61D8-F57C-B05FB1E74F90}"/>
                </a:ext>
              </a:extLst>
            </p:cNvPr>
            <p:cNvSpPr txBox="1">
              <a:spLocks noChangeArrowheads="1"/>
            </p:cNvSpPr>
            <p:nvPr/>
          </p:nvSpPr>
          <p:spPr bwMode="auto">
            <a:xfrm>
              <a:off x="3072" y="2186"/>
              <a:ext cx="28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500"/>
                <a:t>否</a:t>
              </a:r>
            </a:p>
          </p:txBody>
        </p:sp>
        <p:sp>
          <p:nvSpPr>
            <p:cNvPr id="28" name="Text Box 28">
              <a:extLst>
                <a:ext uri="{FF2B5EF4-FFF2-40B4-BE49-F238E27FC236}">
                  <a16:creationId xmlns:a16="http://schemas.microsoft.com/office/drawing/2014/main" id="{CA1846BF-E8AE-0704-2E5B-65A23455DEC2}"/>
                </a:ext>
              </a:extLst>
            </p:cNvPr>
            <p:cNvSpPr txBox="1">
              <a:spLocks noChangeArrowheads="1"/>
            </p:cNvSpPr>
            <p:nvPr/>
          </p:nvSpPr>
          <p:spPr bwMode="auto">
            <a:xfrm>
              <a:off x="3072" y="2942"/>
              <a:ext cx="28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500"/>
                <a:t>否</a:t>
              </a:r>
            </a:p>
          </p:txBody>
        </p:sp>
        <p:sp>
          <p:nvSpPr>
            <p:cNvPr id="29" name="Text Box 29">
              <a:extLst>
                <a:ext uri="{FF2B5EF4-FFF2-40B4-BE49-F238E27FC236}">
                  <a16:creationId xmlns:a16="http://schemas.microsoft.com/office/drawing/2014/main" id="{04A1C1C7-099C-0307-5950-7F0854B87F9A}"/>
                </a:ext>
              </a:extLst>
            </p:cNvPr>
            <p:cNvSpPr txBox="1">
              <a:spLocks noChangeArrowheads="1"/>
            </p:cNvSpPr>
            <p:nvPr/>
          </p:nvSpPr>
          <p:spPr bwMode="auto">
            <a:xfrm>
              <a:off x="3072" y="3710"/>
              <a:ext cx="28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500"/>
                <a:t>否</a:t>
              </a:r>
            </a:p>
          </p:txBody>
        </p:sp>
      </p:grpSp>
      <p:sp>
        <p:nvSpPr>
          <p:cNvPr id="30" name="矩形 29">
            <a:extLst>
              <a:ext uri="{FF2B5EF4-FFF2-40B4-BE49-F238E27FC236}">
                <a16:creationId xmlns:a16="http://schemas.microsoft.com/office/drawing/2014/main" id="{4B668FB3-30D9-9BA8-67FF-35849C2FC582}"/>
              </a:ext>
            </a:extLst>
          </p:cNvPr>
          <p:cNvSpPr/>
          <p:nvPr/>
        </p:nvSpPr>
        <p:spPr>
          <a:xfrm>
            <a:off x="2073937" y="276979"/>
            <a:ext cx="3421129"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en-US" altLang="zh-CN" sz="2800" b="1" cap="none" spc="0">
                <a:ln w="6600">
                  <a:solidFill>
                    <a:schemeClr val="accent2"/>
                  </a:solidFill>
                  <a:prstDash val="solid"/>
                </a:ln>
                <a:solidFill>
                  <a:srgbClr val="FFFFFF"/>
                </a:solidFill>
                <a:effectLst>
                  <a:outerShdw dist="38100" dir="2700000" algn="tl" rotWithShape="0">
                    <a:schemeClr val="accent2"/>
                  </a:outerShdw>
                </a:effectLst>
              </a:rPr>
              <a:t>C++</a:t>
            </a: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程序的执行过程</a:t>
            </a:r>
          </a:p>
        </p:txBody>
      </p:sp>
    </p:spTree>
    <p:extLst>
      <p:ext uri="{BB962C8B-B14F-4D97-AF65-F5344CB8AC3E}">
        <p14:creationId xmlns:p14="http://schemas.microsoft.com/office/powerpoint/2010/main" val="133974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3570" name="Rectangle 2"/>
          <p:cNvSpPr>
            <a:spLocks noGrp="1" noChangeArrowheads="1"/>
          </p:cNvSpPr>
          <p:nvPr>
            <p:ph type="title" idx="4294967295"/>
          </p:nvPr>
        </p:nvSpPr>
        <p:spPr>
          <a:xfrm>
            <a:off x="1814945" y="827637"/>
            <a:ext cx="7696200" cy="1143000"/>
          </a:xfrm>
        </p:spPr>
        <p:txBody>
          <a:bodyPr/>
          <a:lstStyle/>
          <a:p>
            <a:pPr eaLnBrk="1" hangingPunct="1">
              <a:defRPr/>
            </a:pPr>
            <a:r>
              <a:rPr lang="zh-CN" altLang="en-US" sz="2400"/>
              <a:t>（</a:t>
            </a:r>
            <a:r>
              <a:rPr lang="en-US" altLang="zh-CN" sz="2400"/>
              <a:t>ENIAC, Electronic Numerical Integrator And Calculator </a:t>
            </a:r>
            <a:r>
              <a:rPr lang="zh-CN" altLang="en-US" sz="2400"/>
              <a:t>）</a:t>
            </a:r>
          </a:p>
        </p:txBody>
      </p:sp>
      <p:pic>
        <p:nvPicPr>
          <p:cNvPr id="493571" name="Picture 3" descr="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474" y="2196219"/>
            <a:ext cx="3985117" cy="419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3572" name="Group 4"/>
          <p:cNvGrpSpPr/>
          <p:nvPr/>
        </p:nvGrpSpPr>
        <p:grpSpPr bwMode="auto">
          <a:xfrm>
            <a:off x="6061458" y="2653474"/>
            <a:ext cx="3581843" cy="3230962"/>
            <a:chOff x="672" y="1635"/>
            <a:chExt cx="2592" cy="2035"/>
          </a:xfrm>
        </p:grpSpPr>
        <p:sp>
          <p:nvSpPr>
            <p:cNvPr id="34821" name="Text Box 5"/>
            <p:cNvSpPr txBox="1">
              <a:spLocks noChangeArrowheads="1"/>
            </p:cNvSpPr>
            <p:nvPr/>
          </p:nvSpPr>
          <p:spPr bwMode="auto">
            <a:xfrm>
              <a:off x="1008" y="1635"/>
              <a:ext cx="2256" cy="203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b="1">
                  <a:latin typeface="Arial" panose="020B0604020202020204" pitchFamily="34" charset="0"/>
                  <a:ea typeface="幼圆" panose="02010509060101010101" pitchFamily="49" charset="-122"/>
                </a:rPr>
                <a:t>5000</a:t>
              </a:r>
              <a:r>
                <a:rPr kumimoji="0" lang="zh-CN" altLang="en-US" b="1">
                  <a:latin typeface="Arial" panose="020B0604020202020204" pitchFamily="34" charset="0"/>
                  <a:ea typeface="幼圆" panose="02010509060101010101" pitchFamily="49" charset="-122"/>
                </a:rPr>
                <a:t>次加法</a:t>
              </a:r>
              <a:r>
                <a:rPr kumimoji="0" lang="en-US" altLang="zh-CN" b="1">
                  <a:latin typeface="Arial" panose="020B0604020202020204" pitchFamily="34" charset="0"/>
                  <a:ea typeface="幼圆" panose="02010509060101010101" pitchFamily="49" charset="-122"/>
                </a:rPr>
                <a:t>/</a:t>
              </a:r>
              <a:r>
                <a:rPr kumimoji="0" lang="zh-CN" altLang="en-US" b="1">
                  <a:latin typeface="Arial" panose="020B0604020202020204" pitchFamily="34" charset="0"/>
                  <a:ea typeface="幼圆" panose="02010509060101010101" pitchFamily="49" charset="-122"/>
                </a:rPr>
                <a:t>秒</a:t>
              </a:r>
            </a:p>
            <a:p>
              <a:pPr eaLnBrk="1" hangingPunct="1">
                <a:spcBef>
                  <a:spcPct val="50000"/>
                </a:spcBef>
              </a:pPr>
              <a:r>
                <a:rPr kumimoji="0" lang="zh-CN" altLang="en-US" b="1">
                  <a:latin typeface="Arial" panose="020B0604020202020204" pitchFamily="34" charset="0"/>
                  <a:ea typeface="幼圆" panose="02010509060101010101" pitchFamily="49" charset="-122"/>
                </a:rPr>
                <a:t>重量</a:t>
              </a:r>
              <a:r>
                <a:rPr kumimoji="0" lang="en-US" altLang="zh-CN" b="1">
                  <a:latin typeface="Arial" panose="020B0604020202020204" pitchFamily="34" charset="0"/>
                  <a:ea typeface="幼圆" panose="02010509060101010101" pitchFamily="49" charset="-122"/>
                </a:rPr>
                <a:t>28</a:t>
              </a:r>
              <a:r>
                <a:rPr kumimoji="0" lang="zh-CN" altLang="en-US" b="1">
                  <a:latin typeface="Arial" panose="020B0604020202020204" pitchFamily="34" charset="0"/>
                  <a:ea typeface="幼圆" panose="02010509060101010101" pitchFamily="49" charset="-122"/>
                </a:rPr>
                <a:t>吨</a:t>
              </a:r>
            </a:p>
            <a:p>
              <a:pPr eaLnBrk="1" hangingPunct="1">
                <a:spcBef>
                  <a:spcPct val="50000"/>
                </a:spcBef>
              </a:pPr>
              <a:r>
                <a:rPr kumimoji="0" lang="zh-CN" altLang="en-US" b="1">
                  <a:latin typeface="Arial" panose="020B0604020202020204" pitchFamily="34" charset="0"/>
                  <a:ea typeface="幼圆" panose="02010509060101010101" pitchFamily="49" charset="-122"/>
                </a:rPr>
                <a:t>占地</a:t>
              </a:r>
              <a:r>
                <a:rPr kumimoji="0" lang="en-US" altLang="zh-CN" b="1">
                  <a:latin typeface="Arial" panose="020B0604020202020204" pitchFamily="34" charset="0"/>
                  <a:ea typeface="幼圆" panose="02010509060101010101" pitchFamily="49" charset="-122"/>
                </a:rPr>
                <a:t>170m</a:t>
              </a:r>
              <a:r>
                <a:rPr kumimoji="0" lang="en-US" altLang="zh-CN" b="1" baseline="30000">
                  <a:latin typeface="Arial" panose="020B0604020202020204" pitchFamily="34" charset="0"/>
                  <a:ea typeface="幼圆" panose="02010509060101010101" pitchFamily="49" charset="-122"/>
                </a:rPr>
                <a:t>2</a:t>
              </a:r>
            </a:p>
            <a:p>
              <a:pPr eaLnBrk="1" hangingPunct="1">
                <a:spcBef>
                  <a:spcPct val="50000"/>
                </a:spcBef>
              </a:pPr>
              <a:r>
                <a:rPr kumimoji="0" lang="en-US" altLang="zh-CN" b="1">
                  <a:latin typeface="Arial" panose="020B0604020202020204" pitchFamily="34" charset="0"/>
                  <a:ea typeface="幼圆" panose="02010509060101010101" pitchFamily="49" charset="-122"/>
                </a:rPr>
                <a:t>18800</a:t>
              </a:r>
              <a:r>
                <a:rPr kumimoji="0" lang="zh-CN" altLang="en-US" b="1">
                  <a:latin typeface="Arial" panose="020B0604020202020204" pitchFamily="34" charset="0"/>
                  <a:ea typeface="幼圆" panose="02010509060101010101" pitchFamily="49" charset="-122"/>
                </a:rPr>
                <a:t>只电子管</a:t>
              </a:r>
            </a:p>
            <a:p>
              <a:pPr eaLnBrk="1" hangingPunct="1">
                <a:spcBef>
                  <a:spcPct val="50000"/>
                </a:spcBef>
              </a:pPr>
              <a:r>
                <a:rPr kumimoji="0" lang="en-US" altLang="zh-CN" b="1">
                  <a:latin typeface="Arial" panose="020B0604020202020204" pitchFamily="34" charset="0"/>
                  <a:ea typeface="幼圆" panose="02010509060101010101" pitchFamily="49" charset="-122"/>
                </a:rPr>
                <a:t>1500</a:t>
              </a:r>
              <a:r>
                <a:rPr kumimoji="0" lang="zh-CN" altLang="en-US" b="1">
                  <a:latin typeface="Arial" panose="020B0604020202020204" pitchFamily="34" charset="0"/>
                  <a:ea typeface="幼圆" panose="02010509060101010101" pitchFamily="49" charset="-122"/>
                </a:rPr>
                <a:t>个继电器</a:t>
              </a:r>
            </a:p>
            <a:p>
              <a:pPr eaLnBrk="1" hangingPunct="1">
                <a:spcBef>
                  <a:spcPct val="50000"/>
                </a:spcBef>
              </a:pPr>
              <a:r>
                <a:rPr kumimoji="0" lang="zh-CN" altLang="en-US" b="1">
                  <a:latin typeface="Arial" panose="020B0604020202020204" pitchFamily="34" charset="0"/>
                  <a:ea typeface="幼圆" panose="02010509060101010101" pitchFamily="49" charset="-122"/>
                </a:rPr>
                <a:t>功率</a:t>
              </a:r>
              <a:r>
                <a:rPr kumimoji="0" lang="en-US" altLang="zh-CN" b="1">
                  <a:latin typeface="Arial" panose="020B0604020202020204" pitchFamily="34" charset="0"/>
                  <a:ea typeface="幼圆" panose="02010509060101010101" pitchFamily="49" charset="-122"/>
                </a:rPr>
                <a:t>150KW</a:t>
              </a:r>
            </a:p>
          </p:txBody>
        </p:sp>
        <p:graphicFrame>
          <p:nvGraphicFramePr>
            <p:cNvPr id="34822" name="Object 6"/>
            <p:cNvGraphicFramePr>
              <a:graphicFrameLocks noChangeAspect="1"/>
            </p:cNvGraphicFramePr>
            <p:nvPr/>
          </p:nvGraphicFramePr>
          <p:xfrm>
            <a:off x="672" y="1680"/>
            <a:ext cx="218" cy="215"/>
          </p:xfrm>
          <a:graphic>
            <a:graphicData uri="http://schemas.openxmlformats.org/presentationml/2006/ole">
              <mc:AlternateContent xmlns:mc="http://schemas.openxmlformats.org/markup-compatibility/2006">
                <mc:Choice xmlns:v="urn:schemas-microsoft-com:vml" Requires="v">
                  <p:oleObj name="BMP 图象" r:id="rId4" imgW="685800" imgH="676275" progId="Paint.Picture">
                    <p:embed/>
                  </p:oleObj>
                </mc:Choice>
                <mc:Fallback>
                  <p:oleObj name="BMP 图象" r:id="rId4" imgW="685800" imgH="676275" progId="Paint.Picture">
                    <p:embed/>
                    <p:pic>
                      <p:nvPicPr>
                        <p:cNvPr id="34822" name="Object 6"/>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3" name="Object 7"/>
            <p:cNvGraphicFramePr>
              <a:graphicFrameLocks noChangeAspect="1"/>
            </p:cNvGraphicFramePr>
            <p:nvPr/>
          </p:nvGraphicFramePr>
          <p:xfrm>
            <a:off x="672" y="2020"/>
            <a:ext cx="218" cy="215"/>
          </p:xfrm>
          <a:graphic>
            <a:graphicData uri="http://schemas.openxmlformats.org/presentationml/2006/ole">
              <mc:AlternateContent xmlns:mc="http://schemas.openxmlformats.org/markup-compatibility/2006">
                <mc:Choice xmlns:v="urn:schemas-microsoft-com:vml" Requires="v">
                  <p:oleObj name="BMP 图象" r:id="rId6" imgW="685800" imgH="676275" progId="Paint.Picture">
                    <p:embed/>
                  </p:oleObj>
                </mc:Choice>
                <mc:Fallback>
                  <p:oleObj name="BMP 图象" r:id="rId6" imgW="685800" imgH="676275" progId="Paint.Picture">
                    <p:embed/>
                    <p:pic>
                      <p:nvPicPr>
                        <p:cNvPr id="34823" name="Object 7"/>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02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4" name="Object 8"/>
            <p:cNvGraphicFramePr>
              <a:graphicFrameLocks noChangeAspect="1"/>
            </p:cNvGraphicFramePr>
            <p:nvPr/>
          </p:nvGraphicFramePr>
          <p:xfrm>
            <a:off x="672" y="2361"/>
            <a:ext cx="218" cy="215"/>
          </p:xfrm>
          <a:graphic>
            <a:graphicData uri="http://schemas.openxmlformats.org/presentationml/2006/ole">
              <mc:AlternateContent xmlns:mc="http://schemas.openxmlformats.org/markup-compatibility/2006">
                <mc:Choice xmlns:v="urn:schemas-microsoft-com:vml" Requires="v">
                  <p:oleObj name="BMP 图象" r:id="rId7" imgW="685800" imgH="676275" progId="Paint.Picture">
                    <p:embed/>
                  </p:oleObj>
                </mc:Choice>
                <mc:Fallback>
                  <p:oleObj name="BMP 图象" r:id="rId7" imgW="685800" imgH="676275" progId="Paint.Picture">
                    <p:embed/>
                    <p:pic>
                      <p:nvPicPr>
                        <p:cNvPr id="34824" name="Object 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361"/>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5" name="Object 9"/>
            <p:cNvGraphicFramePr>
              <a:graphicFrameLocks noChangeAspect="1"/>
            </p:cNvGraphicFramePr>
            <p:nvPr/>
          </p:nvGraphicFramePr>
          <p:xfrm>
            <a:off x="672" y="2701"/>
            <a:ext cx="218" cy="215"/>
          </p:xfrm>
          <a:graphic>
            <a:graphicData uri="http://schemas.openxmlformats.org/presentationml/2006/ole">
              <mc:AlternateContent xmlns:mc="http://schemas.openxmlformats.org/markup-compatibility/2006">
                <mc:Choice xmlns:v="urn:schemas-microsoft-com:vml" Requires="v">
                  <p:oleObj name="BMP 图象" r:id="rId8" imgW="685800" imgH="676275" progId="Paint.Picture">
                    <p:embed/>
                  </p:oleObj>
                </mc:Choice>
                <mc:Fallback>
                  <p:oleObj name="BMP 图象" r:id="rId8" imgW="685800" imgH="676275" progId="Paint.Picture">
                    <p:embed/>
                    <p:pic>
                      <p:nvPicPr>
                        <p:cNvPr id="34825" name="Object 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701"/>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6" name="Object 10"/>
            <p:cNvGraphicFramePr>
              <a:graphicFrameLocks noChangeAspect="1"/>
            </p:cNvGraphicFramePr>
            <p:nvPr/>
          </p:nvGraphicFramePr>
          <p:xfrm>
            <a:off x="672" y="3042"/>
            <a:ext cx="218" cy="215"/>
          </p:xfrm>
          <a:graphic>
            <a:graphicData uri="http://schemas.openxmlformats.org/presentationml/2006/ole">
              <mc:AlternateContent xmlns:mc="http://schemas.openxmlformats.org/markup-compatibility/2006">
                <mc:Choice xmlns:v="urn:schemas-microsoft-com:vml" Requires="v">
                  <p:oleObj name="BMP 图象" r:id="rId9" imgW="685800" imgH="676275" progId="Paint.Picture">
                    <p:embed/>
                  </p:oleObj>
                </mc:Choice>
                <mc:Fallback>
                  <p:oleObj name="BMP 图象" r:id="rId9" imgW="685800" imgH="676275" progId="Paint.Picture">
                    <p:embed/>
                    <p:pic>
                      <p:nvPicPr>
                        <p:cNvPr id="34826" name="Object 1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304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7" name="Object 11"/>
            <p:cNvGraphicFramePr>
              <a:graphicFrameLocks noChangeAspect="1"/>
            </p:cNvGraphicFramePr>
            <p:nvPr/>
          </p:nvGraphicFramePr>
          <p:xfrm>
            <a:off x="672" y="3383"/>
            <a:ext cx="218" cy="215"/>
          </p:xfrm>
          <a:graphic>
            <a:graphicData uri="http://schemas.openxmlformats.org/presentationml/2006/ole">
              <mc:AlternateContent xmlns:mc="http://schemas.openxmlformats.org/markup-compatibility/2006">
                <mc:Choice xmlns:v="urn:schemas-microsoft-com:vml" Requires="v">
                  <p:oleObj name="BMP 图象" r:id="rId10" imgW="685800" imgH="676275" progId="Paint.Picture">
                    <p:embed/>
                  </p:oleObj>
                </mc:Choice>
                <mc:Fallback>
                  <p:oleObj name="BMP 图象" r:id="rId10" imgW="685800" imgH="676275" progId="Paint.Picture">
                    <p:embed/>
                    <p:pic>
                      <p:nvPicPr>
                        <p:cNvPr id="34827" name="Object 1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3383"/>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 name="矩形 29">
            <a:extLst>
              <a:ext uri="{FF2B5EF4-FFF2-40B4-BE49-F238E27FC236}">
                <a16:creationId xmlns:a16="http://schemas.microsoft.com/office/drawing/2014/main" id="{0E4EBA68-9E06-649D-79ED-D65F8E88BAE3}"/>
              </a:ext>
            </a:extLst>
          </p:cNvPr>
          <p:cNvSpPr/>
          <p:nvPr/>
        </p:nvSpPr>
        <p:spPr>
          <a:xfrm>
            <a:off x="2126925" y="315729"/>
            <a:ext cx="305724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第一台电子计算机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93570"/>
                                        </p:tgtEl>
                                        <p:attrNameLst>
                                          <p:attrName>style.visibility</p:attrName>
                                        </p:attrNameLst>
                                      </p:cBhvr>
                                      <p:to>
                                        <p:strVal val="visible"/>
                                      </p:to>
                                    </p:set>
                                    <p:animEffect transition="in" filter="checkerboard(across)">
                                      <p:cBhvr>
                                        <p:cTn id="7" dur="500"/>
                                        <p:tgtEl>
                                          <p:spTgt spid="49357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93571"/>
                                        </p:tgtEl>
                                        <p:attrNameLst>
                                          <p:attrName>style.visibility</p:attrName>
                                        </p:attrNameLst>
                                      </p:cBhvr>
                                      <p:to>
                                        <p:strVal val="visible"/>
                                      </p:to>
                                    </p:set>
                                    <p:animEffect transition="in" filter="box(out)">
                                      <p:cBhvr>
                                        <p:cTn id="12" dur="500"/>
                                        <p:tgtEl>
                                          <p:spTgt spid="49357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nodeType="clickEffect">
                                  <p:stCondLst>
                                    <p:cond delay="0"/>
                                  </p:stCondLst>
                                  <p:childTnLst>
                                    <p:set>
                                      <p:cBhvr>
                                        <p:cTn id="16" dur="1" fill="hold">
                                          <p:stCondLst>
                                            <p:cond delay="0"/>
                                          </p:stCondLst>
                                        </p:cTn>
                                        <p:tgtEl>
                                          <p:spTgt spid="493572"/>
                                        </p:tgtEl>
                                        <p:attrNameLst>
                                          <p:attrName>style.visibility</p:attrName>
                                        </p:attrNameLst>
                                      </p:cBhvr>
                                      <p:to>
                                        <p:strVal val="visible"/>
                                      </p:to>
                                    </p:set>
                                    <p:animEffect transition="in" filter="checkerboard(down)">
                                      <p:cBhvr>
                                        <p:cTn id="17" dur="500"/>
                                        <p:tgtEl>
                                          <p:spTgt spid="493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0" grpId="0" bldLvl="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BC70B4B-F561-4FDD-862C-5BDB087C653E}"/>
              </a:ext>
            </a:extLst>
          </p:cNvPr>
          <p:cNvSpPr/>
          <p:nvPr/>
        </p:nvSpPr>
        <p:spPr>
          <a:xfrm>
            <a:off x="2155779" y="312488"/>
            <a:ext cx="3775394"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计算机发展的几个阶段</a:t>
            </a:r>
          </a:p>
        </p:txBody>
      </p:sp>
      <p:grpSp>
        <p:nvGrpSpPr>
          <p:cNvPr id="38" name="Group 2">
            <a:extLst>
              <a:ext uri="{FF2B5EF4-FFF2-40B4-BE49-F238E27FC236}">
                <a16:creationId xmlns:a16="http://schemas.microsoft.com/office/drawing/2014/main" id="{702396D4-FFFC-E927-CDD9-5982A7ACB822}"/>
              </a:ext>
            </a:extLst>
          </p:cNvPr>
          <p:cNvGrpSpPr/>
          <p:nvPr/>
        </p:nvGrpSpPr>
        <p:grpSpPr bwMode="auto">
          <a:xfrm>
            <a:off x="2229101" y="1606305"/>
            <a:ext cx="2948351" cy="1346763"/>
            <a:chOff x="19" y="1252"/>
            <a:chExt cx="2476" cy="1131"/>
          </a:xfrm>
        </p:grpSpPr>
        <p:graphicFrame>
          <p:nvGraphicFramePr>
            <p:cNvPr id="39" name="Object 3">
              <a:extLst>
                <a:ext uri="{FF2B5EF4-FFF2-40B4-BE49-F238E27FC236}">
                  <a16:creationId xmlns:a16="http://schemas.microsoft.com/office/drawing/2014/main" id="{2C324EE0-8040-8F9D-EE33-32D44BAEBFCA}"/>
                </a:ext>
              </a:extLst>
            </p:cNvPr>
            <p:cNvGraphicFramePr/>
            <p:nvPr/>
          </p:nvGraphicFramePr>
          <p:xfrm>
            <a:off x="1717" y="1252"/>
            <a:ext cx="778" cy="1131"/>
          </p:xfrm>
          <a:graphic>
            <a:graphicData uri="http://schemas.openxmlformats.org/presentationml/2006/ole">
              <mc:AlternateContent xmlns:mc="http://schemas.openxmlformats.org/markup-compatibility/2006">
                <mc:Choice xmlns:v="urn:schemas-microsoft-com:vml" Requires="v">
                  <p:oleObj name="Image" r:id="rId2" imgW="1244600" imgH="1803400" progId="Photoshop.Image.4">
                    <p:embed/>
                  </p:oleObj>
                </mc:Choice>
                <mc:Fallback>
                  <p:oleObj name="Image" r:id="rId2" imgW="1244600" imgH="1803400" progId="Photoshop.Image.4">
                    <p:embed/>
                    <p:pic>
                      <p:nvPicPr>
                        <p:cNvPr id="36878"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 y="1252"/>
                          <a:ext cx="778" cy="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Rectangle 4">
              <a:extLst>
                <a:ext uri="{FF2B5EF4-FFF2-40B4-BE49-F238E27FC236}">
                  <a16:creationId xmlns:a16="http://schemas.microsoft.com/office/drawing/2014/main" id="{FF25BB55-99E0-F837-302F-78527DF5EE68}"/>
                </a:ext>
              </a:extLst>
            </p:cNvPr>
            <p:cNvSpPr>
              <a:spLocks noChangeArrowheads="1"/>
            </p:cNvSpPr>
            <p:nvPr/>
          </p:nvSpPr>
          <p:spPr bwMode="auto">
            <a:xfrm>
              <a:off x="19" y="1382"/>
              <a:ext cx="1652" cy="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solidFill>
                    <a:srgbClr val="5F5F5F"/>
                  </a:solidFill>
                  <a:latin typeface="Arial" panose="020B0604020202020204" pitchFamily="34" charset="0"/>
                  <a:ea typeface="幼圆" panose="02010509060101010101" pitchFamily="49" charset="-122"/>
                </a:rPr>
                <a:t>第一代</a:t>
              </a:r>
            </a:p>
            <a:p>
              <a:pPr algn="ctr"/>
              <a:r>
                <a:rPr lang="zh-CN" altLang="en-US" sz="1800" b="1">
                  <a:solidFill>
                    <a:srgbClr val="5F5F5F"/>
                  </a:solidFill>
                  <a:latin typeface="Arial" panose="020B0604020202020204" pitchFamily="34" charset="0"/>
                  <a:ea typeface="幼圆" panose="02010509060101010101" pitchFamily="49" charset="-122"/>
                </a:rPr>
                <a:t>（</a:t>
              </a:r>
              <a:r>
                <a:rPr lang="en-US" altLang="zh-CN" sz="1800" b="1">
                  <a:solidFill>
                    <a:srgbClr val="5F5F5F"/>
                  </a:solidFill>
                  <a:latin typeface="Arial" panose="020B0604020202020204" pitchFamily="34" charset="0"/>
                  <a:ea typeface="幼圆" panose="02010509060101010101" pitchFamily="49" charset="-122"/>
                </a:rPr>
                <a:t>1946~1956</a:t>
              </a:r>
              <a:r>
                <a:rPr lang="zh-CN" altLang="en-US" sz="1800" b="1">
                  <a:solidFill>
                    <a:srgbClr val="5F5F5F"/>
                  </a:solidFill>
                  <a:latin typeface="Arial" panose="020B0604020202020204" pitchFamily="34" charset="0"/>
                  <a:ea typeface="幼圆" panose="02010509060101010101" pitchFamily="49" charset="-122"/>
                </a:rPr>
                <a:t>）</a:t>
              </a:r>
            </a:p>
            <a:p>
              <a:pPr algn="ctr"/>
              <a:r>
                <a:rPr lang="zh-CN" altLang="en-US" sz="1800" b="1">
                  <a:solidFill>
                    <a:srgbClr val="5F5F5F"/>
                  </a:solidFill>
                  <a:latin typeface="Arial" panose="020B0604020202020204" pitchFamily="34" charset="0"/>
                  <a:ea typeface="幼圆" panose="02010509060101010101" pitchFamily="49" charset="-122"/>
                </a:rPr>
                <a:t>电子管</a:t>
              </a:r>
            </a:p>
            <a:p>
              <a:pPr algn="ctr"/>
              <a:r>
                <a:rPr lang="en-US" altLang="zh-CN" sz="1800" b="1">
                  <a:solidFill>
                    <a:srgbClr val="5F5F5F"/>
                  </a:solidFill>
                  <a:latin typeface="Arial" panose="020B0604020202020204" pitchFamily="34" charset="0"/>
                  <a:ea typeface="幼圆" panose="02010509060101010101" pitchFamily="49" charset="-122"/>
                </a:rPr>
                <a:t>5</a:t>
              </a:r>
              <a:r>
                <a:rPr lang="zh-CN" altLang="en-US" sz="1800" b="1">
                  <a:solidFill>
                    <a:srgbClr val="5F5F5F"/>
                  </a:solidFill>
                  <a:latin typeface="Arial" panose="020B0604020202020204" pitchFamily="34" charset="0"/>
                  <a:ea typeface="幼圆" panose="02010509060101010101" pitchFamily="49" charset="-122"/>
                </a:rPr>
                <a:t>千</a:t>
              </a:r>
              <a:r>
                <a:rPr lang="en-US" altLang="zh-CN" sz="1800" b="1">
                  <a:solidFill>
                    <a:srgbClr val="5F5F5F"/>
                  </a:solidFill>
                  <a:latin typeface="Arial" panose="020B0604020202020204" pitchFamily="34" charset="0"/>
                  <a:ea typeface="幼圆" panose="02010509060101010101" pitchFamily="49" charset="-122"/>
                </a:rPr>
                <a:t>~4</a:t>
              </a:r>
              <a:r>
                <a:rPr lang="zh-CN" altLang="en-US" sz="1800" b="1">
                  <a:solidFill>
                    <a:srgbClr val="5F5F5F"/>
                  </a:solidFill>
                  <a:latin typeface="Arial" panose="020B0604020202020204" pitchFamily="34" charset="0"/>
                  <a:ea typeface="幼圆" panose="02010509060101010101" pitchFamily="49" charset="-122"/>
                </a:rPr>
                <a:t>万（次</a:t>
              </a:r>
              <a:r>
                <a:rPr lang="en-US" altLang="zh-CN" sz="1800" b="1">
                  <a:solidFill>
                    <a:srgbClr val="5F5F5F"/>
                  </a:solidFill>
                  <a:latin typeface="Arial" panose="020B0604020202020204" pitchFamily="34" charset="0"/>
                  <a:ea typeface="幼圆" panose="02010509060101010101" pitchFamily="49" charset="-122"/>
                </a:rPr>
                <a:t>/</a:t>
              </a:r>
              <a:r>
                <a:rPr lang="zh-CN" altLang="en-US" sz="1800" b="1">
                  <a:solidFill>
                    <a:srgbClr val="5F5F5F"/>
                  </a:solidFill>
                  <a:latin typeface="Arial" panose="020B0604020202020204" pitchFamily="34" charset="0"/>
                  <a:ea typeface="幼圆" panose="02010509060101010101" pitchFamily="49" charset="-122"/>
                </a:rPr>
                <a:t>秒）</a:t>
              </a:r>
            </a:p>
          </p:txBody>
        </p:sp>
      </p:grpSp>
      <p:grpSp>
        <p:nvGrpSpPr>
          <p:cNvPr id="41" name="Group 5">
            <a:extLst>
              <a:ext uri="{FF2B5EF4-FFF2-40B4-BE49-F238E27FC236}">
                <a16:creationId xmlns:a16="http://schemas.microsoft.com/office/drawing/2014/main" id="{64DBFD8B-9CCC-118B-4D5E-0D331D45A820}"/>
              </a:ext>
            </a:extLst>
          </p:cNvPr>
          <p:cNvGrpSpPr/>
          <p:nvPr/>
        </p:nvGrpSpPr>
        <p:grpSpPr bwMode="auto">
          <a:xfrm>
            <a:off x="5385837" y="1695612"/>
            <a:ext cx="3359167" cy="1239594"/>
            <a:chOff x="2766" y="1377"/>
            <a:chExt cx="2821" cy="1041"/>
          </a:xfrm>
        </p:grpSpPr>
        <p:sp>
          <p:nvSpPr>
            <p:cNvPr id="42" name="Rectangle 6">
              <a:extLst>
                <a:ext uri="{FF2B5EF4-FFF2-40B4-BE49-F238E27FC236}">
                  <a16:creationId xmlns:a16="http://schemas.microsoft.com/office/drawing/2014/main" id="{0BCF8E3B-6AB3-DBE0-6D7F-32FDB52FF95F}"/>
                </a:ext>
              </a:extLst>
            </p:cNvPr>
            <p:cNvSpPr>
              <a:spLocks noChangeArrowheads="1"/>
            </p:cNvSpPr>
            <p:nvPr/>
          </p:nvSpPr>
          <p:spPr bwMode="auto">
            <a:xfrm>
              <a:off x="2766" y="1430"/>
              <a:ext cx="2018" cy="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solidFill>
                    <a:srgbClr val="5F5F5F"/>
                  </a:solidFill>
                  <a:latin typeface="Arial" panose="020B0604020202020204" pitchFamily="34" charset="0"/>
                  <a:ea typeface="幼圆" panose="02010509060101010101" pitchFamily="49" charset="-122"/>
                </a:rPr>
                <a:t>第二代</a:t>
              </a:r>
            </a:p>
            <a:p>
              <a:pPr algn="ctr"/>
              <a:r>
                <a:rPr lang="zh-CN" altLang="en-US" sz="1800" b="1">
                  <a:solidFill>
                    <a:srgbClr val="5F5F5F"/>
                  </a:solidFill>
                  <a:latin typeface="Arial" panose="020B0604020202020204" pitchFamily="34" charset="0"/>
                  <a:ea typeface="幼圆" panose="02010509060101010101" pitchFamily="49" charset="-122"/>
                </a:rPr>
                <a:t>（</a:t>
              </a:r>
              <a:r>
                <a:rPr lang="en-US" altLang="zh-CN" sz="1800" b="1">
                  <a:solidFill>
                    <a:srgbClr val="5F5F5F"/>
                  </a:solidFill>
                  <a:latin typeface="Arial" panose="020B0604020202020204" pitchFamily="34" charset="0"/>
                  <a:ea typeface="幼圆" panose="02010509060101010101" pitchFamily="49" charset="-122"/>
                </a:rPr>
                <a:t>1957~1964</a:t>
              </a:r>
              <a:r>
                <a:rPr lang="zh-CN" altLang="en-US" sz="1800" b="1">
                  <a:solidFill>
                    <a:srgbClr val="5F5F5F"/>
                  </a:solidFill>
                  <a:latin typeface="Arial" panose="020B0604020202020204" pitchFamily="34" charset="0"/>
                  <a:ea typeface="幼圆" panose="02010509060101010101" pitchFamily="49" charset="-122"/>
                </a:rPr>
                <a:t>）</a:t>
              </a:r>
            </a:p>
            <a:p>
              <a:pPr algn="ctr"/>
              <a:r>
                <a:rPr lang="zh-CN" altLang="en-US" sz="1800" b="1">
                  <a:solidFill>
                    <a:srgbClr val="5F5F5F"/>
                  </a:solidFill>
                  <a:latin typeface="Arial" panose="020B0604020202020204" pitchFamily="34" charset="0"/>
                  <a:ea typeface="幼圆" panose="02010509060101010101" pitchFamily="49" charset="-122"/>
                </a:rPr>
                <a:t>晶体管</a:t>
              </a:r>
            </a:p>
            <a:p>
              <a:pPr algn="ctr"/>
              <a:r>
                <a:rPr lang="zh-CN" altLang="en-US" sz="1800" b="1">
                  <a:solidFill>
                    <a:srgbClr val="5F5F5F"/>
                  </a:solidFill>
                  <a:latin typeface="Arial" panose="020B0604020202020204" pitchFamily="34" charset="0"/>
                  <a:ea typeface="幼圆" panose="02010509060101010101" pitchFamily="49" charset="-122"/>
                </a:rPr>
                <a:t>几十万</a:t>
              </a:r>
              <a:r>
                <a:rPr lang="en-US" altLang="zh-CN" sz="1800" b="1">
                  <a:solidFill>
                    <a:srgbClr val="5F5F5F"/>
                  </a:solidFill>
                  <a:latin typeface="Arial" panose="020B0604020202020204" pitchFamily="34" charset="0"/>
                  <a:ea typeface="幼圆" panose="02010509060101010101" pitchFamily="49" charset="-122"/>
                </a:rPr>
                <a:t>~</a:t>
              </a:r>
              <a:r>
                <a:rPr lang="zh-CN" altLang="en-US" sz="1800" b="1">
                  <a:solidFill>
                    <a:srgbClr val="5F5F5F"/>
                  </a:solidFill>
                  <a:latin typeface="Arial" panose="020B0604020202020204" pitchFamily="34" charset="0"/>
                  <a:ea typeface="幼圆" panose="02010509060101010101" pitchFamily="49" charset="-122"/>
                </a:rPr>
                <a:t>百万（次</a:t>
              </a:r>
              <a:r>
                <a:rPr lang="en-US" altLang="zh-CN" sz="1800" b="1">
                  <a:solidFill>
                    <a:srgbClr val="5F5F5F"/>
                  </a:solidFill>
                  <a:latin typeface="Arial" panose="020B0604020202020204" pitchFamily="34" charset="0"/>
                  <a:ea typeface="幼圆" panose="02010509060101010101" pitchFamily="49" charset="-122"/>
                </a:rPr>
                <a:t>/</a:t>
              </a:r>
              <a:r>
                <a:rPr lang="zh-CN" altLang="en-US" sz="1800" b="1">
                  <a:solidFill>
                    <a:srgbClr val="5F5F5F"/>
                  </a:solidFill>
                  <a:latin typeface="Arial" panose="020B0604020202020204" pitchFamily="34" charset="0"/>
                  <a:ea typeface="幼圆" panose="02010509060101010101" pitchFamily="49" charset="-122"/>
                </a:rPr>
                <a:t>秒）</a:t>
              </a:r>
            </a:p>
          </p:txBody>
        </p:sp>
        <p:graphicFrame>
          <p:nvGraphicFramePr>
            <p:cNvPr id="43" name="Object 7">
              <a:extLst>
                <a:ext uri="{FF2B5EF4-FFF2-40B4-BE49-F238E27FC236}">
                  <a16:creationId xmlns:a16="http://schemas.microsoft.com/office/drawing/2014/main" id="{90012D4B-CF1F-D05B-8992-2714A4D6AC2E}"/>
                </a:ext>
              </a:extLst>
            </p:cNvPr>
            <p:cNvGraphicFramePr/>
            <p:nvPr/>
          </p:nvGraphicFramePr>
          <p:xfrm>
            <a:off x="4865" y="1377"/>
            <a:ext cx="722" cy="978"/>
          </p:xfrm>
          <a:graphic>
            <a:graphicData uri="http://schemas.openxmlformats.org/presentationml/2006/ole">
              <mc:AlternateContent xmlns:mc="http://schemas.openxmlformats.org/markup-compatibility/2006">
                <mc:Choice xmlns:v="urn:schemas-microsoft-com:vml" Requires="v">
                  <p:oleObj name="Image" r:id="rId4" imgW="1155700" imgH="1562100" progId="Photoshop.Image.4">
                    <p:embed/>
                  </p:oleObj>
                </mc:Choice>
                <mc:Fallback>
                  <p:oleObj name="Image" r:id="rId4" imgW="1155700" imgH="1562100" progId="Photoshop.Image.4">
                    <p:embed/>
                    <p:pic>
                      <p:nvPicPr>
                        <p:cNvPr id="36877"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5" y="1377"/>
                          <a:ext cx="72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4" name="Group 8">
            <a:extLst>
              <a:ext uri="{FF2B5EF4-FFF2-40B4-BE49-F238E27FC236}">
                <a16:creationId xmlns:a16="http://schemas.microsoft.com/office/drawing/2014/main" id="{A8EC9CC6-E9B0-6CF9-7B25-EF937F7933FE}"/>
              </a:ext>
            </a:extLst>
          </p:cNvPr>
          <p:cNvGrpSpPr/>
          <p:nvPr/>
        </p:nvGrpSpPr>
        <p:grpSpPr bwMode="auto">
          <a:xfrm>
            <a:off x="2096925" y="3617518"/>
            <a:ext cx="3273432" cy="1176483"/>
            <a:chOff x="2910" y="3110"/>
            <a:chExt cx="2749" cy="988"/>
          </a:xfrm>
        </p:grpSpPr>
        <p:graphicFrame>
          <p:nvGraphicFramePr>
            <p:cNvPr id="45" name="Object 9">
              <a:extLst>
                <a:ext uri="{FF2B5EF4-FFF2-40B4-BE49-F238E27FC236}">
                  <a16:creationId xmlns:a16="http://schemas.microsoft.com/office/drawing/2014/main" id="{D5C11248-4745-A910-9670-FE2B1A457F0C}"/>
                </a:ext>
              </a:extLst>
            </p:cNvPr>
            <p:cNvGraphicFramePr/>
            <p:nvPr/>
          </p:nvGraphicFramePr>
          <p:xfrm>
            <a:off x="4793" y="3281"/>
            <a:ext cx="866" cy="722"/>
          </p:xfrm>
          <a:graphic>
            <a:graphicData uri="http://schemas.openxmlformats.org/presentationml/2006/ole">
              <mc:AlternateContent xmlns:mc="http://schemas.openxmlformats.org/markup-compatibility/2006">
                <mc:Choice xmlns:v="urn:schemas-microsoft-com:vml" Requires="v">
                  <p:oleObj name="Image" r:id="rId6" imgW="1384300" imgH="1155700" progId="Photoshop.Image.4">
                    <p:embed/>
                  </p:oleObj>
                </mc:Choice>
                <mc:Fallback>
                  <p:oleObj name="Image" r:id="rId6" imgW="1384300" imgH="1155700" progId="Photoshop.Image.4">
                    <p:embed/>
                    <p:pic>
                      <p:nvPicPr>
                        <p:cNvPr id="36874" name="Object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3" y="3281"/>
                          <a:ext cx="866"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 name="Rectangle 10">
              <a:extLst>
                <a:ext uri="{FF2B5EF4-FFF2-40B4-BE49-F238E27FC236}">
                  <a16:creationId xmlns:a16="http://schemas.microsoft.com/office/drawing/2014/main" id="{6D9FC76A-0220-777C-DADA-016EABE0F57E}"/>
                </a:ext>
              </a:extLst>
            </p:cNvPr>
            <p:cNvSpPr>
              <a:spLocks noChangeArrowheads="1"/>
            </p:cNvSpPr>
            <p:nvPr/>
          </p:nvSpPr>
          <p:spPr bwMode="auto">
            <a:xfrm>
              <a:off x="2910" y="3110"/>
              <a:ext cx="2018" cy="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solidFill>
                    <a:srgbClr val="5F5F5F"/>
                  </a:solidFill>
                  <a:latin typeface="Arial" panose="020B0604020202020204" pitchFamily="34" charset="0"/>
                  <a:ea typeface="幼圆" panose="02010509060101010101" pitchFamily="49" charset="-122"/>
                </a:rPr>
                <a:t>第三代</a:t>
              </a:r>
            </a:p>
            <a:p>
              <a:pPr algn="ctr"/>
              <a:r>
                <a:rPr lang="zh-CN" altLang="en-US" sz="1800" b="1">
                  <a:solidFill>
                    <a:srgbClr val="5F5F5F"/>
                  </a:solidFill>
                  <a:latin typeface="Arial" panose="020B0604020202020204" pitchFamily="34" charset="0"/>
                  <a:ea typeface="幼圆" panose="02010509060101010101" pitchFamily="49" charset="-122"/>
                </a:rPr>
                <a:t>（</a:t>
              </a:r>
              <a:r>
                <a:rPr lang="en-US" altLang="zh-CN" sz="1800" b="1">
                  <a:solidFill>
                    <a:srgbClr val="5F5F5F"/>
                  </a:solidFill>
                  <a:latin typeface="Arial" panose="020B0604020202020204" pitchFamily="34" charset="0"/>
                  <a:ea typeface="幼圆" panose="02010509060101010101" pitchFamily="49" charset="-122"/>
                </a:rPr>
                <a:t>1965~1970</a:t>
              </a:r>
              <a:r>
                <a:rPr lang="zh-CN" altLang="en-US" sz="1800" b="1">
                  <a:solidFill>
                    <a:srgbClr val="5F5F5F"/>
                  </a:solidFill>
                  <a:latin typeface="Arial" panose="020B0604020202020204" pitchFamily="34" charset="0"/>
                  <a:ea typeface="幼圆" panose="02010509060101010101" pitchFamily="49" charset="-122"/>
                </a:rPr>
                <a:t>）</a:t>
              </a:r>
            </a:p>
            <a:p>
              <a:pPr algn="ctr"/>
              <a:r>
                <a:rPr lang="zh-CN" altLang="en-US" sz="1800" b="1">
                  <a:solidFill>
                    <a:srgbClr val="5F5F5F"/>
                  </a:solidFill>
                  <a:latin typeface="Arial" panose="020B0604020202020204" pitchFamily="34" charset="0"/>
                  <a:ea typeface="幼圆" panose="02010509060101010101" pitchFamily="49" charset="-122"/>
                </a:rPr>
                <a:t>集成电路</a:t>
              </a:r>
            </a:p>
            <a:p>
              <a:pPr algn="ctr"/>
              <a:r>
                <a:rPr lang="zh-CN" altLang="en-US" sz="1800" b="1">
                  <a:solidFill>
                    <a:srgbClr val="5F5F5F"/>
                  </a:solidFill>
                  <a:latin typeface="Arial" panose="020B0604020202020204" pitchFamily="34" charset="0"/>
                  <a:ea typeface="幼圆" panose="02010509060101010101" pitchFamily="49" charset="-122"/>
                </a:rPr>
                <a:t>百万</a:t>
              </a:r>
              <a:r>
                <a:rPr lang="en-US" altLang="zh-CN" sz="1800" b="1">
                  <a:solidFill>
                    <a:srgbClr val="5F5F5F"/>
                  </a:solidFill>
                  <a:latin typeface="Arial" panose="020B0604020202020204" pitchFamily="34" charset="0"/>
                  <a:ea typeface="幼圆" panose="02010509060101010101" pitchFamily="49" charset="-122"/>
                </a:rPr>
                <a:t>~</a:t>
              </a:r>
              <a:r>
                <a:rPr lang="zh-CN" altLang="en-US" sz="1800" b="1">
                  <a:solidFill>
                    <a:srgbClr val="5F5F5F"/>
                  </a:solidFill>
                  <a:latin typeface="Arial" panose="020B0604020202020204" pitchFamily="34" charset="0"/>
                  <a:ea typeface="幼圆" panose="02010509060101010101" pitchFamily="49" charset="-122"/>
                </a:rPr>
                <a:t>几百万（次</a:t>
              </a:r>
              <a:r>
                <a:rPr lang="en-US" altLang="zh-CN" sz="1800" b="1">
                  <a:solidFill>
                    <a:srgbClr val="5F5F5F"/>
                  </a:solidFill>
                  <a:latin typeface="Arial" panose="020B0604020202020204" pitchFamily="34" charset="0"/>
                  <a:ea typeface="幼圆" panose="02010509060101010101" pitchFamily="49" charset="-122"/>
                </a:rPr>
                <a:t>/</a:t>
              </a:r>
              <a:r>
                <a:rPr lang="zh-CN" altLang="en-US" sz="1800" b="1">
                  <a:solidFill>
                    <a:srgbClr val="5F5F5F"/>
                  </a:solidFill>
                  <a:latin typeface="Arial" panose="020B0604020202020204" pitchFamily="34" charset="0"/>
                  <a:ea typeface="幼圆" panose="02010509060101010101" pitchFamily="49" charset="-122"/>
                </a:rPr>
                <a:t>秒）</a:t>
              </a:r>
            </a:p>
          </p:txBody>
        </p:sp>
      </p:grpSp>
      <p:grpSp>
        <p:nvGrpSpPr>
          <p:cNvPr id="47" name="Group 11">
            <a:extLst>
              <a:ext uri="{FF2B5EF4-FFF2-40B4-BE49-F238E27FC236}">
                <a16:creationId xmlns:a16="http://schemas.microsoft.com/office/drawing/2014/main" id="{743C1AD1-5115-40C3-B86B-E52C38AD3380}"/>
              </a:ext>
            </a:extLst>
          </p:cNvPr>
          <p:cNvGrpSpPr/>
          <p:nvPr/>
        </p:nvGrpSpPr>
        <p:grpSpPr bwMode="auto">
          <a:xfrm>
            <a:off x="5406081" y="3617519"/>
            <a:ext cx="3372265" cy="1177674"/>
            <a:chOff x="-69" y="3158"/>
            <a:chExt cx="2832" cy="989"/>
          </a:xfrm>
        </p:grpSpPr>
        <p:graphicFrame>
          <p:nvGraphicFramePr>
            <p:cNvPr id="48" name="Object 12">
              <a:extLst>
                <a:ext uri="{FF2B5EF4-FFF2-40B4-BE49-F238E27FC236}">
                  <a16:creationId xmlns:a16="http://schemas.microsoft.com/office/drawing/2014/main" id="{22837571-9BF0-2B5A-4869-D20674EAE654}"/>
                </a:ext>
              </a:extLst>
            </p:cNvPr>
            <p:cNvGraphicFramePr/>
            <p:nvPr/>
          </p:nvGraphicFramePr>
          <p:xfrm>
            <a:off x="1833" y="3265"/>
            <a:ext cx="930" cy="850"/>
          </p:xfrm>
          <a:graphic>
            <a:graphicData uri="http://schemas.openxmlformats.org/presentationml/2006/ole">
              <mc:AlternateContent xmlns:mc="http://schemas.openxmlformats.org/markup-compatibility/2006">
                <mc:Choice xmlns:v="urn:schemas-microsoft-com:vml" Requires="v">
                  <p:oleObj name="Image" r:id="rId8" imgW="1485900" imgH="1358900" progId="Photoshop.Image.4">
                    <p:embed/>
                  </p:oleObj>
                </mc:Choice>
                <mc:Fallback>
                  <p:oleObj name="Image" r:id="rId8" imgW="1485900" imgH="1358900" progId="Photoshop.Image.4">
                    <p:embed/>
                    <p:pic>
                      <p:nvPicPr>
                        <p:cNvPr id="36872" name="Object 1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3" y="3265"/>
                          <a:ext cx="930" cy="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 name="Rectangle 13">
              <a:extLst>
                <a:ext uri="{FF2B5EF4-FFF2-40B4-BE49-F238E27FC236}">
                  <a16:creationId xmlns:a16="http://schemas.microsoft.com/office/drawing/2014/main" id="{E765D985-31D4-2BD5-E608-B0EA6AA4669E}"/>
                </a:ext>
              </a:extLst>
            </p:cNvPr>
            <p:cNvSpPr>
              <a:spLocks noChangeArrowheads="1"/>
            </p:cNvSpPr>
            <p:nvPr/>
          </p:nvSpPr>
          <p:spPr bwMode="auto">
            <a:xfrm>
              <a:off x="-69" y="3158"/>
              <a:ext cx="2041"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solidFill>
                    <a:srgbClr val="5F5F5F"/>
                  </a:solidFill>
                  <a:latin typeface="Arial" panose="020B0604020202020204" pitchFamily="34" charset="0"/>
                  <a:ea typeface="幼圆" panose="02010509060101010101" pitchFamily="49" charset="-122"/>
                </a:rPr>
                <a:t>第四代</a:t>
              </a:r>
            </a:p>
            <a:p>
              <a:pPr algn="ctr"/>
              <a:r>
                <a:rPr lang="zh-CN" altLang="en-US" sz="1800" b="1">
                  <a:solidFill>
                    <a:srgbClr val="5F5F5F"/>
                  </a:solidFill>
                  <a:latin typeface="Arial" panose="020B0604020202020204" pitchFamily="34" charset="0"/>
                  <a:ea typeface="幼圆" panose="02010509060101010101" pitchFamily="49" charset="-122"/>
                </a:rPr>
                <a:t>（</a:t>
              </a:r>
              <a:r>
                <a:rPr lang="en-US" altLang="zh-CN" sz="1800" b="1">
                  <a:solidFill>
                    <a:srgbClr val="5F5F5F"/>
                  </a:solidFill>
                  <a:latin typeface="Arial" panose="020B0604020202020204" pitchFamily="34" charset="0"/>
                  <a:ea typeface="幼圆" panose="02010509060101010101" pitchFamily="49" charset="-122"/>
                </a:rPr>
                <a:t>1971~</a:t>
              </a:r>
              <a:r>
                <a:rPr lang="zh-CN" altLang="en-US" sz="1800" b="1">
                  <a:solidFill>
                    <a:srgbClr val="5F5F5F"/>
                  </a:solidFill>
                  <a:latin typeface="Arial" panose="020B0604020202020204" pitchFamily="34" charset="0"/>
                  <a:ea typeface="幼圆" panose="02010509060101010101" pitchFamily="49" charset="-122"/>
                </a:rPr>
                <a:t>至今）</a:t>
              </a:r>
            </a:p>
            <a:p>
              <a:pPr algn="ctr"/>
              <a:r>
                <a:rPr lang="zh-CN" altLang="en-US" sz="1800" b="1">
                  <a:solidFill>
                    <a:srgbClr val="5F5F5F"/>
                  </a:solidFill>
                  <a:latin typeface="Arial" panose="020B0604020202020204" pitchFamily="34" charset="0"/>
                  <a:ea typeface="幼圆" panose="02010509060101010101" pitchFamily="49" charset="-122"/>
                </a:rPr>
                <a:t>超大规模集成电路</a:t>
              </a:r>
            </a:p>
            <a:p>
              <a:pPr algn="ctr"/>
              <a:r>
                <a:rPr lang="zh-CN" altLang="en-US" sz="1800" b="1">
                  <a:solidFill>
                    <a:srgbClr val="5F5F5F"/>
                  </a:solidFill>
                  <a:latin typeface="Arial" panose="020B0604020202020204" pitchFamily="34" charset="0"/>
                  <a:ea typeface="幼圆" panose="02010509060101010101" pitchFamily="49" charset="-122"/>
                </a:rPr>
                <a:t>几百万</a:t>
              </a:r>
              <a:r>
                <a:rPr lang="en-US" altLang="zh-CN" sz="1800" b="1">
                  <a:solidFill>
                    <a:srgbClr val="5F5F5F"/>
                  </a:solidFill>
                  <a:latin typeface="Arial" panose="020B0604020202020204" pitchFamily="34" charset="0"/>
                  <a:ea typeface="幼圆" panose="02010509060101010101" pitchFamily="49" charset="-122"/>
                </a:rPr>
                <a:t>~</a:t>
              </a:r>
              <a:r>
                <a:rPr lang="zh-CN" altLang="en-US" sz="1800" b="1">
                  <a:solidFill>
                    <a:srgbClr val="5F5F5F"/>
                  </a:solidFill>
                  <a:latin typeface="Arial" panose="020B0604020202020204" pitchFamily="34" charset="0"/>
                  <a:ea typeface="幼圆" panose="02010509060101010101" pitchFamily="49" charset="-122"/>
                </a:rPr>
                <a:t>几亿（次</a:t>
              </a:r>
              <a:r>
                <a:rPr lang="en-US" altLang="zh-CN" sz="1800" b="1">
                  <a:solidFill>
                    <a:srgbClr val="5F5F5F"/>
                  </a:solidFill>
                  <a:latin typeface="Arial" panose="020B0604020202020204" pitchFamily="34" charset="0"/>
                  <a:ea typeface="幼圆" panose="02010509060101010101" pitchFamily="49" charset="-122"/>
                </a:rPr>
                <a:t>/</a:t>
              </a:r>
              <a:r>
                <a:rPr lang="zh-CN" altLang="en-US" sz="1800" b="1">
                  <a:solidFill>
                    <a:srgbClr val="5F5F5F"/>
                  </a:solidFill>
                  <a:latin typeface="Arial" panose="020B0604020202020204" pitchFamily="34" charset="0"/>
                  <a:ea typeface="幼圆" panose="02010509060101010101" pitchFamily="49" charset="-122"/>
                </a:rPr>
                <a:t>秒）</a:t>
              </a:r>
            </a:p>
          </p:txBody>
        </p:sp>
      </p:grpSp>
    </p:spTree>
    <p:extLst>
      <p:ext uri="{BB962C8B-B14F-4D97-AF65-F5344CB8AC3E}">
        <p14:creationId xmlns:p14="http://schemas.microsoft.com/office/powerpoint/2010/main" val="31101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vertic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ox(out)">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checkerboard(across)">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randombar(vertical)">
                                      <p:cBhvr>
                                        <p:cTn id="2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051">
            <a:extLst>
              <a:ext uri="{FF2B5EF4-FFF2-40B4-BE49-F238E27FC236}">
                <a16:creationId xmlns:a16="http://schemas.microsoft.com/office/drawing/2014/main" id="{87401E52-FBB5-DF22-9A93-8839474C89A1}"/>
              </a:ext>
            </a:extLst>
          </p:cNvPr>
          <p:cNvGrpSpPr/>
          <p:nvPr/>
        </p:nvGrpSpPr>
        <p:grpSpPr bwMode="auto">
          <a:xfrm>
            <a:off x="2424801" y="4445974"/>
            <a:ext cx="1387249" cy="933565"/>
            <a:chOff x="4470" y="2983"/>
            <a:chExt cx="1165" cy="784"/>
          </a:xfrm>
        </p:grpSpPr>
        <p:sp>
          <p:nvSpPr>
            <p:cNvPr id="4" name="Rectangle 2052">
              <a:extLst>
                <a:ext uri="{FF2B5EF4-FFF2-40B4-BE49-F238E27FC236}">
                  <a16:creationId xmlns:a16="http://schemas.microsoft.com/office/drawing/2014/main" id="{1BEC9F10-91CC-4976-ABE6-1D6F834D5780}"/>
                </a:ext>
              </a:extLst>
            </p:cNvPr>
            <p:cNvSpPr>
              <a:spLocks noChangeArrowheads="1"/>
            </p:cNvSpPr>
            <p:nvPr/>
          </p:nvSpPr>
          <p:spPr bwMode="auto">
            <a:xfrm>
              <a:off x="5036" y="2983"/>
              <a:ext cx="599" cy="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sz="1500" b="1">
                  <a:solidFill>
                    <a:schemeClr val="accent1"/>
                  </a:solidFill>
                  <a:latin typeface="幼圆" panose="02010509060101010101" pitchFamily="49" charset="-122"/>
                  <a:ea typeface="幼圆" panose="02010509060101010101" pitchFamily="49" charset="-122"/>
                </a:rPr>
                <a:t>数据流</a:t>
              </a:r>
              <a:endParaRPr lang="zh-CN" altLang="en-US" sz="1500" b="1">
                <a:solidFill>
                  <a:srgbClr val="00FF00"/>
                </a:solidFill>
                <a:latin typeface="幼圆" panose="02010509060101010101" pitchFamily="49" charset="-122"/>
                <a:ea typeface="幼圆" panose="02010509060101010101" pitchFamily="49" charset="-122"/>
              </a:endParaRPr>
            </a:p>
            <a:p>
              <a:pPr>
                <a:lnSpc>
                  <a:spcPct val="125000"/>
                </a:lnSpc>
              </a:pPr>
              <a:r>
                <a:rPr lang="zh-CN" altLang="en-US" sz="1500" b="1">
                  <a:solidFill>
                    <a:srgbClr val="FF0000"/>
                  </a:solidFill>
                  <a:latin typeface="幼圆" panose="02010509060101010101" pitchFamily="49" charset="-122"/>
                  <a:ea typeface="幼圆" panose="02010509060101010101" pitchFamily="49" charset="-122"/>
                </a:rPr>
                <a:t>地  址</a:t>
              </a:r>
              <a:endParaRPr lang="zh-CN" altLang="en-US" sz="1500" b="1">
                <a:latin typeface="幼圆" panose="02010509060101010101" pitchFamily="49" charset="-122"/>
                <a:ea typeface="幼圆" panose="02010509060101010101" pitchFamily="49" charset="-122"/>
              </a:endParaRPr>
            </a:p>
            <a:p>
              <a:pPr>
                <a:lnSpc>
                  <a:spcPct val="125000"/>
                </a:lnSpc>
              </a:pPr>
              <a:r>
                <a:rPr lang="zh-CN" altLang="en-US" sz="1500" b="1">
                  <a:latin typeface="幼圆" panose="02010509060101010101" pitchFamily="49" charset="-122"/>
                  <a:ea typeface="幼圆" panose="02010509060101010101" pitchFamily="49" charset="-122"/>
                </a:rPr>
                <a:t>控制流</a:t>
              </a:r>
              <a:endParaRPr lang="zh-CN" altLang="en-US" sz="1200" b="1">
                <a:latin typeface="幼圆" panose="02010509060101010101" pitchFamily="49" charset="-122"/>
                <a:ea typeface="幼圆" panose="02010509060101010101" pitchFamily="49" charset="-122"/>
              </a:endParaRPr>
            </a:p>
          </p:txBody>
        </p:sp>
        <p:sp>
          <p:nvSpPr>
            <p:cNvPr id="5" name="AutoShape 2053" descr="深色横线">
              <a:extLst>
                <a:ext uri="{FF2B5EF4-FFF2-40B4-BE49-F238E27FC236}">
                  <a16:creationId xmlns:a16="http://schemas.microsoft.com/office/drawing/2014/main" id="{0461280D-D280-1995-6B44-E53088303136}"/>
                </a:ext>
              </a:extLst>
            </p:cNvPr>
            <p:cNvSpPr>
              <a:spLocks noChangeArrowheads="1"/>
            </p:cNvSpPr>
            <p:nvPr/>
          </p:nvSpPr>
          <p:spPr bwMode="auto">
            <a:xfrm rot="16200000" flipH="1">
              <a:off x="4619" y="2885"/>
              <a:ext cx="182" cy="480"/>
            </a:xfrm>
            <a:prstGeom prst="downArrow">
              <a:avLst>
                <a:gd name="adj1" fmla="val 50000"/>
                <a:gd name="adj2" fmla="val 108059"/>
              </a:avLst>
            </a:prstGeom>
            <a:pattFill prst="dkHorz">
              <a:fgClr>
                <a:schemeClr val="accent1"/>
              </a:fgClr>
              <a:bgClr>
                <a:srgbClr val="4D4D4D"/>
              </a:bgClr>
            </a:patt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6" name="AutoShape 2054" descr="深色横线">
              <a:extLst>
                <a:ext uri="{FF2B5EF4-FFF2-40B4-BE49-F238E27FC236}">
                  <a16:creationId xmlns:a16="http://schemas.microsoft.com/office/drawing/2014/main" id="{C3B2F330-9870-882C-58FC-A7E92F740669}"/>
                </a:ext>
              </a:extLst>
            </p:cNvPr>
            <p:cNvSpPr>
              <a:spLocks noChangeArrowheads="1"/>
            </p:cNvSpPr>
            <p:nvPr/>
          </p:nvSpPr>
          <p:spPr bwMode="auto">
            <a:xfrm rot="16200000" flipH="1">
              <a:off x="4614" y="3178"/>
              <a:ext cx="192" cy="480"/>
            </a:xfrm>
            <a:prstGeom prst="downArrow">
              <a:avLst>
                <a:gd name="adj1" fmla="val 50000"/>
                <a:gd name="adj2" fmla="val 102431"/>
              </a:avLst>
            </a:prstGeom>
            <a:pattFill prst="dkHorz">
              <a:fgClr>
                <a:srgbClr val="FF0000"/>
              </a:fgClr>
              <a:bgClr>
                <a:schemeClr val="bg1"/>
              </a:bgClr>
            </a:patt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7" name="Line 2055">
              <a:extLst>
                <a:ext uri="{FF2B5EF4-FFF2-40B4-BE49-F238E27FC236}">
                  <a16:creationId xmlns:a16="http://schemas.microsoft.com/office/drawing/2014/main" id="{6B30D7AC-C50A-D84C-FB38-68977EDC3A12}"/>
                </a:ext>
              </a:extLst>
            </p:cNvPr>
            <p:cNvSpPr>
              <a:spLocks noChangeShapeType="1"/>
            </p:cNvSpPr>
            <p:nvPr/>
          </p:nvSpPr>
          <p:spPr bwMode="auto">
            <a:xfrm>
              <a:off x="4470" y="3622"/>
              <a:ext cx="480" cy="7"/>
            </a:xfrm>
            <a:prstGeom prst="line">
              <a:avLst/>
            </a:prstGeom>
            <a:noFill/>
            <a:ln w="571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8" name="Group 2056">
            <a:extLst>
              <a:ext uri="{FF2B5EF4-FFF2-40B4-BE49-F238E27FC236}">
                <a16:creationId xmlns:a16="http://schemas.microsoft.com/office/drawing/2014/main" id="{B3C0B033-623A-69E9-955B-D7B7D4ACE628}"/>
              </a:ext>
            </a:extLst>
          </p:cNvPr>
          <p:cNvGrpSpPr/>
          <p:nvPr/>
        </p:nvGrpSpPr>
        <p:grpSpPr bwMode="auto">
          <a:xfrm>
            <a:off x="3013044" y="1553589"/>
            <a:ext cx="5229871" cy="3185315"/>
            <a:chOff x="608" y="1013"/>
            <a:chExt cx="4392" cy="2675"/>
          </a:xfrm>
        </p:grpSpPr>
        <p:sp>
          <p:nvSpPr>
            <p:cNvPr id="9" name="AutoShape 2057">
              <a:hlinkClick r:id="" action="ppaction://noaction"/>
              <a:extLst>
                <a:ext uri="{FF2B5EF4-FFF2-40B4-BE49-F238E27FC236}">
                  <a16:creationId xmlns:a16="http://schemas.microsoft.com/office/drawing/2014/main" id="{74EE8134-A807-FC2B-B9AA-1DA51583FAFA}"/>
                </a:ext>
              </a:extLst>
            </p:cNvPr>
            <p:cNvSpPr>
              <a:spLocks noChangeArrowheads="1"/>
            </p:cNvSpPr>
            <p:nvPr/>
          </p:nvSpPr>
          <p:spPr bwMode="auto">
            <a:xfrm>
              <a:off x="1968" y="1013"/>
              <a:ext cx="1776" cy="475"/>
            </a:xfrm>
            <a:prstGeom prst="can">
              <a:avLst>
                <a:gd name="adj" fmla="val 50000"/>
              </a:avLst>
            </a:prstGeom>
            <a:solidFill>
              <a:srgbClr val="B2B2B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sz="1500" b="1">
                  <a:solidFill>
                    <a:srgbClr val="FFFFFF"/>
                  </a:solidFill>
                  <a:effectLst>
                    <a:outerShdw blurRad="38100" dist="38100" dir="2700000" algn="tl">
                      <a:srgbClr val="000000"/>
                    </a:outerShdw>
                  </a:effectLst>
                  <a:latin typeface="幼圆" panose="02010509060101010101" pitchFamily="49" charset="-122"/>
                  <a:ea typeface="幼圆" panose="02010509060101010101" pitchFamily="49" charset="-122"/>
                </a:rPr>
                <a:t>（外）存储器</a:t>
              </a:r>
              <a:endParaRPr lang="zh-CN" altLang="en-US" sz="1200">
                <a:solidFill>
                  <a:srgbClr val="FFFFFF"/>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sp>
          <p:nvSpPr>
            <p:cNvPr id="10" name="AutoShape 2058">
              <a:hlinkClick r:id="" action="ppaction://noaction"/>
              <a:extLst>
                <a:ext uri="{FF2B5EF4-FFF2-40B4-BE49-F238E27FC236}">
                  <a16:creationId xmlns:a16="http://schemas.microsoft.com/office/drawing/2014/main" id="{F98407D0-29A1-DE05-F60D-BD009C8B1944}"/>
                </a:ext>
              </a:extLst>
            </p:cNvPr>
            <p:cNvSpPr>
              <a:spLocks noChangeArrowheads="1"/>
            </p:cNvSpPr>
            <p:nvPr/>
          </p:nvSpPr>
          <p:spPr bwMode="auto">
            <a:xfrm>
              <a:off x="1920" y="1724"/>
              <a:ext cx="1776" cy="475"/>
            </a:xfrm>
            <a:prstGeom prst="can">
              <a:avLst>
                <a:gd name="adj" fmla="val 50000"/>
              </a:avLst>
            </a:prstGeom>
            <a:solidFill>
              <a:srgbClr val="FF99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sz="1500" b="1">
                  <a:latin typeface="幼圆" panose="02010509060101010101" pitchFamily="49" charset="-122"/>
                  <a:ea typeface="幼圆" panose="02010509060101010101" pitchFamily="49" charset="-122"/>
                </a:rPr>
                <a:t>（</a:t>
              </a:r>
              <a:r>
                <a:rPr lang="zh-CN" altLang="en-US" sz="1500" b="1">
                  <a:effectLst>
                    <a:outerShdw blurRad="38100" dist="38100" dir="2700000" algn="tl">
                      <a:srgbClr val="FFFFFF"/>
                    </a:outerShdw>
                  </a:effectLst>
                  <a:latin typeface="幼圆" panose="02010509060101010101" pitchFamily="49" charset="-122"/>
                  <a:ea typeface="幼圆" panose="02010509060101010101" pitchFamily="49" charset="-122"/>
                </a:rPr>
                <a:t>内）存储器</a:t>
              </a:r>
              <a:endParaRPr lang="zh-CN" altLang="en-US" sz="1500">
                <a:latin typeface="幼圆" panose="02010509060101010101" pitchFamily="49" charset="-122"/>
                <a:ea typeface="幼圆" panose="02010509060101010101" pitchFamily="49" charset="-122"/>
              </a:endParaRPr>
            </a:p>
          </p:txBody>
        </p:sp>
        <p:sp>
          <p:nvSpPr>
            <p:cNvPr id="11" name="AutoShape 2059">
              <a:hlinkClick r:id="" action="ppaction://noaction"/>
              <a:extLst>
                <a:ext uri="{FF2B5EF4-FFF2-40B4-BE49-F238E27FC236}">
                  <a16:creationId xmlns:a16="http://schemas.microsoft.com/office/drawing/2014/main" id="{FA81EACF-49C2-E7D0-4F2A-AC0F003CEC0E}"/>
                </a:ext>
              </a:extLst>
            </p:cNvPr>
            <p:cNvSpPr>
              <a:spLocks noChangeArrowheads="1"/>
            </p:cNvSpPr>
            <p:nvPr/>
          </p:nvSpPr>
          <p:spPr bwMode="auto">
            <a:xfrm>
              <a:off x="1640" y="2448"/>
              <a:ext cx="2440" cy="1240"/>
            </a:xfrm>
            <a:prstGeom prst="roundRect">
              <a:avLst>
                <a:gd name="adj" fmla="val 16667"/>
              </a:avLst>
            </a:prstGeom>
            <a:gradFill rotWithShape="0">
              <a:gsLst>
                <a:gs pos="0">
                  <a:srgbClr val="CCCCFF"/>
                </a:gs>
                <a:gs pos="50000">
                  <a:srgbClr val="FFFFFF"/>
                </a:gs>
                <a:gs pos="100000">
                  <a:srgbClr val="CCCCFF"/>
                </a:gs>
              </a:gsLst>
              <a:lin ang="5400000" scaled="1"/>
            </a:gradFill>
            <a:ln w="38100">
              <a:round/>
            </a:ln>
            <a:effectLst/>
            <a:scene3d>
              <a:camera prst="legacyPerspectiveBottomLeft"/>
              <a:lightRig rig="legacyFlat3" dir="t"/>
            </a:scene3d>
            <a:sp3d extrusionH="887400" prstMaterial="legacyMatte">
              <a:bevelT w="13500" h="13500" prst="angle"/>
              <a:bevelB w="13500" h="13500" prst="angle"/>
              <a:extrusionClr>
                <a:srgbClr val="CCCCFF"/>
              </a:extrusionClr>
              <a:contourClr>
                <a:srgbClr val="CC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flatTx/>
            </a:bodyPr>
            <a:lstStyle/>
            <a:p>
              <a:pPr algn="ctr" eaLnBrk="1" hangingPunct="1">
                <a:defRPr/>
              </a:pPr>
              <a:r>
                <a:rPr lang="zh-CN" altLang="en-US" sz="1350" b="1">
                  <a:solidFill>
                    <a:srgbClr val="FF0000"/>
                  </a:solidFill>
                  <a:effectLst>
                    <a:outerShdw blurRad="38100" dist="38100" dir="2700000" algn="tl">
                      <a:srgbClr val="000000"/>
                    </a:outerShdw>
                  </a:effectLst>
                  <a:latin typeface="幼圆" panose="02010509060101010101" pitchFamily="49" charset="-122"/>
                  <a:ea typeface="幼圆" panose="02010509060101010101" pitchFamily="49" charset="-122"/>
                </a:rPr>
                <a:t>中央处理器（</a:t>
              </a:r>
              <a:r>
                <a:rPr lang="en-US" altLang="zh-CN" sz="1350" b="1">
                  <a:solidFill>
                    <a:srgbClr val="FF0000"/>
                  </a:solidFill>
                  <a:effectLst>
                    <a:outerShdw blurRad="38100" dist="38100" dir="2700000" algn="tl">
                      <a:srgbClr val="000000"/>
                    </a:outerShdw>
                  </a:effectLst>
                  <a:latin typeface="幼圆" panose="02010509060101010101" pitchFamily="49" charset="-122"/>
                  <a:ea typeface="幼圆" panose="02010509060101010101" pitchFamily="49" charset="-122"/>
                </a:rPr>
                <a:t>CPU</a:t>
              </a:r>
              <a:r>
                <a:rPr lang="zh-CN" altLang="en-US" sz="1350" b="1">
                  <a:solidFill>
                    <a:srgbClr val="FF0000"/>
                  </a:solidFill>
                  <a:effectLst>
                    <a:outerShdw blurRad="38100" dist="38100" dir="2700000" algn="tl">
                      <a:srgbClr val="000000"/>
                    </a:outerShdw>
                  </a:effectLst>
                  <a:latin typeface="幼圆" panose="02010509060101010101" pitchFamily="49" charset="-122"/>
                  <a:ea typeface="幼圆" panose="02010509060101010101" pitchFamily="49" charset="-122"/>
                </a:rPr>
                <a:t>）</a:t>
              </a:r>
              <a:endParaRPr lang="zh-CN" altLang="en-US" sz="1050">
                <a:solidFill>
                  <a:srgbClr val="CC0000"/>
                </a:solidFill>
                <a:latin typeface="幼圆" panose="02010509060101010101" pitchFamily="49" charset="-122"/>
                <a:ea typeface="幼圆" panose="02010509060101010101" pitchFamily="49" charset="-122"/>
              </a:endParaRPr>
            </a:p>
          </p:txBody>
        </p:sp>
        <p:sp>
          <p:nvSpPr>
            <p:cNvPr id="12" name="AutoShape 2060">
              <a:hlinkClick r:id="" action="ppaction://noaction"/>
              <a:extLst>
                <a:ext uri="{FF2B5EF4-FFF2-40B4-BE49-F238E27FC236}">
                  <a16:creationId xmlns:a16="http://schemas.microsoft.com/office/drawing/2014/main" id="{7E2BA197-E326-33B0-6DAB-2CDFAD18B6E2}"/>
                </a:ext>
              </a:extLst>
            </p:cNvPr>
            <p:cNvSpPr>
              <a:spLocks noChangeArrowheads="1"/>
            </p:cNvSpPr>
            <p:nvPr/>
          </p:nvSpPr>
          <p:spPr bwMode="auto">
            <a:xfrm>
              <a:off x="2789" y="2816"/>
              <a:ext cx="628" cy="281"/>
            </a:xfrm>
            <a:prstGeom prst="roundRect">
              <a:avLst>
                <a:gd name="adj" fmla="val 16667"/>
              </a:avLst>
            </a:prstGeom>
            <a:noFill/>
            <a:ln w="5715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500" b="1" u="sng">
                  <a:latin typeface="幼圆" panose="02010509060101010101" pitchFamily="49" charset="-122"/>
                  <a:ea typeface="幼圆" panose="02010509060101010101" pitchFamily="49" charset="-122"/>
                </a:rPr>
                <a:t>控制器</a:t>
              </a:r>
              <a:endParaRPr lang="zh-CN" altLang="en-US" sz="1500">
                <a:latin typeface="幼圆" panose="02010509060101010101" pitchFamily="49" charset="-122"/>
                <a:ea typeface="幼圆" panose="02010509060101010101" pitchFamily="49" charset="-122"/>
              </a:endParaRPr>
            </a:p>
          </p:txBody>
        </p:sp>
        <p:sp>
          <p:nvSpPr>
            <p:cNvPr id="13" name="Rectangle 2061">
              <a:extLst>
                <a:ext uri="{FF2B5EF4-FFF2-40B4-BE49-F238E27FC236}">
                  <a16:creationId xmlns:a16="http://schemas.microsoft.com/office/drawing/2014/main" id="{E5CAB484-224B-9312-6FB0-15A5554D7839}"/>
                </a:ext>
              </a:extLst>
            </p:cNvPr>
            <p:cNvSpPr>
              <a:spLocks noChangeArrowheads="1"/>
            </p:cNvSpPr>
            <p:nvPr/>
          </p:nvSpPr>
          <p:spPr bwMode="auto">
            <a:xfrm>
              <a:off x="680" y="1488"/>
              <a:ext cx="760" cy="816"/>
            </a:xfrm>
            <a:prstGeom prst="rect">
              <a:avLst/>
            </a:prstGeom>
            <a:gradFill rotWithShape="0">
              <a:gsLst>
                <a:gs pos="0">
                  <a:srgbClr val="CCFFFF"/>
                </a:gs>
                <a:gs pos="50000">
                  <a:srgbClr val="FFFFFF"/>
                </a:gs>
                <a:gs pos="100000">
                  <a:srgbClr val="CCFFFF"/>
                </a:gs>
              </a:gsLst>
              <a:lin ang="5400000" scaled="1"/>
            </a:gradFill>
            <a:ln w="9525">
              <a:miter lim="800000"/>
            </a:ln>
            <a:effectLst/>
            <a:scene3d>
              <a:camera prst="legacyObliqueBottomLeft"/>
              <a:lightRig rig="legacyFlat3" dir="t"/>
            </a:scene3d>
            <a:sp3d extrusionH="4302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1500" b="1">
                  <a:latin typeface="幼圆" panose="02010509060101010101" pitchFamily="49" charset="-122"/>
                  <a:ea typeface="幼圆" panose="02010509060101010101" pitchFamily="49" charset="-122"/>
                </a:rPr>
                <a:t>输入</a:t>
              </a:r>
            </a:p>
            <a:p>
              <a:pPr algn="ctr"/>
              <a:r>
                <a:rPr lang="zh-CN" altLang="en-US" sz="1500" b="1">
                  <a:latin typeface="幼圆" panose="02010509060101010101" pitchFamily="49" charset="-122"/>
                  <a:ea typeface="幼圆" panose="02010509060101010101" pitchFamily="49" charset="-122"/>
                </a:rPr>
                <a:t>设备</a:t>
              </a:r>
              <a:endParaRPr lang="zh-CN" altLang="en-US" sz="1500">
                <a:latin typeface="幼圆" panose="02010509060101010101" pitchFamily="49" charset="-122"/>
                <a:ea typeface="幼圆" panose="02010509060101010101" pitchFamily="49" charset="-122"/>
              </a:endParaRPr>
            </a:p>
          </p:txBody>
        </p:sp>
        <p:sp>
          <p:nvSpPr>
            <p:cNvPr id="14" name="Rectangle 2062">
              <a:extLst>
                <a:ext uri="{FF2B5EF4-FFF2-40B4-BE49-F238E27FC236}">
                  <a16:creationId xmlns:a16="http://schemas.microsoft.com/office/drawing/2014/main" id="{1B410C21-978F-6383-3C9B-7C893A6E8F90}"/>
                </a:ext>
              </a:extLst>
            </p:cNvPr>
            <p:cNvSpPr>
              <a:spLocks noChangeArrowheads="1"/>
            </p:cNvSpPr>
            <p:nvPr/>
          </p:nvSpPr>
          <p:spPr bwMode="auto">
            <a:xfrm>
              <a:off x="4176" y="1632"/>
              <a:ext cx="824" cy="700"/>
            </a:xfrm>
            <a:prstGeom prst="rect">
              <a:avLst/>
            </a:prstGeom>
            <a:gradFill rotWithShape="0">
              <a:gsLst>
                <a:gs pos="0">
                  <a:srgbClr val="CCFFFF"/>
                </a:gs>
                <a:gs pos="50000">
                  <a:srgbClr val="FFFFFF"/>
                </a:gs>
                <a:gs pos="100000">
                  <a:srgbClr val="CCFFFF"/>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1500" b="1">
                  <a:latin typeface="幼圆" panose="02010509060101010101" pitchFamily="49" charset="-122"/>
                  <a:ea typeface="幼圆" panose="02010509060101010101" pitchFamily="49" charset="-122"/>
                </a:rPr>
                <a:t>输出</a:t>
              </a:r>
            </a:p>
            <a:p>
              <a:pPr algn="ctr"/>
              <a:r>
                <a:rPr lang="zh-CN" altLang="en-US" sz="1500" b="1">
                  <a:latin typeface="幼圆" panose="02010509060101010101" pitchFamily="49" charset="-122"/>
                  <a:ea typeface="幼圆" panose="02010509060101010101" pitchFamily="49" charset="-122"/>
                </a:rPr>
                <a:t>设备</a:t>
              </a:r>
              <a:endParaRPr lang="zh-CN" altLang="en-US" sz="1200">
                <a:latin typeface="幼圆" panose="02010509060101010101" pitchFamily="49" charset="-122"/>
                <a:ea typeface="幼圆" panose="02010509060101010101" pitchFamily="49" charset="-122"/>
              </a:endParaRPr>
            </a:p>
          </p:txBody>
        </p:sp>
        <p:sp>
          <p:nvSpPr>
            <p:cNvPr id="15" name="AutoShape 2063" descr="深色横线">
              <a:extLst>
                <a:ext uri="{FF2B5EF4-FFF2-40B4-BE49-F238E27FC236}">
                  <a16:creationId xmlns:a16="http://schemas.microsoft.com/office/drawing/2014/main" id="{843A4F74-9BD9-42F1-AEBE-3FAD32A00521}"/>
                </a:ext>
              </a:extLst>
            </p:cNvPr>
            <p:cNvSpPr>
              <a:spLocks noChangeArrowheads="1"/>
            </p:cNvSpPr>
            <p:nvPr/>
          </p:nvSpPr>
          <p:spPr bwMode="auto">
            <a:xfrm rot="16200000" flipH="1">
              <a:off x="3838" y="1726"/>
              <a:ext cx="196" cy="480"/>
            </a:xfrm>
            <a:prstGeom prst="downArrow">
              <a:avLst>
                <a:gd name="adj1" fmla="val 50000"/>
                <a:gd name="adj2" fmla="val 100340"/>
              </a:avLst>
            </a:prstGeom>
            <a:pattFill prst="dkHorz">
              <a:fgClr>
                <a:schemeClr val="accent1"/>
              </a:fgClr>
              <a:bgClr>
                <a:srgbClr val="4D4D4D"/>
              </a:bgClr>
            </a:patt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16" name="AutoShape 2064" descr="深色横线">
              <a:extLst>
                <a:ext uri="{FF2B5EF4-FFF2-40B4-BE49-F238E27FC236}">
                  <a16:creationId xmlns:a16="http://schemas.microsoft.com/office/drawing/2014/main" id="{4C757105-267E-6F9F-654E-ACD7A1534911}"/>
                </a:ext>
              </a:extLst>
            </p:cNvPr>
            <p:cNvSpPr>
              <a:spLocks noChangeArrowheads="1"/>
            </p:cNvSpPr>
            <p:nvPr/>
          </p:nvSpPr>
          <p:spPr bwMode="auto">
            <a:xfrm rot="16200000" flipH="1">
              <a:off x="1560" y="1752"/>
              <a:ext cx="240" cy="480"/>
            </a:xfrm>
            <a:prstGeom prst="downArrow">
              <a:avLst>
                <a:gd name="adj1" fmla="val 50000"/>
                <a:gd name="adj2" fmla="val 81944"/>
              </a:avLst>
            </a:prstGeom>
            <a:pattFill prst="dkHorz">
              <a:fgClr>
                <a:schemeClr val="accent1"/>
              </a:fgClr>
              <a:bgClr>
                <a:srgbClr val="4D4D4D"/>
              </a:bgClr>
            </a:patt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17" name="AutoShape 2065" descr="深色竖线">
              <a:extLst>
                <a:ext uri="{FF2B5EF4-FFF2-40B4-BE49-F238E27FC236}">
                  <a16:creationId xmlns:a16="http://schemas.microsoft.com/office/drawing/2014/main" id="{172B24BF-8FFC-2A87-61C0-8177BF46AEB7}"/>
                </a:ext>
              </a:extLst>
            </p:cNvPr>
            <p:cNvSpPr>
              <a:spLocks noChangeArrowheads="1"/>
            </p:cNvSpPr>
            <p:nvPr/>
          </p:nvSpPr>
          <p:spPr bwMode="auto">
            <a:xfrm>
              <a:off x="2304" y="1484"/>
              <a:ext cx="280" cy="288"/>
            </a:xfrm>
            <a:prstGeom prst="downArrow">
              <a:avLst>
                <a:gd name="adj1" fmla="val 50000"/>
                <a:gd name="adj2" fmla="val 42143"/>
              </a:avLst>
            </a:prstGeom>
            <a:pattFill prst="dkVert">
              <a:fgClr>
                <a:schemeClr val="accent1"/>
              </a:fgClr>
              <a:bgClr>
                <a:srgbClr val="4D4D4D"/>
              </a:bgClr>
            </a:patt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18" name="AutoShape 2066" descr="深色竖线">
              <a:extLst>
                <a:ext uri="{FF2B5EF4-FFF2-40B4-BE49-F238E27FC236}">
                  <a16:creationId xmlns:a16="http://schemas.microsoft.com/office/drawing/2014/main" id="{94E8EF8E-C9CB-6BCE-41C7-3152E737A3BF}"/>
                </a:ext>
              </a:extLst>
            </p:cNvPr>
            <p:cNvSpPr>
              <a:spLocks noChangeArrowheads="1"/>
            </p:cNvSpPr>
            <p:nvPr/>
          </p:nvSpPr>
          <p:spPr bwMode="auto">
            <a:xfrm flipV="1">
              <a:off x="3120" y="1436"/>
              <a:ext cx="240" cy="288"/>
            </a:xfrm>
            <a:prstGeom prst="downArrow">
              <a:avLst>
                <a:gd name="adj1" fmla="val 50000"/>
                <a:gd name="adj2" fmla="val 49167"/>
              </a:avLst>
            </a:prstGeom>
            <a:pattFill prst="dkVert">
              <a:fgClr>
                <a:schemeClr val="accent1"/>
              </a:fgClr>
              <a:bgClr>
                <a:srgbClr val="4D4D4D"/>
              </a:bgClr>
            </a:patt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cxnSp>
          <p:nvCxnSpPr>
            <p:cNvPr id="19" name="AutoShape 2067">
              <a:extLst>
                <a:ext uri="{FF2B5EF4-FFF2-40B4-BE49-F238E27FC236}">
                  <a16:creationId xmlns:a16="http://schemas.microsoft.com/office/drawing/2014/main" id="{96B032F0-C884-36B9-C20C-0F165D7D092B}"/>
                </a:ext>
              </a:extLst>
            </p:cNvPr>
            <p:cNvCxnSpPr>
              <a:cxnSpLocks noChangeShapeType="1"/>
              <a:stCxn id="12" idx="2"/>
            </p:cNvCxnSpPr>
            <p:nvPr/>
          </p:nvCxnSpPr>
          <p:spPr bwMode="auto">
            <a:xfrm rot="16200000" flipV="1">
              <a:off x="1220" y="1214"/>
              <a:ext cx="1270" cy="2495"/>
            </a:xfrm>
            <a:prstGeom prst="bentConnector4">
              <a:avLst>
                <a:gd name="adj1" fmla="val -16616"/>
                <a:gd name="adj2" fmla="val 111139"/>
              </a:avLst>
            </a:prstGeom>
            <a:noFill/>
            <a:ln w="57150">
              <a:solidFill>
                <a:srgbClr val="00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068">
              <a:extLst>
                <a:ext uri="{FF2B5EF4-FFF2-40B4-BE49-F238E27FC236}">
                  <a16:creationId xmlns:a16="http://schemas.microsoft.com/office/drawing/2014/main" id="{06883136-9DC0-6261-C6DF-393DB5483078}"/>
                </a:ext>
              </a:extLst>
            </p:cNvPr>
            <p:cNvCxnSpPr>
              <a:cxnSpLocks noChangeShapeType="1"/>
              <a:endCxn id="14" idx="2"/>
            </p:cNvCxnSpPr>
            <p:nvPr/>
          </p:nvCxnSpPr>
          <p:spPr bwMode="auto">
            <a:xfrm flipV="1">
              <a:off x="3456" y="2332"/>
              <a:ext cx="1132" cy="686"/>
            </a:xfrm>
            <a:prstGeom prst="bentConnector2">
              <a:avLst/>
            </a:prstGeom>
            <a:noFill/>
            <a:ln w="57150">
              <a:solidFill>
                <a:srgbClr val="00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69">
              <a:extLst>
                <a:ext uri="{FF2B5EF4-FFF2-40B4-BE49-F238E27FC236}">
                  <a16:creationId xmlns:a16="http://schemas.microsoft.com/office/drawing/2014/main" id="{01D54FCF-5601-F343-DBC8-C244B2F45CD7}"/>
                </a:ext>
              </a:extLst>
            </p:cNvPr>
            <p:cNvCxnSpPr>
              <a:cxnSpLocks noChangeShapeType="1"/>
            </p:cNvCxnSpPr>
            <p:nvPr/>
          </p:nvCxnSpPr>
          <p:spPr bwMode="auto">
            <a:xfrm flipV="1">
              <a:off x="3456" y="1156"/>
              <a:ext cx="278" cy="1719"/>
            </a:xfrm>
            <a:prstGeom prst="bentConnector3">
              <a:avLst>
                <a:gd name="adj1" fmla="val 190644"/>
              </a:avLst>
            </a:prstGeom>
            <a:noFill/>
            <a:ln w="57150">
              <a:solidFill>
                <a:srgbClr val="00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Line 2070">
              <a:extLst>
                <a:ext uri="{FF2B5EF4-FFF2-40B4-BE49-F238E27FC236}">
                  <a16:creationId xmlns:a16="http://schemas.microsoft.com/office/drawing/2014/main" id="{BFE6A486-72FF-DAA7-E255-B1308DC24FF7}"/>
                </a:ext>
              </a:extLst>
            </p:cNvPr>
            <p:cNvSpPr>
              <a:spLocks noChangeShapeType="1"/>
            </p:cNvSpPr>
            <p:nvPr/>
          </p:nvSpPr>
          <p:spPr bwMode="auto">
            <a:xfrm flipV="1">
              <a:off x="3360" y="2156"/>
              <a:ext cx="0" cy="672"/>
            </a:xfrm>
            <a:prstGeom prst="line">
              <a:avLst/>
            </a:prstGeom>
            <a:noFill/>
            <a:ln w="571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23" name="AutoShape 2071">
              <a:hlinkClick r:id="" action="ppaction://noaction"/>
              <a:extLst>
                <a:ext uri="{FF2B5EF4-FFF2-40B4-BE49-F238E27FC236}">
                  <a16:creationId xmlns:a16="http://schemas.microsoft.com/office/drawing/2014/main" id="{89226F59-6E5A-CA07-385B-6BC45EDF90F9}"/>
                </a:ext>
              </a:extLst>
            </p:cNvPr>
            <p:cNvSpPr>
              <a:spLocks noChangeArrowheads="1"/>
            </p:cNvSpPr>
            <p:nvPr/>
          </p:nvSpPr>
          <p:spPr bwMode="auto">
            <a:xfrm>
              <a:off x="1885" y="2816"/>
              <a:ext cx="628" cy="281"/>
            </a:xfrm>
            <a:prstGeom prst="roundRect">
              <a:avLst>
                <a:gd name="adj" fmla="val 16667"/>
              </a:avLst>
            </a:prstGeom>
            <a:noFill/>
            <a:ln w="57150">
              <a:solidFill>
                <a:srgbClr val="FF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500" b="1" u="sng">
                  <a:latin typeface="幼圆" panose="02010509060101010101" pitchFamily="49" charset="-122"/>
                  <a:ea typeface="幼圆" panose="02010509060101010101" pitchFamily="49" charset="-122"/>
                </a:rPr>
                <a:t>运算器</a:t>
              </a:r>
              <a:endParaRPr lang="zh-CN" altLang="en-US" sz="1500">
                <a:latin typeface="幼圆" panose="02010509060101010101" pitchFamily="49" charset="-122"/>
                <a:ea typeface="幼圆" panose="02010509060101010101" pitchFamily="49" charset="-122"/>
              </a:endParaRPr>
            </a:p>
          </p:txBody>
        </p:sp>
        <p:sp>
          <p:nvSpPr>
            <p:cNvPr id="24" name="AutoShape 2072" descr="深色竖线">
              <a:extLst>
                <a:ext uri="{FF2B5EF4-FFF2-40B4-BE49-F238E27FC236}">
                  <a16:creationId xmlns:a16="http://schemas.microsoft.com/office/drawing/2014/main" id="{3C73F6E2-50D2-7C7A-7A67-C8B542B238B0}"/>
                </a:ext>
              </a:extLst>
            </p:cNvPr>
            <p:cNvSpPr>
              <a:spLocks noChangeArrowheads="1"/>
            </p:cNvSpPr>
            <p:nvPr/>
          </p:nvSpPr>
          <p:spPr bwMode="auto">
            <a:xfrm>
              <a:off x="2256" y="2204"/>
              <a:ext cx="240" cy="580"/>
            </a:xfrm>
            <a:prstGeom prst="upDownArrow">
              <a:avLst>
                <a:gd name="adj1" fmla="val 50000"/>
                <a:gd name="adj2" fmla="val 63359"/>
              </a:avLst>
            </a:prstGeom>
            <a:pattFill prst="dkVert">
              <a:fgClr>
                <a:schemeClr val="accent1"/>
              </a:fgClr>
              <a:bgClr>
                <a:srgbClr val="4D4D4D"/>
              </a:bgClr>
            </a:patt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25" name="AutoShape 2073" descr="深色竖线">
              <a:extLst>
                <a:ext uri="{FF2B5EF4-FFF2-40B4-BE49-F238E27FC236}">
                  <a16:creationId xmlns:a16="http://schemas.microsoft.com/office/drawing/2014/main" id="{36105BC4-89A2-3262-D2D5-D565C441CA1A}"/>
                </a:ext>
              </a:extLst>
            </p:cNvPr>
            <p:cNvSpPr>
              <a:spLocks noChangeArrowheads="1"/>
            </p:cNvSpPr>
            <p:nvPr/>
          </p:nvSpPr>
          <p:spPr bwMode="auto">
            <a:xfrm flipH="1" flipV="1">
              <a:off x="2928" y="2204"/>
              <a:ext cx="240" cy="576"/>
            </a:xfrm>
            <a:prstGeom prst="downArrow">
              <a:avLst>
                <a:gd name="adj1" fmla="val 50000"/>
                <a:gd name="adj2" fmla="val 60000"/>
              </a:avLst>
            </a:prstGeom>
            <a:pattFill prst="dkVert">
              <a:fgClr>
                <a:srgbClr val="FF0000"/>
              </a:fgClr>
              <a:bgClr>
                <a:schemeClr val="bg1"/>
              </a:bgClr>
            </a:patt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26" name="Line 2074">
              <a:extLst>
                <a:ext uri="{FF2B5EF4-FFF2-40B4-BE49-F238E27FC236}">
                  <a16:creationId xmlns:a16="http://schemas.microsoft.com/office/drawing/2014/main" id="{71F3BAD4-3CB4-3EE3-15C0-DDEED6850955}"/>
                </a:ext>
              </a:extLst>
            </p:cNvPr>
            <p:cNvSpPr>
              <a:spLocks noChangeShapeType="1"/>
            </p:cNvSpPr>
            <p:nvPr/>
          </p:nvSpPr>
          <p:spPr bwMode="auto">
            <a:xfrm rot="16113582" flipV="1">
              <a:off x="2663" y="2856"/>
              <a:ext cx="1" cy="24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7" name="矩形 26">
            <a:extLst>
              <a:ext uri="{FF2B5EF4-FFF2-40B4-BE49-F238E27FC236}">
                <a16:creationId xmlns:a16="http://schemas.microsoft.com/office/drawing/2014/main" id="{959DE98B-7977-7A76-D944-0411F3A528FC}"/>
              </a:ext>
            </a:extLst>
          </p:cNvPr>
          <p:cNvSpPr/>
          <p:nvPr/>
        </p:nvSpPr>
        <p:spPr>
          <a:xfrm>
            <a:off x="2143653" y="282808"/>
            <a:ext cx="3416320"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计算机硬件基本组成</a:t>
            </a:r>
          </a:p>
        </p:txBody>
      </p:sp>
    </p:spTree>
    <p:extLst>
      <p:ext uri="{BB962C8B-B14F-4D97-AF65-F5344CB8AC3E}">
        <p14:creationId xmlns:p14="http://schemas.microsoft.com/office/powerpoint/2010/main" val="155506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3DD1B924-DF24-7A5B-6132-B6660FEDD206}"/>
              </a:ext>
            </a:extLst>
          </p:cNvPr>
          <p:cNvSpPr txBox="1">
            <a:spLocks noChangeArrowheads="1"/>
          </p:cNvSpPr>
          <p:nvPr/>
        </p:nvSpPr>
        <p:spPr bwMode="auto">
          <a:xfrm>
            <a:off x="2834626" y="1993457"/>
            <a:ext cx="457256"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100" b="1">
                <a:solidFill>
                  <a:srgbClr val="CC0099"/>
                </a:solidFill>
                <a:effectLst>
                  <a:outerShdw blurRad="38100" dist="38100" dir="2700000" algn="tl">
                    <a:srgbClr val="000000"/>
                  </a:outerShdw>
                </a:effectLst>
                <a:ea typeface="Arial Unicode MS" panose="020B0604020202020204" charset="-122"/>
                <a:cs typeface="Arial Unicode MS" panose="020B0604020202020204" charset="-122"/>
              </a:rPr>
              <a:t>计算机系统的组成</a:t>
            </a:r>
          </a:p>
        </p:txBody>
      </p:sp>
      <p:grpSp>
        <p:nvGrpSpPr>
          <p:cNvPr id="3" name="Group 3">
            <a:extLst>
              <a:ext uri="{FF2B5EF4-FFF2-40B4-BE49-F238E27FC236}">
                <a16:creationId xmlns:a16="http://schemas.microsoft.com/office/drawing/2014/main" id="{8C4656E4-E8B8-2B3D-9798-A9A55CF57CB6}"/>
              </a:ext>
            </a:extLst>
          </p:cNvPr>
          <p:cNvGrpSpPr/>
          <p:nvPr/>
        </p:nvGrpSpPr>
        <p:grpSpPr bwMode="auto">
          <a:xfrm>
            <a:off x="3463354" y="1879143"/>
            <a:ext cx="1257455" cy="2766163"/>
            <a:chOff x="960" y="816"/>
            <a:chExt cx="1056" cy="2323"/>
          </a:xfrm>
        </p:grpSpPr>
        <p:sp>
          <p:nvSpPr>
            <p:cNvPr id="4" name="Text Box 4">
              <a:extLst>
                <a:ext uri="{FF2B5EF4-FFF2-40B4-BE49-F238E27FC236}">
                  <a16:creationId xmlns:a16="http://schemas.microsoft.com/office/drawing/2014/main" id="{D9EF213E-E4AB-84B3-D796-363615C7D675}"/>
                </a:ext>
              </a:extLst>
            </p:cNvPr>
            <p:cNvSpPr txBox="1">
              <a:spLocks noChangeArrowheads="1"/>
            </p:cNvSpPr>
            <p:nvPr/>
          </p:nvSpPr>
          <p:spPr bwMode="auto">
            <a:xfrm>
              <a:off x="1344" y="816"/>
              <a:ext cx="672" cy="231"/>
            </a:xfrm>
            <a:prstGeom prst="rect">
              <a:avLst/>
            </a:prstGeom>
            <a:solidFill>
              <a:srgbClr val="993300"/>
            </a:solidFill>
            <a:ln w="9525">
              <a:miter lim="800000"/>
            </a:ln>
            <a:effectLst/>
            <a:scene3d>
              <a:camera prst="legacyPerspectiveTopRight"/>
              <a:lightRig rig="legacyFlat3" dir="b"/>
            </a:scene3d>
            <a:sp3d extrusionH="430200" prstMaterial="legacyMatte">
              <a:bevelT w="13500" h="13500" prst="angle"/>
              <a:bevelB w="13500" h="13500" prst="angle"/>
              <a:extrusionClr>
                <a:srgbClr val="993300"/>
              </a:extrusionClr>
              <a:contourClr>
                <a:srgbClr val="99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FFFFFF"/>
                  </a:solidFill>
                </a:rPr>
                <a:t>硬件系统</a:t>
              </a:r>
            </a:p>
          </p:txBody>
        </p:sp>
        <p:sp>
          <p:nvSpPr>
            <p:cNvPr id="5" name="Text Box 5">
              <a:extLst>
                <a:ext uri="{FF2B5EF4-FFF2-40B4-BE49-F238E27FC236}">
                  <a16:creationId xmlns:a16="http://schemas.microsoft.com/office/drawing/2014/main" id="{AE1399A2-776B-03DB-922A-E9AEDE664159}"/>
                </a:ext>
              </a:extLst>
            </p:cNvPr>
            <p:cNvSpPr txBox="1">
              <a:spLocks noChangeArrowheads="1"/>
            </p:cNvSpPr>
            <p:nvPr/>
          </p:nvSpPr>
          <p:spPr bwMode="auto">
            <a:xfrm>
              <a:off x="1344" y="2908"/>
              <a:ext cx="672" cy="231"/>
            </a:xfrm>
            <a:prstGeom prst="rect">
              <a:avLst/>
            </a:prstGeom>
            <a:solidFill>
              <a:srgbClr val="000066"/>
            </a:solidFill>
            <a:ln w="9525">
              <a:miter lim="800000"/>
            </a:ln>
            <a:effectLst/>
            <a:scene3d>
              <a:camera prst="legacyPerspectiveTopRight"/>
              <a:lightRig rig="legacyFlat3" dir="b"/>
            </a:scene3d>
            <a:sp3d extrusionH="430200" prstMaterial="legacyMatte">
              <a:bevelT w="13500" h="13500" prst="angle"/>
              <a:bevelB w="13500" h="13500" prst="angle"/>
              <a:extrusionClr>
                <a:srgbClr val="000066"/>
              </a:extrusionClr>
              <a:contourClr>
                <a:srgbClr val="0000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FFFFFF"/>
                  </a:solidFill>
                </a:rPr>
                <a:t>软件系统</a:t>
              </a:r>
            </a:p>
          </p:txBody>
        </p:sp>
        <p:sp>
          <p:nvSpPr>
            <p:cNvPr id="6" name="Line 6">
              <a:extLst>
                <a:ext uri="{FF2B5EF4-FFF2-40B4-BE49-F238E27FC236}">
                  <a16:creationId xmlns:a16="http://schemas.microsoft.com/office/drawing/2014/main" id="{1531D6CA-D359-955E-3E3C-800F86D1DF1A}"/>
                </a:ext>
              </a:extLst>
            </p:cNvPr>
            <p:cNvSpPr>
              <a:spLocks noChangeShapeType="1"/>
            </p:cNvSpPr>
            <p:nvPr/>
          </p:nvSpPr>
          <p:spPr bwMode="auto">
            <a:xfrm flipH="1">
              <a:off x="960" y="912"/>
              <a:ext cx="384" cy="11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7" name="Line 7">
              <a:extLst>
                <a:ext uri="{FF2B5EF4-FFF2-40B4-BE49-F238E27FC236}">
                  <a16:creationId xmlns:a16="http://schemas.microsoft.com/office/drawing/2014/main" id="{595B65A0-3669-DACF-E9AD-18EBA66C39AF}"/>
                </a:ext>
              </a:extLst>
            </p:cNvPr>
            <p:cNvSpPr>
              <a:spLocks noChangeShapeType="1"/>
            </p:cNvSpPr>
            <p:nvPr/>
          </p:nvSpPr>
          <p:spPr bwMode="auto">
            <a:xfrm>
              <a:off x="960" y="2016"/>
              <a:ext cx="384" cy="9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8" name="Group 8">
            <a:extLst>
              <a:ext uri="{FF2B5EF4-FFF2-40B4-BE49-F238E27FC236}">
                <a16:creationId xmlns:a16="http://schemas.microsoft.com/office/drawing/2014/main" id="{C094462C-DBCD-76BB-B843-E362868336D2}"/>
              </a:ext>
            </a:extLst>
          </p:cNvPr>
          <p:cNvGrpSpPr/>
          <p:nvPr/>
        </p:nvGrpSpPr>
        <p:grpSpPr bwMode="auto">
          <a:xfrm>
            <a:off x="4777966" y="1421887"/>
            <a:ext cx="1143141" cy="1280080"/>
            <a:chOff x="2064" y="432"/>
            <a:chExt cx="960" cy="1075"/>
          </a:xfrm>
        </p:grpSpPr>
        <p:sp>
          <p:nvSpPr>
            <p:cNvPr id="9" name="Text Box 9">
              <a:extLst>
                <a:ext uri="{FF2B5EF4-FFF2-40B4-BE49-F238E27FC236}">
                  <a16:creationId xmlns:a16="http://schemas.microsoft.com/office/drawing/2014/main" id="{7E99CF7B-EBA5-421B-B7AE-73743A7E26A6}"/>
                </a:ext>
              </a:extLst>
            </p:cNvPr>
            <p:cNvSpPr txBox="1">
              <a:spLocks noChangeArrowheads="1"/>
            </p:cNvSpPr>
            <p:nvPr/>
          </p:nvSpPr>
          <p:spPr bwMode="auto">
            <a:xfrm>
              <a:off x="2352" y="432"/>
              <a:ext cx="672" cy="231"/>
            </a:xfrm>
            <a:prstGeom prst="rect">
              <a:avLst/>
            </a:prstGeom>
            <a:solidFill>
              <a:srgbClr val="CC3300"/>
            </a:solidFill>
            <a:ln w="9525">
              <a:miter lim="800000"/>
            </a:ln>
            <a:effectLst/>
            <a:scene3d>
              <a:camera prst="legacyPerspectiveTopRight"/>
              <a:lightRig rig="legacyFlat3" dir="b"/>
            </a:scene3d>
            <a:sp3d extrusionH="430200" prstMaterial="legacyMatte">
              <a:bevelT w="13500" h="13500" prst="angle"/>
              <a:bevelB w="13500" h="13500" prst="angle"/>
              <a:extrusionClr>
                <a:srgbClr val="CC3300"/>
              </a:extrusionClr>
              <a:contourClr>
                <a:srgbClr val="CC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FFFFFF"/>
                  </a:solidFill>
                </a:rPr>
                <a:t>主机</a:t>
              </a:r>
            </a:p>
          </p:txBody>
        </p:sp>
        <p:sp>
          <p:nvSpPr>
            <p:cNvPr id="10" name="Text Box 10">
              <a:extLst>
                <a:ext uri="{FF2B5EF4-FFF2-40B4-BE49-F238E27FC236}">
                  <a16:creationId xmlns:a16="http://schemas.microsoft.com/office/drawing/2014/main" id="{5FDA237C-F45A-F78E-5FE2-05B168DC2DC4}"/>
                </a:ext>
              </a:extLst>
            </p:cNvPr>
            <p:cNvSpPr txBox="1">
              <a:spLocks noChangeArrowheads="1"/>
            </p:cNvSpPr>
            <p:nvPr/>
          </p:nvSpPr>
          <p:spPr bwMode="auto">
            <a:xfrm>
              <a:off x="2352" y="1276"/>
              <a:ext cx="672" cy="231"/>
            </a:xfrm>
            <a:prstGeom prst="rect">
              <a:avLst/>
            </a:prstGeom>
            <a:solidFill>
              <a:srgbClr val="CC3300"/>
            </a:solidFill>
            <a:ln w="9525">
              <a:miter lim="800000"/>
            </a:ln>
            <a:effectLst/>
            <a:scene3d>
              <a:camera prst="legacyPerspectiveTopRight"/>
              <a:lightRig rig="legacyFlat3" dir="b"/>
            </a:scene3d>
            <a:sp3d extrusionH="430200" prstMaterial="legacyMatte">
              <a:bevelT w="13500" h="13500" prst="angle"/>
              <a:bevelB w="13500" h="13500" prst="angle"/>
              <a:extrusionClr>
                <a:srgbClr val="CC3300"/>
              </a:extrusionClr>
              <a:contourClr>
                <a:srgbClr val="CC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FFFFFF"/>
                  </a:solidFill>
                </a:rPr>
                <a:t>外部设备</a:t>
              </a:r>
            </a:p>
          </p:txBody>
        </p:sp>
        <p:sp>
          <p:nvSpPr>
            <p:cNvPr id="11" name="Line 11">
              <a:extLst>
                <a:ext uri="{FF2B5EF4-FFF2-40B4-BE49-F238E27FC236}">
                  <a16:creationId xmlns:a16="http://schemas.microsoft.com/office/drawing/2014/main" id="{6BB99DA9-AC03-DEF0-6664-5D77662316B4}"/>
                </a:ext>
              </a:extLst>
            </p:cNvPr>
            <p:cNvSpPr>
              <a:spLocks noChangeShapeType="1"/>
            </p:cNvSpPr>
            <p:nvPr/>
          </p:nvSpPr>
          <p:spPr bwMode="auto">
            <a:xfrm flipH="1">
              <a:off x="2064" y="576"/>
              <a:ext cx="288"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2" name="Line 12">
              <a:extLst>
                <a:ext uri="{FF2B5EF4-FFF2-40B4-BE49-F238E27FC236}">
                  <a16:creationId xmlns:a16="http://schemas.microsoft.com/office/drawing/2014/main" id="{908AD5D3-F824-E4E7-BD1E-24DDBF5CAE21}"/>
                </a:ext>
              </a:extLst>
            </p:cNvPr>
            <p:cNvSpPr>
              <a:spLocks noChangeShapeType="1"/>
            </p:cNvSpPr>
            <p:nvPr/>
          </p:nvSpPr>
          <p:spPr bwMode="auto">
            <a:xfrm>
              <a:off x="2064" y="864"/>
              <a:ext cx="288"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13" name="Group 13">
            <a:extLst>
              <a:ext uri="{FF2B5EF4-FFF2-40B4-BE49-F238E27FC236}">
                <a16:creationId xmlns:a16="http://schemas.microsoft.com/office/drawing/2014/main" id="{2A85DEFC-59D4-3035-420B-92C8D94CAFA7}"/>
              </a:ext>
            </a:extLst>
          </p:cNvPr>
          <p:cNvGrpSpPr/>
          <p:nvPr/>
        </p:nvGrpSpPr>
        <p:grpSpPr bwMode="auto">
          <a:xfrm>
            <a:off x="4720809" y="3798667"/>
            <a:ext cx="1200298" cy="1589681"/>
            <a:chOff x="2016" y="2428"/>
            <a:chExt cx="1008" cy="1335"/>
          </a:xfrm>
        </p:grpSpPr>
        <p:sp>
          <p:nvSpPr>
            <p:cNvPr id="14" name="Text Box 14">
              <a:extLst>
                <a:ext uri="{FF2B5EF4-FFF2-40B4-BE49-F238E27FC236}">
                  <a16:creationId xmlns:a16="http://schemas.microsoft.com/office/drawing/2014/main" id="{DB7A7885-647E-8B9B-7CF5-03265B3026E1}"/>
                </a:ext>
              </a:extLst>
            </p:cNvPr>
            <p:cNvSpPr txBox="1">
              <a:spLocks noChangeArrowheads="1"/>
            </p:cNvSpPr>
            <p:nvPr/>
          </p:nvSpPr>
          <p:spPr bwMode="auto">
            <a:xfrm>
              <a:off x="2352" y="2428"/>
              <a:ext cx="672" cy="231"/>
            </a:xfrm>
            <a:prstGeom prst="rect">
              <a:avLst/>
            </a:prstGeom>
            <a:solidFill>
              <a:srgbClr val="0000FF"/>
            </a:solidFill>
            <a:ln w="9525">
              <a:miter lim="800000"/>
            </a:ln>
            <a:effectLst/>
            <a:scene3d>
              <a:camera prst="legacyPerspectiveTopRight"/>
              <a:lightRig rig="legacyFlat3" dir="b"/>
            </a:scene3d>
            <a:sp3d extrusionH="430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FFFFFF"/>
                  </a:solidFill>
                </a:rPr>
                <a:t>系统软件</a:t>
              </a:r>
            </a:p>
          </p:txBody>
        </p:sp>
        <p:sp>
          <p:nvSpPr>
            <p:cNvPr id="15" name="Text Box 15">
              <a:extLst>
                <a:ext uri="{FF2B5EF4-FFF2-40B4-BE49-F238E27FC236}">
                  <a16:creationId xmlns:a16="http://schemas.microsoft.com/office/drawing/2014/main" id="{89266B59-1091-79B2-DB89-C2EEDE9BD868}"/>
                </a:ext>
              </a:extLst>
            </p:cNvPr>
            <p:cNvSpPr txBox="1">
              <a:spLocks noChangeArrowheads="1"/>
            </p:cNvSpPr>
            <p:nvPr/>
          </p:nvSpPr>
          <p:spPr bwMode="auto">
            <a:xfrm>
              <a:off x="2352" y="3532"/>
              <a:ext cx="672" cy="231"/>
            </a:xfrm>
            <a:prstGeom prst="rect">
              <a:avLst/>
            </a:prstGeom>
            <a:solidFill>
              <a:srgbClr val="0000FF"/>
            </a:solidFill>
            <a:ln w="9525">
              <a:miter lim="800000"/>
            </a:ln>
            <a:effectLst/>
            <a:scene3d>
              <a:camera prst="legacyPerspectiveTopRight"/>
              <a:lightRig rig="legacyFlat3" dir="b"/>
            </a:scene3d>
            <a:sp3d extrusionH="430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FFFFFF"/>
                  </a:solidFill>
                </a:rPr>
                <a:t>应用软件</a:t>
              </a:r>
            </a:p>
          </p:txBody>
        </p:sp>
        <p:sp>
          <p:nvSpPr>
            <p:cNvPr id="16" name="Line 16">
              <a:extLst>
                <a:ext uri="{FF2B5EF4-FFF2-40B4-BE49-F238E27FC236}">
                  <a16:creationId xmlns:a16="http://schemas.microsoft.com/office/drawing/2014/main" id="{987B1259-A7F1-8354-CD39-92EC191CCE14}"/>
                </a:ext>
              </a:extLst>
            </p:cNvPr>
            <p:cNvSpPr>
              <a:spLocks noChangeShapeType="1"/>
            </p:cNvSpPr>
            <p:nvPr/>
          </p:nvSpPr>
          <p:spPr bwMode="auto">
            <a:xfrm flipH="1">
              <a:off x="2016" y="2448"/>
              <a:ext cx="336" cy="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7" name="Line 17">
              <a:extLst>
                <a:ext uri="{FF2B5EF4-FFF2-40B4-BE49-F238E27FC236}">
                  <a16:creationId xmlns:a16="http://schemas.microsoft.com/office/drawing/2014/main" id="{742DE539-86AA-C30D-4AC2-33D035143EE0}"/>
                </a:ext>
              </a:extLst>
            </p:cNvPr>
            <p:cNvSpPr>
              <a:spLocks noChangeShapeType="1"/>
            </p:cNvSpPr>
            <p:nvPr/>
          </p:nvSpPr>
          <p:spPr bwMode="auto">
            <a:xfrm>
              <a:off x="2016" y="3024"/>
              <a:ext cx="336"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18" name="Group 18">
            <a:extLst>
              <a:ext uri="{FF2B5EF4-FFF2-40B4-BE49-F238E27FC236}">
                <a16:creationId xmlns:a16="http://schemas.microsoft.com/office/drawing/2014/main" id="{FC66C701-9833-44F6-F7B7-BFDE9CD9E742}"/>
              </a:ext>
            </a:extLst>
          </p:cNvPr>
          <p:cNvGrpSpPr/>
          <p:nvPr/>
        </p:nvGrpSpPr>
        <p:grpSpPr bwMode="auto">
          <a:xfrm>
            <a:off x="5978264" y="1250415"/>
            <a:ext cx="1314612" cy="709700"/>
            <a:chOff x="3072" y="288"/>
            <a:chExt cx="1104" cy="596"/>
          </a:xfrm>
        </p:grpSpPr>
        <p:sp>
          <p:nvSpPr>
            <p:cNvPr id="19" name="Text Box 19">
              <a:extLst>
                <a:ext uri="{FF2B5EF4-FFF2-40B4-BE49-F238E27FC236}">
                  <a16:creationId xmlns:a16="http://schemas.microsoft.com/office/drawing/2014/main" id="{792BA68A-7036-CB7C-0E44-3227C0C8115B}"/>
                </a:ext>
              </a:extLst>
            </p:cNvPr>
            <p:cNvSpPr txBox="1">
              <a:spLocks noChangeArrowheads="1"/>
            </p:cNvSpPr>
            <p:nvPr/>
          </p:nvSpPr>
          <p:spPr bwMode="auto">
            <a:xfrm>
              <a:off x="3408" y="288"/>
              <a:ext cx="768" cy="212"/>
            </a:xfrm>
            <a:prstGeom prst="rect">
              <a:avLst/>
            </a:prstGeom>
            <a:solidFill>
              <a:srgbClr val="FF3300"/>
            </a:solidFill>
            <a:ln w="9525">
              <a:miter lim="800000"/>
            </a:ln>
            <a:effectLst/>
            <a:scene3d>
              <a:camera prst="legacyPerspectiveTopRight"/>
              <a:lightRig rig="legacyFlat3" dir="b"/>
            </a:scene3d>
            <a:sp3d extrusionH="430200" prstMaterial="legacyMatte">
              <a:bevelT w="13500" h="13500" prst="angle"/>
              <a:bevelB w="13500" h="13500" prst="angle"/>
              <a:extrusionClr>
                <a:srgbClr val="FF3300"/>
              </a:extrusionClr>
              <a:contourClr>
                <a:srgbClr val="FF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50" b="1">
                  <a:solidFill>
                    <a:srgbClr val="FFFFFF"/>
                  </a:solidFill>
                </a:rPr>
                <a:t>中央处理器</a:t>
              </a:r>
            </a:p>
          </p:txBody>
        </p:sp>
        <p:sp>
          <p:nvSpPr>
            <p:cNvPr id="20" name="Text Box 20">
              <a:extLst>
                <a:ext uri="{FF2B5EF4-FFF2-40B4-BE49-F238E27FC236}">
                  <a16:creationId xmlns:a16="http://schemas.microsoft.com/office/drawing/2014/main" id="{FFFFEE0F-365A-73B3-2713-16A99AC368B1}"/>
                </a:ext>
              </a:extLst>
            </p:cNvPr>
            <p:cNvSpPr txBox="1">
              <a:spLocks noChangeArrowheads="1"/>
            </p:cNvSpPr>
            <p:nvPr/>
          </p:nvSpPr>
          <p:spPr bwMode="auto">
            <a:xfrm>
              <a:off x="3408" y="672"/>
              <a:ext cx="768" cy="212"/>
            </a:xfrm>
            <a:prstGeom prst="rect">
              <a:avLst/>
            </a:prstGeom>
            <a:solidFill>
              <a:srgbClr val="FF3300"/>
            </a:solidFill>
            <a:ln w="9525">
              <a:miter lim="800000"/>
            </a:ln>
            <a:effectLst/>
            <a:scene3d>
              <a:camera prst="legacyPerspectiveTopRight"/>
              <a:lightRig rig="legacyFlat3" dir="b"/>
            </a:scene3d>
            <a:sp3d extrusionH="430200" prstMaterial="legacyMatte">
              <a:bevelT w="13500" h="13500" prst="angle"/>
              <a:bevelB w="13500" h="13500" prst="angle"/>
              <a:extrusionClr>
                <a:srgbClr val="FF3300"/>
              </a:extrusionClr>
              <a:contourClr>
                <a:srgbClr val="FF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50" b="1">
                  <a:solidFill>
                    <a:srgbClr val="FFFFFF"/>
                  </a:solidFill>
                </a:rPr>
                <a:t>内存储器</a:t>
              </a:r>
            </a:p>
          </p:txBody>
        </p:sp>
        <p:sp>
          <p:nvSpPr>
            <p:cNvPr id="21" name="Line 21">
              <a:extLst>
                <a:ext uri="{FF2B5EF4-FFF2-40B4-BE49-F238E27FC236}">
                  <a16:creationId xmlns:a16="http://schemas.microsoft.com/office/drawing/2014/main" id="{D5FED54C-E92F-9D62-0B4B-8C797C9EA622}"/>
                </a:ext>
              </a:extLst>
            </p:cNvPr>
            <p:cNvSpPr>
              <a:spLocks noChangeShapeType="1"/>
            </p:cNvSpPr>
            <p:nvPr/>
          </p:nvSpPr>
          <p:spPr bwMode="auto">
            <a:xfrm flipV="1">
              <a:off x="3072" y="336"/>
              <a:ext cx="336"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22" name="Line 22">
              <a:extLst>
                <a:ext uri="{FF2B5EF4-FFF2-40B4-BE49-F238E27FC236}">
                  <a16:creationId xmlns:a16="http://schemas.microsoft.com/office/drawing/2014/main" id="{DFC5EC61-F3E2-8FFE-8148-8D4BDBC927AB}"/>
                </a:ext>
              </a:extLst>
            </p:cNvPr>
            <p:cNvSpPr>
              <a:spLocks noChangeShapeType="1"/>
            </p:cNvSpPr>
            <p:nvPr/>
          </p:nvSpPr>
          <p:spPr bwMode="auto">
            <a:xfrm>
              <a:off x="3072" y="480"/>
              <a:ext cx="336"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23" name="Group 23">
            <a:extLst>
              <a:ext uri="{FF2B5EF4-FFF2-40B4-BE49-F238E27FC236}">
                <a16:creationId xmlns:a16="http://schemas.microsoft.com/office/drawing/2014/main" id="{3539FC01-8CE7-A92F-361A-6104C78D74A1}"/>
              </a:ext>
            </a:extLst>
          </p:cNvPr>
          <p:cNvGrpSpPr/>
          <p:nvPr/>
        </p:nvGrpSpPr>
        <p:grpSpPr bwMode="auto">
          <a:xfrm>
            <a:off x="5978264" y="2164928"/>
            <a:ext cx="1314612" cy="926421"/>
            <a:chOff x="3072" y="1056"/>
            <a:chExt cx="1104" cy="778"/>
          </a:xfrm>
        </p:grpSpPr>
        <p:sp>
          <p:nvSpPr>
            <p:cNvPr id="24" name="Text Box 24">
              <a:extLst>
                <a:ext uri="{FF2B5EF4-FFF2-40B4-BE49-F238E27FC236}">
                  <a16:creationId xmlns:a16="http://schemas.microsoft.com/office/drawing/2014/main" id="{AAAC07C9-73F9-4E75-C406-94121DD78115}"/>
                </a:ext>
              </a:extLst>
            </p:cNvPr>
            <p:cNvSpPr txBox="1">
              <a:spLocks noChangeArrowheads="1"/>
            </p:cNvSpPr>
            <p:nvPr/>
          </p:nvSpPr>
          <p:spPr bwMode="auto">
            <a:xfrm>
              <a:off x="3408" y="1056"/>
              <a:ext cx="768" cy="212"/>
            </a:xfrm>
            <a:prstGeom prst="rect">
              <a:avLst/>
            </a:prstGeom>
            <a:solidFill>
              <a:srgbClr val="FF3300"/>
            </a:solidFill>
            <a:ln w="9525">
              <a:miter lim="800000"/>
            </a:ln>
            <a:effectLst/>
            <a:scene3d>
              <a:camera prst="legacyPerspectiveTopRight"/>
              <a:lightRig rig="legacyFlat3" dir="b"/>
            </a:scene3d>
            <a:sp3d extrusionH="430200" prstMaterial="legacyMatte">
              <a:bevelT w="13500" h="13500" prst="angle"/>
              <a:bevelB w="13500" h="13500" prst="angle"/>
              <a:extrusionClr>
                <a:srgbClr val="FF3300"/>
              </a:extrusionClr>
              <a:contourClr>
                <a:srgbClr val="FF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50" b="1">
                  <a:solidFill>
                    <a:srgbClr val="FFFFFF"/>
                  </a:solidFill>
                </a:rPr>
                <a:t>输入设备</a:t>
              </a:r>
            </a:p>
          </p:txBody>
        </p:sp>
        <p:sp>
          <p:nvSpPr>
            <p:cNvPr id="25" name="Text Box 25">
              <a:extLst>
                <a:ext uri="{FF2B5EF4-FFF2-40B4-BE49-F238E27FC236}">
                  <a16:creationId xmlns:a16="http://schemas.microsoft.com/office/drawing/2014/main" id="{99E1B5FA-EE83-17C7-A8E2-AED1EDE40BA2}"/>
                </a:ext>
              </a:extLst>
            </p:cNvPr>
            <p:cNvSpPr txBox="1">
              <a:spLocks noChangeArrowheads="1"/>
            </p:cNvSpPr>
            <p:nvPr/>
          </p:nvSpPr>
          <p:spPr bwMode="auto">
            <a:xfrm>
              <a:off x="3408" y="1339"/>
              <a:ext cx="768" cy="212"/>
            </a:xfrm>
            <a:prstGeom prst="rect">
              <a:avLst/>
            </a:prstGeom>
            <a:solidFill>
              <a:srgbClr val="FF3300"/>
            </a:solidFill>
            <a:ln w="9525">
              <a:miter lim="800000"/>
            </a:ln>
            <a:effectLst/>
            <a:scene3d>
              <a:camera prst="legacyPerspectiveTopRight"/>
              <a:lightRig rig="legacyFlat3" dir="b"/>
            </a:scene3d>
            <a:sp3d extrusionH="430200" prstMaterial="legacyMatte">
              <a:bevelT w="13500" h="13500" prst="angle"/>
              <a:bevelB w="13500" h="13500" prst="angle"/>
              <a:extrusionClr>
                <a:srgbClr val="FF3300"/>
              </a:extrusionClr>
              <a:contourClr>
                <a:srgbClr val="FF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50" b="1">
                  <a:solidFill>
                    <a:srgbClr val="FFFFFF"/>
                  </a:solidFill>
                </a:rPr>
                <a:t>输出设备</a:t>
              </a:r>
            </a:p>
          </p:txBody>
        </p:sp>
        <p:sp>
          <p:nvSpPr>
            <p:cNvPr id="26" name="Text Box 26">
              <a:extLst>
                <a:ext uri="{FF2B5EF4-FFF2-40B4-BE49-F238E27FC236}">
                  <a16:creationId xmlns:a16="http://schemas.microsoft.com/office/drawing/2014/main" id="{A5886749-6257-23AB-7932-6CC2F55DF644}"/>
                </a:ext>
              </a:extLst>
            </p:cNvPr>
            <p:cNvSpPr txBox="1">
              <a:spLocks noChangeArrowheads="1"/>
            </p:cNvSpPr>
            <p:nvPr/>
          </p:nvSpPr>
          <p:spPr bwMode="auto">
            <a:xfrm>
              <a:off x="3408" y="1622"/>
              <a:ext cx="768" cy="212"/>
            </a:xfrm>
            <a:prstGeom prst="rect">
              <a:avLst/>
            </a:prstGeom>
            <a:solidFill>
              <a:srgbClr val="FF3300"/>
            </a:solidFill>
            <a:ln w="9525">
              <a:miter lim="800000"/>
            </a:ln>
            <a:effectLst/>
            <a:scene3d>
              <a:camera prst="legacyPerspectiveTopRight"/>
              <a:lightRig rig="legacyFlat3" dir="b"/>
            </a:scene3d>
            <a:sp3d extrusionH="430200" prstMaterial="legacyMatte">
              <a:bevelT w="13500" h="13500" prst="angle"/>
              <a:bevelB w="13500" h="13500" prst="angle"/>
              <a:extrusionClr>
                <a:srgbClr val="FF3300"/>
              </a:extrusionClr>
              <a:contourClr>
                <a:srgbClr val="FF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50" b="1">
                  <a:solidFill>
                    <a:srgbClr val="FFFFFF"/>
                  </a:solidFill>
                </a:rPr>
                <a:t>外存储器</a:t>
              </a:r>
            </a:p>
          </p:txBody>
        </p:sp>
        <p:sp>
          <p:nvSpPr>
            <p:cNvPr id="27" name="Line 27">
              <a:extLst>
                <a:ext uri="{FF2B5EF4-FFF2-40B4-BE49-F238E27FC236}">
                  <a16:creationId xmlns:a16="http://schemas.microsoft.com/office/drawing/2014/main" id="{14947A35-9288-CE84-5DCF-4C1FBC379DD3}"/>
                </a:ext>
              </a:extLst>
            </p:cNvPr>
            <p:cNvSpPr>
              <a:spLocks noChangeShapeType="1"/>
            </p:cNvSpPr>
            <p:nvPr/>
          </p:nvSpPr>
          <p:spPr bwMode="auto">
            <a:xfrm flipV="1">
              <a:off x="3072" y="1104"/>
              <a:ext cx="336"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28" name="Line 28">
              <a:extLst>
                <a:ext uri="{FF2B5EF4-FFF2-40B4-BE49-F238E27FC236}">
                  <a16:creationId xmlns:a16="http://schemas.microsoft.com/office/drawing/2014/main" id="{34593FA6-FB7B-3728-7752-D76A9399A03A}"/>
                </a:ext>
              </a:extLst>
            </p:cNvPr>
            <p:cNvSpPr>
              <a:spLocks noChangeShapeType="1"/>
            </p:cNvSpPr>
            <p:nvPr/>
          </p:nvSpPr>
          <p:spPr bwMode="auto">
            <a:xfrm>
              <a:off x="3072" y="1344"/>
              <a:ext cx="336" cy="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29" name="Line 29">
              <a:extLst>
                <a:ext uri="{FF2B5EF4-FFF2-40B4-BE49-F238E27FC236}">
                  <a16:creationId xmlns:a16="http://schemas.microsoft.com/office/drawing/2014/main" id="{46835E9B-BE9B-7264-CE63-A8A5FC95FFDB}"/>
                </a:ext>
              </a:extLst>
            </p:cNvPr>
            <p:cNvSpPr>
              <a:spLocks noChangeShapeType="1"/>
            </p:cNvSpPr>
            <p:nvPr/>
          </p:nvSpPr>
          <p:spPr bwMode="auto">
            <a:xfrm>
              <a:off x="3072" y="1344"/>
              <a:ext cx="336"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30" name="Group 30">
            <a:extLst>
              <a:ext uri="{FF2B5EF4-FFF2-40B4-BE49-F238E27FC236}">
                <a16:creationId xmlns:a16="http://schemas.microsoft.com/office/drawing/2014/main" id="{ECCE65A6-CEAC-CE3B-5702-5884EE11AC9E}"/>
              </a:ext>
            </a:extLst>
          </p:cNvPr>
          <p:cNvGrpSpPr/>
          <p:nvPr/>
        </p:nvGrpSpPr>
        <p:grpSpPr bwMode="auto">
          <a:xfrm>
            <a:off x="5921107" y="3290208"/>
            <a:ext cx="1543241" cy="1426545"/>
            <a:chOff x="3024" y="2001"/>
            <a:chExt cx="1296" cy="1198"/>
          </a:xfrm>
        </p:grpSpPr>
        <p:sp>
          <p:nvSpPr>
            <p:cNvPr id="31" name="Text Box 31">
              <a:extLst>
                <a:ext uri="{FF2B5EF4-FFF2-40B4-BE49-F238E27FC236}">
                  <a16:creationId xmlns:a16="http://schemas.microsoft.com/office/drawing/2014/main" id="{928EEE65-D267-7F7F-0083-B5F6D0835258}"/>
                </a:ext>
              </a:extLst>
            </p:cNvPr>
            <p:cNvSpPr txBox="1">
              <a:spLocks noChangeArrowheads="1"/>
            </p:cNvSpPr>
            <p:nvPr/>
          </p:nvSpPr>
          <p:spPr bwMode="auto">
            <a:xfrm>
              <a:off x="3408" y="2001"/>
              <a:ext cx="912" cy="212"/>
            </a:xfrm>
            <a:prstGeom prst="rect">
              <a:avLst/>
            </a:prstGeom>
            <a:solidFill>
              <a:srgbClr val="0066FF"/>
            </a:solidFill>
            <a:ln w="9525">
              <a:miter lim="800000"/>
            </a:ln>
            <a:effectLst/>
            <a:scene3d>
              <a:camera prst="legacyPerspectiveTopRight"/>
              <a:lightRig rig="legacyFlat3" dir="b"/>
            </a:scene3d>
            <a:sp3d extrusionH="430200" prstMaterial="legacyMatte">
              <a:bevelT w="13500" h="13500" prst="angle"/>
              <a:bevelB w="13500" h="13500" prst="angle"/>
              <a:extrusionClr>
                <a:srgbClr val="0066FF"/>
              </a:extrusionClr>
              <a:contourClr>
                <a:srgbClr val="00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50" b="1">
                  <a:solidFill>
                    <a:srgbClr val="FFFFFF"/>
                  </a:solidFill>
                </a:rPr>
                <a:t>操作系统</a:t>
              </a:r>
            </a:p>
          </p:txBody>
        </p:sp>
        <p:sp>
          <p:nvSpPr>
            <p:cNvPr id="32" name="Text Box 32">
              <a:extLst>
                <a:ext uri="{FF2B5EF4-FFF2-40B4-BE49-F238E27FC236}">
                  <a16:creationId xmlns:a16="http://schemas.microsoft.com/office/drawing/2014/main" id="{D3563BF5-74E5-474A-B1D4-504585C2642D}"/>
                </a:ext>
              </a:extLst>
            </p:cNvPr>
            <p:cNvSpPr txBox="1">
              <a:spLocks noChangeArrowheads="1"/>
            </p:cNvSpPr>
            <p:nvPr/>
          </p:nvSpPr>
          <p:spPr bwMode="auto">
            <a:xfrm>
              <a:off x="3408" y="2284"/>
              <a:ext cx="912" cy="212"/>
            </a:xfrm>
            <a:prstGeom prst="rect">
              <a:avLst/>
            </a:prstGeom>
            <a:solidFill>
              <a:srgbClr val="0066FF"/>
            </a:solidFill>
            <a:ln w="9525">
              <a:miter lim="800000"/>
            </a:ln>
            <a:effectLst/>
            <a:scene3d>
              <a:camera prst="legacyPerspectiveTopRight"/>
              <a:lightRig rig="legacyFlat3" dir="b"/>
            </a:scene3d>
            <a:sp3d extrusionH="430200" prstMaterial="legacyMatte">
              <a:bevelT w="13500" h="13500" prst="angle"/>
              <a:bevelB w="13500" h="13500" prst="angle"/>
              <a:extrusionClr>
                <a:srgbClr val="0066FF"/>
              </a:extrusionClr>
              <a:contourClr>
                <a:srgbClr val="00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50" b="1">
                  <a:solidFill>
                    <a:srgbClr val="FFFFFF"/>
                  </a:solidFill>
                </a:rPr>
                <a:t>语言处理系统</a:t>
              </a:r>
            </a:p>
          </p:txBody>
        </p:sp>
        <p:sp>
          <p:nvSpPr>
            <p:cNvPr id="33" name="Text Box 33">
              <a:extLst>
                <a:ext uri="{FF2B5EF4-FFF2-40B4-BE49-F238E27FC236}">
                  <a16:creationId xmlns:a16="http://schemas.microsoft.com/office/drawing/2014/main" id="{CAC56DF9-25A0-EC86-AC9C-2BFBACA7599E}"/>
                </a:ext>
              </a:extLst>
            </p:cNvPr>
            <p:cNvSpPr txBox="1">
              <a:spLocks noChangeArrowheads="1"/>
            </p:cNvSpPr>
            <p:nvPr/>
          </p:nvSpPr>
          <p:spPr bwMode="auto">
            <a:xfrm>
              <a:off x="3408" y="2568"/>
              <a:ext cx="912" cy="212"/>
            </a:xfrm>
            <a:prstGeom prst="rect">
              <a:avLst/>
            </a:prstGeom>
            <a:solidFill>
              <a:srgbClr val="0066FF"/>
            </a:solidFill>
            <a:ln w="9525">
              <a:miter lim="800000"/>
            </a:ln>
            <a:effectLst/>
            <a:scene3d>
              <a:camera prst="legacyPerspectiveTopRight"/>
              <a:lightRig rig="legacyFlat3" dir="b"/>
            </a:scene3d>
            <a:sp3d extrusionH="430200" prstMaterial="legacyMatte">
              <a:bevelT w="13500" h="13500" prst="angle"/>
              <a:bevelB w="13500" h="13500" prst="angle"/>
              <a:extrusionClr>
                <a:srgbClr val="0066FF"/>
              </a:extrusionClr>
              <a:contourClr>
                <a:srgbClr val="00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50" b="1">
                  <a:solidFill>
                    <a:srgbClr val="FFFFFF"/>
                  </a:solidFill>
                </a:rPr>
                <a:t>系统服务程序</a:t>
              </a:r>
            </a:p>
          </p:txBody>
        </p:sp>
        <p:sp>
          <p:nvSpPr>
            <p:cNvPr id="34" name="Text Box 34">
              <a:extLst>
                <a:ext uri="{FF2B5EF4-FFF2-40B4-BE49-F238E27FC236}">
                  <a16:creationId xmlns:a16="http://schemas.microsoft.com/office/drawing/2014/main" id="{5CD4FA1F-79FA-08DD-5433-AB301E449DAD}"/>
                </a:ext>
              </a:extLst>
            </p:cNvPr>
            <p:cNvSpPr txBox="1">
              <a:spLocks noChangeArrowheads="1"/>
            </p:cNvSpPr>
            <p:nvPr/>
          </p:nvSpPr>
          <p:spPr bwMode="auto">
            <a:xfrm>
              <a:off x="3408" y="2851"/>
              <a:ext cx="912" cy="348"/>
            </a:xfrm>
            <a:prstGeom prst="rect">
              <a:avLst/>
            </a:prstGeom>
            <a:solidFill>
              <a:srgbClr val="0066FF"/>
            </a:solidFill>
            <a:ln w="9525">
              <a:miter lim="800000"/>
            </a:ln>
            <a:effectLst/>
            <a:scene3d>
              <a:camera prst="legacyPerspectiveTopRight"/>
              <a:lightRig rig="legacyFlat3" dir="b"/>
            </a:scene3d>
            <a:sp3d extrusionH="430200" prstMaterial="legacyMatte">
              <a:bevelT w="13500" h="13500" prst="angle"/>
              <a:bevelB w="13500" h="13500" prst="angle"/>
              <a:extrusionClr>
                <a:srgbClr val="0066FF"/>
              </a:extrusionClr>
              <a:contourClr>
                <a:srgbClr val="00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50" b="1">
                  <a:solidFill>
                    <a:srgbClr val="FFFFFF"/>
                  </a:solidFill>
                </a:rPr>
                <a:t>数据库管理系统</a:t>
              </a:r>
            </a:p>
          </p:txBody>
        </p:sp>
        <p:sp>
          <p:nvSpPr>
            <p:cNvPr id="35" name="Line 35">
              <a:extLst>
                <a:ext uri="{FF2B5EF4-FFF2-40B4-BE49-F238E27FC236}">
                  <a16:creationId xmlns:a16="http://schemas.microsoft.com/office/drawing/2014/main" id="{EA9AA8E5-F162-A942-A69E-BB106A3652B9}"/>
                </a:ext>
              </a:extLst>
            </p:cNvPr>
            <p:cNvSpPr>
              <a:spLocks noChangeShapeType="1"/>
            </p:cNvSpPr>
            <p:nvPr/>
          </p:nvSpPr>
          <p:spPr bwMode="auto">
            <a:xfrm flipH="1">
              <a:off x="3024" y="2016"/>
              <a:ext cx="384"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6" name="Line 36">
              <a:extLst>
                <a:ext uri="{FF2B5EF4-FFF2-40B4-BE49-F238E27FC236}">
                  <a16:creationId xmlns:a16="http://schemas.microsoft.com/office/drawing/2014/main" id="{50AD5B20-A6A7-F5A7-8D0F-2E2D0FFA0DB1}"/>
                </a:ext>
              </a:extLst>
            </p:cNvPr>
            <p:cNvSpPr>
              <a:spLocks noChangeShapeType="1"/>
            </p:cNvSpPr>
            <p:nvPr/>
          </p:nvSpPr>
          <p:spPr bwMode="auto">
            <a:xfrm flipH="1">
              <a:off x="3024" y="2400"/>
              <a:ext cx="38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7" name="Line 37">
              <a:extLst>
                <a:ext uri="{FF2B5EF4-FFF2-40B4-BE49-F238E27FC236}">
                  <a16:creationId xmlns:a16="http://schemas.microsoft.com/office/drawing/2014/main" id="{EBEC90E2-78DE-7B72-931D-D3B4FC3DF995}"/>
                </a:ext>
              </a:extLst>
            </p:cNvPr>
            <p:cNvSpPr>
              <a:spLocks noChangeShapeType="1"/>
            </p:cNvSpPr>
            <p:nvPr/>
          </p:nvSpPr>
          <p:spPr bwMode="auto">
            <a:xfrm flipH="1" flipV="1">
              <a:off x="3024" y="2496"/>
              <a:ext cx="38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8" name="Line 38">
              <a:extLst>
                <a:ext uri="{FF2B5EF4-FFF2-40B4-BE49-F238E27FC236}">
                  <a16:creationId xmlns:a16="http://schemas.microsoft.com/office/drawing/2014/main" id="{1E29C97A-19EA-08E4-1E8A-FFD9235F2317}"/>
                </a:ext>
              </a:extLst>
            </p:cNvPr>
            <p:cNvSpPr>
              <a:spLocks noChangeShapeType="1"/>
            </p:cNvSpPr>
            <p:nvPr/>
          </p:nvSpPr>
          <p:spPr bwMode="auto">
            <a:xfrm flipH="1" flipV="1">
              <a:off x="3024" y="2496"/>
              <a:ext cx="384"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39" name="Group 39">
            <a:extLst>
              <a:ext uri="{FF2B5EF4-FFF2-40B4-BE49-F238E27FC236}">
                <a16:creationId xmlns:a16="http://schemas.microsoft.com/office/drawing/2014/main" id="{D0514BCD-239C-2959-423B-7FDB40041E29}"/>
              </a:ext>
            </a:extLst>
          </p:cNvPr>
          <p:cNvGrpSpPr/>
          <p:nvPr/>
        </p:nvGrpSpPr>
        <p:grpSpPr bwMode="auto">
          <a:xfrm>
            <a:off x="5921107" y="4639352"/>
            <a:ext cx="1543241" cy="1264600"/>
            <a:chOff x="3024" y="3134"/>
            <a:chExt cx="1296" cy="1062"/>
          </a:xfrm>
        </p:grpSpPr>
        <p:sp>
          <p:nvSpPr>
            <p:cNvPr id="40" name="Text Box 40">
              <a:extLst>
                <a:ext uri="{FF2B5EF4-FFF2-40B4-BE49-F238E27FC236}">
                  <a16:creationId xmlns:a16="http://schemas.microsoft.com/office/drawing/2014/main" id="{B0EF4246-9E0F-E24B-4EF0-AB3EACDF64C4}"/>
                </a:ext>
              </a:extLst>
            </p:cNvPr>
            <p:cNvSpPr txBox="1">
              <a:spLocks noChangeArrowheads="1"/>
            </p:cNvSpPr>
            <p:nvPr/>
          </p:nvSpPr>
          <p:spPr bwMode="auto">
            <a:xfrm>
              <a:off x="3408" y="3134"/>
              <a:ext cx="912" cy="212"/>
            </a:xfrm>
            <a:prstGeom prst="rect">
              <a:avLst/>
            </a:prstGeom>
            <a:solidFill>
              <a:srgbClr val="0066FF"/>
            </a:solidFill>
            <a:ln w="9525">
              <a:miter lim="800000"/>
            </a:ln>
            <a:effectLst/>
            <a:scene3d>
              <a:camera prst="legacyPerspectiveTopRight"/>
              <a:lightRig rig="legacyFlat3" dir="b"/>
            </a:scene3d>
            <a:sp3d extrusionH="430200" prstMaterial="legacyMatte">
              <a:bevelT w="13500" h="13500" prst="angle"/>
              <a:bevelB w="13500" h="13500" prst="angle"/>
              <a:extrusionClr>
                <a:srgbClr val="0066FF"/>
              </a:extrusionClr>
              <a:contourClr>
                <a:srgbClr val="00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50" b="1">
                  <a:solidFill>
                    <a:srgbClr val="FFFFFF"/>
                  </a:solidFill>
                </a:rPr>
                <a:t>文字处理软件</a:t>
              </a:r>
            </a:p>
          </p:txBody>
        </p:sp>
        <p:sp>
          <p:nvSpPr>
            <p:cNvPr id="41" name="Text Box 41">
              <a:extLst>
                <a:ext uri="{FF2B5EF4-FFF2-40B4-BE49-F238E27FC236}">
                  <a16:creationId xmlns:a16="http://schemas.microsoft.com/office/drawing/2014/main" id="{FC9F4B74-1385-C214-6CAF-5DF13AA75782}"/>
                </a:ext>
              </a:extLst>
            </p:cNvPr>
            <p:cNvSpPr txBox="1">
              <a:spLocks noChangeArrowheads="1"/>
            </p:cNvSpPr>
            <p:nvPr/>
          </p:nvSpPr>
          <p:spPr bwMode="auto">
            <a:xfrm>
              <a:off x="3408" y="3417"/>
              <a:ext cx="912" cy="212"/>
            </a:xfrm>
            <a:prstGeom prst="rect">
              <a:avLst/>
            </a:prstGeom>
            <a:solidFill>
              <a:srgbClr val="0066FF"/>
            </a:solidFill>
            <a:ln w="9525">
              <a:miter lim="800000"/>
            </a:ln>
            <a:effectLst/>
            <a:scene3d>
              <a:camera prst="legacyPerspectiveTopRight"/>
              <a:lightRig rig="legacyFlat3" dir="b"/>
            </a:scene3d>
            <a:sp3d extrusionH="430200" prstMaterial="legacyMatte">
              <a:bevelT w="13500" h="13500" prst="angle"/>
              <a:bevelB w="13500" h="13500" prst="angle"/>
              <a:extrusionClr>
                <a:srgbClr val="0066FF"/>
              </a:extrusionClr>
              <a:contourClr>
                <a:srgbClr val="00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50" b="1">
                  <a:solidFill>
                    <a:srgbClr val="FFFFFF"/>
                  </a:solidFill>
                </a:rPr>
                <a:t>表格处理软件</a:t>
              </a:r>
            </a:p>
          </p:txBody>
        </p:sp>
        <p:sp>
          <p:nvSpPr>
            <p:cNvPr id="42" name="Text Box 42">
              <a:extLst>
                <a:ext uri="{FF2B5EF4-FFF2-40B4-BE49-F238E27FC236}">
                  <a16:creationId xmlns:a16="http://schemas.microsoft.com/office/drawing/2014/main" id="{9F520B2F-C253-D999-1315-F543EB7A5345}"/>
                </a:ext>
              </a:extLst>
            </p:cNvPr>
            <p:cNvSpPr txBox="1">
              <a:spLocks noChangeArrowheads="1"/>
            </p:cNvSpPr>
            <p:nvPr/>
          </p:nvSpPr>
          <p:spPr bwMode="auto">
            <a:xfrm>
              <a:off x="3408" y="3700"/>
              <a:ext cx="912" cy="212"/>
            </a:xfrm>
            <a:prstGeom prst="rect">
              <a:avLst/>
            </a:prstGeom>
            <a:solidFill>
              <a:srgbClr val="0066FF"/>
            </a:solidFill>
            <a:ln w="9525">
              <a:miter lim="800000"/>
            </a:ln>
            <a:effectLst/>
            <a:scene3d>
              <a:camera prst="legacyPerspectiveTopRight"/>
              <a:lightRig rig="legacyFlat3" dir="b"/>
            </a:scene3d>
            <a:sp3d extrusionH="430200" prstMaterial="legacyMatte">
              <a:bevelT w="13500" h="13500" prst="angle"/>
              <a:bevelB w="13500" h="13500" prst="angle"/>
              <a:extrusionClr>
                <a:srgbClr val="0066FF"/>
              </a:extrusionClr>
              <a:contourClr>
                <a:srgbClr val="00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50" b="1">
                  <a:solidFill>
                    <a:srgbClr val="FFFFFF"/>
                  </a:solidFill>
                </a:rPr>
                <a:t>辅助设计软件</a:t>
              </a:r>
            </a:p>
          </p:txBody>
        </p:sp>
        <p:sp>
          <p:nvSpPr>
            <p:cNvPr id="43" name="Text Box 43">
              <a:extLst>
                <a:ext uri="{FF2B5EF4-FFF2-40B4-BE49-F238E27FC236}">
                  <a16:creationId xmlns:a16="http://schemas.microsoft.com/office/drawing/2014/main" id="{9735CA75-C080-119E-2A7E-480AEE54DE62}"/>
                </a:ext>
              </a:extLst>
            </p:cNvPr>
            <p:cNvSpPr txBox="1">
              <a:spLocks noChangeArrowheads="1"/>
            </p:cNvSpPr>
            <p:nvPr/>
          </p:nvSpPr>
          <p:spPr bwMode="auto">
            <a:xfrm>
              <a:off x="3408" y="3984"/>
              <a:ext cx="912" cy="212"/>
            </a:xfrm>
            <a:prstGeom prst="rect">
              <a:avLst/>
            </a:prstGeom>
            <a:solidFill>
              <a:srgbClr val="0066FF"/>
            </a:solidFill>
            <a:ln w="9525">
              <a:miter lim="800000"/>
            </a:ln>
            <a:effectLst/>
            <a:scene3d>
              <a:camera prst="legacyPerspectiveTopRight"/>
              <a:lightRig rig="legacyFlat3" dir="b"/>
            </a:scene3d>
            <a:sp3d extrusionH="430200" prstMaterial="legacyMatte">
              <a:bevelT w="13500" h="13500" prst="angle"/>
              <a:bevelB w="13500" h="13500" prst="angle"/>
              <a:extrusionClr>
                <a:srgbClr val="0066FF"/>
              </a:extrusionClr>
              <a:contourClr>
                <a:srgbClr val="00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50" b="1">
                  <a:solidFill>
                    <a:srgbClr val="FFFFFF"/>
                  </a:solidFill>
                </a:rPr>
                <a:t>实时控制软件</a:t>
              </a:r>
            </a:p>
          </p:txBody>
        </p:sp>
        <p:sp>
          <p:nvSpPr>
            <p:cNvPr id="44" name="Line 44">
              <a:extLst>
                <a:ext uri="{FF2B5EF4-FFF2-40B4-BE49-F238E27FC236}">
                  <a16:creationId xmlns:a16="http://schemas.microsoft.com/office/drawing/2014/main" id="{1FB85B5D-B5B3-F645-A738-80EB92A787FD}"/>
                </a:ext>
              </a:extLst>
            </p:cNvPr>
            <p:cNvSpPr>
              <a:spLocks noChangeShapeType="1"/>
            </p:cNvSpPr>
            <p:nvPr/>
          </p:nvSpPr>
          <p:spPr bwMode="auto">
            <a:xfrm flipH="1">
              <a:off x="3024" y="3216"/>
              <a:ext cx="384"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45" name="Line 45">
              <a:extLst>
                <a:ext uri="{FF2B5EF4-FFF2-40B4-BE49-F238E27FC236}">
                  <a16:creationId xmlns:a16="http://schemas.microsoft.com/office/drawing/2014/main" id="{E50A943F-54B8-8971-90B2-27E0B1B65FAF}"/>
                </a:ext>
              </a:extLst>
            </p:cNvPr>
            <p:cNvSpPr>
              <a:spLocks noChangeShapeType="1"/>
            </p:cNvSpPr>
            <p:nvPr/>
          </p:nvSpPr>
          <p:spPr bwMode="auto">
            <a:xfrm flipH="1">
              <a:off x="3024" y="3552"/>
              <a:ext cx="384" cy="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46" name="Line 46">
              <a:extLst>
                <a:ext uri="{FF2B5EF4-FFF2-40B4-BE49-F238E27FC236}">
                  <a16:creationId xmlns:a16="http://schemas.microsoft.com/office/drawing/2014/main" id="{61CF73A4-03F3-71B9-0318-8AF2942ACAE9}"/>
                </a:ext>
              </a:extLst>
            </p:cNvPr>
            <p:cNvSpPr>
              <a:spLocks noChangeShapeType="1"/>
            </p:cNvSpPr>
            <p:nvPr/>
          </p:nvSpPr>
          <p:spPr bwMode="auto">
            <a:xfrm>
              <a:off x="3024" y="3600"/>
              <a:ext cx="38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47" name="Line 47">
              <a:extLst>
                <a:ext uri="{FF2B5EF4-FFF2-40B4-BE49-F238E27FC236}">
                  <a16:creationId xmlns:a16="http://schemas.microsoft.com/office/drawing/2014/main" id="{6888D409-1429-45FF-E986-307755420B2B}"/>
                </a:ext>
              </a:extLst>
            </p:cNvPr>
            <p:cNvSpPr>
              <a:spLocks noChangeShapeType="1"/>
            </p:cNvSpPr>
            <p:nvPr/>
          </p:nvSpPr>
          <p:spPr bwMode="auto">
            <a:xfrm>
              <a:off x="3024" y="3600"/>
              <a:ext cx="384"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48" name="Group 48">
            <a:extLst>
              <a:ext uri="{FF2B5EF4-FFF2-40B4-BE49-F238E27FC236}">
                <a16:creationId xmlns:a16="http://schemas.microsoft.com/office/drawing/2014/main" id="{EE850176-05CA-007D-EDC1-BEAD24BC6089}"/>
              </a:ext>
            </a:extLst>
          </p:cNvPr>
          <p:cNvGrpSpPr/>
          <p:nvPr/>
        </p:nvGrpSpPr>
        <p:grpSpPr bwMode="auto">
          <a:xfrm>
            <a:off x="7292877" y="1136101"/>
            <a:ext cx="1314612" cy="481072"/>
            <a:chOff x="4176" y="192"/>
            <a:chExt cx="1104" cy="404"/>
          </a:xfrm>
        </p:grpSpPr>
        <p:sp>
          <p:nvSpPr>
            <p:cNvPr id="49" name="Text Box 49">
              <a:extLst>
                <a:ext uri="{FF2B5EF4-FFF2-40B4-BE49-F238E27FC236}">
                  <a16:creationId xmlns:a16="http://schemas.microsoft.com/office/drawing/2014/main" id="{F3EEA6F1-26DB-7157-1AD8-238997FE69F6}"/>
                </a:ext>
              </a:extLst>
            </p:cNvPr>
            <p:cNvSpPr txBox="1">
              <a:spLocks noChangeArrowheads="1"/>
            </p:cNvSpPr>
            <p:nvPr/>
          </p:nvSpPr>
          <p:spPr bwMode="auto">
            <a:xfrm>
              <a:off x="4512" y="192"/>
              <a:ext cx="768" cy="212"/>
            </a:xfrm>
            <a:prstGeom prst="rect">
              <a:avLst/>
            </a:prstGeom>
            <a:solidFill>
              <a:srgbClr val="FF9999"/>
            </a:solidFill>
            <a:ln w="9525">
              <a:miter lim="800000"/>
            </a:ln>
            <a:effectLst/>
            <a:scene3d>
              <a:camera prst="legacyPerspectiveTopRight"/>
              <a:lightRig rig="legacyFlat3" dir="b"/>
            </a:scene3d>
            <a:sp3d extrusionH="430200" prstMaterial="legacyMatte">
              <a:bevelT w="13500" h="13500" prst="angle"/>
              <a:bevelB w="13500" h="13500" prst="angle"/>
              <a:extrusionClr>
                <a:srgbClr val="FF9999"/>
              </a:extrusionClr>
              <a:contourClr>
                <a:srgbClr val="FF99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50" b="1">
                  <a:solidFill>
                    <a:srgbClr val="FFFFFF"/>
                  </a:solidFill>
                </a:rPr>
                <a:t>运算器</a:t>
              </a:r>
            </a:p>
          </p:txBody>
        </p:sp>
        <p:sp>
          <p:nvSpPr>
            <p:cNvPr id="50" name="Text Box 50">
              <a:extLst>
                <a:ext uri="{FF2B5EF4-FFF2-40B4-BE49-F238E27FC236}">
                  <a16:creationId xmlns:a16="http://schemas.microsoft.com/office/drawing/2014/main" id="{422C704C-26B5-96F9-B73E-4C4371CE9B94}"/>
                </a:ext>
              </a:extLst>
            </p:cNvPr>
            <p:cNvSpPr txBox="1">
              <a:spLocks noChangeArrowheads="1"/>
            </p:cNvSpPr>
            <p:nvPr/>
          </p:nvSpPr>
          <p:spPr bwMode="auto">
            <a:xfrm>
              <a:off x="4512" y="384"/>
              <a:ext cx="768" cy="212"/>
            </a:xfrm>
            <a:prstGeom prst="rect">
              <a:avLst/>
            </a:prstGeom>
            <a:solidFill>
              <a:srgbClr val="FF9999"/>
            </a:solidFill>
            <a:ln w="9525">
              <a:miter lim="800000"/>
            </a:ln>
            <a:effectLst/>
            <a:scene3d>
              <a:camera prst="legacyPerspectiveTopRight"/>
              <a:lightRig rig="legacyFlat3" dir="b"/>
            </a:scene3d>
            <a:sp3d extrusionH="430200" prstMaterial="legacyMatte">
              <a:bevelT w="13500" h="13500" prst="angle"/>
              <a:bevelB w="13500" h="13500" prst="angle"/>
              <a:extrusionClr>
                <a:srgbClr val="FF9999"/>
              </a:extrusionClr>
              <a:contourClr>
                <a:srgbClr val="FF99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50" b="1">
                  <a:solidFill>
                    <a:srgbClr val="FFFFFF"/>
                  </a:solidFill>
                </a:rPr>
                <a:t>控制器</a:t>
              </a:r>
            </a:p>
          </p:txBody>
        </p:sp>
        <p:grpSp>
          <p:nvGrpSpPr>
            <p:cNvPr id="51" name="Group 51">
              <a:extLst>
                <a:ext uri="{FF2B5EF4-FFF2-40B4-BE49-F238E27FC236}">
                  <a16:creationId xmlns:a16="http://schemas.microsoft.com/office/drawing/2014/main" id="{B9374B21-7AFE-6950-FD29-704DEED51CBF}"/>
                </a:ext>
              </a:extLst>
            </p:cNvPr>
            <p:cNvGrpSpPr/>
            <p:nvPr/>
          </p:nvGrpSpPr>
          <p:grpSpPr bwMode="auto">
            <a:xfrm>
              <a:off x="4176" y="240"/>
              <a:ext cx="336" cy="240"/>
              <a:chOff x="4176" y="240"/>
              <a:chExt cx="336" cy="240"/>
            </a:xfrm>
          </p:grpSpPr>
          <p:sp>
            <p:nvSpPr>
              <p:cNvPr id="52" name="Line 52">
                <a:extLst>
                  <a:ext uri="{FF2B5EF4-FFF2-40B4-BE49-F238E27FC236}">
                    <a16:creationId xmlns:a16="http://schemas.microsoft.com/office/drawing/2014/main" id="{2870C5DF-E628-116F-0820-36BCDC5D4808}"/>
                  </a:ext>
                </a:extLst>
              </p:cNvPr>
              <p:cNvSpPr>
                <a:spLocks noChangeShapeType="1"/>
              </p:cNvSpPr>
              <p:nvPr/>
            </p:nvSpPr>
            <p:spPr bwMode="auto">
              <a:xfrm flipV="1">
                <a:off x="4176" y="240"/>
                <a:ext cx="336"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3" name="Line 53">
                <a:extLst>
                  <a:ext uri="{FF2B5EF4-FFF2-40B4-BE49-F238E27FC236}">
                    <a16:creationId xmlns:a16="http://schemas.microsoft.com/office/drawing/2014/main" id="{6E9A30C3-8641-CD2A-1348-D06D8DDC2C5C}"/>
                  </a:ext>
                </a:extLst>
              </p:cNvPr>
              <p:cNvSpPr>
                <a:spLocks noChangeShapeType="1"/>
              </p:cNvSpPr>
              <p:nvPr/>
            </p:nvSpPr>
            <p:spPr bwMode="auto">
              <a:xfrm>
                <a:off x="4176" y="336"/>
                <a:ext cx="336"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grpSp>
        <p:nvGrpSpPr>
          <p:cNvPr id="54" name="Group 54">
            <a:extLst>
              <a:ext uri="{FF2B5EF4-FFF2-40B4-BE49-F238E27FC236}">
                <a16:creationId xmlns:a16="http://schemas.microsoft.com/office/drawing/2014/main" id="{2E6D06E3-6B06-FC69-DC94-BCC2AAA16938}"/>
              </a:ext>
            </a:extLst>
          </p:cNvPr>
          <p:cNvGrpSpPr/>
          <p:nvPr/>
        </p:nvGrpSpPr>
        <p:grpSpPr bwMode="auto">
          <a:xfrm>
            <a:off x="7292877" y="1650515"/>
            <a:ext cx="1314612" cy="481072"/>
            <a:chOff x="4176" y="624"/>
            <a:chExt cx="1104" cy="404"/>
          </a:xfrm>
        </p:grpSpPr>
        <p:sp>
          <p:nvSpPr>
            <p:cNvPr id="55" name="Text Box 55">
              <a:extLst>
                <a:ext uri="{FF2B5EF4-FFF2-40B4-BE49-F238E27FC236}">
                  <a16:creationId xmlns:a16="http://schemas.microsoft.com/office/drawing/2014/main" id="{C0430904-D9C1-79C1-8938-7874EE78081D}"/>
                </a:ext>
              </a:extLst>
            </p:cNvPr>
            <p:cNvSpPr txBox="1">
              <a:spLocks noChangeArrowheads="1"/>
            </p:cNvSpPr>
            <p:nvPr/>
          </p:nvSpPr>
          <p:spPr bwMode="auto">
            <a:xfrm>
              <a:off x="4512" y="624"/>
              <a:ext cx="768" cy="212"/>
            </a:xfrm>
            <a:prstGeom prst="rect">
              <a:avLst/>
            </a:prstGeom>
            <a:solidFill>
              <a:srgbClr val="FF9999"/>
            </a:solidFill>
            <a:ln w="9525">
              <a:miter lim="800000"/>
            </a:ln>
            <a:effectLst/>
            <a:scene3d>
              <a:camera prst="legacyPerspectiveTopRight"/>
              <a:lightRig rig="legacyFlat3" dir="b"/>
            </a:scene3d>
            <a:sp3d extrusionH="430200" prstMaterial="legacyMatte">
              <a:bevelT w="13500" h="13500" prst="angle"/>
              <a:bevelB w="13500" h="13500" prst="angle"/>
              <a:extrusionClr>
                <a:srgbClr val="FF9999"/>
              </a:extrusionClr>
              <a:contourClr>
                <a:srgbClr val="FF99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50" b="1">
                  <a:solidFill>
                    <a:srgbClr val="FFFFFF"/>
                  </a:solidFill>
                </a:rPr>
                <a:t>只读存储器</a:t>
              </a:r>
            </a:p>
          </p:txBody>
        </p:sp>
        <p:sp>
          <p:nvSpPr>
            <p:cNvPr id="56" name="Text Box 56">
              <a:extLst>
                <a:ext uri="{FF2B5EF4-FFF2-40B4-BE49-F238E27FC236}">
                  <a16:creationId xmlns:a16="http://schemas.microsoft.com/office/drawing/2014/main" id="{E616AA09-B07A-3AF0-0618-2DC43EE7B1F4}"/>
                </a:ext>
              </a:extLst>
            </p:cNvPr>
            <p:cNvSpPr txBox="1">
              <a:spLocks noChangeArrowheads="1"/>
            </p:cNvSpPr>
            <p:nvPr/>
          </p:nvSpPr>
          <p:spPr bwMode="auto">
            <a:xfrm>
              <a:off x="4512" y="816"/>
              <a:ext cx="768" cy="212"/>
            </a:xfrm>
            <a:prstGeom prst="rect">
              <a:avLst/>
            </a:prstGeom>
            <a:solidFill>
              <a:srgbClr val="FF9999"/>
            </a:solidFill>
            <a:ln w="9525">
              <a:miter lim="800000"/>
            </a:ln>
            <a:effectLst/>
            <a:scene3d>
              <a:camera prst="legacyPerspectiveTopRight"/>
              <a:lightRig rig="legacyFlat3" dir="b"/>
            </a:scene3d>
            <a:sp3d extrusionH="430200" prstMaterial="legacyMatte">
              <a:bevelT w="13500" h="13500" prst="angle"/>
              <a:bevelB w="13500" h="13500" prst="angle"/>
              <a:extrusionClr>
                <a:srgbClr val="FF9999"/>
              </a:extrusionClr>
              <a:contourClr>
                <a:srgbClr val="FF99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50" b="1">
                  <a:solidFill>
                    <a:srgbClr val="FFFFFF"/>
                  </a:solidFill>
                </a:rPr>
                <a:t>随机存储器</a:t>
              </a:r>
            </a:p>
          </p:txBody>
        </p:sp>
        <p:sp>
          <p:nvSpPr>
            <p:cNvPr id="57" name="Line 57">
              <a:extLst>
                <a:ext uri="{FF2B5EF4-FFF2-40B4-BE49-F238E27FC236}">
                  <a16:creationId xmlns:a16="http://schemas.microsoft.com/office/drawing/2014/main" id="{3E3C9931-9BFC-7B3F-1F92-4280794C8B7A}"/>
                </a:ext>
              </a:extLst>
            </p:cNvPr>
            <p:cNvSpPr>
              <a:spLocks noChangeShapeType="1"/>
            </p:cNvSpPr>
            <p:nvPr/>
          </p:nvSpPr>
          <p:spPr bwMode="auto">
            <a:xfrm flipV="1">
              <a:off x="4176" y="672"/>
              <a:ext cx="336" cy="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8" name="Line 58">
              <a:extLst>
                <a:ext uri="{FF2B5EF4-FFF2-40B4-BE49-F238E27FC236}">
                  <a16:creationId xmlns:a16="http://schemas.microsoft.com/office/drawing/2014/main" id="{DA3C3548-7EF1-F245-796A-ECFF1D9AF1C4}"/>
                </a:ext>
              </a:extLst>
            </p:cNvPr>
            <p:cNvSpPr>
              <a:spLocks noChangeShapeType="1"/>
            </p:cNvSpPr>
            <p:nvPr/>
          </p:nvSpPr>
          <p:spPr bwMode="auto">
            <a:xfrm>
              <a:off x="4176" y="720"/>
              <a:ext cx="33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Tree>
    <p:extLst>
      <p:ext uri="{BB962C8B-B14F-4D97-AF65-F5344CB8AC3E}">
        <p14:creationId xmlns:p14="http://schemas.microsoft.com/office/powerpoint/2010/main" val="128534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ppt_w/2"/>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ppt_x</p:attrName>
                                        </p:attrNameLst>
                                      </p:cBhvr>
                                      <p:tavLst>
                                        <p:tav tm="0">
                                          <p:val>
                                            <p:strVal val="#ppt_x-#ppt_w/2"/>
                                          </p:val>
                                        </p:tav>
                                        <p:tav tm="100000">
                                          <p:val>
                                            <p:strVal val="#ppt_x"/>
                                          </p:val>
                                        </p:tav>
                                      </p:tavLst>
                                    </p:anim>
                                    <p:anim calcmode="lin" valueType="num">
                                      <p:cBhvr>
                                        <p:cTn id="21" dur="500" fill="hold"/>
                                        <p:tgtEl>
                                          <p:spTgt spid="8"/>
                                        </p:tgtEl>
                                        <p:attrNameLst>
                                          <p:attrName>ppt_y</p:attrName>
                                        </p:attrNameLst>
                                      </p:cBhvr>
                                      <p:tavLst>
                                        <p:tav tm="0">
                                          <p:val>
                                            <p:strVal val="#ppt_y"/>
                                          </p:val>
                                        </p:tav>
                                        <p:tav tm="100000">
                                          <p:val>
                                            <p:strVal val="#ppt_y"/>
                                          </p:val>
                                        </p:tav>
                                      </p:tavLst>
                                    </p:anim>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ppt_x</p:attrName>
                                        </p:attrNameLst>
                                      </p:cBhvr>
                                      <p:tavLst>
                                        <p:tav tm="0">
                                          <p:val>
                                            <p:strVal val="#ppt_x-#ppt_w/2"/>
                                          </p:val>
                                        </p:tav>
                                        <p:tav tm="100000">
                                          <p:val>
                                            <p:strVal val="#ppt_x"/>
                                          </p:val>
                                        </p:tav>
                                      </p:tavLst>
                                    </p:anim>
                                    <p:anim calcmode="lin" valueType="num">
                                      <p:cBhvr>
                                        <p:cTn id="29" dur="500" fill="hold"/>
                                        <p:tgtEl>
                                          <p:spTgt spid="13"/>
                                        </p:tgtEl>
                                        <p:attrNameLst>
                                          <p:attrName>ppt_y</p:attrName>
                                        </p:attrNameLst>
                                      </p:cBhvr>
                                      <p:tavLst>
                                        <p:tav tm="0">
                                          <p:val>
                                            <p:strVal val="#ppt_y"/>
                                          </p:val>
                                        </p:tav>
                                        <p:tav tm="100000">
                                          <p:val>
                                            <p:strVal val="#ppt_y"/>
                                          </p:val>
                                        </p:tav>
                                      </p:tavLst>
                                    </p:anim>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ppt_w/2"/>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nodeType="click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p:cTn id="44" dur="500" fill="hold"/>
                                        <p:tgtEl>
                                          <p:spTgt spid="48"/>
                                        </p:tgtEl>
                                        <p:attrNameLst>
                                          <p:attrName>ppt_x</p:attrName>
                                        </p:attrNameLst>
                                      </p:cBhvr>
                                      <p:tavLst>
                                        <p:tav tm="0">
                                          <p:val>
                                            <p:strVal val="#ppt_x-#ppt_w/2"/>
                                          </p:val>
                                        </p:tav>
                                        <p:tav tm="100000">
                                          <p:val>
                                            <p:strVal val="#ppt_x"/>
                                          </p:val>
                                        </p:tav>
                                      </p:tavLst>
                                    </p:anim>
                                    <p:anim calcmode="lin" valueType="num">
                                      <p:cBhvr>
                                        <p:cTn id="45" dur="500" fill="hold"/>
                                        <p:tgtEl>
                                          <p:spTgt spid="48"/>
                                        </p:tgtEl>
                                        <p:attrNameLst>
                                          <p:attrName>ppt_y</p:attrName>
                                        </p:attrNameLst>
                                      </p:cBhvr>
                                      <p:tavLst>
                                        <p:tav tm="0">
                                          <p:val>
                                            <p:strVal val="#ppt_y"/>
                                          </p:val>
                                        </p:tav>
                                        <p:tav tm="100000">
                                          <p:val>
                                            <p:strVal val="#ppt_y"/>
                                          </p:val>
                                        </p:tav>
                                      </p:tavLst>
                                    </p:anim>
                                    <p:anim calcmode="lin" valueType="num">
                                      <p:cBhvr>
                                        <p:cTn id="46" dur="500" fill="hold"/>
                                        <p:tgtEl>
                                          <p:spTgt spid="48"/>
                                        </p:tgtEl>
                                        <p:attrNameLst>
                                          <p:attrName>ppt_w</p:attrName>
                                        </p:attrNameLst>
                                      </p:cBhvr>
                                      <p:tavLst>
                                        <p:tav tm="0">
                                          <p:val>
                                            <p:fltVal val="0"/>
                                          </p:val>
                                        </p:tav>
                                        <p:tav tm="100000">
                                          <p:val>
                                            <p:strVal val="#ppt_w"/>
                                          </p:val>
                                        </p:tav>
                                      </p:tavLst>
                                    </p:anim>
                                    <p:anim calcmode="lin" valueType="num">
                                      <p:cBhvr>
                                        <p:cTn id="47" dur="500" fill="hold"/>
                                        <p:tgtEl>
                                          <p:spTgt spid="48"/>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nodeType="clickEffect">
                                  <p:stCondLst>
                                    <p:cond delay="0"/>
                                  </p:stCondLst>
                                  <p:childTnLst>
                                    <p:set>
                                      <p:cBhvr>
                                        <p:cTn id="51" dur="1" fill="hold">
                                          <p:stCondLst>
                                            <p:cond delay="0"/>
                                          </p:stCondLst>
                                        </p:cTn>
                                        <p:tgtEl>
                                          <p:spTgt spid="54"/>
                                        </p:tgtEl>
                                        <p:attrNameLst>
                                          <p:attrName>style.visibility</p:attrName>
                                        </p:attrNameLst>
                                      </p:cBhvr>
                                      <p:to>
                                        <p:strVal val="visible"/>
                                      </p:to>
                                    </p:set>
                                    <p:anim calcmode="lin" valueType="num">
                                      <p:cBhvr>
                                        <p:cTn id="52" dur="500" fill="hold"/>
                                        <p:tgtEl>
                                          <p:spTgt spid="54"/>
                                        </p:tgtEl>
                                        <p:attrNameLst>
                                          <p:attrName>ppt_x</p:attrName>
                                        </p:attrNameLst>
                                      </p:cBhvr>
                                      <p:tavLst>
                                        <p:tav tm="0">
                                          <p:val>
                                            <p:strVal val="#ppt_x-#ppt_w/2"/>
                                          </p:val>
                                        </p:tav>
                                        <p:tav tm="100000">
                                          <p:val>
                                            <p:strVal val="#ppt_x"/>
                                          </p:val>
                                        </p:tav>
                                      </p:tavLst>
                                    </p:anim>
                                    <p:anim calcmode="lin" valueType="num">
                                      <p:cBhvr>
                                        <p:cTn id="53" dur="500" fill="hold"/>
                                        <p:tgtEl>
                                          <p:spTgt spid="54"/>
                                        </p:tgtEl>
                                        <p:attrNameLst>
                                          <p:attrName>ppt_y</p:attrName>
                                        </p:attrNameLst>
                                      </p:cBhvr>
                                      <p:tavLst>
                                        <p:tav tm="0">
                                          <p:val>
                                            <p:strVal val="#ppt_y"/>
                                          </p:val>
                                        </p:tav>
                                        <p:tav tm="100000">
                                          <p:val>
                                            <p:strVal val="#ppt_y"/>
                                          </p:val>
                                        </p:tav>
                                      </p:tavLst>
                                    </p:anim>
                                    <p:anim calcmode="lin" valueType="num">
                                      <p:cBhvr>
                                        <p:cTn id="54" dur="500" fill="hold"/>
                                        <p:tgtEl>
                                          <p:spTgt spid="54"/>
                                        </p:tgtEl>
                                        <p:attrNameLst>
                                          <p:attrName>ppt_w</p:attrName>
                                        </p:attrNameLst>
                                      </p:cBhvr>
                                      <p:tavLst>
                                        <p:tav tm="0">
                                          <p:val>
                                            <p:fltVal val="0"/>
                                          </p:val>
                                        </p:tav>
                                        <p:tav tm="100000">
                                          <p:val>
                                            <p:strVal val="#ppt_w"/>
                                          </p:val>
                                        </p:tav>
                                      </p:tavLst>
                                    </p:anim>
                                    <p:anim calcmode="lin" valueType="num">
                                      <p:cBhvr>
                                        <p:cTn id="55" dur="500" fill="hold"/>
                                        <p:tgtEl>
                                          <p:spTgt spid="54"/>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8" fill="hold" nodeType="click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p:cTn id="60" dur="500" fill="hold"/>
                                        <p:tgtEl>
                                          <p:spTgt spid="23"/>
                                        </p:tgtEl>
                                        <p:attrNameLst>
                                          <p:attrName>ppt_x</p:attrName>
                                        </p:attrNameLst>
                                      </p:cBhvr>
                                      <p:tavLst>
                                        <p:tav tm="0">
                                          <p:val>
                                            <p:strVal val="#ppt_x-#ppt_w/2"/>
                                          </p:val>
                                        </p:tav>
                                        <p:tav tm="100000">
                                          <p:val>
                                            <p:strVal val="#ppt_x"/>
                                          </p:val>
                                        </p:tav>
                                      </p:tavLst>
                                    </p:anim>
                                    <p:anim calcmode="lin" valueType="num">
                                      <p:cBhvr>
                                        <p:cTn id="61" dur="500" fill="hold"/>
                                        <p:tgtEl>
                                          <p:spTgt spid="23"/>
                                        </p:tgtEl>
                                        <p:attrNameLst>
                                          <p:attrName>ppt_y</p:attrName>
                                        </p:attrNameLst>
                                      </p:cBhvr>
                                      <p:tavLst>
                                        <p:tav tm="0">
                                          <p:val>
                                            <p:strVal val="#ppt_y"/>
                                          </p:val>
                                        </p:tav>
                                        <p:tav tm="100000">
                                          <p:val>
                                            <p:strVal val="#ppt_y"/>
                                          </p:val>
                                        </p:tav>
                                      </p:tavLst>
                                    </p:anim>
                                    <p:anim calcmode="lin" valueType="num">
                                      <p:cBhvr>
                                        <p:cTn id="62" dur="500" fill="hold"/>
                                        <p:tgtEl>
                                          <p:spTgt spid="23"/>
                                        </p:tgtEl>
                                        <p:attrNameLst>
                                          <p:attrName>ppt_w</p:attrName>
                                        </p:attrNameLst>
                                      </p:cBhvr>
                                      <p:tavLst>
                                        <p:tav tm="0">
                                          <p:val>
                                            <p:fltVal val="0"/>
                                          </p:val>
                                        </p:tav>
                                        <p:tav tm="100000">
                                          <p:val>
                                            <p:strVal val="#ppt_w"/>
                                          </p:val>
                                        </p:tav>
                                      </p:tavLst>
                                    </p:anim>
                                    <p:anim calcmode="lin" valueType="num">
                                      <p:cBhvr>
                                        <p:cTn id="63"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8" fill="hold" nodeType="clickEffect">
                                  <p:stCondLst>
                                    <p:cond delay="0"/>
                                  </p:stCondLst>
                                  <p:childTnLst>
                                    <p:set>
                                      <p:cBhvr>
                                        <p:cTn id="67" dur="1" fill="hold">
                                          <p:stCondLst>
                                            <p:cond delay="0"/>
                                          </p:stCondLst>
                                        </p:cTn>
                                        <p:tgtEl>
                                          <p:spTgt spid="30"/>
                                        </p:tgtEl>
                                        <p:attrNameLst>
                                          <p:attrName>style.visibility</p:attrName>
                                        </p:attrNameLst>
                                      </p:cBhvr>
                                      <p:to>
                                        <p:strVal val="visible"/>
                                      </p:to>
                                    </p:set>
                                    <p:anim calcmode="lin" valueType="num">
                                      <p:cBhvr>
                                        <p:cTn id="68" dur="500" fill="hold"/>
                                        <p:tgtEl>
                                          <p:spTgt spid="30"/>
                                        </p:tgtEl>
                                        <p:attrNameLst>
                                          <p:attrName>ppt_x</p:attrName>
                                        </p:attrNameLst>
                                      </p:cBhvr>
                                      <p:tavLst>
                                        <p:tav tm="0">
                                          <p:val>
                                            <p:strVal val="#ppt_x-#ppt_w/2"/>
                                          </p:val>
                                        </p:tav>
                                        <p:tav tm="100000">
                                          <p:val>
                                            <p:strVal val="#ppt_x"/>
                                          </p:val>
                                        </p:tav>
                                      </p:tavLst>
                                    </p:anim>
                                    <p:anim calcmode="lin" valueType="num">
                                      <p:cBhvr>
                                        <p:cTn id="69" dur="500" fill="hold"/>
                                        <p:tgtEl>
                                          <p:spTgt spid="30"/>
                                        </p:tgtEl>
                                        <p:attrNameLst>
                                          <p:attrName>ppt_y</p:attrName>
                                        </p:attrNameLst>
                                      </p:cBhvr>
                                      <p:tavLst>
                                        <p:tav tm="0">
                                          <p:val>
                                            <p:strVal val="#ppt_y"/>
                                          </p:val>
                                        </p:tav>
                                        <p:tav tm="100000">
                                          <p:val>
                                            <p:strVal val="#ppt_y"/>
                                          </p:val>
                                        </p:tav>
                                      </p:tavLst>
                                    </p:anim>
                                    <p:anim calcmode="lin" valueType="num">
                                      <p:cBhvr>
                                        <p:cTn id="70" dur="500" fill="hold"/>
                                        <p:tgtEl>
                                          <p:spTgt spid="30"/>
                                        </p:tgtEl>
                                        <p:attrNameLst>
                                          <p:attrName>ppt_w</p:attrName>
                                        </p:attrNameLst>
                                      </p:cBhvr>
                                      <p:tavLst>
                                        <p:tav tm="0">
                                          <p:val>
                                            <p:fltVal val="0"/>
                                          </p:val>
                                        </p:tav>
                                        <p:tav tm="100000">
                                          <p:val>
                                            <p:strVal val="#ppt_w"/>
                                          </p:val>
                                        </p:tav>
                                      </p:tavLst>
                                    </p:anim>
                                    <p:anim calcmode="lin" valueType="num">
                                      <p:cBhvr>
                                        <p:cTn id="71"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7" presetClass="entr" presetSubtype="8" fill="hold" nodeType="clickEffect">
                                  <p:stCondLst>
                                    <p:cond delay="0"/>
                                  </p:stCondLst>
                                  <p:childTnLst>
                                    <p:set>
                                      <p:cBhvr>
                                        <p:cTn id="75" dur="1" fill="hold">
                                          <p:stCondLst>
                                            <p:cond delay="0"/>
                                          </p:stCondLst>
                                        </p:cTn>
                                        <p:tgtEl>
                                          <p:spTgt spid="39"/>
                                        </p:tgtEl>
                                        <p:attrNameLst>
                                          <p:attrName>style.visibility</p:attrName>
                                        </p:attrNameLst>
                                      </p:cBhvr>
                                      <p:to>
                                        <p:strVal val="visible"/>
                                      </p:to>
                                    </p:set>
                                    <p:anim calcmode="lin" valueType="num">
                                      <p:cBhvr>
                                        <p:cTn id="76" dur="500" fill="hold"/>
                                        <p:tgtEl>
                                          <p:spTgt spid="39"/>
                                        </p:tgtEl>
                                        <p:attrNameLst>
                                          <p:attrName>ppt_x</p:attrName>
                                        </p:attrNameLst>
                                      </p:cBhvr>
                                      <p:tavLst>
                                        <p:tav tm="0">
                                          <p:val>
                                            <p:strVal val="#ppt_x-#ppt_w/2"/>
                                          </p:val>
                                        </p:tav>
                                        <p:tav tm="100000">
                                          <p:val>
                                            <p:strVal val="#ppt_x"/>
                                          </p:val>
                                        </p:tav>
                                      </p:tavLst>
                                    </p:anim>
                                    <p:anim calcmode="lin" valueType="num">
                                      <p:cBhvr>
                                        <p:cTn id="77" dur="500" fill="hold"/>
                                        <p:tgtEl>
                                          <p:spTgt spid="39"/>
                                        </p:tgtEl>
                                        <p:attrNameLst>
                                          <p:attrName>ppt_y</p:attrName>
                                        </p:attrNameLst>
                                      </p:cBhvr>
                                      <p:tavLst>
                                        <p:tav tm="0">
                                          <p:val>
                                            <p:strVal val="#ppt_y"/>
                                          </p:val>
                                        </p:tav>
                                        <p:tav tm="100000">
                                          <p:val>
                                            <p:strVal val="#ppt_y"/>
                                          </p:val>
                                        </p:tav>
                                      </p:tavLst>
                                    </p:anim>
                                    <p:anim calcmode="lin" valueType="num">
                                      <p:cBhvr>
                                        <p:cTn id="78" dur="500" fill="hold"/>
                                        <p:tgtEl>
                                          <p:spTgt spid="39"/>
                                        </p:tgtEl>
                                        <p:attrNameLst>
                                          <p:attrName>ppt_w</p:attrName>
                                        </p:attrNameLst>
                                      </p:cBhvr>
                                      <p:tavLst>
                                        <p:tav tm="0">
                                          <p:val>
                                            <p:fltVal val="0"/>
                                          </p:val>
                                        </p:tav>
                                        <p:tav tm="100000">
                                          <p:val>
                                            <p:strVal val="#ppt_w"/>
                                          </p:val>
                                        </p:tav>
                                      </p:tavLst>
                                    </p:anim>
                                    <p:anim calcmode="lin" valueType="num">
                                      <p:cBhvr>
                                        <p:cTn id="79" dur="500" fill="hold"/>
                                        <p:tgtEl>
                                          <p:spTgt spid="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FF0DF36F-CDD4-22DC-D394-9B6EC23A1EF7}"/>
              </a:ext>
            </a:extLst>
          </p:cNvPr>
          <p:cNvSpPr txBox="1">
            <a:spLocks noChangeArrowheads="1"/>
          </p:cNvSpPr>
          <p:nvPr/>
        </p:nvSpPr>
        <p:spPr bwMode="auto">
          <a:xfrm>
            <a:off x="1860338" y="2349280"/>
            <a:ext cx="8132163" cy="279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90000"/>
              </a:lnSpc>
              <a:defRPr/>
            </a:pPr>
            <a:r>
              <a:rPr lang="zh-CN" altLang="en-US" sz="2400" b="1">
                <a:latin typeface="Arial" panose="020B0604020202020204" pitchFamily="34" charset="0"/>
                <a:ea typeface="幼圆" panose="02010509060101010101" pitchFamily="49" charset="-122"/>
              </a:rPr>
              <a:t>十进制	      </a:t>
            </a:r>
            <a:r>
              <a:rPr lang="en-US" altLang="zh-CN" sz="2400" b="1">
                <a:solidFill>
                  <a:schemeClr val="accent2"/>
                </a:solidFill>
                <a:effectLst>
                  <a:outerShdw blurRad="38100" dist="38100" dir="2700000" algn="tl">
                    <a:srgbClr val="000000"/>
                  </a:outerShdw>
                </a:effectLst>
                <a:latin typeface="Arial" panose="020B0604020202020204" pitchFamily="34" charset="0"/>
                <a:ea typeface="幼圆" panose="02010509060101010101" pitchFamily="49" charset="-122"/>
              </a:rPr>
              <a:t>R</a:t>
            </a:r>
            <a:r>
              <a:rPr lang="en-US" altLang="zh-CN" sz="2400" b="1">
                <a:latin typeface="Arial" panose="020B0604020202020204" pitchFamily="34" charset="0"/>
                <a:ea typeface="幼圆" panose="02010509060101010101" pitchFamily="49" charset="-122"/>
              </a:rPr>
              <a:t>=10</a:t>
            </a:r>
            <a:r>
              <a:rPr lang="zh-CN" altLang="en-US" sz="2400" b="1">
                <a:latin typeface="Arial" panose="020B0604020202020204" pitchFamily="34" charset="0"/>
                <a:ea typeface="幼圆" panose="02010509060101010101" pitchFamily="49" charset="-122"/>
              </a:rPr>
              <a:t>， 数字集  </a:t>
            </a:r>
            <a:r>
              <a:rPr lang="en-US" altLang="zh-CN" sz="2400" b="1">
                <a:latin typeface="Arial" panose="020B0604020202020204" pitchFamily="34" charset="0"/>
                <a:ea typeface="幼圆" panose="02010509060101010101" pitchFamily="49" charset="-122"/>
              </a:rPr>
              <a:t>0, 1, 2, 3, 4, 5, 6, 7, 8, 9</a:t>
            </a:r>
          </a:p>
          <a:p>
            <a:pPr eaLnBrk="1" hangingPunct="1">
              <a:lnSpc>
                <a:spcPct val="190000"/>
              </a:lnSpc>
              <a:defRPr/>
            </a:pPr>
            <a:r>
              <a:rPr lang="zh-CN" altLang="en-US" sz="2400" b="1">
                <a:latin typeface="Arial" panose="020B0604020202020204" pitchFamily="34" charset="0"/>
                <a:ea typeface="幼圆" panose="02010509060101010101" pitchFamily="49" charset="-122"/>
              </a:rPr>
              <a:t>二进制	      </a:t>
            </a:r>
            <a:r>
              <a:rPr lang="en-US" altLang="zh-CN" sz="2400" b="1">
                <a:solidFill>
                  <a:schemeClr val="accent2"/>
                </a:solidFill>
                <a:effectLst>
                  <a:outerShdw blurRad="38100" dist="38100" dir="2700000" algn="tl">
                    <a:srgbClr val="000000"/>
                  </a:outerShdw>
                </a:effectLst>
                <a:latin typeface="Arial" panose="020B0604020202020204" pitchFamily="34" charset="0"/>
                <a:ea typeface="幼圆" panose="02010509060101010101" pitchFamily="49" charset="-122"/>
              </a:rPr>
              <a:t>R</a:t>
            </a:r>
            <a:r>
              <a:rPr lang="en-US" altLang="zh-CN" sz="2400" b="1">
                <a:latin typeface="Arial" panose="020B0604020202020204" pitchFamily="34" charset="0"/>
                <a:ea typeface="幼圆" panose="02010509060101010101" pitchFamily="49" charset="-122"/>
              </a:rPr>
              <a:t>=2 </a:t>
            </a:r>
            <a:r>
              <a:rPr lang="zh-CN" altLang="en-US" sz="2400" b="1">
                <a:latin typeface="Arial" panose="020B0604020202020204" pitchFamily="34" charset="0"/>
                <a:ea typeface="幼圆" panose="02010509060101010101" pitchFamily="49" charset="-122"/>
              </a:rPr>
              <a:t>，  数字集  </a:t>
            </a:r>
            <a:r>
              <a:rPr lang="en-US" altLang="zh-CN" sz="2400" b="1">
                <a:latin typeface="Arial" panose="020B0604020202020204" pitchFamily="34" charset="0"/>
                <a:ea typeface="幼圆" panose="02010509060101010101" pitchFamily="49" charset="-122"/>
              </a:rPr>
              <a:t>0, 1</a:t>
            </a:r>
          </a:p>
          <a:p>
            <a:pPr eaLnBrk="1" hangingPunct="1">
              <a:lnSpc>
                <a:spcPct val="190000"/>
              </a:lnSpc>
              <a:defRPr/>
            </a:pPr>
            <a:r>
              <a:rPr lang="zh-CN" altLang="en-US" sz="2400" b="1">
                <a:latin typeface="Arial" panose="020B0604020202020204" pitchFamily="34" charset="0"/>
                <a:ea typeface="幼圆" panose="02010509060101010101" pitchFamily="49" charset="-122"/>
              </a:rPr>
              <a:t>八进制	      </a:t>
            </a:r>
            <a:r>
              <a:rPr lang="en-US" altLang="zh-CN" sz="2400" b="1">
                <a:solidFill>
                  <a:schemeClr val="accent2"/>
                </a:solidFill>
                <a:effectLst>
                  <a:outerShdw blurRad="38100" dist="38100" dir="2700000" algn="tl">
                    <a:srgbClr val="000000"/>
                  </a:outerShdw>
                </a:effectLst>
                <a:latin typeface="Arial" panose="020B0604020202020204" pitchFamily="34" charset="0"/>
                <a:ea typeface="幼圆" panose="02010509060101010101" pitchFamily="49" charset="-122"/>
              </a:rPr>
              <a:t>R</a:t>
            </a:r>
            <a:r>
              <a:rPr lang="en-US" altLang="zh-CN" sz="2400" b="1">
                <a:latin typeface="Arial" panose="020B0604020202020204" pitchFamily="34" charset="0"/>
                <a:ea typeface="幼圆" panose="02010509060101010101" pitchFamily="49" charset="-122"/>
              </a:rPr>
              <a:t>=8 </a:t>
            </a:r>
            <a:r>
              <a:rPr lang="zh-CN" altLang="en-US" sz="2400" b="1">
                <a:latin typeface="Arial" panose="020B0604020202020204" pitchFamily="34" charset="0"/>
                <a:ea typeface="幼圆" panose="02010509060101010101" pitchFamily="49" charset="-122"/>
              </a:rPr>
              <a:t>，  数字集  </a:t>
            </a:r>
            <a:r>
              <a:rPr lang="en-US" altLang="zh-CN" sz="2400" b="1">
                <a:latin typeface="Arial" panose="020B0604020202020204" pitchFamily="34" charset="0"/>
                <a:ea typeface="幼圆" panose="02010509060101010101" pitchFamily="49" charset="-122"/>
              </a:rPr>
              <a:t>0, 1, 2, 3, 4, 5, 6, 7</a:t>
            </a:r>
          </a:p>
          <a:p>
            <a:pPr eaLnBrk="1" hangingPunct="1">
              <a:lnSpc>
                <a:spcPct val="190000"/>
              </a:lnSpc>
              <a:defRPr/>
            </a:pPr>
            <a:r>
              <a:rPr lang="zh-CN" altLang="en-US" sz="2400" b="1">
                <a:latin typeface="Arial" panose="020B0604020202020204" pitchFamily="34" charset="0"/>
                <a:ea typeface="幼圆" panose="02010509060101010101" pitchFamily="49" charset="-122"/>
              </a:rPr>
              <a:t>十六进制             </a:t>
            </a:r>
            <a:r>
              <a:rPr lang="en-US" altLang="zh-CN" sz="2400" b="1">
                <a:solidFill>
                  <a:schemeClr val="accent2"/>
                </a:solidFill>
                <a:effectLst>
                  <a:outerShdw blurRad="38100" dist="38100" dir="2700000" algn="tl">
                    <a:srgbClr val="000000"/>
                  </a:outerShdw>
                </a:effectLst>
                <a:latin typeface="Arial" panose="020B0604020202020204" pitchFamily="34" charset="0"/>
                <a:ea typeface="幼圆" panose="02010509060101010101" pitchFamily="49" charset="-122"/>
              </a:rPr>
              <a:t>R</a:t>
            </a:r>
            <a:r>
              <a:rPr lang="en-US" altLang="zh-CN" sz="2400" b="1">
                <a:latin typeface="Arial" panose="020B0604020202020204" pitchFamily="34" charset="0"/>
                <a:ea typeface="幼圆" panose="02010509060101010101" pitchFamily="49" charset="-122"/>
              </a:rPr>
              <a:t>=16 </a:t>
            </a:r>
            <a:r>
              <a:rPr lang="zh-CN" altLang="en-US" sz="2400" b="1">
                <a:latin typeface="Arial" panose="020B0604020202020204" pitchFamily="34" charset="0"/>
                <a:ea typeface="幼圆" panose="02010509060101010101" pitchFamily="49" charset="-122"/>
              </a:rPr>
              <a:t>，数字集  </a:t>
            </a:r>
            <a:r>
              <a:rPr lang="en-US" altLang="zh-CN" sz="2400" b="1">
                <a:latin typeface="Arial" panose="020B0604020202020204" pitchFamily="34" charset="0"/>
                <a:ea typeface="幼圆" panose="02010509060101010101" pitchFamily="49" charset="-122"/>
              </a:rPr>
              <a:t>0, … , 9, A, B, C, D, E, F</a:t>
            </a:r>
          </a:p>
        </p:txBody>
      </p:sp>
      <p:sp>
        <p:nvSpPr>
          <p:cNvPr id="3" name="Text Box 3">
            <a:extLst>
              <a:ext uri="{FF2B5EF4-FFF2-40B4-BE49-F238E27FC236}">
                <a16:creationId xmlns:a16="http://schemas.microsoft.com/office/drawing/2014/main" id="{78D621E0-FBC4-480D-9144-595A0C6A16CE}"/>
              </a:ext>
            </a:extLst>
          </p:cNvPr>
          <p:cNvSpPr txBox="1">
            <a:spLocks noChangeArrowheads="1"/>
          </p:cNvSpPr>
          <p:nvPr/>
        </p:nvSpPr>
        <p:spPr bwMode="auto">
          <a:xfrm>
            <a:off x="3311228" y="1427216"/>
            <a:ext cx="359425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latin typeface="隶书" panose="02010509060101010101" pitchFamily="49" charset="-122"/>
                <a:ea typeface="隶书" panose="02010509060101010101" pitchFamily="49" charset="-122"/>
              </a:rPr>
              <a:t>逢</a:t>
            </a:r>
            <a:r>
              <a:rPr lang="en-US" altLang="zh-CN" sz="3200" b="1">
                <a:solidFill>
                  <a:srgbClr val="0000FF"/>
                </a:solidFill>
                <a:effectLst>
                  <a:outerShdw blurRad="38100" dist="38100" dir="2700000" algn="tl">
                    <a:srgbClr val="000000"/>
                  </a:outerShdw>
                </a:effectLst>
                <a:latin typeface="Comic Sans MS" panose="030F0702030302020204" pitchFamily="66" charset="0"/>
                <a:ea typeface="隶书" panose="02010509060101010101" pitchFamily="49" charset="-122"/>
              </a:rPr>
              <a:t>R</a:t>
            </a:r>
            <a:r>
              <a:rPr lang="zh-CN" altLang="en-US" sz="3200" b="1">
                <a:latin typeface="隶书" panose="02010509060101010101" pitchFamily="49" charset="-122"/>
                <a:ea typeface="隶书" panose="02010509060101010101" pitchFamily="49" charset="-122"/>
              </a:rPr>
              <a:t>进</a:t>
            </a:r>
            <a:r>
              <a:rPr lang="zh-CN" altLang="en-US"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一</a:t>
            </a:r>
            <a:r>
              <a:rPr lang="zh-CN" altLang="en-US" sz="3200" b="1">
                <a:latin typeface="隶书" panose="02010509060101010101" pitchFamily="49" charset="-122"/>
                <a:ea typeface="隶书" panose="02010509060101010101" pitchFamily="49" charset="-122"/>
              </a:rPr>
              <a:t>，借</a:t>
            </a:r>
            <a:r>
              <a:rPr lang="zh-CN" altLang="en-US"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一</a:t>
            </a:r>
            <a:r>
              <a:rPr lang="zh-CN" altLang="en-US" sz="3200" b="1">
                <a:latin typeface="隶书" panose="02010509060101010101" pitchFamily="49" charset="-122"/>
                <a:ea typeface="隶书" panose="02010509060101010101" pitchFamily="49" charset="-122"/>
              </a:rPr>
              <a:t>当</a:t>
            </a:r>
            <a:r>
              <a:rPr lang="en-US" altLang="zh-CN" sz="3200" b="1">
                <a:solidFill>
                  <a:srgbClr val="0000FF"/>
                </a:solidFill>
                <a:effectLst>
                  <a:outerShdw blurRad="38100" dist="38100" dir="2700000" algn="tl">
                    <a:srgbClr val="000000"/>
                  </a:outerShdw>
                </a:effectLst>
                <a:latin typeface="Comic Sans MS" panose="030F0702030302020204" pitchFamily="66" charset="0"/>
                <a:ea typeface="隶书" panose="02010509060101010101" pitchFamily="49" charset="-122"/>
              </a:rPr>
              <a:t>R</a:t>
            </a:r>
          </a:p>
        </p:txBody>
      </p:sp>
      <p:sp>
        <p:nvSpPr>
          <p:cNvPr id="5" name="矩形 4">
            <a:extLst>
              <a:ext uri="{FF2B5EF4-FFF2-40B4-BE49-F238E27FC236}">
                <a16:creationId xmlns:a16="http://schemas.microsoft.com/office/drawing/2014/main" id="{424AF8E8-017D-2C0E-EF15-CCF2157EC459}"/>
              </a:ext>
            </a:extLst>
          </p:cNvPr>
          <p:cNvSpPr/>
          <p:nvPr/>
        </p:nvSpPr>
        <p:spPr>
          <a:xfrm>
            <a:off x="2085943" y="289735"/>
            <a:ext cx="1980029"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进制的概念</a:t>
            </a:r>
          </a:p>
        </p:txBody>
      </p:sp>
    </p:spTree>
    <p:extLst>
      <p:ext uri="{BB962C8B-B14F-4D97-AF65-F5344CB8AC3E}">
        <p14:creationId xmlns:p14="http://schemas.microsoft.com/office/powerpoint/2010/main" val="243878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3"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2" name="Group 3">
            <a:extLst>
              <a:ext uri="{FF2B5EF4-FFF2-40B4-BE49-F238E27FC236}">
                <a16:creationId xmlns:a16="http://schemas.microsoft.com/office/drawing/2014/main" id="{705878B3-1440-A181-D150-046A538B02F0}"/>
              </a:ext>
            </a:extLst>
          </p:cNvPr>
          <p:cNvGrpSpPr/>
          <p:nvPr/>
        </p:nvGrpSpPr>
        <p:grpSpPr bwMode="auto">
          <a:xfrm>
            <a:off x="2337883" y="1310925"/>
            <a:ext cx="5416822" cy="512032"/>
            <a:chOff x="566" y="1069"/>
            <a:chExt cx="4549" cy="430"/>
          </a:xfrm>
        </p:grpSpPr>
        <p:grpSp>
          <p:nvGrpSpPr>
            <p:cNvPr id="263" name="Group 4">
              <a:extLst>
                <a:ext uri="{FF2B5EF4-FFF2-40B4-BE49-F238E27FC236}">
                  <a16:creationId xmlns:a16="http://schemas.microsoft.com/office/drawing/2014/main" id="{6B094734-211A-4AA4-0680-99CEA639104E}"/>
                </a:ext>
              </a:extLst>
            </p:cNvPr>
            <p:cNvGrpSpPr/>
            <p:nvPr/>
          </p:nvGrpSpPr>
          <p:grpSpPr bwMode="auto">
            <a:xfrm>
              <a:off x="4838" y="1069"/>
              <a:ext cx="277" cy="430"/>
              <a:chOff x="5417" y="1248"/>
              <a:chExt cx="277" cy="430"/>
            </a:xfrm>
          </p:grpSpPr>
          <p:grpSp>
            <p:nvGrpSpPr>
              <p:cNvPr id="411" name="Group 5">
                <a:extLst>
                  <a:ext uri="{FF2B5EF4-FFF2-40B4-BE49-F238E27FC236}">
                    <a16:creationId xmlns:a16="http://schemas.microsoft.com/office/drawing/2014/main" id="{50B4388F-FCB4-BCCA-4179-FCC7498289B4}"/>
                  </a:ext>
                </a:extLst>
              </p:cNvPr>
              <p:cNvGrpSpPr/>
              <p:nvPr/>
            </p:nvGrpSpPr>
            <p:grpSpPr bwMode="auto">
              <a:xfrm>
                <a:off x="5492" y="1579"/>
                <a:ext cx="126" cy="99"/>
                <a:chOff x="5113" y="1792"/>
                <a:chExt cx="224" cy="177"/>
              </a:xfrm>
            </p:grpSpPr>
            <p:grpSp>
              <p:nvGrpSpPr>
                <p:cNvPr id="414" name="Group 6">
                  <a:extLst>
                    <a:ext uri="{FF2B5EF4-FFF2-40B4-BE49-F238E27FC236}">
                      <a16:creationId xmlns:a16="http://schemas.microsoft.com/office/drawing/2014/main" id="{5800E476-F2F7-EEC7-6AE9-754963642D8B}"/>
                    </a:ext>
                  </a:extLst>
                </p:cNvPr>
                <p:cNvGrpSpPr/>
                <p:nvPr/>
              </p:nvGrpSpPr>
              <p:grpSpPr bwMode="auto">
                <a:xfrm>
                  <a:off x="5113" y="1792"/>
                  <a:ext cx="224" cy="177"/>
                  <a:chOff x="5113" y="1792"/>
                  <a:chExt cx="224" cy="177"/>
                </a:xfrm>
              </p:grpSpPr>
              <p:grpSp>
                <p:nvGrpSpPr>
                  <p:cNvPr id="420" name="Group 7">
                    <a:extLst>
                      <a:ext uri="{FF2B5EF4-FFF2-40B4-BE49-F238E27FC236}">
                        <a16:creationId xmlns:a16="http://schemas.microsoft.com/office/drawing/2014/main" id="{4D7B0F0E-7FA8-2C08-069D-27D3928ED37A}"/>
                      </a:ext>
                    </a:extLst>
                  </p:cNvPr>
                  <p:cNvGrpSpPr/>
                  <p:nvPr/>
                </p:nvGrpSpPr>
                <p:grpSpPr bwMode="auto">
                  <a:xfrm>
                    <a:off x="5169" y="1927"/>
                    <a:ext cx="123" cy="42"/>
                    <a:chOff x="5169" y="1927"/>
                    <a:chExt cx="123" cy="42"/>
                  </a:xfrm>
                </p:grpSpPr>
                <p:sp>
                  <p:nvSpPr>
                    <p:cNvPr id="429" name="Freeform 8">
                      <a:extLst>
                        <a:ext uri="{FF2B5EF4-FFF2-40B4-BE49-F238E27FC236}">
                          <a16:creationId xmlns:a16="http://schemas.microsoft.com/office/drawing/2014/main" id="{134AACB1-E854-6013-A902-3BDAC52C39B7}"/>
                        </a:ext>
                      </a:extLst>
                    </p:cNvPr>
                    <p:cNvSpPr/>
                    <p:nvPr/>
                  </p:nvSpPr>
                  <p:spPr bwMode="auto">
                    <a:xfrm>
                      <a:off x="5169" y="1927"/>
                      <a:ext cx="123" cy="42"/>
                    </a:xfrm>
                    <a:custGeom>
                      <a:avLst/>
                      <a:gdLst>
                        <a:gd name="T0" fmla="*/ 0 w 123"/>
                        <a:gd name="T1" fmla="*/ 0 h 42"/>
                        <a:gd name="T2" fmla="*/ 24 w 123"/>
                        <a:gd name="T3" fmla="*/ 32 h 42"/>
                        <a:gd name="T4" fmla="*/ 26 w 123"/>
                        <a:gd name="T5" fmla="*/ 34 h 42"/>
                        <a:gd name="T6" fmla="*/ 29 w 123"/>
                        <a:gd name="T7" fmla="*/ 35 h 42"/>
                        <a:gd name="T8" fmla="*/ 33 w 123"/>
                        <a:gd name="T9" fmla="*/ 37 h 42"/>
                        <a:gd name="T10" fmla="*/ 37 w 123"/>
                        <a:gd name="T11" fmla="*/ 38 h 42"/>
                        <a:gd name="T12" fmla="*/ 42 w 123"/>
                        <a:gd name="T13" fmla="*/ 39 h 42"/>
                        <a:gd name="T14" fmla="*/ 46 w 123"/>
                        <a:gd name="T15" fmla="*/ 39 h 42"/>
                        <a:gd name="T16" fmla="*/ 50 w 123"/>
                        <a:gd name="T17" fmla="*/ 40 h 42"/>
                        <a:gd name="T18" fmla="*/ 54 w 123"/>
                        <a:gd name="T19" fmla="*/ 40 h 42"/>
                        <a:gd name="T20" fmla="*/ 59 w 123"/>
                        <a:gd name="T21" fmla="*/ 41 h 42"/>
                        <a:gd name="T22" fmla="*/ 62 w 123"/>
                        <a:gd name="T23" fmla="*/ 41 h 42"/>
                        <a:gd name="T24" fmla="*/ 68 w 123"/>
                        <a:gd name="T25" fmla="*/ 40 h 42"/>
                        <a:gd name="T26" fmla="*/ 72 w 123"/>
                        <a:gd name="T27" fmla="*/ 40 h 42"/>
                        <a:gd name="T28" fmla="*/ 77 w 123"/>
                        <a:gd name="T29" fmla="*/ 39 h 42"/>
                        <a:gd name="T30" fmla="*/ 81 w 123"/>
                        <a:gd name="T31" fmla="*/ 39 h 42"/>
                        <a:gd name="T32" fmla="*/ 85 w 123"/>
                        <a:gd name="T33" fmla="*/ 38 h 42"/>
                        <a:gd name="T34" fmla="*/ 89 w 123"/>
                        <a:gd name="T35" fmla="*/ 37 h 42"/>
                        <a:gd name="T36" fmla="*/ 93 w 123"/>
                        <a:gd name="T37" fmla="*/ 35 h 42"/>
                        <a:gd name="T38" fmla="*/ 95 w 123"/>
                        <a:gd name="T39" fmla="*/ 34 h 42"/>
                        <a:gd name="T40" fmla="*/ 97 w 123"/>
                        <a:gd name="T41" fmla="*/ 33 h 42"/>
                        <a:gd name="T42" fmla="*/ 99 w 123"/>
                        <a:gd name="T43" fmla="*/ 31 h 42"/>
                        <a:gd name="T44" fmla="*/ 122 w 123"/>
                        <a:gd name="T45" fmla="*/ 0 h 42"/>
                        <a:gd name="T46" fmla="*/ 0 w 123"/>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3" h="42">
                          <a:moveTo>
                            <a:pt x="0" y="0"/>
                          </a:moveTo>
                          <a:lnTo>
                            <a:pt x="24" y="32"/>
                          </a:lnTo>
                          <a:lnTo>
                            <a:pt x="26" y="34"/>
                          </a:lnTo>
                          <a:lnTo>
                            <a:pt x="29" y="35"/>
                          </a:lnTo>
                          <a:lnTo>
                            <a:pt x="33" y="37"/>
                          </a:lnTo>
                          <a:lnTo>
                            <a:pt x="37" y="38"/>
                          </a:lnTo>
                          <a:lnTo>
                            <a:pt x="42" y="39"/>
                          </a:lnTo>
                          <a:lnTo>
                            <a:pt x="46" y="39"/>
                          </a:lnTo>
                          <a:lnTo>
                            <a:pt x="50" y="40"/>
                          </a:lnTo>
                          <a:lnTo>
                            <a:pt x="54" y="40"/>
                          </a:lnTo>
                          <a:lnTo>
                            <a:pt x="59" y="41"/>
                          </a:lnTo>
                          <a:lnTo>
                            <a:pt x="62" y="41"/>
                          </a:lnTo>
                          <a:lnTo>
                            <a:pt x="68" y="40"/>
                          </a:lnTo>
                          <a:lnTo>
                            <a:pt x="72" y="40"/>
                          </a:lnTo>
                          <a:lnTo>
                            <a:pt x="77" y="39"/>
                          </a:lnTo>
                          <a:lnTo>
                            <a:pt x="81" y="39"/>
                          </a:lnTo>
                          <a:lnTo>
                            <a:pt x="85" y="38"/>
                          </a:lnTo>
                          <a:lnTo>
                            <a:pt x="89" y="37"/>
                          </a:lnTo>
                          <a:lnTo>
                            <a:pt x="93" y="35"/>
                          </a:lnTo>
                          <a:lnTo>
                            <a:pt x="95" y="34"/>
                          </a:lnTo>
                          <a:lnTo>
                            <a:pt x="97" y="33"/>
                          </a:lnTo>
                          <a:lnTo>
                            <a:pt x="99" y="31"/>
                          </a:lnTo>
                          <a:lnTo>
                            <a:pt x="122" y="0"/>
                          </a:lnTo>
                          <a:lnTo>
                            <a:pt x="0" y="0"/>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30" name="Freeform 9">
                      <a:extLst>
                        <a:ext uri="{FF2B5EF4-FFF2-40B4-BE49-F238E27FC236}">
                          <a16:creationId xmlns:a16="http://schemas.microsoft.com/office/drawing/2014/main" id="{2E0685A7-F066-B587-5883-2C61646A1E06}"/>
                        </a:ext>
                      </a:extLst>
                    </p:cNvPr>
                    <p:cNvSpPr/>
                    <p:nvPr/>
                  </p:nvSpPr>
                  <p:spPr bwMode="auto">
                    <a:xfrm>
                      <a:off x="5188" y="1927"/>
                      <a:ext cx="56" cy="42"/>
                    </a:xfrm>
                    <a:custGeom>
                      <a:avLst/>
                      <a:gdLst>
                        <a:gd name="T0" fmla="*/ 0 w 56"/>
                        <a:gd name="T1" fmla="*/ 0 h 42"/>
                        <a:gd name="T2" fmla="*/ 15 w 56"/>
                        <a:gd name="T3" fmla="*/ 37 h 42"/>
                        <a:gd name="T4" fmla="*/ 18 w 56"/>
                        <a:gd name="T5" fmla="*/ 38 h 42"/>
                        <a:gd name="T6" fmla="*/ 23 w 56"/>
                        <a:gd name="T7" fmla="*/ 39 h 42"/>
                        <a:gd name="T8" fmla="*/ 27 w 56"/>
                        <a:gd name="T9" fmla="*/ 39 h 42"/>
                        <a:gd name="T10" fmla="*/ 31 w 56"/>
                        <a:gd name="T11" fmla="*/ 40 h 42"/>
                        <a:gd name="T12" fmla="*/ 35 w 56"/>
                        <a:gd name="T13" fmla="*/ 40 h 42"/>
                        <a:gd name="T14" fmla="*/ 40 w 56"/>
                        <a:gd name="T15" fmla="*/ 41 h 42"/>
                        <a:gd name="T16" fmla="*/ 44 w 56"/>
                        <a:gd name="T17" fmla="*/ 41 h 42"/>
                        <a:gd name="T18" fmla="*/ 49 w 56"/>
                        <a:gd name="T19" fmla="*/ 40 h 42"/>
                        <a:gd name="T20" fmla="*/ 55 w 56"/>
                        <a:gd name="T21" fmla="*/ 0 h 42"/>
                        <a:gd name="T22" fmla="*/ 0 w 56"/>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 h="42">
                          <a:moveTo>
                            <a:pt x="0" y="0"/>
                          </a:moveTo>
                          <a:lnTo>
                            <a:pt x="15" y="37"/>
                          </a:lnTo>
                          <a:lnTo>
                            <a:pt x="18" y="38"/>
                          </a:lnTo>
                          <a:lnTo>
                            <a:pt x="23" y="39"/>
                          </a:lnTo>
                          <a:lnTo>
                            <a:pt x="27" y="39"/>
                          </a:lnTo>
                          <a:lnTo>
                            <a:pt x="31" y="40"/>
                          </a:lnTo>
                          <a:lnTo>
                            <a:pt x="35" y="40"/>
                          </a:lnTo>
                          <a:lnTo>
                            <a:pt x="40" y="41"/>
                          </a:lnTo>
                          <a:lnTo>
                            <a:pt x="44" y="41"/>
                          </a:lnTo>
                          <a:lnTo>
                            <a:pt x="49" y="40"/>
                          </a:lnTo>
                          <a:lnTo>
                            <a:pt x="55" y="0"/>
                          </a:lnTo>
                          <a:lnTo>
                            <a:pt x="0" y="0"/>
                          </a:lnTo>
                        </a:path>
                      </a:pathLst>
                    </a:custGeom>
                    <a:solidFill>
                      <a:srgbClr val="404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421" name="Group 10">
                    <a:extLst>
                      <a:ext uri="{FF2B5EF4-FFF2-40B4-BE49-F238E27FC236}">
                        <a16:creationId xmlns:a16="http://schemas.microsoft.com/office/drawing/2014/main" id="{11334638-E85D-F20B-00DB-E7E78E3C1B1B}"/>
                      </a:ext>
                    </a:extLst>
                  </p:cNvPr>
                  <p:cNvGrpSpPr/>
                  <p:nvPr/>
                </p:nvGrpSpPr>
                <p:grpSpPr bwMode="auto">
                  <a:xfrm>
                    <a:off x="5113" y="1792"/>
                    <a:ext cx="224" cy="148"/>
                    <a:chOff x="5113" y="1792"/>
                    <a:chExt cx="224" cy="148"/>
                  </a:xfrm>
                </p:grpSpPr>
                <p:sp>
                  <p:nvSpPr>
                    <p:cNvPr id="422" name="Freeform 11">
                      <a:extLst>
                        <a:ext uri="{FF2B5EF4-FFF2-40B4-BE49-F238E27FC236}">
                          <a16:creationId xmlns:a16="http://schemas.microsoft.com/office/drawing/2014/main" id="{B7F649CE-FE2B-C4E6-56A0-42EECBCFAF5D}"/>
                        </a:ext>
                      </a:extLst>
                    </p:cNvPr>
                    <p:cNvSpPr/>
                    <p:nvPr/>
                  </p:nvSpPr>
                  <p:spPr bwMode="auto">
                    <a:xfrm>
                      <a:off x="5113" y="1792"/>
                      <a:ext cx="224" cy="148"/>
                    </a:xfrm>
                    <a:custGeom>
                      <a:avLst/>
                      <a:gdLst>
                        <a:gd name="T0" fmla="*/ 5 w 224"/>
                        <a:gd name="T1" fmla="*/ 4 h 148"/>
                        <a:gd name="T2" fmla="*/ 6 w 224"/>
                        <a:gd name="T3" fmla="*/ 7 h 148"/>
                        <a:gd name="T4" fmla="*/ 5 w 224"/>
                        <a:gd name="T5" fmla="*/ 15 h 148"/>
                        <a:gd name="T6" fmla="*/ 3 w 224"/>
                        <a:gd name="T7" fmla="*/ 19 h 148"/>
                        <a:gd name="T8" fmla="*/ 1 w 224"/>
                        <a:gd name="T9" fmla="*/ 25 h 148"/>
                        <a:gd name="T10" fmla="*/ 4 w 224"/>
                        <a:gd name="T11" fmla="*/ 30 h 148"/>
                        <a:gd name="T12" fmla="*/ 8 w 224"/>
                        <a:gd name="T13" fmla="*/ 36 h 148"/>
                        <a:gd name="T14" fmla="*/ 7 w 224"/>
                        <a:gd name="T15" fmla="*/ 39 h 148"/>
                        <a:gd name="T16" fmla="*/ 3 w 224"/>
                        <a:gd name="T17" fmla="*/ 44 h 148"/>
                        <a:gd name="T18" fmla="*/ 1 w 224"/>
                        <a:gd name="T19" fmla="*/ 48 h 148"/>
                        <a:gd name="T20" fmla="*/ 4 w 224"/>
                        <a:gd name="T21" fmla="*/ 53 h 148"/>
                        <a:gd name="T22" fmla="*/ 7 w 224"/>
                        <a:gd name="T23" fmla="*/ 56 h 148"/>
                        <a:gd name="T24" fmla="*/ 7 w 224"/>
                        <a:gd name="T25" fmla="*/ 61 h 148"/>
                        <a:gd name="T26" fmla="*/ 3 w 224"/>
                        <a:gd name="T27" fmla="*/ 66 h 148"/>
                        <a:gd name="T28" fmla="*/ 0 w 224"/>
                        <a:gd name="T29" fmla="*/ 71 h 148"/>
                        <a:gd name="T30" fmla="*/ 3 w 224"/>
                        <a:gd name="T31" fmla="*/ 76 h 148"/>
                        <a:gd name="T32" fmla="*/ 8 w 224"/>
                        <a:gd name="T33" fmla="*/ 80 h 148"/>
                        <a:gd name="T34" fmla="*/ 8 w 224"/>
                        <a:gd name="T35" fmla="*/ 88 h 148"/>
                        <a:gd name="T36" fmla="*/ 4 w 224"/>
                        <a:gd name="T37" fmla="*/ 92 h 148"/>
                        <a:gd name="T38" fmla="*/ 5 w 224"/>
                        <a:gd name="T39" fmla="*/ 96 h 148"/>
                        <a:gd name="T40" fmla="*/ 10 w 224"/>
                        <a:gd name="T41" fmla="*/ 102 h 148"/>
                        <a:gd name="T42" fmla="*/ 26 w 224"/>
                        <a:gd name="T43" fmla="*/ 117 h 148"/>
                        <a:gd name="T44" fmla="*/ 40 w 224"/>
                        <a:gd name="T45" fmla="*/ 128 h 148"/>
                        <a:gd name="T46" fmla="*/ 53 w 224"/>
                        <a:gd name="T47" fmla="*/ 135 h 148"/>
                        <a:gd name="T48" fmla="*/ 76 w 224"/>
                        <a:gd name="T49" fmla="*/ 143 h 148"/>
                        <a:gd name="T50" fmla="*/ 98 w 224"/>
                        <a:gd name="T51" fmla="*/ 146 h 148"/>
                        <a:gd name="T52" fmla="*/ 127 w 224"/>
                        <a:gd name="T53" fmla="*/ 146 h 148"/>
                        <a:gd name="T54" fmla="*/ 152 w 224"/>
                        <a:gd name="T55" fmla="*/ 144 h 148"/>
                        <a:gd name="T56" fmla="*/ 170 w 224"/>
                        <a:gd name="T57" fmla="*/ 140 h 148"/>
                        <a:gd name="T58" fmla="*/ 181 w 224"/>
                        <a:gd name="T59" fmla="*/ 134 h 148"/>
                        <a:gd name="T60" fmla="*/ 189 w 224"/>
                        <a:gd name="T61" fmla="*/ 128 h 148"/>
                        <a:gd name="T62" fmla="*/ 213 w 224"/>
                        <a:gd name="T63" fmla="*/ 100 h 148"/>
                        <a:gd name="T64" fmla="*/ 218 w 224"/>
                        <a:gd name="T65" fmla="*/ 91 h 148"/>
                        <a:gd name="T66" fmla="*/ 218 w 224"/>
                        <a:gd name="T67" fmla="*/ 87 h 148"/>
                        <a:gd name="T68" fmla="*/ 215 w 224"/>
                        <a:gd name="T69" fmla="*/ 83 h 148"/>
                        <a:gd name="T70" fmla="*/ 215 w 224"/>
                        <a:gd name="T71" fmla="*/ 77 h 148"/>
                        <a:gd name="T72" fmla="*/ 218 w 224"/>
                        <a:gd name="T73" fmla="*/ 73 h 148"/>
                        <a:gd name="T74" fmla="*/ 221 w 224"/>
                        <a:gd name="T75" fmla="*/ 69 h 148"/>
                        <a:gd name="T76" fmla="*/ 223 w 224"/>
                        <a:gd name="T77" fmla="*/ 64 h 148"/>
                        <a:gd name="T78" fmla="*/ 219 w 224"/>
                        <a:gd name="T79" fmla="*/ 60 h 148"/>
                        <a:gd name="T80" fmla="*/ 216 w 224"/>
                        <a:gd name="T81" fmla="*/ 56 h 148"/>
                        <a:gd name="T82" fmla="*/ 216 w 224"/>
                        <a:gd name="T83" fmla="*/ 52 h 148"/>
                        <a:gd name="T84" fmla="*/ 221 w 224"/>
                        <a:gd name="T85" fmla="*/ 46 h 148"/>
                        <a:gd name="T86" fmla="*/ 221 w 224"/>
                        <a:gd name="T87" fmla="*/ 41 h 148"/>
                        <a:gd name="T88" fmla="*/ 218 w 224"/>
                        <a:gd name="T89" fmla="*/ 36 h 148"/>
                        <a:gd name="T90" fmla="*/ 216 w 224"/>
                        <a:gd name="T91" fmla="*/ 31 h 148"/>
                        <a:gd name="T92" fmla="*/ 218 w 224"/>
                        <a:gd name="T93" fmla="*/ 26 h 148"/>
                        <a:gd name="T94" fmla="*/ 221 w 224"/>
                        <a:gd name="T95" fmla="*/ 23 h 148"/>
                        <a:gd name="T96" fmla="*/ 223 w 224"/>
                        <a:gd name="T97" fmla="*/ 18 h 148"/>
                        <a:gd name="T98" fmla="*/ 220 w 224"/>
                        <a:gd name="T99" fmla="*/ 13 h 148"/>
                        <a:gd name="T100" fmla="*/ 217 w 224"/>
                        <a:gd name="T101" fmla="*/ 8 h 148"/>
                        <a:gd name="T102" fmla="*/ 218 w 224"/>
                        <a:gd name="T103" fmla="*/ 3 h 148"/>
                        <a:gd name="T104" fmla="*/ 6 w 224"/>
                        <a:gd name="T105" fmla="*/ 0 h 1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4" h="148">
                          <a:moveTo>
                            <a:pt x="6" y="0"/>
                          </a:moveTo>
                          <a:lnTo>
                            <a:pt x="5" y="4"/>
                          </a:lnTo>
                          <a:lnTo>
                            <a:pt x="5" y="5"/>
                          </a:lnTo>
                          <a:lnTo>
                            <a:pt x="6" y="7"/>
                          </a:lnTo>
                          <a:lnTo>
                            <a:pt x="6" y="12"/>
                          </a:lnTo>
                          <a:lnTo>
                            <a:pt x="5" y="15"/>
                          </a:lnTo>
                          <a:lnTo>
                            <a:pt x="4" y="17"/>
                          </a:lnTo>
                          <a:lnTo>
                            <a:pt x="3" y="19"/>
                          </a:lnTo>
                          <a:lnTo>
                            <a:pt x="1" y="23"/>
                          </a:lnTo>
                          <a:lnTo>
                            <a:pt x="1" y="25"/>
                          </a:lnTo>
                          <a:lnTo>
                            <a:pt x="3" y="28"/>
                          </a:lnTo>
                          <a:lnTo>
                            <a:pt x="4" y="30"/>
                          </a:lnTo>
                          <a:lnTo>
                            <a:pt x="7" y="33"/>
                          </a:lnTo>
                          <a:lnTo>
                            <a:pt x="8" y="36"/>
                          </a:lnTo>
                          <a:lnTo>
                            <a:pt x="8" y="37"/>
                          </a:lnTo>
                          <a:lnTo>
                            <a:pt x="7" y="39"/>
                          </a:lnTo>
                          <a:lnTo>
                            <a:pt x="5" y="41"/>
                          </a:lnTo>
                          <a:lnTo>
                            <a:pt x="3" y="44"/>
                          </a:lnTo>
                          <a:lnTo>
                            <a:pt x="1" y="46"/>
                          </a:lnTo>
                          <a:lnTo>
                            <a:pt x="1" y="48"/>
                          </a:lnTo>
                          <a:lnTo>
                            <a:pt x="3" y="50"/>
                          </a:lnTo>
                          <a:lnTo>
                            <a:pt x="4" y="53"/>
                          </a:lnTo>
                          <a:lnTo>
                            <a:pt x="6" y="55"/>
                          </a:lnTo>
                          <a:lnTo>
                            <a:pt x="7" y="56"/>
                          </a:lnTo>
                          <a:lnTo>
                            <a:pt x="8" y="58"/>
                          </a:lnTo>
                          <a:lnTo>
                            <a:pt x="7" y="61"/>
                          </a:lnTo>
                          <a:lnTo>
                            <a:pt x="5" y="64"/>
                          </a:lnTo>
                          <a:lnTo>
                            <a:pt x="3" y="66"/>
                          </a:lnTo>
                          <a:lnTo>
                            <a:pt x="0" y="69"/>
                          </a:lnTo>
                          <a:lnTo>
                            <a:pt x="0" y="71"/>
                          </a:lnTo>
                          <a:lnTo>
                            <a:pt x="1" y="73"/>
                          </a:lnTo>
                          <a:lnTo>
                            <a:pt x="3" y="76"/>
                          </a:lnTo>
                          <a:lnTo>
                            <a:pt x="5" y="78"/>
                          </a:lnTo>
                          <a:lnTo>
                            <a:pt x="8" y="80"/>
                          </a:lnTo>
                          <a:lnTo>
                            <a:pt x="9" y="84"/>
                          </a:lnTo>
                          <a:lnTo>
                            <a:pt x="8" y="88"/>
                          </a:lnTo>
                          <a:lnTo>
                            <a:pt x="5" y="91"/>
                          </a:lnTo>
                          <a:lnTo>
                            <a:pt x="4" y="92"/>
                          </a:lnTo>
                          <a:lnTo>
                            <a:pt x="4" y="95"/>
                          </a:lnTo>
                          <a:lnTo>
                            <a:pt x="5" y="96"/>
                          </a:lnTo>
                          <a:lnTo>
                            <a:pt x="7" y="98"/>
                          </a:lnTo>
                          <a:lnTo>
                            <a:pt x="10" y="102"/>
                          </a:lnTo>
                          <a:lnTo>
                            <a:pt x="15" y="108"/>
                          </a:lnTo>
                          <a:lnTo>
                            <a:pt x="26" y="117"/>
                          </a:lnTo>
                          <a:lnTo>
                            <a:pt x="35" y="124"/>
                          </a:lnTo>
                          <a:lnTo>
                            <a:pt x="40" y="128"/>
                          </a:lnTo>
                          <a:lnTo>
                            <a:pt x="46" y="131"/>
                          </a:lnTo>
                          <a:lnTo>
                            <a:pt x="53" y="135"/>
                          </a:lnTo>
                          <a:lnTo>
                            <a:pt x="62" y="139"/>
                          </a:lnTo>
                          <a:lnTo>
                            <a:pt x="76" y="143"/>
                          </a:lnTo>
                          <a:lnTo>
                            <a:pt x="87" y="145"/>
                          </a:lnTo>
                          <a:lnTo>
                            <a:pt x="98" y="146"/>
                          </a:lnTo>
                          <a:lnTo>
                            <a:pt x="112" y="147"/>
                          </a:lnTo>
                          <a:lnTo>
                            <a:pt x="127" y="146"/>
                          </a:lnTo>
                          <a:lnTo>
                            <a:pt x="140" y="146"/>
                          </a:lnTo>
                          <a:lnTo>
                            <a:pt x="152" y="144"/>
                          </a:lnTo>
                          <a:lnTo>
                            <a:pt x="162" y="142"/>
                          </a:lnTo>
                          <a:lnTo>
                            <a:pt x="170" y="140"/>
                          </a:lnTo>
                          <a:lnTo>
                            <a:pt x="176" y="137"/>
                          </a:lnTo>
                          <a:lnTo>
                            <a:pt x="181" y="134"/>
                          </a:lnTo>
                          <a:lnTo>
                            <a:pt x="185" y="132"/>
                          </a:lnTo>
                          <a:lnTo>
                            <a:pt x="189" y="128"/>
                          </a:lnTo>
                          <a:lnTo>
                            <a:pt x="203" y="113"/>
                          </a:lnTo>
                          <a:lnTo>
                            <a:pt x="213" y="100"/>
                          </a:lnTo>
                          <a:lnTo>
                            <a:pt x="217" y="94"/>
                          </a:lnTo>
                          <a:lnTo>
                            <a:pt x="218" y="91"/>
                          </a:lnTo>
                          <a:lnTo>
                            <a:pt x="218" y="89"/>
                          </a:lnTo>
                          <a:lnTo>
                            <a:pt x="218" y="87"/>
                          </a:lnTo>
                          <a:lnTo>
                            <a:pt x="216" y="84"/>
                          </a:lnTo>
                          <a:lnTo>
                            <a:pt x="215" y="83"/>
                          </a:lnTo>
                          <a:lnTo>
                            <a:pt x="214" y="80"/>
                          </a:lnTo>
                          <a:lnTo>
                            <a:pt x="215" y="77"/>
                          </a:lnTo>
                          <a:lnTo>
                            <a:pt x="216" y="76"/>
                          </a:lnTo>
                          <a:lnTo>
                            <a:pt x="218" y="73"/>
                          </a:lnTo>
                          <a:lnTo>
                            <a:pt x="219" y="72"/>
                          </a:lnTo>
                          <a:lnTo>
                            <a:pt x="221" y="69"/>
                          </a:lnTo>
                          <a:lnTo>
                            <a:pt x="223" y="67"/>
                          </a:lnTo>
                          <a:lnTo>
                            <a:pt x="223" y="64"/>
                          </a:lnTo>
                          <a:lnTo>
                            <a:pt x="221" y="62"/>
                          </a:lnTo>
                          <a:lnTo>
                            <a:pt x="219" y="60"/>
                          </a:lnTo>
                          <a:lnTo>
                            <a:pt x="218" y="58"/>
                          </a:lnTo>
                          <a:lnTo>
                            <a:pt x="216" y="56"/>
                          </a:lnTo>
                          <a:lnTo>
                            <a:pt x="215" y="54"/>
                          </a:lnTo>
                          <a:lnTo>
                            <a:pt x="216" y="52"/>
                          </a:lnTo>
                          <a:lnTo>
                            <a:pt x="218" y="49"/>
                          </a:lnTo>
                          <a:lnTo>
                            <a:pt x="221" y="46"/>
                          </a:lnTo>
                          <a:lnTo>
                            <a:pt x="221" y="44"/>
                          </a:lnTo>
                          <a:lnTo>
                            <a:pt x="221" y="41"/>
                          </a:lnTo>
                          <a:lnTo>
                            <a:pt x="220" y="38"/>
                          </a:lnTo>
                          <a:lnTo>
                            <a:pt x="218" y="36"/>
                          </a:lnTo>
                          <a:lnTo>
                            <a:pt x="217" y="34"/>
                          </a:lnTo>
                          <a:lnTo>
                            <a:pt x="216" y="31"/>
                          </a:lnTo>
                          <a:lnTo>
                            <a:pt x="216" y="29"/>
                          </a:lnTo>
                          <a:lnTo>
                            <a:pt x="218" y="26"/>
                          </a:lnTo>
                          <a:lnTo>
                            <a:pt x="219" y="24"/>
                          </a:lnTo>
                          <a:lnTo>
                            <a:pt x="221" y="23"/>
                          </a:lnTo>
                          <a:lnTo>
                            <a:pt x="223" y="20"/>
                          </a:lnTo>
                          <a:lnTo>
                            <a:pt x="223" y="18"/>
                          </a:lnTo>
                          <a:lnTo>
                            <a:pt x="222" y="16"/>
                          </a:lnTo>
                          <a:lnTo>
                            <a:pt x="220" y="13"/>
                          </a:lnTo>
                          <a:lnTo>
                            <a:pt x="218" y="11"/>
                          </a:lnTo>
                          <a:lnTo>
                            <a:pt x="217" y="8"/>
                          </a:lnTo>
                          <a:lnTo>
                            <a:pt x="217" y="5"/>
                          </a:lnTo>
                          <a:lnTo>
                            <a:pt x="218" y="3"/>
                          </a:lnTo>
                          <a:lnTo>
                            <a:pt x="217" y="0"/>
                          </a:lnTo>
                          <a:lnTo>
                            <a:pt x="6" y="0"/>
                          </a:lnTo>
                        </a:path>
                      </a:pathLst>
                    </a:custGeom>
                    <a:solidFill>
                      <a:srgbClr val="FFC08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23" name="Freeform 12">
                      <a:extLst>
                        <a:ext uri="{FF2B5EF4-FFF2-40B4-BE49-F238E27FC236}">
                          <a16:creationId xmlns:a16="http://schemas.microsoft.com/office/drawing/2014/main" id="{4770B5A1-D77A-353E-B365-C8C14A109F47}"/>
                        </a:ext>
                      </a:extLst>
                    </p:cNvPr>
                    <p:cNvSpPr/>
                    <p:nvPr/>
                  </p:nvSpPr>
                  <p:spPr bwMode="auto">
                    <a:xfrm>
                      <a:off x="5115" y="1812"/>
                      <a:ext cx="28" cy="21"/>
                    </a:xfrm>
                    <a:custGeom>
                      <a:avLst/>
                      <a:gdLst>
                        <a:gd name="T0" fmla="*/ 1 w 28"/>
                        <a:gd name="T1" fmla="*/ 0 h 21"/>
                        <a:gd name="T2" fmla="*/ 3 w 28"/>
                        <a:gd name="T3" fmla="*/ 2 h 21"/>
                        <a:gd name="T4" fmla="*/ 5 w 28"/>
                        <a:gd name="T5" fmla="*/ 5 h 21"/>
                        <a:gd name="T6" fmla="*/ 10 w 28"/>
                        <a:gd name="T7" fmla="*/ 8 h 21"/>
                        <a:gd name="T8" fmla="*/ 15 w 28"/>
                        <a:gd name="T9" fmla="*/ 11 h 21"/>
                        <a:gd name="T10" fmla="*/ 21 w 28"/>
                        <a:gd name="T11" fmla="*/ 13 h 21"/>
                        <a:gd name="T12" fmla="*/ 27 w 28"/>
                        <a:gd name="T13" fmla="*/ 14 h 21"/>
                        <a:gd name="T14" fmla="*/ 24 w 28"/>
                        <a:gd name="T15" fmla="*/ 18 h 21"/>
                        <a:gd name="T16" fmla="*/ 17 w 28"/>
                        <a:gd name="T17" fmla="*/ 17 h 21"/>
                        <a:gd name="T18" fmla="*/ 10 w 28"/>
                        <a:gd name="T19" fmla="*/ 17 h 21"/>
                        <a:gd name="T20" fmla="*/ 5 w 28"/>
                        <a:gd name="T21" fmla="*/ 20 h 21"/>
                        <a:gd name="T22" fmla="*/ 6 w 28"/>
                        <a:gd name="T23" fmla="*/ 18 h 21"/>
                        <a:gd name="T24" fmla="*/ 6 w 28"/>
                        <a:gd name="T25" fmla="*/ 15 h 21"/>
                        <a:gd name="T26" fmla="*/ 4 w 28"/>
                        <a:gd name="T27" fmla="*/ 12 h 21"/>
                        <a:gd name="T28" fmla="*/ 2 w 28"/>
                        <a:gd name="T29" fmla="*/ 10 h 21"/>
                        <a:gd name="T30" fmla="*/ 0 w 28"/>
                        <a:gd name="T31" fmla="*/ 6 h 21"/>
                        <a:gd name="T32" fmla="*/ 0 w 28"/>
                        <a:gd name="T33" fmla="*/ 3 h 21"/>
                        <a:gd name="T34" fmla="*/ 1 w 28"/>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 h="21">
                          <a:moveTo>
                            <a:pt x="1" y="0"/>
                          </a:moveTo>
                          <a:lnTo>
                            <a:pt x="3" y="2"/>
                          </a:lnTo>
                          <a:lnTo>
                            <a:pt x="5" y="5"/>
                          </a:lnTo>
                          <a:lnTo>
                            <a:pt x="10" y="8"/>
                          </a:lnTo>
                          <a:lnTo>
                            <a:pt x="15" y="11"/>
                          </a:lnTo>
                          <a:lnTo>
                            <a:pt x="21" y="13"/>
                          </a:lnTo>
                          <a:lnTo>
                            <a:pt x="27" y="14"/>
                          </a:lnTo>
                          <a:lnTo>
                            <a:pt x="24" y="18"/>
                          </a:lnTo>
                          <a:lnTo>
                            <a:pt x="17" y="17"/>
                          </a:lnTo>
                          <a:lnTo>
                            <a:pt x="10" y="17"/>
                          </a:lnTo>
                          <a:lnTo>
                            <a:pt x="5" y="20"/>
                          </a:lnTo>
                          <a:lnTo>
                            <a:pt x="6" y="18"/>
                          </a:lnTo>
                          <a:lnTo>
                            <a:pt x="6" y="15"/>
                          </a:lnTo>
                          <a:lnTo>
                            <a:pt x="4" y="12"/>
                          </a:lnTo>
                          <a:lnTo>
                            <a:pt x="2" y="10"/>
                          </a:lnTo>
                          <a:lnTo>
                            <a:pt x="0" y="6"/>
                          </a:lnTo>
                          <a:lnTo>
                            <a:pt x="0" y="3"/>
                          </a:lnTo>
                          <a:lnTo>
                            <a:pt x="1"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24" name="Freeform 13">
                      <a:extLst>
                        <a:ext uri="{FF2B5EF4-FFF2-40B4-BE49-F238E27FC236}">
                          <a16:creationId xmlns:a16="http://schemas.microsoft.com/office/drawing/2014/main" id="{01476AAC-0515-CB67-944C-256243215DBF}"/>
                        </a:ext>
                      </a:extLst>
                    </p:cNvPr>
                    <p:cNvSpPr/>
                    <p:nvPr/>
                  </p:nvSpPr>
                  <p:spPr bwMode="auto">
                    <a:xfrm>
                      <a:off x="5115" y="1837"/>
                      <a:ext cx="37" cy="18"/>
                    </a:xfrm>
                    <a:custGeom>
                      <a:avLst/>
                      <a:gdLst>
                        <a:gd name="T0" fmla="*/ 0 w 37"/>
                        <a:gd name="T1" fmla="*/ 1 h 18"/>
                        <a:gd name="T2" fmla="*/ 1 w 37"/>
                        <a:gd name="T3" fmla="*/ 0 h 18"/>
                        <a:gd name="T4" fmla="*/ 2 w 37"/>
                        <a:gd name="T5" fmla="*/ 1 h 18"/>
                        <a:gd name="T6" fmla="*/ 5 w 37"/>
                        <a:gd name="T7" fmla="*/ 3 h 18"/>
                        <a:gd name="T8" fmla="*/ 10 w 37"/>
                        <a:gd name="T9" fmla="*/ 4 h 18"/>
                        <a:gd name="T10" fmla="*/ 15 w 37"/>
                        <a:gd name="T11" fmla="*/ 6 h 18"/>
                        <a:gd name="T12" fmla="*/ 24 w 37"/>
                        <a:gd name="T13" fmla="*/ 7 h 18"/>
                        <a:gd name="T14" fmla="*/ 33 w 37"/>
                        <a:gd name="T15" fmla="*/ 9 h 18"/>
                        <a:gd name="T16" fmla="*/ 36 w 37"/>
                        <a:gd name="T17" fmla="*/ 16 h 18"/>
                        <a:gd name="T18" fmla="*/ 25 w 37"/>
                        <a:gd name="T19" fmla="*/ 14 h 18"/>
                        <a:gd name="T20" fmla="*/ 17 w 37"/>
                        <a:gd name="T21" fmla="*/ 13 h 18"/>
                        <a:gd name="T22" fmla="*/ 10 w 37"/>
                        <a:gd name="T23" fmla="*/ 14 h 18"/>
                        <a:gd name="T24" fmla="*/ 6 w 37"/>
                        <a:gd name="T25" fmla="*/ 17 h 18"/>
                        <a:gd name="T26" fmla="*/ 6 w 37"/>
                        <a:gd name="T27" fmla="*/ 15 h 18"/>
                        <a:gd name="T28" fmla="*/ 6 w 37"/>
                        <a:gd name="T29" fmla="*/ 12 h 18"/>
                        <a:gd name="T30" fmla="*/ 5 w 37"/>
                        <a:gd name="T31" fmla="*/ 10 h 18"/>
                        <a:gd name="T32" fmla="*/ 2 w 37"/>
                        <a:gd name="T33" fmla="*/ 7 h 18"/>
                        <a:gd name="T34" fmla="*/ 0 w 37"/>
                        <a:gd name="T35" fmla="*/ 4 h 18"/>
                        <a:gd name="T36" fmla="*/ 0 w 37"/>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 h="18">
                          <a:moveTo>
                            <a:pt x="0" y="1"/>
                          </a:moveTo>
                          <a:lnTo>
                            <a:pt x="1" y="0"/>
                          </a:lnTo>
                          <a:lnTo>
                            <a:pt x="2" y="1"/>
                          </a:lnTo>
                          <a:lnTo>
                            <a:pt x="5" y="3"/>
                          </a:lnTo>
                          <a:lnTo>
                            <a:pt x="10" y="4"/>
                          </a:lnTo>
                          <a:lnTo>
                            <a:pt x="15" y="6"/>
                          </a:lnTo>
                          <a:lnTo>
                            <a:pt x="24" y="7"/>
                          </a:lnTo>
                          <a:lnTo>
                            <a:pt x="33" y="9"/>
                          </a:lnTo>
                          <a:lnTo>
                            <a:pt x="36" y="16"/>
                          </a:lnTo>
                          <a:lnTo>
                            <a:pt x="25" y="14"/>
                          </a:lnTo>
                          <a:lnTo>
                            <a:pt x="17" y="13"/>
                          </a:lnTo>
                          <a:lnTo>
                            <a:pt x="10" y="14"/>
                          </a:lnTo>
                          <a:lnTo>
                            <a:pt x="6" y="17"/>
                          </a:lnTo>
                          <a:lnTo>
                            <a:pt x="6" y="15"/>
                          </a:lnTo>
                          <a:lnTo>
                            <a:pt x="6" y="12"/>
                          </a:lnTo>
                          <a:lnTo>
                            <a:pt x="5" y="10"/>
                          </a:lnTo>
                          <a:lnTo>
                            <a:pt x="2" y="7"/>
                          </a:lnTo>
                          <a:lnTo>
                            <a:pt x="0" y="4"/>
                          </a:lnTo>
                          <a:lnTo>
                            <a:pt x="0" y="1"/>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25" name="Freeform 14">
                      <a:extLst>
                        <a:ext uri="{FF2B5EF4-FFF2-40B4-BE49-F238E27FC236}">
                          <a16:creationId xmlns:a16="http://schemas.microsoft.com/office/drawing/2014/main" id="{B629DD4E-D98D-5F0F-3116-2636975650B5}"/>
                        </a:ext>
                      </a:extLst>
                    </p:cNvPr>
                    <p:cNvSpPr/>
                    <p:nvPr/>
                  </p:nvSpPr>
                  <p:spPr bwMode="auto">
                    <a:xfrm>
                      <a:off x="5113" y="1858"/>
                      <a:ext cx="44" cy="23"/>
                    </a:xfrm>
                    <a:custGeom>
                      <a:avLst/>
                      <a:gdLst>
                        <a:gd name="T0" fmla="*/ 0 w 44"/>
                        <a:gd name="T1" fmla="*/ 3 h 23"/>
                        <a:gd name="T2" fmla="*/ 2 w 44"/>
                        <a:gd name="T3" fmla="*/ 0 h 23"/>
                        <a:gd name="T4" fmla="*/ 5 w 44"/>
                        <a:gd name="T5" fmla="*/ 3 h 23"/>
                        <a:gd name="T6" fmla="*/ 8 w 44"/>
                        <a:gd name="T7" fmla="*/ 5 h 23"/>
                        <a:gd name="T8" fmla="*/ 11 w 44"/>
                        <a:gd name="T9" fmla="*/ 7 h 23"/>
                        <a:gd name="T10" fmla="*/ 17 w 44"/>
                        <a:gd name="T11" fmla="*/ 9 h 23"/>
                        <a:gd name="T12" fmla="*/ 23 w 44"/>
                        <a:gd name="T13" fmla="*/ 10 h 23"/>
                        <a:gd name="T14" fmla="*/ 30 w 44"/>
                        <a:gd name="T15" fmla="*/ 12 h 23"/>
                        <a:gd name="T16" fmla="*/ 41 w 44"/>
                        <a:gd name="T17" fmla="*/ 15 h 23"/>
                        <a:gd name="T18" fmla="*/ 43 w 44"/>
                        <a:gd name="T19" fmla="*/ 22 h 23"/>
                        <a:gd name="T20" fmla="*/ 32 w 44"/>
                        <a:gd name="T21" fmla="*/ 18 h 23"/>
                        <a:gd name="T22" fmla="*/ 25 w 44"/>
                        <a:gd name="T23" fmla="*/ 16 h 23"/>
                        <a:gd name="T24" fmla="*/ 19 w 44"/>
                        <a:gd name="T25" fmla="*/ 15 h 23"/>
                        <a:gd name="T26" fmla="*/ 14 w 44"/>
                        <a:gd name="T27" fmla="*/ 15 h 23"/>
                        <a:gd name="T28" fmla="*/ 11 w 44"/>
                        <a:gd name="T29" fmla="*/ 16 h 23"/>
                        <a:gd name="T30" fmla="*/ 8 w 44"/>
                        <a:gd name="T31" fmla="*/ 19 h 23"/>
                        <a:gd name="T32" fmla="*/ 8 w 44"/>
                        <a:gd name="T33" fmla="*/ 16 h 23"/>
                        <a:gd name="T34" fmla="*/ 5 w 44"/>
                        <a:gd name="T35" fmla="*/ 12 h 23"/>
                        <a:gd name="T36" fmla="*/ 2 w 44"/>
                        <a:gd name="T37" fmla="*/ 9 h 23"/>
                        <a:gd name="T38" fmla="*/ 0 w 44"/>
                        <a:gd name="T39" fmla="*/ 6 h 23"/>
                        <a:gd name="T40" fmla="*/ 0 w 44"/>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 h="23">
                          <a:moveTo>
                            <a:pt x="0" y="3"/>
                          </a:moveTo>
                          <a:lnTo>
                            <a:pt x="2" y="0"/>
                          </a:lnTo>
                          <a:lnTo>
                            <a:pt x="5" y="3"/>
                          </a:lnTo>
                          <a:lnTo>
                            <a:pt x="8" y="5"/>
                          </a:lnTo>
                          <a:lnTo>
                            <a:pt x="11" y="7"/>
                          </a:lnTo>
                          <a:lnTo>
                            <a:pt x="17" y="9"/>
                          </a:lnTo>
                          <a:lnTo>
                            <a:pt x="23" y="10"/>
                          </a:lnTo>
                          <a:lnTo>
                            <a:pt x="30" y="12"/>
                          </a:lnTo>
                          <a:lnTo>
                            <a:pt x="41" y="15"/>
                          </a:lnTo>
                          <a:lnTo>
                            <a:pt x="43" y="22"/>
                          </a:lnTo>
                          <a:lnTo>
                            <a:pt x="32" y="18"/>
                          </a:lnTo>
                          <a:lnTo>
                            <a:pt x="25" y="16"/>
                          </a:lnTo>
                          <a:lnTo>
                            <a:pt x="19" y="15"/>
                          </a:lnTo>
                          <a:lnTo>
                            <a:pt x="14" y="15"/>
                          </a:lnTo>
                          <a:lnTo>
                            <a:pt x="11" y="16"/>
                          </a:lnTo>
                          <a:lnTo>
                            <a:pt x="8" y="19"/>
                          </a:lnTo>
                          <a:lnTo>
                            <a:pt x="8" y="16"/>
                          </a:lnTo>
                          <a:lnTo>
                            <a:pt x="5" y="12"/>
                          </a:lnTo>
                          <a:lnTo>
                            <a:pt x="2" y="9"/>
                          </a:lnTo>
                          <a:lnTo>
                            <a:pt x="0" y="6"/>
                          </a:lnTo>
                          <a:lnTo>
                            <a:pt x="0" y="3"/>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26" name="Freeform 15">
                      <a:extLst>
                        <a:ext uri="{FF2B5EF4-FFF2-40B4-BE49-F238E27FC236}">
                          <a16:creationId xmlns:a16="http://schemas.microsoft.com/office/drawing/2014/main" id="{CA5C59A7-C20A-123F-4967-E361AE6D2F51}"/>
                        </a:ext>
                      </a:extLst>
                    </p:cNvPr>
                    <p:cNvSpPr/>
                    <p:nvPr/>
                  </p:nvSpPr>
                  <p:spPr bwMode="auto">
                    <a:xfrm>
                      <a:off x="5118" y="1882"/>
                      <a:ext cx="52" cy="48"/>
                    </a:xfrm>
                    <a:custGeom>
                      <a:avLst/>
                      <a:gdLst>
                        <a:gd name="T0" fmla="*/ 0 w 52"/>
                        <a:gd name="T1" fmla="*/ 7 h 48"/>
                        <a:gd name="T2" fmla="*/ 0 w 52"/>
                        <a:gd name="T3" fmla="*/ 4 h 48"/>
                        <a:gd name="T4" fmla="*/ 0 w 52"/>
                        <a:gd name="T5" fmla="*/ 2 h 48"/>
                        <a:gd name="T6" fmla="*/ 1 w 52"/>
                        <a:gd name="T7" fmla="*/ 0 h 48"/>
                        <a:gd name="T8" fmla="*/ 5 w 52"/>
                        <a:gd name="T9" fmla="*/ 3 h 48"/>
                        <a:gd name="T10" fmla="*/ 11 w 52"/>
                        <a:gd name="T11" fmla="*/ 6 h 48"/>
                        <a:gd name="T12" fmla="*/ 17 w 52"/>
                        <a:gd name="T13" fmla="*/ 8 h 48"/>
                        <a:gd name="T14" fmla="*/ 26 w 52"/>
                        <a:gd name="T15" fmla="*/ 11 h 48"/>
                        <a:gd name="T16" fmla="*/ 38 w 52"/>
                        <a:gd name="T17" fmla="*/ 13 h 48"/>
                        <a:gd name="T18" fmla="*/ 40 w 52"/>
                        <a:gd name="T19" fmla="*/ 18 h 48"/>
                        <a:gd name="T20" fmla="*/ 34 w 52"/>
                        <a:gd name="T21" fmla="*/ 16 h 48"/>
                        <a:gd name="T22" fmla="*/ 28 w 52"/>
                        <a:gd name="T23" fmla="*/ 16 h 48"/>
                        <a:gd name="T24" fmla="*/ 24 w 52"/>
                        <a:gd name="T25" fmla="*/ 16 h 48"/>
                        <a:gd name="T26" fmla="*/ 23 w 52"/>
                        <a:gd name="T27" fmla="*/ 19 h 48"/>
                        <a:gd name="T28" fmla="*/ 25 w 52"/>
                        <a:gd name="T29" fmla="*/ 22 h 48"/>
                        <a:gd name="T30" fmla="*/ 28 w 52"/>
                        <a:gd name="T31" fmla="*/ 26 h 48"/>
                        <a:gd name="T32" fmla="*/ 33 w 52"/>
                        <a:gd name="T33" fmla="*/ 31 h 48"/>
                        <a:gd name="T34" fmla="*/ 40 w 52"/>
                        <a:gd name="T35" fmla="*/ 36 h 48"/>
                        <a:gd name="T36" fmla="*/ 51 w 52"/>
                        <a:gd name="T37" fmla="*/ 42 h 48"/>
                        <a:gd name="T38" fmla="*/ 51 w 52"/>
                        <a:gd name="T39" fmla="*/ 47 h 48"/>
                        <a:gd name="T40" fmla="*/ 46 w 52"/>
                        <a:gd name="T41" fmla="*/ 44 h 48"/>
                        <a:gd name="T42" fmla="*/ 40 w 52"/>
                        <a:gd name="T43" fmla="*/ 41 h 48"/>
                        <a:gd name="T44" fmla="*/ 32 w 52"/>
                        <a:gd name="T45" fmla="*/ 36 h 48"/>
                        <a:gd name="T46" fmla="*/ 25 w 52"/>
                        <a:gd name="T47" fmla="*/ 30 h 48"/>
                        <a:gd name="T48" fmla="*/ 19 w 52"/>
                        <a:gd name="T49" fmla="*/ 26 h 48"/>
                        <a:gd name="T50" fmla="*/ 14 w 52"/>
                        <a:gd name="T51" fmla="*/ 20 h 48"/>
                        <a:gd name="T52" fmla="*/ 9 w 52"/>
                        <a:gd name="T53" fmla="*/ 15 h 48"/>
                        <a:gd name="T54" fmla="*/ 3 w 52"/>
                        <a:gd name="T55" fmla="*/ 11 h 48"/>
                        <a:gd name="T56" fmla="*/ 0 w 52"/>
                        <a:gd name="T57" fmla="*/ 7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2" h="48">
                          <a:moveTo>
                            <a:pt x="0" y="7"/>
                          </a:moveTo>
                          <a:lnTo>
                            <a:pt x="0" y="4"/>
                          </a:lnTo>
                          <a:lnTo>
                            <a:pt x="0" y="2"/>
                          </a:lnTo>
                          <a:lnTo>
                            <a:pt x="1" y="0"/>
                          </a:lnTo>
                          <a:lnTo>
                            <a:pt x="5" y="3"/>
                          </a:lnTo>
                          <a:lnTo>
                            <a:pt x="11" y="6"/>
                          </a:lnTo>
                          <a:lnTo>
                            <a:pt x="17" y="8"/>
                          </a:lnTo>
                          <a:lnTo>
                            <a:pt x="26" y="11"/>
                          </a:lnTo>
                          <a:lnTo>
                            <a:pt x="38" y="13"/>
                          </a:lnTo>
                          <a:lnTo>
                            <a:pt x="40" y="18"/>
                          </a:lnTo>
                          <a:lnTo>
                            <a:pt x="34" y="16"/>
                          </a:lnTo>
                          <a:lnTo>
                            <a:pt x="28" y="16"/>
                          </a:lnTo>
                          <a:lnTo>
                            <a:pt x="24" y="16"/>
                          </a:lnTo>
                          <a:lnTo>
                            <a:pt x="23" y="19"/>
                          </a:lnTo>
                          <a:lnTo>
                            <a:pt x="25" y="22"/>
                          </a:lnTo>
                          <a:lnTo>
                            <a:pt x="28" y="26"/>
                          </a:lnTo>
                          <a:lnTo>
                            <a:pt x="33" y="31"/>
                          </a:lnTo>
                          <a:lnTo>
                            <a:pt x="40" y="36"/>
                          </a:lnTo>
                          <a:lnTo>
                            <a:pt x="51" y="42"/>
                          </a:lnTo>
                          <a:lnTo>
                            <a:pt x="51" y="47"/>
                          </a:lnTo>
                          <a:lnTo>
                            <a:pt x="46" y="44"/>
                          </a:lnTo>
                          <a:lnTo>
                            <a:pt x="40" y="41"/>
                          </a:lnTo>
                          <a:lnTo>
                            <a:pt x="32" y="36"/>
                          </a:lnTo>
                          <a:lnTo>
                            <a:pt x="25" y="30"/>
                          </a:lnTo>
                          <a:lnTo>
                            <a:pt x="19" y="26"/>
                          </a:lnTo>
                          <a:lnTo>
                            <a:pt x="14" y="20"/>
                          </a:lnTo>
                          <a:lnTo>
                            <a:pt x="9" y="15"/>
                          </a:lnTo>
                          <a:lnTo>
                            <a:pt x="3" y="11"/>
                          </a:lnTo>
                          <a:lnTo>
                            <a:pt x="0" y="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27" name="Freeform 16">
                      <a:extLst>
                        <a:ext uri="{FF2B5EF4-FFF2-40B4-BE49-F238E27FC236}">
                          <a16:creationId xmlns:a16="http://schemas.microsoft.com/office/drawing/2014/main" id="{C7B90EFD-04DA-2FDE-BF53-CCD571C2E64F}"/>
                        </a:ext>
                      </a:extLst>
                    </p:cNvPr>
                    <p:cNvSpPr/>
                    <p:nvPr/>
                  </p:nvSpPr>
                  <p:spPr bwMode="auto">
                    <a:xfrm>
                      <a:off x="5119" y="1797"/>
                      <a:ext cx="22" cy="17"/>
                    </a:xfrm>
                    <a:custGeom>
                      <a:avLst/>
                      <a:gdLst>
                        <a:gd name="T0" fmla="*/ 0 w 22"/>
                        <a:gd name="T1" fmla="*/ 0 h 17"/>
                        <a:gd name="T2" fmla="*/ 2 w 22"/>
                        <a:gd name="T3" fmla="*/ 2 h 17"/>
                        <a:gd name="T4" fmla="*/ 5 w 22"/>
                        <a:gd name="T5" fmla="*/ 4 h 17"/>
                        <a:gd name="T6" fmla="*/ 10 w 22"/>
                        <a:gd name="T7" fmla="*/ 7 h 17"/>
                        <a:gd name="T8" fmla="*/ 14 w 22"/>
                        <a:gd name="T9" fmla="*/ 10 h 17"/>
                        <a:gd name="T10" fmla="*/ 18 w 22"/>
                        <a:gd name="T11" fmla="*/ 12 h 17"/>
                        <a:gd name="T12" fmla="*/ 21 w 22"/>
                        <a:gd name="T13" fmla="*/ 14 h 17"/>
                        <a:gd name="T14" fmla="*/ 15 w 22"/>
                        <a:gd name="T15" fmla="*/ 16 h 17"/>
                        <a:gd name="T16" fmla="*/ 10 w 22"/>
                        <a:gd name="T17" fmla="*/ 14 h 17"/>
                        <a:gd name="T18" fmla="*/ 4 w 22"/>
                        <a:gd name="T19" fmla="*/ 12 h 17"/>
                        <a:gd name="T20" fmla="*/ 0 w 22"/>
                        <a:gd name="T21" fmla="*/ 9 h 17"/>
                        <a:gd name="T22" fmla="*/ 0 w 22"/>
                        <a:gd name="T23" fmla="*/ 7 h 17"/>
                        <a:gd name="T24" fmla="*/ 0 w 22"/>
                        <a:gd name="T25" fmla="*/ 3 h 17"/>
                        <a:gd name="T26" fmla="*/ 0 w 22"/>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 h="17">
                          <a:moveTo>
                            <a:pt x="0" y="0"/>
                          </a:moveTo>
                          <a:lnTo>
                            <a:pt x="2" y="2"/>
                          </a:lnTo>
                          <a:lnTo>
                            <a:pt x="5" y="4"/>
                          </a:lnTo>
                          <a:lnTo>
                            <a:pt x="10" y="7"/>
                          </a:lnTo>
                          <a:lnTo>
                            <a:pt x="14" y="10"/>
                          </a:lnTo>
                          <a:lnTo>
                            <a:pt x="18" y="12"/>
                          </a:lnTo>
                          <a:lnTo>
                            <a:pt x="21" y="14"/>
                          </a:lnTo>
                          <a:lnTo>
                            <a:pt x="15" y="16"/>
                          </a:lnTo>
                          <a:lnTo>
                            <a:pt x="10" y="14"/>
                          </a:lnTo>
                          <a:lnTo>
                            <a:pt x="4" y="12"/>
                          </a:lnTo>
                          <a:lnTo>
                            <a:pt x="0" y="9"/>
                          </a:lnTo>
                          <a:lnTo>
                            <a:pt x="0" y="7"/>
                          </a:lnTo>
                          <a:lnTo>
                            <a:pt x="0" y="3"/>
                          </a:lnTo>
                          <a:lnTo>
                            <a:pt x="0"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28" name="Freeform 17">
                      <a:extLst>
                        <a:ext uri="{FF2B5EF4-FFF2-40B4-BE49-F238E27FC236}">
                          <a16:creationId xmlns:a16="http://schemas.microsoft.com/office/drawing/2014/main" id="{7FBE4760-EE50-7A9D-3824-BC7C7BEDA8AC}"/>
                        </a:ext>
                      </a:extLst>
                    </p:cNvPr>
                    <p:cNvSpPr/>
                    <p:nvPr/>
                  </p:nvSpPr>
                  <p:spPr bwMode="auto">
                    <a:xfrm>
                      <a:off x="5157" y="1794"/>
                      <a:ext cx="180" cy="142"/>
                    </a:xfrm>
                    <a:custGeom>
                      <a:avLst/>
                      <a:gdLst>
                        <a:gd name="T0" fmla="*/ 85 w 180"/>
                        <a:gd name="T1" fmla="*/ 32 h 142"/>
                        <a:gd name="T2" fmla="*/ 71 w 180"/>
                        <a:gd name="T3" fmla="*/ 36 h 142"/>
                        <a:gd name="T4" fmla="*/ 42 w 180"/>
                        <a:gd name="T5" fmla="*/ 40 h 142"/>
                        <a:gd name="T6" fmla="*/ 0 w 180"/>
                        <a:gd name="T7" fmla="*/ 42 h 142"/>
                        <a:gd name="T8" fmla="*/ 50 w 180"/>
                        <a:gd name="T9" fmla="*/ 49 h 142"/>
                        <a:gd name="T10" fmla="*/ 106 w 180"/>
                        <a:gd name="T11" fmla="*/ 46 h 142"/>
                        <a:gd name="T12" fmla="*/ 145 w 180"/>
                        <a:gd name="T13" fmla="*/ 36 h 142"/>
                        <a:gd name="T14" fmla="*/ 158 w 180"/>
                        <a:gd name="T15" fmla="*/ 34 h 142"/>
                        <a:gd name="T16" fmla="*/ 152 w 180"/>
                        <a:gd name="T17" fmla="*/ 42 h 142"/>
                        <a:gd name="T18" fmla="*/ 124 w 180"/>
                        <a:gd name="T19" fmla="*/ 53 h 142"/>
                        <a:gd name="T20" fmla="*/ 74 w 180"/>
                        <a:gd name="T21" fmla="*/ 63 h 142"/>
                        <a:gd name="T22" fmla="*/ 43 w 180"/>
                        <a:gd name="T23" fmla="*/ 71 h 142"/>
                        <a:gd name="T24" fmla="*/ 100 w 180"/>
                        <a:gd name="T25" fmla="*/ 70 h 142"/>
                        <a:gd name="T26" fmla="*/ 138 w 180"/>
                        <a:gd name="T27" fmla="*/ 63 h 142"/>
                        <a:gd name="T28" fmla="*/ 161 w 180"/>
                        <a:gd name="T29" fmla="*/ 56 h 142"/>
                        <a:gd name="T30" fmla="*/ 161 w 180"/>
                        <a:gd name="T31" fmla="*/ 61 h 142"/>
                        <a:gd name="T32" fmla="*/ 142 w 180"/>
                        <a:gd name="T33" fmla="*/ 72 h 142"/>
                        <a:gd name="T34" fmla="*/ 107 w 180"/>
                        <a:gd name="T35" fmla="*/ 83 h 142"/>
                        <a:gd name="T36" fmla="*/ 58 w 180"/>
                        <a:gd name="T37" fmla="*/ 90 h 142"/>
                        <a:gd name="T38" fmla="*/ 74 w 180"/>
                        <a:gd name="T39" fmla="*/ 95 h 142"/>
                        <a:gd name="T40" fmla="*/ 118 w 180"/>
                        <a:gd name="T41" fmla="*/ 93 h 142"/>
                        <a:gd name="T42" fmla="*/ 153 w 180"/>
                        <a:gd name="T43" fmla="*/ 84 h 142"/>
                        <a:gd name="T44" fmla="*/ 157 w 180"/>
                        <a:gd name="T45" fmla="*/ 88 h 142"/>
                        <a:gd name="T46" fmla="*/ 146 w 180"/>
                        <a:gd name="T47" fmla="*/ 96 h 142"/>
                        <a:gd name="T48" fmla="*/ 119 w 180"/>
                        <a:gd name="T49" fmla="*/ 106 h 142"/>
                        <a:gd name="T50" fmla="*/ 88 w 180"/>
                        <a:gd name="T51" fmla="*/ 110 h 142"/>
                        <a:gd name="T52" fmla="*/ 40 w 180"/>
                        <a:gd name="T53" fmla="*/ 111 h 142"/>
                        <a:gd name="T54" fmla="*/ 73 w 180"/>
                        <a:gd name="T55" fmla="*/ 118 h 142"/>
                        <a:gd name="T56" fmla="*/ 104 w 180"/>
                        <a:gd name="T57" fmla="*/ 118 h 142"/>
                        <a:gd name="T58" fmla="*/ 132 w 180"/>
                        <a:gd name="T59" fmla="*/ 114 h 142"/>
                        <a:gd name="T60" fmla="*/ 143 w 180"/>
                        <a:gd name="T61" fmla="*/ 115 h 142"/>
                        <a:gd name="T62" fmla="*/ 137 w 180"/>
                        <a:gd name="T63" fmla="*/ 122 h 142"/>
                        <a:gd name="T64" fmla="*/ 121 w 180"/>
                        <a:gd name="T65" fmla="*/ 127 h 142"/>
                        <a:gd name="T66" fmla="*/ 62 w 180"/>
                        <a:gd name="T67" fmla="*/ 132 h 142"/>
                        <a:gd name="T68" fmla="*/ 110 w 180"/>
                        <a:gd name="T69" fmla="*/ 135 h 142"/>
                        <a:gd name="T70" fmla="*/ 114 w 180"/>
                        <a:gd name="T71" fmla="*/ 140 h 142"/>
                        <a:gd name="T72" fmla="*/ 132 w 180"/>
                        <a:gd name="T73" fmla="*/ 135 h 142"/>
                        <a:gd name="T74" fmla="*/ 145 w 180"/>
                        <a:gd name="T75" fmla="*/ 126 h 142"/>
                        <a:gd name="T76" fmla="*/ 173 w 180"/>
                        <a:gd name="T77" fmla="*/ 92 h 142"/>
                        <a:gd name="T78" fmla="*/ 174 w 180"/>
                        <a:gd name="T79" fmla="*/ 85 h 142"/>
                        <a:gd name="T80" fmla="*/ 170 w 180"/>
                        <a:gd name="T81" fmla="*/ 79 h 142"/>
                        <a:gd name="T82" fmla="*/ 174 w 180"/>
                        <a:gd name="T83" fmla="*/ 72 h 142"/>
                        <a:gd name="T84" fmla="*/ 179 w 180"/>
                        <a:gd name="T85" fmla="*/ 66 h 142"/>
                        <a:gd name="T86" fmla="*/ 175 w 180"/>
                        <a:gd name="T87" fmla="*/ 58 h 142"/>
                        <a:gd name="T88" fmla="*/ 171 w 180"/>
                        <a:gd name="T89" fmla="*/ 52 h 142"/>
                        <a:gd name="T90" fmla="*/ 177 w 180"/>
                        <a:gd name="T91" fmla="*/ 45 h 142"/>
                        <a:gd name="T92" fmla="*/ 176 w 180"/>
                        <a:gd name="T93" fmla="*/ 36 h 142"/>
                        <a:gd name="T94" fmla="*/ 172 w 180"/>
                        <a:gd name="T95" fmla="*/ 30 h 142"/>
                        <a:gd name="T96" fmla="*/ 175 w 180"/>
                        <a:gd name="T97" fmla="*/ 23 h 142"/>
                        <a:gd name="T98" fmla="*/ 179 w 180"/>
                        <a:gd name="T99" fmla="*/ 16 h 142"/>
                        <a:gd name="T100" fmla="*/ 174 w 180"/>
                        <a:gd name="T101" fmla="*/ 9 h 142"/>
                        <a:gd name="T102" fmla="*/ 155 w 180"/>
                        <a:gd name="T103" fmla="*/ 10 h 142"/>
                        <a:gd name="T104" fmla="*/ 116 w 180"/>
                        <a:gd name="T105" fmla="*/ 21 h 142"/>
                        <a:gd name="T106" fmla="*/ 71 w 180"/>
                        <a:gd name="T107" fmla="*/ 27 h 1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0" h="142">
                          <a:moveTo>
                            <a:pt x="71" y="27"/>
                          </a:moveTo>
                          <a:lnTo>
                            <a:pt x="45" y="29"/>
                          </a:lnTo>
                          <a:lnTo>
                            <a:pt x="85" y="32"/>
                          </a:lnTo>
                          <a:lnTo>
                            <a:pt x="82" y="34"/>
                          </a:lnTo>
                          <a:lnTo>
                            <a:pt x="77" y="35"/>
                          </a:lnTo>
                          <a:lnTo>
                            <a:pt x="71" y="36"/>
                          </a:lnTo>
                          <a:lnTo>
                            <a:pt x="63" y="38"/>
                          </a:lnTo>
                          <a:lnTo>
                            <a:pt x="54" y="40"/>
                          </a:lnTo>
                          <a:lnTo>
                            <a:pt x="42" y="40"/>
                          </a:lnTo>
                          <a:lnTo>
                            <a:pt x="29" y="42"/>
                          </a:lnTo>
                          <a:lnTo>
                            <a:pt x="15" y="42"/>
                          </a:lnTo>
                          <a:lnTo>
                            <a:pt x="0" y="42"/>
                          </a:lnTo>
                          <a:lnTo>
                            <a:pt x="23" y="47"/>
                          </a:lnTo>
                          <a:lnTo>
                            <a:pt x="37" y="49"/>
                          </a:lnTo>
                          <a:lnTo>
                            <a:pt x="50" y="49"/>
                          </a:lnTo>
                          <a:lnTo>
                            <a:pt x="65" y="49"/>
                          </a:lnTo>
                          <a:lnTo>
                            <a:pt x="87" y="48"/>
                          </a:lnTo>
                          <a:lnTo>
                            <a:pt x="106" y="46"/>
                          </a:lnTo>
                          <a:lnTo>
                            <a:pt x="121" y="42"/>
                          </a:lnTo>
                          <a:lnTo>
                            <a:pt x="138" y="38"/>
                          </a:lnTo>
                          <a:lnTo>
                            <a:pt x="145" y="36"/>
                          </a:lnTo>
                          <a:lnTo>
                            <a:pt x="152" y="34"/>
                          </a:lnTo>
                          <a:lnTo>
                            <a:pt x="156" y="33"/>
                          </a:lnTo>
                          <a:lnTo>
                            <a:pt x="158" y="34"/>
                          </a:lnTo>
                          <a:lnTo>
                            <a:pt x="158" y="36"/>
                          </a:lnTo>
                          <a:lnTo>
                            <a:pt x="157" y="39"/>
                          </a:lnTo>
                          <a:lnTo>
                            <a:pt x="152" y="42"/>
                          </a:lnTo>
                          <a:lnTo>
                            <a:pt x="145" y="46"/>
                          </a:lnTo>
                          <a:lnTo>
                            <a:pt x="136" y="49"/>
                          </a:lnTo>
                          <a:lnTo>
                            <a:pt x="124" y="53"/>
                          </a:lnTo>
                          <a:lnTo>
                            <a:pt x="109" y="57"/>
                          </a:lnTo>
                          <a:lnTo>
                            <a:pt x="91" y="60"/>
                          </a:lnTo>
                          <a:lnTo>
                            <a:pt x="74" y="63"/>
                          </a:lnTo>
                          <a:lnTo>
                            <a:pt x="55" y="65"/>
                          </a:lnTo>
                          <a:lnTo>
                            <a:pt x="23" y="68"/>
                          </a:lnTo>
                          <a:lnTo>
                            <a:pt x="43" y="71"/>
                          </a:lnTo>
                          <a:lnTo>
                            <a:pt x="59" y="73"/>
                          </a:lnTo>
                          <a:lnTo>
                            <a:pt x="79" y="73"/>
                          </a:lnTo>
                          <a:lnTo>
                            <a:pt x="100" y="70"/>
                          </a:lnTo>
                          <a:lnTo>
                            <a:pt x="116" y="68"/>
                          </a:lnTo>
                          <a:lnTo>
                            <a:pt x="128" y="65"/>
                          </a:lnTo>
                          <a:lnTo>
                            <a:pt x="138" y="63"/>
                          </a:lnTo>
                          <a:lnTo>
                            <a:pt x="149" y="59"/>
                          </a:lnTo>
                          <a:lnTo>
                            <a:pt x="157" y="57"/>
                          </a:lnTo>
                          <a:lnTo>
                            <a:pt x="161" y="56"/>
                          </a:lnTo>
                          <a:lnTo>
                            <a:pt x="163" y="56"/>
                          </a:lnTo>
                          <a:lnTo>
                            <a:pt x="162" y="58"/>
                          </a:lnTo>
                          <a:lnTo>
                            <a:pt x="161" y="61"/>
                          </a:lnTo>
                          <a:lnTo>
                            <a:pt x="158" y="64"/>
                          </a:lnTo>
                          <a:lnTo>
                            <a:pt x="150" y="68"/>
                          </a:lnTo>
                          <a:lnTo>
                            <a:pt x="142" y="72"/>
                          </a:lnTo>
                          <a:lnTo>
                            <a:pt x="133" y="75"/>
                          </a:lnTo>
                          <a:lnTo>
                            <a:pt x="121" y="79"/>
                          </a:lnTo>
                          <a:lnTo>
                            <a:pt x="107" y="83"/>
                          </a:lnTo>
                          <a:lnTo>
                            <a:pt x="86" y="87"/>
                          </a:lnTo>
                          <a:lnTo>
                            <a:pt x="71" y="89"/>
                          </a:lnTo>
                          <a:lnTo>
                            <a:pt x="58" y="90"/>
                          </a:lnTo>
                          <a:lnTo>
                            <a:pt x="37" y="91"/>
                          </a:lnTo>
                          <a:lnTo>
                            <a:pt x="58" y="94"/>
                          </a:lnTo>
                          <a:lnTo>
                            <a:pt x="74" y="95"/>
                          </a:lnTo>
                          <a:lnTo>
                            <a:pt x="88" y="95"/>
                          </a:lnTo>
                          <a:lnTo>
                            <a:pt x="103" y="95"/>
                          </a:lnTo>
                          <a:lnTo>
                            <a:pt x="118" y="93"/>
                          </a:lnTo>
                          <a:lnTo>
                            <a:pt x="129" y="91"/>
                          </a:lnTo>
                          <a:lnTo>
                            <a:pt x="138" y="88"/>
                          </a:lnTo>
                          <a:lnTo>
                            <a:pt x="153" y="84"/>
                          </a:lnTo>
                          <a:lnTo>
                            <a:pt x="155" y="84"/>
                          </a:lnTo>
                          <a:lnTo>
                            <a:pt x="157" y="85"/>
                          </a:lnTo>
                          <a:lnTo>
                            <a:pt x="157" y="88"/>
                          </a:lnTo>
                          <a:lnTo>
                            <a:pt x="155" y="90"/>
                          </a:lnTo>
                          <a:lnTo>
                            <a:pt x="151" y="93"/>
                          </a:lnTo>
                          <a:lnTo>
                            <a:pt x="146" y="96"/>
                          </a:lnTo>
                          <a:lnTo>
                            <a:pt x="137" y="100"/>
                          </a:lnTo>
                          <a:lnTo>
                            <a:pt x="128" y="104"/>
                          </a:lnTo>
                          <a:lnTo>
                            <a:pt x="119" y="106"/>
                          </a:lnTo>
                          <a:lnTo>
                            <a:pt x="109" y="108"/>
                          </a:lnTo>
                          <a:lnTo>
                            <a:pt x="100" y="109"/>
                          </a:lnTo>
                          <a:lnTo>
                            <a:pt x="88" y="110"/>
                          </a:lnTo>
                          <a:lnTo>
                            <a:pt x="74" y="111"/>
                          </a:lnTo>
                          <a:lnTo>
                            <a:pt x="61" y="111"/>
                          </a:lnTo>
                          <a:lnTo>
                            <a:pt x="40" y="111"/>
                          </a:lnTo>
                          <a:lnTo>
                            <a:pt x="51" y="114"/>
                          </a:lnTo>
                          <a:lnTo>
                            <a:pt x="62" y="117"/>
                          </a:lnTo>
                          <a:lnTo>
                            <a:pt x="73" y="118"/>
                          </a:lnTo>
                          <a:lnTo>
                            <a:pt x="83" y="118"/>
                          </a:lnTo>
                          <a:lnTo>
                            <a:pt x="93" y="119"/>
                          </a:lnTo>
                          <a:lnTo>
                            <a:pt x="104" y="118"/>
                          </a:lnTo>
                          <a:lnTo>
                            <a:pt x="112" y="118"/>
                          </a:lnTo>
                          <a:lnTo>
                            <a:pt x="121" y="117"/>
                          </a:lnTo>
                          <a:lnTo>
                            <a:pt x="132" y="114"/>
                          </a:lnTo>
                          <a:lnTo>
                            <a:pt x="140" y="113"/>
                          </a:lnTo>
                          <a:lnTo>
                            <a:pt x="143" y="113"/>
                          </a:lnTo>
                          <a:lnTo>
                            <a:pt x="143" y="115"/>
                          </a:lnTo>
                          <a:lnTo>
                            <a:pt x="143" y="117"/>
                          </a:lnTo>
                          <a:lnTo>
                            <a:pt x="140" y="119"/>
                          </a:lnTo>
                          <a:lnTo>
                            <a:pt x="137" y="122"/>
                          </a:lnTo>
                          <a:lnTo>
                            <a:pt x="133" y="123"/>
                          </a:lnTo>
                          <a:lnTo>
                            <a:pt x="128" y="125"/>
                          </a:lnTo>
                          <a:lnTo>
                            <a:pt x="121" y="127"/>
                          </a:lnTo>
                          <a:lnTo>
                            <a:pt x="105" y="129"/>
                          </a:lnTo>
                          <a:lnTo>
                            <a:pt x="91" y="130"/>
                          </a:lnTo>
                          <a:lnTo>
                            <a:pt x="62" y="132"/>
                          </a:lnTo>
                          <a:lnTo>
                            <a:pt x="99" y="134"/>
                          </a:lnTo>
                          <a:lnTo>
                            <a:pt x="107" y="134"/>
                          </a:lnTo>
                          <a:lnTo>
                            <a:pt x="110" y="135"/>
                          </a:lnTo>
                          <a:lnTo>
                            <a:pt x="112" y="136"/>
                          </a:lnTo>
                          <a:lnTo>
                            <a:pt x="112" y="139"/>
                          </a:lnTo>
                          <a:lnTo>
                            <a:pt x="114" y="140"/>
                          </a:lnTo>
                          <a:lnTo>
                            <a:pt x="118" y="141"/>
                          </a:lnTo>
                          <a:lnTo>
                            <a:pt x="126" y="138"/>
                          </a:lnTo>
                          <a:lnTo>
                            <a:pt x="132" y="135"/>
                          </a:lnTo>
                          <a:lnTo>
                            <a:pt x="137" y="133"/>
                          </a:lnTo>
                          <a:lnTo>
                            <a:pt x="141" y="130"/>
                          </a:lnTo>
                          <a:lnTo>
                            <a:pt x="145" y="126"/>
                          </a:lnTo>
                          <a:lnTo>
                            <a:pt x="159" y="111"/>
                          </a:lnTo>
                          <a:lnTo>
                            <a:pt x="169" y="99"/>
                          </a:lnTo>
                          <a:lnTo>
                            <a:pt x="173" y="92"/>
                          </a:lnTo>
                          <a:lnTo>
                            <a:pt x="174" y="89"/>
                          </a:lnTo>
                          <a:lnTo>
                            <a:pt x="174" y="88"/>
                          </a:lnTo>
                          <a:lnTo>
                            <a:pt x="174" y="85"/>
                          </a:lnTo>
                          <a:lnTo>
                            <a:pt x="172" y="83"/>
                          </a:lnTo>
                          <a:lnTo>
                            <a:pt x="171" y="81"/>
                          </a:lnTo>
                          <a:lnTo>
                            <a:pt x="170" y="79"/>
                          </a:lnTo>
                          <a:lnTo>
                            <a:pt x="171" y="76"/>
                          </a:lnTo>
                          <a:lnTo>
                            <a:pt x="172" y="74"/>
                          </a:lnTo>
                          <a:lnTo>
                            <a:pt x="174" y="72"/>
                          </a:lnTo>
                          <a:lnTo>
                            <a:pt x="175" y="70"/>
                          </a:lnTo>
                          <a:lnTo>
                            <a:pt x="177" y="68"/>
                          </a:lnTo>
                          <a:lnTo>
                            <a:pt x="179" y="66"/>
                          </a:lnTo>
                          <a:lnTo>
                            <a:pt x="179" y="63"/>
                          </a:lnTo>
                          <a:lnTo>
                            <a:pt x="177" y="60"/>
                          </a:lnTo>
                          <a:lnTo>
                            <a:pt x="175" y="58"/>
                          </a:lnTo>
                          <a:lnTo>
                            <a:pt x="174" y="56"/>
                          </a:lnTo>
                          <a:lnTo>
                            <a:pt x="172" y="54"/>
                          </a:lnTo>
                          <a:lnTo>
                            <a:pt x="171" y="52"/>
                          </a:lnTo>
                          <a:lnTo>
                            <a:pt x="172" y="50"/>
                          </a:lnTo>
                          <a:lnTo>
                            <a:pt x="174" y="47"/>
                          </a:lnTo>
                          <a:lnTo>
                            <a:pt x="177" y="45"/>
                          </a:lnTo>
                          <a:lnTo>
                            <a:pt x="177" y="42"/>
                          </a:lnTo>
                          <a:lnTo>
                            <a:pt x="177" y="39"/>
                          </a:lnTo>
                          <a:lnTo>
                            <a:pt x="176" y="36"/>
                          </a:lnTo>
                          <a:lnTo>
                            <a:pt x="174" y="34"/>
                          </a:lnTo>
                          <a:lnTo>
                            <a:pt x="173" y="32"/>
                          </a:lnTo>
                          <a:lnTo>
                            <a:pt x="172" y="30"/>
                          </a:lnTo>
                          <a:lnTo>
                            <a:pt x="172" y="27"/>
                          </a:lnTo>
                          <a:lnTo>
                            <a:pt x="174" y="24"/>
                          </a:lnTo>
                          <a:lnTo>
                            <a:pt x="175" y="23"/>
                          </a:lnTo>
                          <a:lnTo>
                            <a:pt x="177" y="21"/>
                          </a:lnTo>
                          <a:lnTo>
                            <a:pt x="179" y="18"/>
                          </a:lnTo>
                          <a:lnTo>
                            <a:pt x="179" y="16"/>
                          </a:lnTo>
                          <a:lnTo>
                            <a:pt x="178" y="14"/>
                          </a:lnTo>
                          <a:lnTo>
                            <a:pt x="176" y="12"/>
                          </a:lnTo>
                          <a:lnTo>
                            <a:pt x="174" y="9"/>
                          </a:lnTo>
                          <a:lnTo>
                            <a:pt x="173" y="6"/>
                          </a:lnTo>
                          <a:lnTo>
                            <a:pt x="173" y="0"/>
                          </a:lnTo>
                          <a:lnTo>
                            <a:pt x="155" y="10"/>
                          </a:lnTo>
                          <a:lnTo>
                            <a:pt x="143" y="14"/>
                          </a:lnTo>
                          <a:lnTo>
                            <a:pt x="131" y="17"/>
                          </a:lnTo>
                          <a:lnTo>
                            <a:pt x="116" y="21"/>
                          </a:lnTo>
                          <a:lnTo>
                            <a:pt x="102" y="23"/>
                          </a:lnTo>
                          <a:lnTo>
                            <a:pt x="89" y="25"/>
                          </a:lnTo>
                          <a:lnTo>
                            <a:pt x="71" y="2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grpSp>
              <p:nvGrpSpPr>
                <p:cNvPr id="415" name="Group 18">
                  <a:extLst>
                    <a:ext uri="{FF2B5EF4-FFF2-40B4-BE49-F238E27FC236}">
                      <a16:creationId xmlns:a16="http://schemas.microsoft.com/office/drawing/2014/main" id="{25D5A81D-0BE9-B2AB-2339-1DDDD3FAE620}"/>
                    </a:ext>
                  </a:extLst>
                </p:cNvPr>
                <p:cNvGrpSpPr/>
                <p:nvPr/>
              </p:nvGrpSpPr>
              <p:grpSpPr bwMode="auto">
                <a:xfrm>
                  <a:off x="5262" y="1816"/>
                  <a:ext cx="54" cy="90"/>
                  <a:chOff x="5262" y="1816"/>
                  <a:chExt cx="54" cy="90"/>
                </a:xfrm>
              </p:grpSpPr>
              <p:sp>
                <p:nvSpPr>
                  <p:cNvPr id="416" name="Freeform 19">
                    <a:extLst>
                      <a:ext uri="{FF2B5EF4-FFF2-40B4-BE49-F238E27FC236}">
                        <a16:creationId xmlns:a16="http://schemas.microsoft.com/office/drawing/2014/main" id="{47CA0AFC-A8ED-AD2D-66CE-681DFCA2343E}"/>
                      </a:ext>
                    </a:extLst>
                  </p:cNvPr>
                  <p:cNvSpPr/>
                  <p:nvPr/>
                </p:nvSpPr>
                <p:spPr bwMode="auto">
                  <a:xfrm>
                    <a:off x="5272" y="1840"/>
                    <a:ext cx="42" cy="17"/>
                  </a:xfrm>
                  <a:custGeom>
                    <a:avLst/>
                    <a:gdLst>
                      <a:gd name="T0" fmla="*/ 41 w 42"/>
                      <a:gd name="T1" fmla="*/ 2 h 17"/>
                      <a:gd name="T2" fmla="*/ 37 w 42"/>
                      <a:gd name="T3" fmla="*/ 0 h 17"/>
                      <a:gd name="T4" fmla="*/ 24 w 42"/>
                      <a:gd name="T5" fmla="*/ 5 h 17"/>
                      <a:gd name="T6" fmla="*/ 12 w 42"/>
                      <a:gd name="T7" fmla="*/ 10 h 17"/>
                      <a:gd name="T8" fmla="*/ 0 w 42"/>
                      <a:gd name="T9" fmla="*/ 13 h 17"/>
                      <a:gd name="T10" fmla="*/ 2 w 42"/>
                      <a:gd name="T11" fmla="*/ 16 h 17"/>
                      <a:gd name="T12" fmla="*/ 10 w 42"/>
                      <a:gd name="T13" fmla="*/ 16 h 17"/>
                      <a:gd name="T14" fmla="*/ 21 w 42"/>
                      <a:gd name="T15" fmla="*/ 14 h 17"/>
                      <a:gd name="T16" fmla="*/ 32 w 42"/>
                      <a:gd name="T17" fmla="*/ 8 h 17"/>
                      <a:gd name="T18" fmla="*/ 41 w 42"/>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 h="17">
                        <a:moveTo>
                          <a:pt x="41" y="2"/>
                        </a:moveTo>
                        <a:lnTo>
                          <a:pt x="37" y="0"/>
                        </a:lnTo>
                        <a:lnTo>
                          <a:pt x="24" y="5"/>
                        </a:lnTo>
                        <a:lnTo>
                          <a:pt x="12" y="10"/>
                        </a:lnTo>
                        <a:lnTo>
                          <a:pt x="0" y="13"/>
                        </a:lnTo>
                        <a:lnTo>
                          <a:pt x="2" y="16"/>
                        </a:lnTo>
                        <a:lnTo>
                          <a:pt x="10" y="16"/>
                        </a:lnTo>
                        <a:lnTo>
                          <a:pt x="21" y="14"/>
                        </a:lnTo>
                        <a:lnTo>
                          <a:pt x="32" y="8"/>
                        </a:lnTo>
                        <a:lnTo>
                          <a:pt x="41"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17" name="Freeform 20">
                    <a:extLst>
                      <a:ext uri="{FF2B5EF4-FFF2-40B4-BE49-F238E27FC236}">
                        <a16:creationId xmlns:a16="http://schemas.microsoft.com/office/drawing/2014/main" id="{E72ABCFB-DFFE-0EC6-4D1A-53186C70D63D}"/>
                      </a:ext>
                    </a:extLst>
                  </p:cNvPr>
                  <p:cNvSpPr/>
                  <p:nvPr/>
                </p:nvSpPr>
                <p:spPr bwMode="auto">
                  <a:xfrm>
                    <a:off x="5280" y="1863"/>
                    <a:ext cx="36" cy="17"/>
                  </a:xfrm>
                  <a:custGeom>
                    <a:avLst/>
                    <a:gdLst>
                      <a:gd name="T0" fmla="*/ 35 w 36"/>
                      <a:gd name="T1" fmla="*/ 2 h 17"/>
                      <a:gd name="T2" fmla="*/ 33 w 36"/>
                      <a:gd name="T3" fmla="*/ 0 h 17"/>
                      <a:gd name="T4" fmla="*/ 21 w 36"/>
                      <a:gd name="T5" fmla="*/ 6 h 17"/>
                      <a:gd name="T6" fmla="*/ 11 w 36"/>
                      <a:gd name="T7" fmla="*/ 10 h 17"/>
                      <a:gd name="T8" fmla="*/ 0 w 36"/>
                      <a:gd name="T9" fmla="*/ 13 h 17"/>
                      <a:gd name="T10" fmla="*/ 2 w 36"/>
                      <a:gd name="T11" fmla="*/ 16 h 17"/>
                      <a:gd name="T12" fmla="*/ 10 w 36"/>
                      <a:gd name="T13" fmla="*/ 16 h 17"/>
                      <a:gd name="T14" fmla="*/ 18 w 36"/>
                      <a:gd name="T15" fmla="*/ 14 h 17"/>
                      <a:gd name="T16" fmla="*/ 26 w 36"/>
                      <a:gd name="T17" fmla="*/ 9 h 17"/>
                      <a:gd name="T18" fmla="*/ 35 w 36"/>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17">
                        <a:moveTo>
                          <a:pt x="35" y="2"/>
                        </a:moveTo>
                        <a:lnTo>
                          <a:pt x="33" y="0"/>
                        </a:lnTo>
                        <a:lnTo>
                          <a:pt x="21" y="6"/>
                        </a:lnTo>
                        <a:lnTo>
                          <a:pt x="11" y="10"/>
                        </a:lnTo>
                        <a:lnTo>
                          <a:pt x="0" y="13"/>
                        </a:lnTo>
                        <a:lnTo>
                          <a:pt x="2" y="16"/>
                        </a:lnTo>
                        <a:lnTo>
                          <a:pt x="10" y="16"/>
                        </a:lnTo>
                        <a:lnTo>
                          <a:pt x="18" y="14"/>
                        </a:lnTo>
                        <a:lnTo>
                          <a:pt x="26" y="9"/>
                        </a:lnTo>
                        <a:lnTo>
                          <a:pt x="35"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18" name="Freeform 21">
                    <a:extLst>
                      <a:ext uri="{FF2B5EF4-FFF2-40B4-BE49-F238E27FC236}">
                        <a16:creationId xmlns:a16="http://schemas.microsoft.com/office/drawing/2014/main" id="{7A2A31E0-23CF-596B-0692-EF670A9557F3}"/>
                      </a:ext>
                    </a:extLst>
                  </p:cNvPr>
                  <p:cNvSpPr/>
                  <p:nvPr/>
                </p:nvSpPr>
                <p:spPr bwMode="auto">
                  <a:xfrm>
                    <a:off x="5277" y="1889"/>
                    <a:ext cx="38" cy="17"/>
                  </a:xfrm>
                  <a:custGeom>
                    <a:avLst/>
                    <a:gdLst>
                      <a:gd name="T0" fmla="*/ 37 w 38"/>
                      <a:gd name="T1" fmla="*/ 2 h 17"/>
                      <a:gd name="T2" fmla="*/ 34 w 38"/>
                      <a:gd name="T3" fmla="*/ 0 h 17"/>
                      <a:gd name="T4" fmla="*/ 23 w 38"/>
                      <a:gd name="T5" fmla="*/ 6 h 17"/>
                      <a:gd name="T6" fmla="*/ 12 w 38"/>
                      <a:gd name="T7" fmla="*/ 10 h 17"/>
                      <a:gd name="T8" fmla="*/ 0 w 38"/>
                      <a:gd name="T9" fmla="*/ 13 h 17"/>
                      <a:gd name="T10" fmla="*/ 2 w 38"/>
                      <a:gd name="T11" fmla="*/ 16 h 17"/>
                      <a:gd name="T12" fmla="*/ 10 w 38"/>
                      <a:gd name="T13" fmla="*/ 15 h 17"/>
                      <a:gd name="T14" fmla="*/ 20 w 38"/>
                      <a:gd name="T15" fmla="*/ 13 h 17"/>
                      <a:gd name="T16" fmla="*/ 30 w 38"/>
                      <a:gd name="T17" fmla="*/ 8 h 17"/>
                      <a:gd name="T18" fmla="*/ 37 w 38"/>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7">
                        <a:moveTo>
                          <a:pt x="37" y="2"/>
                        </a:moveTo>
                        <a:lnTo>
                          <a:pt x="34" y="0"/>
                        </a:lnTo>
                        <a:lnTo>
                          <a:pt x="23" y="6"/>
                        </a:lnTo>
                        <a:lnTo>
                          <a:pt x="12" y="10"/>
                        </a:lnTo>
                        <a:lnTo>
                          <a:pt x="0" y="13"/>
                        </a:lnTo>
                        <a:lnTo>
                          <a:pt x="2" y="16"/>
                        </a:lnTo>
                        <a:lnTo>
                          <a:pt x="10" y="15"/>
                        </a:lnTo>
                        <a:lnTo>
                          <a:pt x="20" y="13"/>
                        </a:lnTo>
                        <a:lnTo>
                          <a:pt x="30" y="8"/>
                        </a:lnTo>
                        <a:lnTo>
                          <a:pt x="37"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19" name="Freeform 22">
                    <a:extLst>
                      <a:ext uri="{FF2B5EF4-FFF2-40B4-BE49-F238E27FC236}">
                        <a16:creationId xmlns:a16="http://schemas.microsoft.com/office/drawing/2014/main" id="{8E85D5F3-80F3-0896-5579-65FA5BCF11C9}"/>
                      </a:ext>
                    </a:extLst>
                  </p:cNvPr>
                  <p:cNvSpPr/>
                  <p:nvPr/>
                </p:nvSpPr>
                <p:spPr bwMode="auto">
                  <a:xfrm>
                    <a:off x="5262" y="1816"/>
                    <a:ext cx="43" cy="17"/>
                  </a:xfrm>
                  <a:custGeom>
                    <a:avLst/>
                    <a:gdLst>
                      <a:gd name="T0" fmla="*/ 42 w 43"/>
                      <a:gd name="T1" fmla="*/ 2 h 17"/>
                      <a:gd name="T2" fmla="*/ 37 w 43"/>
                      <a:gd name="T3" fmla="*/ 0 h 17"/>
                      <a:gd name="T4" fmla="*/ 23 w 43"/>
                      <a:gd name="T5" fmla="*/ 5 h 17"/>
                      <a:gd name="T6" fmla="*/ 12 w 43"/>
                      <a:gd name="T7" fmla="*/ 9 h 17"/>
                      <a:gd name="T8" fmla="*/ 0 w 43"/>
                      <a:gd name="T9" fmla="*/ 12 h 17"/>
                      <a:gd name="T10" fmla="*/ 2 w 43"/>
                      <a:gd name="T11" fmla="*/ 16 h 17"/>
                      <a:gd name="T12" fmla="*/ 10 w 43"/>
                      <a:gd name="T13" fmla="*/ 15 h 17"/>
                      <a:gd name="T14" fmla="*/ 20 w 43"/>
                      <a:gd name="T15" fmla="*/ 13 h 17"/>
                      <a:gd name="T16" fmla="*/ 31 w 43"/>
                      <a:gd name="T17" fmla="*/ 9 h 17"/>
                      <a:gd name="T18" fmla="*/ 42 w 4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17">
                        <a:moveTo>
                          <a:pt x="42" y="2"/>
                        </a:moveTo>
                        <a:lnTo>
                          <a:pt x="37" y="0"/>
                        </a:lnTo>
                        <a:lnTo>
                          <a:pt x="23" y="5"/>
                        </a:lnTo>
                        <a:lnTo>
                          <a:pt x="12" y="9"/>
                        </a:lnTo>
                        <a:lnTo>
                          <a:pt x="0" y="12"/>
                        </a:lnTo>
                        <a:lnTo>
                          <a:pt x="2" y="16"/>
                        </a:lnTo>
                        <a:lnTo>
                          <a:pt x="10" y="15"/>
                        </a:lnTo>
                        <a:lnTo>
                          <a:pt x="20" y="13"/>
                        </a:lnTo>
                        <a:lnTo>
                          <a:pt x="31" y="9"/>
                        </a:lnTo>
                        <a:lnTo>
                          <a:pt x="42"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sp>
            <p:nvSpPr>
              <p:cNvPr id="412" name="Freeform 23">
                <a:extLst>
                  <a:ext uri="{FF2B5EF4-FFF2-40B4-BE49-F238E27FC236}">
                    <a16:creationId xmlns:a16="http://schemas.microsoft.com/office/drawing/2014/main" id="{DF84CACB-F44F-2FCA-141F-9B6806F2A30A}"/>
                  </a:ext>
                </a:extLst>
              </p:cNvPr>
              <p:cNvSpPr/>
              <p:nvPr/>
            </p:nvSpPr>
            <p:spPr bwMode="auto">
              <a:xfrm>
                <a:off x="5417" y="1248"/>
                <a:ext cx="277" cy="333"/>
              </a:xfrm>
              <a:custGeom>
                <a:avLst/>
                <a:gdLst>
                  <a:gd name="T0" fmla="*/ 111 w 494"/>
                  <a:gd name="T1" fmla="*/ 180 h 594"/>
                  <a:gd name="T2" fmla="*/ 112 w 494"/>
                  <a:gd name="T3" fmla="*/ 178 h 594"/>
                  <a:gd name="T4" fmla="*/ 113 w 494"/>
                  <a:gd name="T5" fmla="*/ 177 h 594"/>
                  <a:gd name="T6" fmla="*/ 114 w 494"/>
                  <a:gd name="T7" fmla="*/ 173 h 594"/>
                  <a:gd name="T8" fmla="*/ 120 w 494"/>
                  <a:gd name="T9" fmla="*/ 143 h 594"/>
                  <a:gd name="T10" fmla="*/ 124 w 494"/>
                  <a:gd name="T11" fmla="*/ 132 h 594"/>
                  <a:gd name="T12" fmla="*/ 128 w 494"/>
                  <a:gd name="T13" fmla="*/ 124 h 594"/>
                  <a:gd name="T14" fmla="*/ 136 w 494"/>
                  <a:gd name="T15" fmla="*/ 113 h 594"/>
                  <a:gd name="T16" fmla="*/ 144 w 494"/>
                  <a:gd name="T17" fmla="*/ 102 h 594"/>
                  <a:gd name="T18" fmla="*/ 150 w 494"/>
                  <a:gd name="T19" fmla="*/ 91 h 594"/>
                  <a:gd name="T20" fmla="*/ 153 w 494"/>
                  <a:gd name="T21" fmla="*/ 81 h 594"/>
                  <a:gd name="T22" fmla="*/ 155 w 494"/>
                  <a:gd name="T23" fmla="*/ 68 h 594"/>
                  <a:gd name="T24" fmla="*/ 154 w 494"/>
                  <a:gd name="T25" fmla="*/ 56 h 594"/>
                  <a:gd name="T26" fmla="*/ 150 w 494"/>
                  <a:gd name="T27" fmla="*/ 44 h 594"/>
                  <a:gd name="T28" fmla="*/ 145 w 494"/>
                  <a:gd name="T29" fmla="*/ 34 h 594"/>
                  <a:gd name="T30" fmla="*/ 136 w 494"/>
                  <a:gd name="T31" fmla="*/ 22 h 594"/>
                  <a:gd name="T32" fmla="*/ 126 w 494"/>
                  <a:gd name="T33" fmla="*/ 15 h 594"/>
                  <a:gd name="T34" fmla="*/ 113 w 494"/>
                  <a:gd name="T35" fmla="*/ 7 h 594"/>
                  <a:gd name="T36" fmla="*/ 98 w 494"/>
                  <a:gd name="T37" fmla="*/ 2 h 594"/>
                  <a:gd name="T38" fmla="*/ 86 w 494"/>
                  <a:gd name="T39" fmla="*/ 0 h 594"/>
                  <a:gd name="T40" fmla="*/ 72 w 494"/>
                  <a:gd name="T41" fmla="*/ 0 h 594"/>
                  <a:gd name="T42" fmla="*/ 60 w 494"/>
                  <a:gd name="T43" fmla="*/ 2 h 594"/>
                  <a:gd name="T44" fmla="*/ 48 w 494"/>
                  <a:gd name="T45" fmla="*/ 4 h 594"/>
                  <a:gd name="T46" fmla="*/ 38 w 494"/>
                  <a:gd name="T47" fmla="*/ 9 h 594"/>
                  <a:gd name="T48" fmla="*/ 27 w 494"/>
                  <a:gd name="T49" fmla="*/ 15 h 594"/>
                  <a:gd name="T50" fmla="*/ 19 w 494"/>
                  <a:gd name="T51" fmla="*/ 23 h 594"/>
                  <a:gd name="T52" fmla="*/ 11 w 494"/>
                  <a:gd name="T53" fmla="*/ 31 h 594"/>
                  <a:gd name="T54" fmla="*/ 4 w 494"/>
                  <a:gd name="T55" fmla="*/ 44 h 594"/>
                  <a:gd name="T56" fmla="*/ 1 w 494"/>
                  <a:gd name="T57" fmla="*/ 56 h 594"/>
                  <a:gd name="T58" fmla="*/ 0 w 494"/>
                  <a:gd name="T59" fmla="*/ 67 h 594"/>
                  <a:gd name="T60" fmla="*/ 1 w 494"/>
                  <a:gd name="T61" fmla="*/ 79 h 594"/>
                  <a:gd name="T62" fmla="*/ 4 w 494"/>
                  <a:gd name="T63" fmla="*/ 91 h 594"/>
                  <a:gd name="T64" fmla="*/ 11 w 494"/>
                  <a:gd name="T65" fmla="*/ 103 h 594"/>
                  <a:gd name="T66" fmla="*/ 19 w 494"/>
                  <a:gd name="T67" fmla="*/ 113 h 594"/>
                  <a:gd name="T68" fmla="*/ 28 w 494"/>
                  <a:gd name="T69" fmla="*/ 128 h 594"/>
                  <a:gd name="T70" fmla="*/ 33 w 494"/>
                  <a:gd name="T71" fmla="*/ 137 h 594"/>
                  <a:gd name="T72" fmla="*/ 36 w 494"/>
                  <a:gd name="T73" fmla="*/ 147 h 594"/>
                  <a:gd name="T74" fmla="*/ 38 w 494"/>
                  <a:gd name="T75" fmla="*/ 160 h 594"/>
                  <a:gd name="T76" fmla="*/ 40 w 494"/>
                  <a:gd name="T77" fmla="*/ 173 h 594"/>
                  <a:gd name="T78" fmla="*/ 41 w 494"/>
                  <a:gd name="T79" fmla="*/ 177 h 594"/>
                  <a:gd name="T80" fmla="*/ 42 w 494"/>
                  <a:gd name="T81" fmla="*/ 178 h 594"/>
                  <a:gd name="T82" fmla="*/ 44 w 494"/>
                  <a:gd name="T83" fmla="*/ 180 h 594"/>
                  <a:gd name="T84" fmla="*/ 48 w 494"/>
                  <a:gd name="T85" fmla="*/ 182 h 594"/>
                  <a:gd name="T86" fmla="*/ 54 w 494"/>
                  <a:gd name="T87" fmla="*/ 184 h 594"/>
                  <a:gd name="T88" fmla="*/ 60 w 494"/>
                  <a:gd name="T89" fmla="*/ 185 h 594"/>
                  <a:gd name="T90" fmla="*/ 66 w 494"/>
                  <a:gd name="T91" fmla="*/ 186 h 594"/>
                  <a:gd name="T92" fmla="*/ 72 w 494"/>
                  <a:gd name="T93" fmla="*/ 186 h 594"/>
                  <a:gd name="T94" fmla="*/ 77 w 494"/>
                  <a:gd name="T95" fmla="*/ 186 h 594"/>
                  <a:gd name="T96" fmla="*/ 84 w 494"/>
                  <a:gd name="T97" fmla="*/ 186 h 594"/>
                  <a:gd name="T98" fmla="*/ 89 w 494"/>
                  <a:gd name="T99" fmla="*/ 186 h 594"/>
                  <a:gd name="T100" fmla="*/ 95 w 494"/>
                  <a:gd name="T101" fmla="*/ 185 h 594"/>
                  <a:gd name="T102" fmla="*/ 100 w 494"/>
                  <a:gd name="T103" fmla="*/ 184 h 594"/>
                  <a:gd name="T104" fmla="*/ 105 w 494"/>
                  <a:gd name="T105" fmla="*/ 182 h 5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4" h="594">
                    <a:moveTo>
                      <a:pt x="345" y="577"/>
                    </a:moveTo>
                    <a:lnTo>
                      <a:pt x="349" y="574"/>
                    </a:lnTo>
                    <a:lnTo>
                      <a:pt x="353" y="572"/>
                    </a:lnTo>
                    <a:lnTo>
                      <a:pt x="354" y="570"/>
                    </a:lnTo>
                    <a:lnTo>
                      <a:pt x="356" y="568"/>
                    </a:lnTo>
                    <a:lnTo>
                      <a:pt x="357" y="567"/>
                    </a:lnTo>
                    <a:lnTo>
                      <a:pt x="358" y="566"/>
                    </a:lnTo>
                    <a:lnTo>
                      <a:pt x="358" y="565"/>
                    </a:lnTo>
                    <a:lnTo>
                      <a:pt x="359" y="563"/>
                    </a:lnTo>
                    <a:lnTo>
                      <a:pt x="360" y="561"/>
                    </a:lnTo>
                    <a:lnTo>
                      <a:pt x="360" y="559"/>
                    </a:lnTo>
                    <a:lnTo>
                      <a:pt x="362" y="550"/>
                    </a:lnTo>
                    <a:lnTo>
                      <a:pt x="376" y="473"/>
                    </a:lnTo>
                    <a:lnTo>
                      <a:pt x="379" y="462"/>
                    </a:lnTo>
                    <a:lnTo>
                      <a:pt x="381" y="454"/>
                    </a:lnTo>
                    <a:lnTo>
                      <a:pt x="385" y="443"/>
                    </a:lnTo>
                    <a:lnTo>
                      <a:pt x="390" y="431"/>
                    </a:lnTo>
                    <a:lnTo>
                      <a:pt x="395" y="420"/>
                    </a:lnTo>
                    <a:lnTo>
                      <a:pt x="400" y="411"/>
                    </a:lnTo>
                    <a:lnTo>
                      <a:pt x="404" y="403"/>
                    </a:lnTo>
                    <a:lnTo>
                      <a:pt x="408" y="396"/>
                    </a:lnTo>
                    <a:lnTo>
                      <a:pt x="416" y="383"/>
                    </a:lnTo>
                    <a:lnTo>
                      <a:pt x="424" y="371"/>
                    </a:lnTo>
                    <a:lnTo>
                      <a:pt x="433" y="360"/>
                    </a:lnTo>
                    <a:lnTo>
                      <a:pt x="439" y="351"/>
                    </a:lnTo>
                    <a:lnTo>
                      <a:pt x="451" y="335"/>
                    </a:lnTo>
                    <a:lnTo>
                      <a:pt x="458" y="324"/>
                    </a:lnTo>
                    <a:lnTo>
                      <a:pt x="465" y="314"/>
                    </a:lnTo>
                    <a:lnTo>
                      <a:pt x="470" y="304"/>
                    </a:lnTo>
                    <a:lnTo>
                      <a:pt x="476" y="291"/>
                    </a:lnTo>
                    <a:lnTo>
                      <a:pt x="480" y="280"/>
                    </a:lnTo>
                    <a:lnTo>
                      <a:pt x="484" y="268"/>
                    </a:lnTo>
                    <a:lnTo>
                      <a:pt x="487" y="258"/>
                    </a:lnTo>
                    <a:lnTo>
                      <a:pt x="490" y="247"/>
                    </a:lnTo>
                    <a:lnTo>
                      <a:pt x="492" y="232"/>
                    </a:lnTo>
                    <a:lnTo>
                      <a:pt x="493" y="216"/>
                    </a:lnTo>
                    <a:lnTo>
                      <a:pt x="493" y="201"/>
                    </a:lnTo>
                    <a:lnTo>
                      <a:pt x="491" y="189"/>
                    </a:lnTo>
                    <a:lnTo>
                      <a:pt x="489" y="178"/>
                    </a:lnTo>
                    <a:lnTo>
                      <a:pt x="487" y="167"/>
                    </a:lnTo>
                    <a:lnTo>
                      <a:pt x="483" y="154"/>
                    </a:lnTo>
                    <a:lnTo>
                      <a:pt x="478" y="141"/>
                    </a:lnTo>
                    <a:lnTo>
                      <a:pt x="473" y="129"/>
                    </a:lnTo>
                    <a:lnTo>
                      <a:pt x="468" y="117"/>
                    </a:lnTo>
                    <a:lnTo>
                      <a:pt x="461" y="107"/>
                    </a:lnTo>
                    <a:lnTo>
                      <a:pt x="451" y="94"/>
                    </a:lnTo>
                    <a:lnTo>
                      <a:pt x="441" y="82"/>
                    </a:lnTo>
                    <a:lnTo>
                      <a:pt x="431" y="72"/>
                    </a:lnTo>
                    <a:lnTo>
                      <a:pt x="421" y="63"/>
                    </a:lnTo>
                    <a:lnTo>
                      <a:pt x="411" y="55"/>
                    </a:lnTo>
                    <a:lnTo>
                      <a:pt x="399" y="47"/>
                    </a:lnTo>
                    <a:lnTo>
                      <a:pt x="388" y="39"/>
                    </a:lnTo>
                    <a:lnTo>
                      <a:pt x="374" y="32"/>
                    </a:lnTo>
                    <a:lnTo>
                      <a:pt x="359" y="24"/>
                    </a:lnTo>
                    <a:lnTo>
                      <a:pt x="344" y="17"/>
                    </a:lnTo>
                    <a:lnTo>
                      <a:pt x="327" y="12"/>
                    </a:lnTo>
                    <a:lnTo>
                      <a:pt x="311" y="7"/>
                    </a:lnTo>
                    <a:lnTo>
                      <a:pt x="299" y="5"/>
                    </a:lnTo>
                    <a:lnTo>
                      <a:pt x="285" y="2"/>
                    </a:lnTo>
                    <a:lnTo>
                      <a:pt x="272" y="0"/>
                    </a:lnTo>
                    <a:lnTo>
                      <a:pt x="257" y="0"/>
                    </a:lnTo>
                    <a:lnTo>
                      <a:pt x="243" y="0"/>
                    </a:lnTo>
                    <a:lnTo>
                      <a:pt x="228" y="0"/>
                    </a:lnTo>
                    <a:lnTo>
                      <a:pt x="215" y="0"/>
                    </a:lnTo>
                    <a:lnTo>
                      <a:pt x="201" y="3"/>
                    </a:lnTo>
                    <a:lnTo>
                      <a:pt x="190" y="5"/>
                    </a:lnTo>
                    <a:lnTo>
                      <a:pt x="177" y="8"/>
                    </a:lnTo>
                    <a:lnTo>
                      <a:pt x="164" y="11"/>
                    </a:lnTo>
                    <a:lnTo>
                      <a:pt x="153" y="15"/>
                    </a:lnTo>
                    <a:lnTo>
                      <a:pt x="142" y="19"/>
                    </a:lnTo>
                    <a:lnTo>
                      <a:pt x="132" y="24"/>
                    </a:lnTo>
                    <a:lnTo>
                      <a:pt x="121" y="29"/>
                    </a:lnTo>
                    <a:lnTo>
                      <a:pt x="111" y="35"/>
                    </a:lnTo>
                    <a:lnTo>
                      <a:pt x="99" y="42"/>
                    </a:lnTo>
                    <a:lnTo>
                      <a:pt x="88" y="49"/>
                    </a:lnTo>
                    <a:lnTo>
                      <a:pt x="79" y="56"/>
                    </a:lnTo>
                    <a:lnTo>
                      <a:pt x="69" y="64"/>
                    </a:lnTo>
                    <a:lnTo>
                      <a:pt x="59" y="73"/>
                    </a:lnTo>
                    <a:lnTo>
                      <a:pt x="50" y="81"/>
                    </a:lnTo>
                    <a:lnTo>
                      <a:pt x="42" y="89"/>
                    </a:lnTo>
                    <a:lnTo>
                      <a:pt x="34" y="100"/>
                    </a:lnTo>
                    <a:lnTo>
                      <a:pt x="25" y="112"/>
                    </a:lnTo>
                    <a:lnTo>
                      <a:pt x="17" y="126"/>
                    </a:lnTo>
                    <a:lnTo>
                      <a:pt x="12" y="139"/>
                    </a:lnTo>
                    <a:lnTo>
                      <a:pt x="8" y="153"/>
                    </a:lnTo>
                    <a:lnTo>
                      <a:pt x="3" y="166"/>
                    </a:lnTo>
                    <a:lnTo>
                      <a:pt x="1" y="179"/>
                    </a:lnTo>
                    <a:lnTo>
                      <a:pt x="0" y="191"/>
                    </a:lnTo>
                    <a:lnTo>
                      <a:pt x="0" y="203"/>
                    </a:lnTo>
                    <a:lnTo>
                      <a:pt x="0" y="214"/>
                    </a:lnTo>
                    <a:lnTo>
                      <a:pt x="0" y="227"/>
                    </a:lnTo>
                    <a:lnTo>
                      <a:pt x="0" y="238"/>
                    </a:lnTo>
                    <a:lnTo>
                      <a:pt x="3" y="252"/>
                    </a:lnTo>
                    <a:lnTo>
                      <a:pt x="5" y="264"/>
                    </a:lnTo>
                    <a:lnTo>
                      <a:pt x="9" y="277"/>
                    </a:lnTo>
                    <a:lnTo>
                      <a:pt x="14" y="290"/>
                    </a:lnTo>
                    <a:lnTo>
                      <a:pt x="20" y="303"/>
                    </a:lnTo>
                    <a:lnTo>
                      <a:pt x="27" y="314"/>
                    </a:lnTo>
                    <a:lnTo>
                      <a:pt x="34" y="326"/>
                    </a:lnTo>
                    <a:lnTo>
                      <a:pt x="43" y="338"/>
                    </a:lnTo>
                    <a:lnTo>
                      <a:pt x="50" y="349"/>
                    </a:lnTo>
                    <a:lnTo>
                      <a:pt x="58" y="361"/>
                    </a:lnTo>
                    <a:lnTo>
                      <a:pt x="66" y="373"/>
                    </a:lnTo>
                    <a:lnTo>
                      <a:pt x="78" y="390"/>
                    </a:lnTo>
                    <a:lnTo>
                      <a:pt x="90" y="409"/>
                    </a:lnTo>
                    <a:lnTo>
                      <a:pt x="96" y="418"/>
                    </a:lnTo>
                    <a:lnTo>
                      <a:pt x="100" y="426"/>
                    </a:lnTo>
                    <a:lnTo>
                      <a:pt x="104" y="436"/>
                    </a:lnTo>
                    <a:lnTo>
                      <a:pt x="108" y="446"/>
                    </a:lnTo>
                    <a:lnTo>
                      <a:pt x="111" y="456"/>
                    </a:lnTo>
                    <a:lnTo>
                      <a:pt x="114" y="467"/>
                    </a:lnTo>
                    <a:lnTo>
                      <a:pt x="116" y="482"/>
                    </a:lnTo>
                    <a:lnTo>
                      <a:pt x="120" y="498"/>
                    </a:lnTo>
                    <a:lnTo>
                      <a:pt x="121" y="511"/>
                    </a:lnTo>
                    <a:lnTo>
                      <a:pt x="124" y="527"/>
                    </a:lnTo>
                    <a:lnTo>
                      <a:pt x="126" y="539"/>
                    </a:lnTo>
                    <a:lnTo>
                      <a:pt x="128" y="549"/>
                    </a:lnTo>
                    <a:lnTo>
                      <a:pt x="130" y="559"/>
                    </a:lnTo>
                    <a:lnTo>
                      <a:pt x="132" y="561"/>
                    </a:lnTo>
                    <a:lnTo>
                      <a:pt x="132" y="564"/>
                    </a:lnTo>
                    <a:lnTo>
                      <a:pt x="132" y="565"/>
                    </a:lnTo>
                    <a:lnTo>
                      <a:pt x="133" y="566"/>
                    </a:lnTo>
                    <a:lnTo>
                      <a:pt x="134" y="567"/>
                    </a:lnTo>
                    <a:lnTo>
                      <a:pt x="136" y="569"/>
                    </a:lnTo>
                    <a:lnTo>
                      <a:pt x="138" y="571"/>
                    </a:lnTo>
                    <a:lnTo>
                      <a:pt x="140" y="573"/>
                    </a:lnTo>
                    <a:lnTo>
                      <a:pt x="144" y="576"/>
                    </a:lnTo>
                    <a:lnTo>
                      <a:pt x="148" y="577"/>
                    </a:lnTo>
                    <a:lnTo>
                      <a:pt x="154" y="580"/>
                    </a:lnTo>
                    <a:lnTo>
                      <a:pt x="160" y="582"/>
                    </a:lnTo>
                    <a:lnTo>
                      <a:pt x="166" y="584"/>
                    </a:lnTo>
                    <a:lnTo>
                      <a:pt x="171" y="585"/>
                    </a:lnTo>
                    <a:lnTo>
                      <a:pt x="176" y="586"/>
                    </a:lnTo>
                    <a:lnTo>
                      <a:pt x="183" y="587"/>
                    </a:lnTo>
                    <a:lnTo>
                      <a:pt x="190" y="589"/>
                    </a:lnTo>
                    <a:lnTo>
                      <a:pt x="195" y="589"/>
                    </a:lnTo>
                    <a:lnTo>
                      <a:pt x="202" y="590"/>
                    </a:lnTo>
                    <a:lnTo>
                      <a:pt x="209" y="591"/>
                    </a:lnTo>
                    <a:lnTo>
                      <a:pt x="215" y="592"/>
                    </a:lnTo>
                    <a:lnTo>
                      <a:pt x="221" y="592"/>
                    </a:lnTo>
                    <a:lnTo>
                      <a:pt x="228" y="592"/>
                    </a:lnTo>
                    <a:lnTo>
                      <a:pt x="234" y="593"/>
                    </a:lnTo>
                    <a:lnTo>
                      <a:pt x="240" y="593"/>
                    </a:lnTo>
                    <a:lnTo>
                      <a:pt x="245" y="593"/>
                    </a:lnTo>
                    <a:lnTo>
                      <a:pt x="251" y="593"/>
                    </a:lnTo>
                    <a:lnTo>
                      <a:pt x="259" y="593"/>
                    </a:lnTo>
                    <a:lnTo>
                      <a:pt x="265" y="592"/>
                    </a:lnTo>
                    <a:lnTo>
                      <a:pt x="270" y="592"/>
                    </a:lnTo>
                    <a:lnTo>
                      <a:pt x="277" y="592"/>
                    </a:lnTo>
                    <a:lnTo>
                      <a:pt x="284" y="591"/>
                    </a:lnTo>
                    <a:lnTo>
                      <a:pt x="290" y="590"/>
                    </a:lnTo>
                    <a:lnTo>
                      <a:pt x="297" y="589"/>
                    </a:lnTo>
                    <a:lnTo>
                      <a:pt x="302" y="588"/>
                    </a:lnTo>
                    <a:lnTo>
                      <a:pt x="308" y="587"/>
                    </a:lnTo>
                    <a:lnTo>
                      <a:pt x="314" y="586"/>
                    </a:lnTo>
                    <a:lnTo>
                      <a:pt x="319" y="585"/>
                    </a:lnTo>
                    <a:lnTo>
                      <a:pt x="325" y="584"/>
                    </a:lnTo>
                    <a:lnTo>
                      <a:pt x="330" y="582"/>
                    </a:lnTo>
                    <a:lnTo>
                      <a:pt x="335" y="580"/>
                    </a:lnTo>
                    <a:lnTo>
                      <a:pt x="340" y="578"/>
                    </a:lnTo>
                    <a:lnTo>
                      <a:pt x="345" y="577"/>
                    </a:lnTo>
                  </a:path>
                </a:pathLst>
              </a:custGeom>
              <a:solidFill>
                <a:srgbClr val="FF9900"/>
              </a:solidFill>
              <a:ln w="12700" cap="rnd" cmpd="sng">
                <a:solidFill>
                  <a:srgbClr val="FFFFFF"/>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13" name="Freeform 24">
                <a:extLst>
                  <a:ext uri="{FF2B5EF4-FFF2-40B4-BE49-F238E27FC236}">
                    <a16:creationId xmlns:a16="http://schemas.microsoft.com/office/drawing/2014/main" id="{B6A6A5A2-715F-47D5-4111-A2D8FC1783A1}"/>
                  </a:ext>
                </a:extLst>
              </p:cNvPr>
              <p:cNvSpPr/>
              <p:nvPr/>
            </p:nvSpPr>
            <p:spPr bwMode="auto">
              <a:xfrm>
                <a:off x="5610" y="1290"/>
                <a:ext cx="48" cy="50"/>
              </a:xfrm>
              <a:custGeom>
                <a:avLst/>
                <a:gdLst>
                  <a:gd name="T0" fmla="*/ 0 w 84"/>
                  <a:gd name="T1" fmla="*/ 0 h 89"/>
                  <a:gd name="T2" fmla="*/ 7 w 84"/>
                  <a:gd name="T3" fmla="*/ 3 h 89"/>
                  <a:gd name="T4" fmla="*/ 14 w 84"/>
                  <a:gd name="T5" fmla="*/ 6 h 89"/>
                  <a:gd name="T6" fmla="*/ 19 w 84"/>
                  <a:gd name="T7" fmla="*/ 10 h 89"/>
                  <a:gd name="T8" fmla="*/ 22 w 84"/>
                  <a:gd name="T9" fmla="*/ 13 h 89"/>
                  <a:gd name="T10" fmla="*/ 24 w 84"/>
                  <a:gd name="T11" fmla="*/ 16 h 89"/>
                  <a:gd name="T12" fmla="*/ 26 w 84"/>
                  <a:gd name="T13" fmla="*/ 20 h 89"/>
                  <a:gd name="T14" fmla="*/ 27 w 84"/>
                  <a:gd name="T15" fmla="*/ 23 h 89"/>
                  <a:gd name="T16" fmla="*/ 18 w 84"/>
                  <a:gd name="T17" fmla="*/ 28 h 89"/>
                  <a:gd name="T18" fmla="*/ 17 w 84"/>
                  <a:gd name="T19" fmla="*/ 23 h 89"/>
                  <a:gd name="T20" fmla="*/ 15 w 84"/>
                  <a:gd name="T21" fmla="*/ 19 h 89"/>
                  <a:gd name="T22" fmla="*/ 13 w 84"/>
                  <a:gd name="T23" fmla="*/ 13 h 89"/>
                  <a:gd name="T24" fmla="*/ 10 w 84"/>
                  <a:gd name="T25" fmla="*/ 9 h 89"/>
                  <a:gd name="T26" fmla="*/ 6 w 84"/>
                  <a:gd name="T27" fmla="*/ 4 h 89"/>
                  <a:gd name="T28" fmla="*/ 0 w 84"/>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4" h="89">
                    <a:moveTo>
                      <a:pt x="0" y="0"/>
                    </a:moveTo>
                    <a:lnTo>
                      <a:pt x="22" y="9"/>
                    </a:lnTo>
                    <a:lnTo>
                      <a:pt x="42" y="19"/>
                    </a:lnTo>
                    <a:lnTo>
                      <a:pt x="57" y="30"/>
                    </a:lnTo>
                    <a:lnTo>
                      <a:pt x="67" y="41"/>
                    </a:lnTo>
                    <a:lnTo>
                      <a:pt x="74" y="52"/>
                    </a:lnTo>
                    <a:lnTo>
                      <a:pt x="79" y="62"/>
                    </a:lnTo>
                    <a:lnTo>
                      <a:pt x="83" y="73"/>
                    </a:lnTo>
                    <a:lnTo>
                      <a:pt x="54" y="88"/>
                    </a:lnTo>
                    <a:lnTo>
                      <a:pt x="50" y="73"/>
                    </a:lnTo>
                    <a:lnTo>
                      <a:pt x="46" y="58"/>
                    </a:lnTo>
                    <a:lnTo>
                      <a:pt x="39" y="42"/>
                    </a:lnTo>
                    <a:lnTo>
                      <a:pt x="30" y="29"/>
                    </a:lnTo>
                    <a:lnTo>
                      <a:pt x="18" y="15"/>
                    </a:lnTo>
                    <a:lnTo>
                      <a:pt x="0"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264" name="Group 25">
              <a:extLst>
                <a:ext uri="{FF2B5EF4-FFF2-40B4-BE49-F238E27FC236}">
                  <a16:creationId xmlns:a16="http://schemas.microsoft.com/office/drawing/2014/main" id="{0E6F724E-E773-7158-84FD-AA3037B9B82F}"/>
                </a:ext>
              </a:extLst>
            </p:cNvPr>
            <p:cNvGrpSpPr/>
            <p:nvPr/>
          </p:nvGrpSpPr>
          <p:grpSpPr bwMode="auto">
            <a:xfrm>
              <a:off x="3703" y="1069"/>
              <a:ext cx="277" cy="430"/>
              <a:chOff x="4147" y="1248"/>
              <a:chExt cx="277" cy="430"/>
            </a:xfrm>
          </p:grpSpPr>
          <p:grpSp>
            <p:nvGrpSpPr>
              <p:cNvPr id="391" name="Group 26">
                <a:extLst>
                  <a:ext uri="{FF2B5EF4-FFF2-40B4-BE49-F238E27FC236}">
                    <a16:creationId xmlns:a16="http://schemas.microsoft.com/office/drawing/2014/main" id="{B8A4F6A0-65BB-D5FD-835A-E74BC40EFCAF}"/>
                  </a:ext>
                </a:extLst>
              </p:cNvPr>
              <p:cNvGrpSpPr/>
              <p:nvPr/>
            </p:nvGrpSpPr>
            <p:grpSpPr bwMode="auto">
              <a:xfrm>
                <a:off x="4222" y="1579"/>
                <a:ext cx="126" cy="99"/>
                <a:chOff x="3795" y="1792"/>
                <a:chExt cx="224" cy="177"/>
              </a:xfrm>
            </p:grpSpPr>
            <p:grpSp>
              <p:nvGrpSpPr>
                <p:cNvPr id="394" name="Group 27">
                  <a:extLst>
                    <a:ext uri="{FF2B5EF4-FFF2-40B4-BE49-F238E27FC236}">
                      <a16:creationId xmlns:a16="http://schemas.microsoft.com/office/drawing/2014/main" id="{3A39538C-7CA1-94D3-45D8-F8B524401C4D}"/>
                    </a:ext>
                  </a:extLst>
                </p:cNvPr>
                <p:cNvGrpSpPr/>
                <p:nvPr/>
              </p:nvGrpSpPr>
              <p:grpSpPr bwMode="auto">
                <a:xfrm>
                  <a:off x="3795" y="1792"/>
                  <a:ext cx="224" cy="177"/>
                  <a:chOff x="3795" y="1792"/>
                  <a:chExt cx="224" cy="177"/>
                </a:xfrm>
              </p:grpSpPr>
              <p:grpSp>
                <p:nvGrpSpPr>
                  <p:cNvPr id="400" name="Group 28">
                    <a:extLst>
                      <a:ext uri="{FF2B5EF4-FFF2-40B4-BE49-F238E27FC236}">
                        <a16:creationId xmlns:a16="http://schemas.microsoft.com/office/drawing/2014/main" id="{88A817AD-40D0-39C3-E3D2-51523C74021A}"/>
                      </a:ext>
                    </a:extLst>
                  </p:cNvPr>
                  <p:cNvGrpSpPr/>
                  <p:nvPr/>
                </p:nvGrpSpPr>
                <p:grpSpPr bwMode="auto">
                  <a:xfrm>
                    <a:off x="3851" y="1927"/>
                    <a:ext cx="123" cy="42"/>
                    <a:chOff x="3851" y="1927"/>
                    <a:chExt cx="123" cy="42"/>
                  </a:xfrm>
                </p:grpSpPr>
                <p:sp>
                  <p:nvSpPr>
                    <p:cNvPr id="409" name="Freeform 29">
                      <a:extLst>
                        <a:ext uri="{FF2B5EF4-FFF2-40B4-BE49-F238E27FC236}">
                          <a16:creationId xmlns:a16="http://schemas.microsoft.com/office/drawing/2014/main" id="{BEF273B8-192B-C854-9E76-320686BEDA87}"/>
                        </a:ext>
                      </a:extLst>
                    </p:cNvPr>
                    <p:cNvSpPr/>
                    <p:nvPr/>
                  </p:nvSpPr>
                  <p:spPr bwMode="auto">
                    <a:xfrm>
                      <a:off x="3851" y="1927"/>
                      <a:ext cx="123" cy="42"/>
                    </a:xfrm>
                    <a:custGeom>
                      <a:avLst/>
                      <a:gdLst>
                        <a:gd name="T0" fmla="*/ 0 w 123"/>
                        <a:gd name="T1" fmla="*/ 0 h 42"/>
                        <a:gd name="T2" fmla="*/ 24 w 123"/>
                        <a:gd name="T3" fmla="*/ 32 h 42"/>
                        <a:gd name="T4" fmla="*/ 26 w 123"/>
                        <a:gd name="T5" fmla="*/ 34 h 42"/>
                        <a:gd name="T6" fmla="*/ 29 w 123"/>
                        <a:gd name="T7" fmla="*/ 35 h 42"/>
                        <a:gd name="T8" fmla="*/ 33 w 123"/>
                        <a:gd name="T9" fmla="*/ 37 h 42"/>
                        <a:gd name="T10" fmla="*/ 37 w 123"/>
                        <a:gd name="T11" fmla="*/ 38 h 42"/>
                        <a:gd name="T12" fmla="*/ 42 w 123"/>
                        <a:gd name="T13" fmla="*/ 39 h 42"/>
                        <a:gd name="T14" fmla="*/ 46 w 123"/>
                        <a:gd name="T15" fmla="*/ 39 h 42"/>
                        <a:gd name="T16" fmla="*/ 50 w 123"/>
                        <a:gd name="T17" fmla="*/ 40 h 42"/>
                        <a:gd name="T18" fmla="*/ 54 w 123"/>
                        <a:gd name="T19" fmla="*/ 40 h 42"/>
                        <a:gd name="T20" fmla="*/ 59 w 123"/>
                        <a:gd name="T21" fmla="*/ 41 h 42"/>
                        <a:gd name="T22" fmla="*/ 62 w 123"/>
                        <a:gd name="T23" fmla="*/ 41 h 42"/>
                        <a:gd name="T24" fmla="*/ 68 w 123"/>
                        <a:gd name="T25" fmla="*/ 40 h 42"/>
                        <a:gd name="T26" fmla="*/ 72 w 123"/>
                        <a:gd name="T27" fmla="*/ 40 h 42"/>
                        <a:gd name="T28" fmla="*/ 77 w 123"/>
                        <a:gd name="T29" fmla="*/ 39 h 42"/>
                        <a:gd name="T30" fmla="*/ 81 w 123"/>
                        <a:gd name="T31" fmla="*/ 39 h 42"/>
                        <a:gd name="T32" fmla="*/ 85 w 123"/>
                        <a:gd name="T33" fmla="*/ 38 h 42"/>
                        <a:gd name="T34" fmla="*/ 89 w 123"/>
                        <a:gd name="T35" fmla="*/ 37 h 42"/>
                        <a:gd name="T36" fmla="*/ 93 w 123"/>
                        <a:gd name="T37" fmla="*/ 35 h 42"/>
                        <a:gd name="T38" fmla="*/ 95 w 123"/>
                        <a:gd name="T39" fmla="*/ 34 h 42"/>
                        <a:gd name="T40" fmla="*/ 97 w 123"/>
                        <a:gd name="T41" fmla="*/ 33 h 42"/>
                        <a:gd name="T42" fmla="*/ 99 w 123"/>
                        <a:gd name="T43" fmla="*/ 31 h 42"/>
                        <a:gd name="T44" fmla="*/ 122 w 123"/>
                        <a:gd name="T45" fmla="*/ 0 h 42"/>
                        <a:gd name="T46" fmla="*/ 0 w 123"/>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3" h="42">
                          <a:moveTo>
                            <a:pt x="0" y="0"/>
                          </a:moveTo>
                          <a:lnTo>
                            <a:pt x="24" y="32"/>
                          </a:lnTo>
                          <a:lnTo>
                            <a:pt x="26" y="34"/>
                          </a:lnTo>
                          <a:lnTo>
                            <a:pt x="29" y="35"/>
                          </a:lnTo>
                          <a:lnTo>
                            <a:pt x="33" y="37"/>
                          </a:lnTo>
                          <a:lnTo>
                            <a:pt x="37" y="38"/>
                          </a:lnTo>
                          <a:lnTo>
                            <a:pt x="42" y="39"/>
                          </a:lnTo>
                          <a:lnTo>
                            <a:pt x="46" y="39"/>
                          </a:lnTo>
                          <a:lnTo>
                            <a:pt x="50" y="40"/>
                          </a:lnTo>
                          <a:lnTo>
                            <a:pt x="54" y="40"/>
                          </a:lnTo>
                          <a:lnTo>
                            <a:pt x="59" y="41"/>
                          </a:lnTo>
                          <a:lnTo>
                            <a:pt x="62" y="41"/>
                          </a:lnTo>
                          <a:lnTo>
                            <a:pt x="68" y="40"/>
                          </a:lnTo>
                          <a:lnTo>
                            <a:pt x="72" y="40"/>
                          </a:lnTo>
                          <a:lnTo>
                            <a:pt x="77" y="39"/>
                          </a:lnTo>
                          <a:lnTo>
                            <a:pt x="81" y="39"/>
                          </a:lnTo>
                          <a:lnTo>
                            <a:pt x="85" y="38"/>
                          </a:lnTo>
                          <a:lnTo>
                            <a:pt x="89" y="37"/>
                          </a:lnTo>
                          <a:lnTo>
                            <a:pt x="93" y="35"/>
                          </a:lnTo>
                          <a:lnTo>
                            <a:pt x="95" y="34"/>
                          </a:lnTo>
                          <a:lnTo>
                            <a:pt x="97" y="33"/>
                          </a:lnTo>
                          <a:lnTo>
                            <a:pt x="99" y="31"/>
                          </a:lnTo>
                          <a:lnTo>
                            <a:pt x="122" y="0"/>
                          </a:lnTo>
                          <a:lnTo>
                            <a:pt x="0" y="0"/>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10" name="Freeform 30">
                      <a:extLst>
                        <a:ext uri="{FF2B5EF4-FFF2-40B4-BE49-F238E27FC236}">
                          <a16:creationId xmlns:a16="http://schemas.microsoft.com/office/drawing/2014/main" id="{AA4A6293-46E9-AE8B-1D1D-6779CA4E32AB}"/>
                        </a:ext>
                      </a:extLst>
                    </p:cNvPr>
                    <p:cNvSpPr/>
                    <p:nvPr/>
                  </p:nvSpPr>
                  <p:spPr bwMode="auto">
                    <a:xfrm>
                      <a:off x="3870" y="1927"/>
                      <a:ext cx="56" cy="42"/>
                    </a:xfrm>
                    <a:custGeom>
                      <a:avLst/>
                      <a:gdLst>
                        <a:gd name="T0" fmla="*/ 0 w 56"/>
                        <a:gd name="T1" fmla="*/ 0 h 42"/>
                        <a:gd name="T2" fmla="*/ 15 w 56"/>
                        <a:gd name="T3" fmla="*/ 37 h 42"/>
                        <a:gd name="T4" fmla="*/ 18 w 56"/>
                        <a:gd name="T5" fmla="*/ 38 h 42"/>
                        <a:gd name="T6" fmla="*/ 23 w 56"/>
                        <a:gd name="T7" fmla="*/ 39 h 42"/>
                        <a:gd name="T8" fmla="*/ 27 w 56"/>
                        <a:gd name="T9" fmla="*/ 39 h 42"/>
                        <a:gd name="T10" fmla="*/ 31 w 56"/>
                        <a:gd name="T11" fmla="*/ 40 h 42"/>
                        <a:gd name="T12" fmla="*/ 35 w 56"/>
                        <a:gd name="T13" fmla="*/ 40 h 42"/>
                        <a:gd name="T14" fmla="*/ 40 w 56"/>
                        <a:gd name="T15" fmla="*/ 41 h 42"/>
                        <a:gd name="T16" fmla="*/ 44 w 56"/>
                        <a:gd name="T17" fmla="*/ 41 h 42"/>
                        <a:gd name="T18" fmla="*/ 49 w 56"/>
                        <a:gd name="T19" fmla="*/ 40 h 42"/>
                        <a:gd name="T20" fmla="*/ 55 w 56"/>
                        <a:gd name="T21" fmla="*/ 0 h 42"/>
                        <a:gd name="T22" fmla="*/ 0 w 56"/>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 h="42">
                          <a:moveTo>
                            <a:pt x="0" y="0"/>
                          </a:moveTo>
                          <a:lnTo>
                            <a:pt x="15" y="37"/>
                          </a:lnTo>
                          <a:lnTo>
                            <a:pt x="18" y="38"/>
                          </a:lnTo>
                          <a:lnTo>
                            <a:pt x="23" y="39"/>
                          </a:lnTo>
                          <a:lnTo>
                            <a:pt x="27" y="39"/>
                          </a:lnTo>
                          <a:lnTo>
                            <a:pt x="31" y="40"/>
                          </a:lnTo>
                          <a:lnTo>
                            <a:pt x="35" y="40"/>
                          </a:lnTo>
                          <a:lnTo>
                            <a:pt x="40" y="41"/>
                          </a:lnTo>
                          <a:lnTo>
                            <a:pt x="44" y="41"/>
                          </a:lnTo>
                          <a:lnTo>
                            <a:pt x="49" y="40"/>
                          </a:lnTo>
                          <a:lnTo>
                            <a:pt x="55" y="0"/>
                          </a:lnTo>
                          <a:lnTo>
                            <a:pt x="0" y="0"/>
                          </a:lnTo>
                        </a:path>
                      </a:pathLst>
                    </a:custGeom>
                    <a:solidFill>
                      <a:srgbClr val="404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401" name="Group 31">
                    <a:extLst>
                      <a:ext uri="{FF2B5EF4-FFF2-40B4-BE49-F238E27FC236}">
                        <a16:creationId xmlns:a16="http://schemas.microsoft.com/office/drawing/2014/main" id="{DC658180-D22A-55AE-55FD-18A1D3BFA719}"/>
                      </a:ext>
                    </a:extLst>
                  </p:cNvPr>
                  <p:cNvGrpSpPr/>
                  <p:nvPr/>
                </p:nvGrpSpPr>
                <p:grpSpPr bwMode="auto">
                  <a:xfrm>
                    <a:off x="3795" y="1792"/>
                    <a:ext cx="224" cy="148"/>
                    <a:chOff x="3795" y="1792"/>
                    <a:chExt cx="224" cy="148"/>
                  </a:xfrm>
                </p:grpSpPr>
                <p:sp>
                  <p:nvSpPr>
                    <p:cNvPr id="402" name="Freeform 32">
                      <a:extLst>
                        <a:ext uri="{FF2B5EF4-FFF2-40B4-BE49-F238E27FC236}">
                          <a16:creationId xmlns:a16="http://schemas.microsoft.com/office/drawing/2014/main" id="{0E9560C7-A859-3C69-9BD5-3DDEF049EA0D}"/>
                        </a:ext>
                      </a:extLst>
                    </p:cNvPr>
                    <p:cNvSpPr/>
                    <p:nvPr/>
                  </p:nvSpPr>
                  <p:spPr bwMode="auto">
                    <a:xfrm>
                      <a:off x="3795" y="1792"/>
                      <a:ext cx="224" cy="148"/>
                    </a:xfrm>
                    <a:custGeom>
                      <a:avLst/>
                      <a:gdLst>
                        <a:gd name="T0" fmla="*/ 5 w 224"/>
                        <a:gd name="T1" fmla="*/ 4 h 148"/>
                        <a:gd name="T2" fmla="*/ 6 w 224"/>
                        <a:gd name="T3" fmla="*/ 7 h 148"/>
                        <a:gd name="T4" fmla="*/ 5 w 224"/>
                        <a:gd name="T5" fmla="*/ 15 h 148"/>
                        <a:gd name="T6" fmla="*/ 3 w 224"/>
                        <a:gd name="T7" fmla="*/ 19 h 148"/>
                        <a:gd name="T8" fmla="*/ 1 w 224"/>
                        <a:gd name="T9" fmla="*/ 25 h 148"/>
                        <a:gd name="T10" fmla="*/ 4 w 224"/>
                        <a:gd name="T11" fmla="*/ 30 h 148"/>
                        <a:gd name="T12" fmla="*/ 8 w 224"/>
                        <a:gd name="T13" fmla="*/ 36 h 148"/>
                        <a:gd name="T14" fmla="*/ 7 w 224"/>
                        <a:gd name="T15" fmla="*/ 39 h 148"/>
                        <a:gd name="T16" fmla="*/ 3 w 224"/>
                        <a:gd name="T17" fmla="*/ 44 h 148"/>
                        <a:gd name="T18" fmla="*/ 1 w 224"/>
                        <a:gd name="T19" fmla="*/ 48 h 148"/>
                        <a:gd name="T20" fmla="*/ 4 w 224"/>
                        <a:gd name="T21" fmla="*/ 53 h 148"/>
                        <a:gd name="T22" fmla="*/ 7 w 224"/>
                        <a:gd name="T23" fmla="*/ 56 h 148"/>
                        <a:gd name="T24" fmla="*/ 7 w 224"/>
                        <a:gd name="T25" fmla="*/ 61 h 148"/>
                        <a:gd name="T26" fmla="*/ 3 w 224"/>
                        <a:gd name="T27" fmla="*/ 66 h 148"/>
                        <a:gd name="T28" fmla="*/ 0 w 224"/>
                        <a:gd name="T29" fmla="*/ 71 h 148"/>
                        <a:gd name="T30" fmla="*/ 3 w 224"/>
                        <a:gd name="T31" fmla="*/ 76 h 148"/>
                        <a:gd name="T32" fmla="*/ 8 w 224"/>
                        <a:gd name="T33" fmla="*/ 80 h 148"/>
                        <a:gd name="T34" fmla="*/ 8 w 224"/>
                        <a:gd name="T35" fmla="*/ 88 h 148"/>
                        <a:gd name="T36" fmla="*/ 4 w 224"/>
                        <a:gd name="T37" fmla="*/ 92 h 148"/>
                        <a:gd name="T38" fmla="*/ 5 w 224"/>
                        <a:gd name="T39" fmla="*/ 96 h 148"/>
                        <a:gd name="T40" fmla="*/ 10 w 224"/>
                        <a:gd name="T41" fmla="*/ 102 h 148"/>
                        <a:gd name="T42" fmla="*/ 26 w 224"/>
                        <a:gd name="T43" fmla="*/ 117 h 148"/>
                        <a:gd name="T44" fmla="*/ 40 w 224"/>
                        <a:gd name="T45" fmla="*/ 128 h 148"/>
                        <a:gd name="T46" fmla="*/ 53 w 224"/>
                        <a:gd name="T47" fmla="*/ 135 h 148"/>
                        <a:gd name="T48" fmla="*/ 76 w 224"/>
                        <a:gd name="T49" fmla="*/ 143 h 148"/>
                        <a:gd name="T50" fmla="*/ 98 w 224"/>
                        <a:gd name="T51" fmla="*/ 146 h 148"/>
                        <a:gd name="T52" fmla="*/ 127 w 224"/>
                        <a:gd name="T53" fmla="*/ 146 h 148"/>
                        <a:gd name="T54" fmla="*/ 152 w 224"/>
                        <a:gd name="T55" fmla="*/ 144 h 148"/>
                        <a:gd name="T56" fmla="*/ 170 w 224"/>
                        <a:gd name="T57" fmla="*/ 140 h 148"/>
                        <a:gd name="T58" fmla="*/ 181 w 224"/>
                        <a:gd name="T59" fmla="*/ 134 h 148"/>
                        <a:gd name="T60" fmla="*/ 189 w 224"/>
                        <a:gd name="T61" fmla="*/ 128 h 148"/>
                        <a:gd name="T62" fmla="*/ 213 w 224"/>
                        <a:gd name="T63" fmla="*/ 100 h 148"/>
                        <a:gd name="T64" fmla="*/ 218 w 224"/>
                        <a:gd name="T65" fmla="*/ 91 h 148"/>
                        <a:gd name="T66" fmla="*/ 218 w 224"/>
                        <a:gd name="T67" fmla="*/ 87 h 148"/>
                        <a:gd name="T68" fmla="*/ 215 w 224"/>
                        <a:gd name="T69" fmla="*/ 83 h 148"/>
                        <a:gd name="T70" fmla="*/ 215 w 224"/>
                        <a:gd name="T71" fmla="*/ 77 h 148"/>
                        <a:gd name="T72" fmla="*/ 218 w 224"/>
                        <a:gd name="T73" fmla="*/ 73 h 148"/>
                        <a:gd name="T74" fmla="*/ 221 w 224"/>
                        <a:gd name="T75" fmla="*/ 69 h 148"/>
                        <a:gd name="T76" fmla="*/ 223 w 224"/>
                        <a:gd name="T77" fmla="*/ 64 h 148"/>
                        <a:gd name="T78" fmla="*/ 219 w 224"/>
                        <a:gd name="T79" fmla="*/ 60 h 148"/>
                        <a:gd name="T80" fmla="*/ 216 w 224"/>
                        <a:gd name="T81" fmla="*/ 56 h 148"/>
                        <a:gd name="T82" fmla="*/ 216 w 224"/>
                        <a:gd name="T83" fmla="*/ 52 h 148"/>
                        <a:gd name="T84" fmla="*/ 221 w 224"/>
                        <a:gd name="T85" fmla="*/ 46 h 148"/>
                        <a:gd name="T86" fmla="*/ 221 w 224"/>
                        <a:gd name="T87" fmla="*/ 41 h 148"/>
                        <a:gd name="T88" fmla="*/ 218 w 224"/>
                        <a:gd name="T89" fmla="*/ 36 h 148"/>
                        <a:gd name="T90" fmla="*/ 216 w 224"/>
                        <a:gd name="T91" fmla="*/ 31 h 148"/>
                        <a:gd name="T92" fmla="*/ 218 w 224"/>
                        <a:gd name="T93" fmla="*/ 26 h 148"/>
                        <a:gd name="T94" fmla="*/ 221 w 224"/>
                        <a:gd name="T95" fmla="*/ 23 h 148"/>
                        <a:gd name="T96" fmla="*/ 223 w 224"/>
                        <a:gd name="T97" fmla="*/ 18 h 148"/>
                        <a:gd name="T98" fmla="*/ 220 w 224"/>
                        <a:gd name="T99" fmla="*/ 13 h 148"/>
                        <a:gd name="T100" fmla="*/ 217 w 224"/>
                        <a:gd name="T101" fmla="*/ 8 h 148"/>
                        <a:gd name="T102" fmla="*/ 218 w 224"/>
                        <a:gd name="T103" fmla="*/ 3 h 148"/>
                        <a:gd name="T104" fmla="*/ 6 w 224"/>
                        <a:gd name="T105" fmla="*/ 0 h 1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4" h="148">
                          <a:moveTo>
                            <a:pt x="6" y="0"/>
                          </a:moveTo>
                          <a:lnTo>
                            <a:pt x="5" y="4"/>
                          </a:lnTo>
                          <a:lnTo>
                            <a:pt x="5" y="5"/>
                          </a:lnTo>
                          <a:lnTo>
                            <a:pt x="6" y="7"/>
                          </a:lnTo>
                          <a:lnTo>
                            <a:pt x="6" y="12"/>
                          </a:lnTo>
                          <a:lnTo>
                            <a:pt x="5" y="15"/>
                          </a:lnTo>
                          <a:lnTo>
                            <a:pt x="4" y="17"/>
                          </a:lnTo>
                          <a:lnTo>
                            <a:pt x="3" y="19"/>
                          </a:lnTo>
                          <a:lnTo>
                            <a:pt x="1" y="23"/>
                          </a:lnTo>
                          <a:lnTo>
                            <a:pt x="1" y="25"/>
                          </a:lnTo>
                          <a:lnTo>
                            <a:pt x="3" y="28"/>
                          </a:lnTo>
                          <a:lnTo>
                            <a:pt x="4" y="30"/>
                          </a:lnTo>
                          <a:lnTo>
                            <a:pt x="7" y="33"/>
                          </a:lnTo>
                          <a:lnTo>
                            <a:pt x="8" y="36"/>
                          </a:lnTo>
                          <a:lnTo>
                            <a:pt x="8" y="37"/>
                          </a:lnTo>
                          <a:lnTo>
                            <a:pt x="7" y="39"/>
                          </a:lnTo>
                          <a:lnTo>
                            <a:pt x="5" y="41"/>
                          </a:lnTo>
                          <a:lnTo>
                            <a:pt x="3" y="44"/>
                          </a:lnTo>
                          <a:lnTo>
                            <a:pt x="1" y="46"/>
                          </a:lnTo>
                          <a:lnTo>
                            <a:pt x="1" y="48"/>
                          </a:lnTo>
                          <a:lnTo>
                            <a:pt x="3" y="50"/>
                          </a:lnTo>
                          <a:lnTo>
                            <a:pt x="4" y="53"/>
                          </a:lnTo>
                          <a:lnTo>
                            <a:pt x="6" y="55"/>
                          </a:lnTo>
                          <a:lnTo>
                            <a:pt x="7" y="56"/>
                          </a:lnTo>
                          <a:lnTo>
                            <a:pt x="8" y="58"/>
                          </a:lnTo>
                          <a:lnTo>
                            <a:pt x="7" y="61"/>
                          </a:lnTo>
                          <a:lnTo>
                            <a:pt x="5" y="64"/>
                          </a:lnTo>
                          <a:lnTo>
                            <a:pt x="3" y="66"/>
                          </a:lnTo>
                          <a:lnTo>
                            <a:pt x="0" y="69"/>
                          </a:lnTo>
                          <a:lnTo>
                            <a:pt x="0" y="71"/>
                          </a:lnTo>
                          <a:lnTo>
                            <a:pt x="1" y="73"/>
                          </a:lnTo>
                          <a:lnTo>
                            <a:pt x="3" y="76"/>
                          </a:lnTo>
                          <a:lnTo>
                            <a:pt x="5" y="78"/>
                          </a:lnTo>
                          <a:lnTo>
                            <a:pt x="8" y="80"/>
                          </a:lnTo>
                          <a:lnTo>
                            <a:pt x="9" y="84"/>
                          </a:lnTo>
                          <a:lnTo>
                            <a:pt x="8" y="88"/>
                          </a:lnTo>
                          <a:lnTo>
                            <a:pt x="5" y="91"/>
                          </a:lnTo>
                          <a:lnTo>
                            <a:pt x="4" y="92"/>
                          </a:lnTo>
                          <a:lnTo>
                            <a:pt x="4" y="95"/>
                          </a:lnTo>
                          <a:lnTo>
                            <a:pt x="5" y="96"/>
                          </a:lnTo>
                          <a:lnTo>
                            <a:pt x="7" y="98"/>
                          </a:lnTo>
                          <a:lnTo>
                            <a:pt x="10" y="102"/>
                          </a:lnTo>
                          <a:lnTo>
                            <a:pt x="15" y="108"/>
                          </a:lnTo>
                          <a:lnTo>
                            <a:pt x="26" y="117"/>
                          </a:lnTo>
                          <a:lnTo>
                            <a:pt x="35" y="124"/>
                          </a:lnTo>
                          <a:lnTo>
                            <a:pt x="40" y="128"/>
                          </a:lnTo>
                          <a:lnTo>
                            <a:pt x="46" y="131"/>
                          </a:lnTo>
                          <a:lnTo>
                            <a:pt x="53" y="135"/>
                          </a:lnTo>
                          <a:lnTo>
                            <a:pt x="62" y="139"/>
                          </a:lnTo>
                          <a:lnTo>
                            <a:pt x="76" y="143"/>
                          </a:lnTo>
                          <a:lnTo>
                            <a:pt x="87" y="145"/>
                          </a:lnTo>
                          <a:lnTo>
                            <a:pt x="98" y="146"/>
                          </a:lnTo>
                          <a:lnTo>
                            <a:pt x="112" y="147"/>
                          </a:lnTo>
                          <a:lnTo>
                            <a:pt x="127" y="146"/>
                          </a:lnTo>
                          <a:lnTo>
                            <a:pt x="140" y="146"/>
                          </a:lnTo>
                          <a:lnTo>
                            <a:pt x="152" y="144"/>
                          </a:lnTo>
                          <a:lnTo>
                            <a:pt x="162" y="142"/>
                          </a:lnTo>
                          <a:lnTo>
                            <a:pt x="170" y="140"/>
                          </a:lnTo>
                          <a:lnTo>
                            <a:pt x="176" y="137"/>
                          </a:lnTo>
                          <a:lnTo>
                            <a:pt x="181" y="134"/>
                          </a:lnTo>
                          <a:lnTo>
                            <a:pt x="185" y="132"/>
                          </a:lnTo>
                          <a:lnTo>
                            <a:pt x="189" y="128"/>
                          </a:lnTo>
                          <a:lnTo>
                            <a:pt x="203" y="113"/>
                          </a:lnTo>
                          <a:lnTo>
                            <a:pt x="213" y="100"/>
                          </a:lnTo>
                          <a:lnTo>
                            <a:pt x="217" y="94"/>
                          </a:lnTo>
                          <a:lnTo>
                            <a:pt x="218" y="91"/>
                          </a:lnTo>
                          <a:lnTo>
                            <a:pt x="218" y="89"/>
                          </a:lnTo>
                          <a:lnTo>
                            <a:pt x="218" y="87"/>
                          </a:lnTo>
                          <a:lnTo>
                            <a:pt x="216" y="84"/>
                          </a:lnTo>
                          <a:lnTo>
                            <a:pt x="215" y="83"/>
                          </a:lnTo>
                          <a:lnTo>
                            <a:pt x="214" y="80"/>
                          </a:lnTo>
                          <a:lnTo>
                            <a:pt x="215" y="77"/>
                          </a:lnTo>
                          <a:lnTo>
                            <a:pt x="216" y="76"/>
                          </a:lnTo>
                          <a:lnTo>
                            <a:pt x="218" y="73"/>
                          </a:lnTo>
                          <a:lnTo>
                            <a:pt x="219" y="72"/>
                          </a:lnTo>
                          <a:lnTo>
                            <a:pt x="221" y="69"/>
                          </a:lnTo>
                          <a:lnTo>
                            <a:pt x="223" y="67"/>
                          </a:lnTo>
                          <a:lnTo>
                            <a:pt x="223" y="64"/>
                          </a:lnTo>
                          <a:lnTo>
                            <a:pt x="221" y="62"/>
                          </a:lnTo>
                          <a:lnTo>
                            <a:pt x="219" y="60"/>
                          </a:lnTo>
                          <a:lnTo>
                            <a:pt x="218" y="58"/>
                          </a:lnTo>
                          <a:lnTo>
                            <a:pt x="216" y="56"/>
                          </a:lnTo>
                          <a:lnTo>
                            <a:pt x="215" y="54"/>
                          </a:lnTo>
                          <a:lnTo>
                            <a:pt x="216" y="52"/>
                          </a:lnTo>
                          <a:lnTo>
                            <a:pt x="218" y="49"/>
                          </a:lnTo>
                          <a:lnTo>
                            <a:pt x="221" y="46"/>
                          </a:lnTo>
                          <a:lnTo>
                            <a:pt x="221" y="44"/>
                          </a:lnTo>
                          <a:lnTo>
                            <a:pt x="221" y="41"/>
                          </a:lnTo>
                          <a:lnTo>
                            <a:pt x="220" y="38"/>
                          </a:lnTo>
                          <a:lnTo>
                            <a:pt x="218" y="36"/>
                          </a:lnTo>
                          <a:lnTo>
                            <a:pt x="217" y="34"/>
                          </a:lnTo>
                          <a:lnTo>
                            <a:pt x="216" y="31"/>
                          </a:lnTo>
                          <a:lnTo>
                            <a:pt x="216" y="29"/>
                          </a:lnTo>
                          <a:lnTo>
                            <a:pt x="218" y="26"/>
                          </a:lnTo>
                          <a:lnTo>
                            <a:pt x="219" y="24"/>
                          </a:lnTo>
                          <a:lnTo>
                            <a:pt x="221" y="23"/>
                          </a:lnTo>
                          <a:lnTo>
                            <a:pt x="223" y="20"/>
                          </a:lnTo>
                          <a:lnTo>
                            <a:pt x="223" y="18"/>
                          </a:lnTo>
                          <a:lnTo>
                            <a:pt x="222" y="16"/>
                          </a:lnTo>
                          <a:lnTo>
                            <a:pt x="220" y="13"/>
                          </a:lnTo>
                          <a:lnTo>
                            <a:pt x="218" y="11"/>
                          </a:lnTo>
                          <a:lnTo>
                            <a:pt x="217" y="8"/>
                          </a:lnTo>
                          <a:lnTo>
                            <a:pt x="217" y="5"/>
                          </a:lnTo>
                          <a:lnTo>
                            <a:pt x="218" y="3"/>
                          </a:lnTo>
                          <a:lnTo>
                            <a:pt x="217" y="0"/>
                          </a:lnTo>
                          <a:lnTo>
                            <a:pt x="6" y="0"/>
                          </a:lnTo>
                        </a:path>
                      </a:pathLst>
                    </a:custGeom>
                    <a:solidFill>
                      <a:srgbClr val="FFC08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03" name="Freeform 33">
                      <a:extLst>
                        <a:ext uri="{FF2B5EF4-FFF2-40B4-BE49-F238E27FC236}">
                          <a16:creationId xmlns:a16="http://schemas.microsoft.com/office/drawing/2014/main" id="{F5BD91A1-B129-50F7-5BF4-D07D66826D05}"/>
                        </a:ext>
                      </a:extLst>
                    </p:cNvPr>
                    <p:cNvSpPr/>
                    <p:nvPr/>
                  </p:nvSpPr>
                  <p:spPr bwMode="auto">
                    <a:xfrm>
                      <a:off x="3797" y="1812"/>
                      <a:ext cx="28" cy="21"/>
                    </a:xfrm>
                    <a:custGeom>
                      <a:avLst/>
                      <a:gdLst>
                        <a:gd name="T0" fmla="*/ 1 w 28"/>
                        <a:gd name="T1" fmla="*/ 0 h 21"/>
                        <a:gd name="T2" fmla="*/ 3 w 28"/>
                        <a:gd name="T3" fmla="*/ 2 h 21"/>
                        <a:gd name="T4" fmla="*/ 5 w 28"/>
                        <a:gd name="T5" fmla="*/ 5 h 21"/>
                        <a:gd name="T6" fmla="*/ 10 w 28"/>
                        <a:gd name="T7" fmla="*/ 8 h 21"/>
                        <a:gd name="T8" fmla="*/ 15 w 28"/>
                        <a:gd name="T9" fmla="*/ 11 h 21"/>
                        <a:gd name="T10" fmla="*/ 21 w 28"/>
                        <a:gd name="T11" fmla="*/ 13 h 21"/>
                        <a:gd name="T12" fmla="*/ 27 w 28"/>
                        <a:gd name="T13" fmla="*/ 14 h 21"/>
                        <a:gd name="T14" fmla="*/ 24 w 28"/>
                        <a:gd name="T15" fmla="*/ 18 h 21"/>
                        <a:gd name="T16" fmla="*/ 17 w 28"/>
                        <a:gd name="T17" fmla="*/ 17 h 21"/>
                        <a:gd name="T18" fmla="*/ 10 w 28"/>
                        <a:gd name="T19" fmla="*/ 17 h 21"/>
                        <a:gd name="T20" fmla="*/ 5 w 28"/>
                        <a:gd name="T21" fmla="*/ 20 h 21"/>
                        <a:gd name="T22" fmla="*/ 6 w 28"/>
                        <a:gd name="T23" fmla="*/ 18 h 21"/>
                        <a:gd name="T24" fmla="*/ 6 w 28"/>
                        <a:gd name="T25" fmla="*/ 15 h 21"/>
                        <a:gd name="T26" fmla="*/ 4 w 28"/>
                        <a:gd name="T27" fmla="*/ 12 h 21"/>
                        <a:gd name="T28" fmla="*/ 2 w 28"/>
                        <a:gd name="T29" fmla="*/ 10 h 21"/>
                        <a:gd name="T30" fmla="*/ 0 w 28"/>
                        <a:gd name="T31" fmla="*/ 6 h 21"/>
                        <a:gd name="T32" fmla="*/ 0 w 28"/>
                        <a:gd name="T33" fmla="*/ 3 h 21"/>
                        <a:gd name="T34" fmla="*/ 1 w 28"/>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 h="21">
                          <a:moveTo>
                            <a:pt x="1" y="0"/>
                          </a:moveTo>
                          <a:lnTo>
                            <a:pt x="3" y="2"/>
                          </a:lnTo>
                          <a:lnTo>
                            <a:pt x="5" y="5"/>
                          </a:lnTo>
                          <a:lnTo>
                            <a:pt x="10" y="8"/>
                          </a:lnTo>
                          <a:lnTo>
                            <a:pt x="15" y="11"/>
                          </a:lnTo>
                          <a:lnTo>
                            <a:pt x="21" y="13"/>
                          </a:lnTo>
                          <a:lnTo>
                            <a:pt x="27" y="14"/>
                          </a:lnTo>
                          <a:lnTo>
                            <a:pt x="24" y="18"/>
                          </a:lnTo>
                          <a:lnTo>
                            <a:pt x="17" y="17"/>
                          </a:lnTo>
                          <a:lnTo>
                            <a:pt x="10" y="17"/>
                          </a:lnTo>
                          <a:lnTo>
                            <a:pt x="5" y="20"/>
                          </a:lnTo>
                          <a:lnTo>
                            <a:pt x="6" y="18"/>
                          </a:lnTo>
                          <a:lnTo>
                            <a:pt x="6" y="15"/>
                          </a:lnTo>
                          <a:lnTo>
                            <a:pt x="4" y="12"/>
                          </a:lnTo>
                          <a:lnTo>
                            <a:pt x="2" y="10"/>
                          </a:lnTo>
                          <a:lnTo>
                            <a:pt x="0" y="6"/>
                          </a:lnTo>
                          <a:lnTo>
                            <a:pt x="0" y="3"/>
                          </a:lnTo>
                          <a:lnTo>
                            <a:pt x="1"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04" name="Freeform 34">
                      <a:extLst>
                        <a:ext uri="{FF2B5EF4-FFF2-40B4-BE49-F238E27FC236}">
                          <a16:creationId xmlns:a16="http://schemas.microsoft.com/office/drawing/2014/main" id="{D3A53077-37F4-575F-AB81-661B0E7722EA}"/>
                        </a:ext>
                      </a:extLst>
                    </p:cNvPr>
                    <p:cNvSpPr/>
                    <p:nvPr/>
                  </p:nvSpPr>
                  <p:spPr bwMode="auto">
                    <a:xfrm>
                      <a:off x="3797" y="1837"/>
                      <a:ext cx="37" cy="18"/>
                    </a:xfrm>
                    <a:custGeom>
                      <a:avLst/>
                      <a:gdLst>
                        <a:gd name="T0" fmla="*/ 0 w 37"/>
                        <a:gd name="T1" fmla="*/ 1 h 18"/>
                        <a:gd name="T2" fmla="*/ 1 w 37"/>
                        <a:gd name="T3" fmla="*/ 0 h 18"/>
                        <a:gd name="T4" fmla="*/ 2 w 37"/>
                        <a:gd name="T5" fmla="*/ 1 h 18"/>
                        <a:gd name="T6" fmla="*/ 5 w 37"/>
                        <a:gd name="T7" fmla="*/ 3 h 18"/>
                        <a:gd name="T8" fmla="*/ 10 w 37"/>
                        <a:gd name="T9" fmla="*/ 4 h 18"/>
                        <a:gd name="T10" fmla="*/ 15 w 37"/>
                        <a:gd name="T11" fmla="*/ 6 h 18"/>
                        <a:gd name="T12" fmla="*/ 24 w 37"/>
                        <a:gd name="T13" fmla="*/ 7 h 18"/>
                        <a:gd name="T14" fmla="*/ 33 w 37"/>
                        <a:gd name="T15" fmla="*/ 9 h 18"/>
                        <a:gd name="T16" fmla="*/ 36 w 37"/>
                        <a:gd name="T17" fmla="*/ 16 h 18"/>
                        <a:gd name="T18" fmla="*/ 25 w 37"/>
                        <a:gd name="T19" fmla="*/ 14 h 18"/>
                        <a:gd name="T20" fmla="*/ 17 w 37"/>
                        <a:gd name="T21" fmla="*/ 13 h 18"/>
                        <a:gd name="T22" fmla="*/ 10 w 37"/>
                        <a:gd name="T23" fmla="*/ 14 h 18"/>
                        <a:gd name="T24" fmla="*/ 6 w 37"/>
                        <a:gd name="T25" fmla="*/ 17 h 18"/>
                        <a:gd name="T26" fmla="*/ 6 w 37"/>
                        <a:gd name="T27" fmla="*/ 15 h 18"/>
                        <a:gd name="T28" fmla="*/ 6 w 37"/>
                        <a:gd name="T29" fmla="*/ 12 h 18"/>
                        <a:gd name="T30" fmla="*/ 5 w 37"/>
                        <a:gd name="T31" fmla="*/ 10 h 18"/>
                        <a:gd name="T32" fmla="*/ 2 w 37"/>
                        <a:gd name="T33" fmla="*/ 7 h 18"/>
                        <a:gd name="T34" fmla="*/ 0 w 37"/>
                        <a:gd name="T35" fmla="*/ 4 h 18"/>
                        <a:gd name="T36" fmla="*/ 0 w 37"/>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 h="18">
                          <a:moveTo>
                            <a:pt x="0" y="1"/>
                          </a:moveTo>
                          <a:lnTo>
                            <a:pt x="1" y="0"/>
                          </a:lnTo>
                          <a:lnTo>
                            <a:pt x="2" y="1"/>
                          </a:lnTo>
                          <a:lnTo>
                            <a:pt x="5" y="3"/>
                          </a:lnTo>
                          <a:lnTo>
                            <a:pt x="10" y="4"/>
                          </a:lnTo>
                          <a:lnTo>
                            <a:pt x="15" y="6"/>
                          </a:lnTo>
                          <a:lnTo>
                            <a:pt x="24" y="7"/>
                          </a:lnTo>
                          <a:lnTo>
                            <a:pt x="33" y="9"/>
                          </a:lnTo>
                          <a:lnTo>
                            <a:pt x="36" y="16"/>
                          </a:lnTo>
                          <a:lnTo>
                            <a:pt x="25" y="14"/>
                          </a:lnTo>
                          <a:lnTo>
                            <a:pt x="17" y="13"/>
                          </a:lnTo>
                          <a:lnTo>
                            <a:pt x="10" y="14"/>
                          </a:lnTo>
                          <a:lnTo>
                            <a:pt x="6" y="17"/>
                          </a:lnTo>
                          <a:lnTo>
                            <a:pt x="6" y="15"/>
                          </a:lnTo>
                          <a:lnTo>
                            <a:pt x="6" y="12"/>
                          </a:lnTo>
                          <a:lnTo>
                            <a:pt x="5" y="10"/>
                          </a:lnTo>
                          <a:lnTo>
                            <a:pt x="2" y="7"/>
                          </a:lnTo>
                          <a:lnTo>
                            <a:pt x="0" y="4"/>
                          </a:lnTo>
                          <a:lnTo>
                            <a:pt x="0" y="1"/>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05" name="Freeform 35">
                      <a:extLst>
                        <a:ext uri="{FF2B5EF4-FFF2-40B4-BE49-F238E27FC236}">
                          <a16:creationId xmlns:a16="http://schemas.microsoft.com/office/drawing/2014/main" id="{E59C7463-5E4D-67ED-A2A3-8A6137F4411C}"/>
                        </a:ext>
                      </a:extLst>
                    </p:cNvPr>
                    <p:cNvSpPr/>
                    <p:nvPr/>
                  </p:nvSpPr>
                  <p:spPr bwMode="auto">
                    <a:xfrm>
                      <a:off x="3795" y="1858"/>
                      <a:ext cx="44" cy="23"/>
                    </a:xfrm>
                    <a:custGeom>
                      <a:avLst/>
                      <a:gdLst>
                        <a:gd name="T0" fmla="*/ 0 w 44"/>
                        <a:gd name="T1" fmla="*/ 3 h 23"/>
                        <a:gd name="T2" fmla="*/ 2 w 44"/>
                        <a:gd name="T3" fmla="*/ 0 h 23"/>
                        <a:gd name="T4" fmla="*/ 5 w 44"/>
                        <a:gd name="T5" fmla="*/ 3 h 23"/>
                        <a:gd name="T6" fmla="*/ 8 w 44"/>
                        <a:gd name="T7" fmla="*/ 5 h 23"/>
                        <a:gd name="T8" fmla="*/ 11 w 44"/>
                        <a:gd name="T9" fmla="*/ 7 h 23"/>
                        <a:gd name="T10" fmla="*/ 17 w 44"/>
                        <a:gd name="T11" fmla="*/ 9 h 23"/>
                        <a:gd name="T12" fmla="*/ 23 w 44"/>
                        <a:gd name="T13" fmla="*/ 10 h 23"/>
                        <a:gd name="T14" fmla="*/ 30 w 44"/>
                        <a:gd name="T15" fmla="*/ 12 h 23"/>
                        <a:gd name="T16" fmla="*/ 41 w 44"/>
                        <a:gd name="T17" fmla="*/ 15 h 23"/>
                        <a:gd name="T18" fmla="*/ 43 w 44"/>
                        <a:gd name="T19" fmla="*/ 22 h 23"/>
                        <a:gd name="T20" fmla="*/ 32 w 44"/>
                        <a:gd name="T21" fmla="*/ 18 h 23"/>
                        <a:gd name="T22" fmla="*/ 25 w 44"/>
                        <a:gd name="T23" fmla="*/ 16 h 23"/>
                        <a:gd name="T24" fmla="*/ 19 w 44"/>
                        <a:gd name="T25" fmla="*/ 15 h 23"/>
                        <a:gd name="T26" fmla="*/ 14 w 44"/>
                        <a:gd name="T27" fmla="*/ 15 h 23"/>
                        <a:gd name="T28" fmla="*/ 11 w 44"/>
                        <a:gd name="T29" fmla="*/ 16 h 23"/>
                        <a:gd name="T30" fmla="*/ 8 w 44"/>
                        <a:gd name="T31" fmla="*/ 19 h 23"/>
                        <a:gd name="T32" fmla="*/ 8 w 44"/>
                        <a:gd name="T33" fmla="*/ 16 h 23"/>
                        <a:gd name="T34" fmla="*/ 5 w 44"/>
                        <a:gd name="T35" fmla="*/ 12 h 23"/>
                        <a:gd name="T36" fmla="*/ 2 w 44"/>
                        <a:gd name="T37" fmla="*/ 9 h 23"/>
                        <a:gd name="T38" fmla="*/ 0 w 44"/>
                        <a:gd name="T39" fmla="*/ 6 h 23"/>
                        <a:gd name="T40" fmla="*/ 0 w 44"/>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 h="23">
                          <a:moveTo>
                            <a:pt x="0" y="3"/>
                          </a:moveTo>
                          <a:lnTo>
                            <a:pt x="2" y="0"/>
                          </a:lnTo>
                          <a:lnTo>
                            <a:pt x="5" y="3"/>
                          </a:lnTo>
                          <a:lnTo>
                            <a:pt x="8" y="5"/>
                          </a:lnTo>
                          <a:lnTo>
                            <a:pt x="11" y="7"/>
                          </a:lnTo>
                          <a:lnTo>
                            <a:pt x="17" y="9"/>
                          </a:lnTo>
                          <a:lnTo>
                            <a:pt x="23" y="10"/>
                          </a:lnTo>
                          <a:lnTo>
                            <a:pt x="30" y="12"/>
                          </a:lnTo>
                          <a:lnTo>
                            <a:pt x="41" y="15"/>
                          </a:lnTo>
                          <a:lnTo>
                            <a:pt x="43" y="22"/>
                          </a:lnTo>
                          <a:lnTo>
                            <a:pt x="32" y="18"/>
                          </a:lnTo>
                          <a:lnTo>
                            <a:pt x="25" y="16"/>
                          </a:lnTo>
                          <a:lnTo>
                            <a:pt x="19" y="15"/>
                          </a:lnTo>
                          <a:lnTo>
                            <a:pt x="14" y="15"/>
                          </a:lnTo>
                          <a:lnTo>
                            <a:pt x="11" y="16"/>
                          </a:lnTo>
                          <a:lnTo>
                            <a:pt x="8" y="19"/>
                          </a:lnTo>
                          <a:lnTo>
                            <a:pt x="8" y="16"/>
                          </a:lnTo>
                          <a:lnTo>
                            <a:pt x="5" y="12"/>
                          </a:lnTo>
                          <a:lnTo>
                            <a:pt x="2" y="9"/>
                          </a:lnTo>
                          <a:lnTo>
                            <a:pt x="0" y="6"/>
                          </a:lnTo>
                          <a:lnTo>
                            <a:pt x="0" y="3"/>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06" name="Freeform 36">
                      <a:extLst>
                        <a:ext uri="{FF2B5EF4-FFF2-40B4-BE49-F238E27FC236}">
                          <a16:creationId xmlns:a16="http://schemas.microsoft.com/office/drawing/2014/main" id="{0FA14B1B-2E31-F53E-F240-4F811B11C64B}"/>
                        </a:ext>
                      </a:extLst>
                    </p:cNvPr>
                    <p:cNvSpPr/>
                    <p:nvPr/>
                  </p:nvSpPr>
                  <p:spPr bwMode="auto">
                    <a:xfrm>
                      <a:off x="3800" y="1882"/>
                      <a:ext cx="52" cy="48"/>
                    </a:xfrm>
                    <a:custGeom>
                      <a:avLst/>
                      <a:gdLst>
                        <a:gd name="T0" fmla="*/ 0 w 52"/>
                        <a:gd name="T1" fmla="*/ 7 h 48"/>
                        <a:gd name="T2" fmla="*/ 0 w 52"/>
                        <a:gd name="T3" fmla="*/ 4 h 48"/>
                        <a:gd name="T4" fmla="*/ 0 w 52"/>
                        <a:gd name="T5" fmla="*/ 2 h 48"/>
                        <a:gd name="T6" fmla="*/ 1 w 52"/>
                        <a:gd name="T7" fmla="*/ 0 h 48"/>
                        <a:gd name="T8" fmla="*/ 5 w 52"/>
                        <a:gd name="T9" fmla="*/ 3 h 48"/>
                        <a:gd name="T10" fmla="*/ 11 w 52"/>
                        <a:gd name="T11" fmla="*/ 6 h 48"/>
                        <a:gd name="T12" fmla="*/ 17 w 52"/>
                        <a:gd name="T13" fmla="*/ 8 h 48"/>
                        <a:gd name="T14" fmla="*/ 26 w 52"/>
                        <a:gd name="T15" fmla="*/ 11 h 48"/>
                        <a:gd name="T16" fmla="*/ 38 w 52"/>
                        <a:gd name="T17" fmla="*/ 13 h 48"/>
                        <a:gd name="T18" fmla="*/ 40 w 52"/>
                        <a:gd name="T19" fmla="*/ 18 h 48"/>
                        <a:gd name="T20" fmla="*/ 34 w 52"/>
                        <a:gd name="T21" fmla="*/ 16 h 48"/>
                        <a:gd name="T22" fmla="*/ 28 w 52"/>
                        <a:gd name="T23" fmla="*/ 16 h 48"/>
                        <a:gd name="T24" fmla="*/ 24 w 52"/>
                        <a:gd name="T25" fmla="*/ 16 h 48"/>
                        <a:gd name="T26" fmla="*/ 23 w 52"/>
                        <a:gd name="T27" fmla="*/ 19 h 48"/>
                        <a:gd name="T28" fmla="*/ 25 w 52"/>
                        <a:gd name="T29" fmla="*/ 22 h 48"/>
                        <a:gd name="T30" fmla="*/ 28 w 52"/>
                        <a:gd name="T31" fmla="*/ 26 h 48"/>
                        <a:gd name="T32" fmla="*/ 33 w 52"/>
                        <a:gd name="T33" fmla="*/ 31 h 48"/>
                        <a:gd name="T34" fmla="*/ 40 w 52"/>
                        <a:gd name="T35" fmla="*/ 36 h 48"/>
                        <a:gd name="T36" fmla="*/ 51 w 52"/>
                        <a:gd name="T37" fmla="*/ 42 h 48"/>
                        <a:gd name="T38" fmla="*/ 51 w 52"/>
                        <a:gd name="T39" fmla="*/ 47 h 48"/>
                        <a:gd name="T40" fmla="*/ 46 w 52"/>
                        <a:gd name="T41" fmla="*/ 44 h 48"/>
                        <a:gd name="T42" fmla="*/ 40 w 52"/>
                        <a:gd name="T43" fmla="*/ 41 h 48"/>
                        <a:gd name="T44" fmla="*/ 32 w 52"/>
                        <a:gd name="T45" fmla="*/ 36 h 48"/>
                        <a:gd name="T46" fmla="*/ 25 w 52"/>
                        <a:gd name="T47" fmla="*/ 30 h 48"/>
                        <a:gd name="T48" fmla="*/ 19 w 52"/>
                        <a:gd name="T49" fmla="*/ 26 h 48"/>
                        <a:gd name="T50" fmla="*/ 14 w 52"/>
                        <a:gd name="T51" fmla="*/ 20 h 48"/>
                        <a:gd name="T52" fmla="*/ 9 w 52"/>
                        <a:gd name="T53" fmla="*/ 15 h 48"/>
                        <a:gd name="T54" fmla="*/ 3 w 52"/>
                        <a:gd name="T55" fmla="*/ 11 h 48"/>
                        <a:gd name="T56" fmla="*/ 0 w 52"/>
                        <a:gd name="T57" fmla="*/ 7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2" h="48">
                          <a:moveTo>
                            <a:pt x="0" y="7"/>
                          </a:moveTo>
                          <a:lnTo>
                            <a:pt x="0" y="4"/>
                          </a:lnTo>
                          <a:lnTo>
                            <a:pt x="0" y="2"/>
                          </a:lnTo>
                          <a:lnTo>
                            <a:pt x="1" y="0"/>
                          </a:lnTo>
                          <a:lnTo>
                            <a:pt x="5" y="3"/>
                          </a:lnTo>
                          <a:lnTo>
                            <a:pt x="11" y="6"/>
                          </a:lnTo>
                          <a:lnTo>
                            <a:pt x="17" y="8"/>
                          </a:lnTo>
                          <a:lnTo>
                            <a:pt x="26" y="11"/>
                          </a:lnTo>
                          <a:lnTo>
                            <a:pt x="38" y="13"/>
                          </a:lnTo>
                          <a:lnTo>
                            <a:pt x="40" y="18"/>
                          </a:lnTo>
                          <a:lnTo>
                            <a:pt x="34" y="16"/>
                          </a:lnTo>
                          <a:lnTo>
                            <a:pt x="28" y="16"/>
                          </a:lnTo>
                          <a:lnTo>
                            <a:pt x="24" y="16"/>
                          </a:lnTo>
                          <a:lnTo>
                            <a:pt x="23" y="19"/>
                          </a:lnTo>
                          <a:lnTo>
                            <a:pt x="25" y="22"/>
                          </a:lnTo>
                          <a:lnTo>
                            <a:pt x="28" y="26"/>
                          </a:lnTo>
                          <a:lnTo>
                            <a:pt x="33" y="31"/>
                          </a:lnTo>
                          <a:lnTo>
                            <a:pt x="40" y="36"/>
                          </a:lnTo>
                          <a:lnTo>
                            <a:pt x="51" y="42"/>
                          </a:lnTo>
                          <a:lnTo>
                            <a:pt x="51" y="47"/>
                          </a:lnTo>
                          <a:lnTo>
                            <a:pt x="46" y="44"/>
                          </a:lnTo>
                          <a:lnTo>
                            <a:pt x="40" y="41"/>
                          </a:lnTo>
                          <a:lnTo>
                            <a:pt x="32" y="36"/>
                          </a:lnTo>
                          <a:lnTo>
                            <a:pt x="25" y="30"/>
                          </a:lnTo>
                          <a:lnTo>
                            <a:pt x="19" y="26"/>
                          </a:lnTo>
                          <a:lnTo>
                            <a:pt x="14" y="20"/>
                          </a:lnTo>
                          <a:lnTo>
                            <a:pt x="9" y="15"/>
                          </a:lnTo>
                          <a:lnTo>
                            <a:pt x="3" y="11"/>
                          </a:lnTo>
                          <a:lnTo>
                            <a:pt x="0" y="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07" name="Freeform 37">
                      <a:extLst>
                        <a:ext uri="{FF2B5EF4-FFF2-40B4-BE49-F238E27FC236}">
                          <a16:creationId xmlns:a16="http://schemas.microsoft.com/office/drawing/2014/main" id="{CC22D6E9-7BB8-5E5B-D509-F85017132643}"/>
                        </a:ext>
                      </a:extLst>
                    </p:cNvPr>
                    <p:cNvSpPr/>
                    <p:nvPr/>
                  </p:nvSpPr>
                  <p:spPr bwMode="auto">
                    <a:xfrm>
                      <a:off x="3801" y="1797"/>
                      <a:ext cx="22" cy="17"/>
                    </a:xfrm>
                    <a:custGeom>
                      <a:avLst/>
                      <a:gdLst>
                        <a:gd name="T0" fmla="*/ 0 w 22"/>
                        <a:gd name="T1" fmla="*/ 0 h 17"/>
                        <a:gd name="T2" fmla="*/ 2 w 22"/>
                        <a:gd name="T3" fmla="*/ 2 h 17"/>
                        <a:gd name="T4" fmla="*/ 5 w 22"/>
                        <a:gd name="T5" fmla="*/ 4 h 17"/>
                        <a:gd name="T6" fmla="*/ 10 w 22"/>
                        <a:gd name="T7" fmla="*/ 7 h 17"/>
                        <a:gd name="T8" fmla="*/ 14 w 22"/>
                        <a:gd name="T9" fmla="*/ 10 h 17"/>
                        <a:gd name="T10" fmla="*/ 18 w 22"/>
                        <a:gd name="T11" fmla="*/ 12 h 17"/>
                        <a:gd name="T12" fmla="*/ 21 w 22"/>
                        <a:gd name="T13" fmla="*/ 14 h 17"/>
                        <a:gd name="T14" fmla="*/ 15 w 22"/>
                        <a:gd name="T15" fmla="*/ 16 h 17"/>
                        <a:gd name="T16" fmla="*/ 10 w 22"/>
                        <a:gd name="T17" fmla="*/ 14 h 17"/>
                        <a:gd name="T18" fmla="*/ 4 w 22"/>
                        <a:gd name="T19" fmla="*/ 12 h 17"/>
                        <a:gd name="T20" fmla="*/ 0 w 22"/>
                        <a:gd name="T21" fmla="*/ 9 h 17"/>
                        <a:gd name="T22" fmla="*/ 0 w 22"/>
                        <a:gd name="T23" fmla="*/ 7 h 17"/>
                        <a:gd name="T24" fmla="*/ 0 w 22"/>
                        <a:gd name="T25" fmla="*/ 3 h 17"/>
                        <a:gd name="T26" fmla="*/ 0 w 22"/>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 h="17">
                          <a:moveTo>
                            <a:pt x="0" y="0"/>
                          </a:moveTo>
                          <a:lnTo>
                            <a:pt x="2" y="2"/>
                          </a:lnTo>
                          <a:lnTo>
                            <a:pt x="5" y="4"/>
                          </a:lnTo>
                          <a:lnTo>
                            <a:pt x="10" y="7"/>
                          </a:lnTo>
                          <a:lnTo>
                            <a:pt x="14" y="10"/>
                          </a:lnTo>
                          <a:lnTo>
                            <a:pt x="18" y="12"/>
                          </a:lnTo>
                          <a:lnTo>
                            <a:pt x="21" y="14"/>
                          </a:lnTo>
                          <a:lnTo>
                            <a:pt x="15" y="16"/>
                          </a:lnTo>
                          <a:lnTo>
                            <a:pt x="10" y="14"/>
                          </a:lnTo>
                          <a:lnTo>
                            <a:pt x="4" y="12"/>
                          </a:lnTo>
                          <a:lnTo>
                            <a:pt x="0" y="9"/>
                          </a:lnTo>
                          <a:lnTo>
                            <a:pt x="0" y="7"/>
                          </a:lnTo>
                          <a:lnTo>
                            <a:pt x="0" y="3"/>
                          </a:lnTo>
                          <a:lnTo>
                            <a:pt x="0"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08" name="Freeform 38">
                      <a:extLst>
                        <a:ext uri="{FF2B5EF4-FFF2-40B4-BE49-F238E27FC236}">
                          <a16:creationId xmlns:a16="http://schemas.microsoft.com/office/drawing/2014/main" id="{BD5E8F4B-FCB7-CB72-6B42-EFEA3A7373B2}"/>
                        </a:ext>
                      </a:extLst>
                    </p:cNvPr>
                    <p:cNvSpPr/>
                    <p:nvPr/>
                  </p:nvSpPr>
                  <p:spPr bwMode="auto">
                    <a:xfrm>
                      <a:off x="3839" y="1794"/>
                      <a:ext cx="180" cy="142"/>
                    </a:xfrm>
                    <a:custGeom>
                      <a:avLst/>
                      <a:gdLst>
                        <a:gd name="T0" fmla="*/ 85 w 180"/>
                        <a:gd name="T1" fmla="*/ 32 h 142"/>
                        <a:gd name="T2" fmla="*/ 71 w 180"/>
                        <a:gd name="T3" fmla="*/ 36 h 142"/>
                        <a:gd name="T4" fmla="*/ 42 w 180"/>
                        <a:gd name="T5" fmla="*/ 40 h 142"/>
                        <a:gd name="T6" fmla="*/ 0 w 180"/>
                        <a:gd name="T7" fmla="*/ 42 h 142"/>
                        <a:gd name="T8" fmla="*/ 50 w 180"/>
                        <a:gd name="T9" fmla="*/ 49 h 142"/>
                        <a:gd name="T10" fmla="*/ 106 w 180"/>
                        <a:gd name="T11" fmla="*/ 46 h 142"/>
                        <a:gd name="T12" fmla="*/ 145 w 180"/>
                        <a:gd name="T13" fmla="*/ 36 h 142"/>
                        <a:gd name="T14" fmla="*/ 158 w 180"/>
                        <a:gd name="T15" fmla="*/ 34 h 142"/>
                        <a:gd name="T16" fmla="*/ 152 w 180"/>
                        <a:gd name="T17" fmla="*/ 42 h 142"/>
                        <a:gd name="T18" fmla="*/ 124 w 180"/>
                        <a:gd name="T19" fmla="*/ 53 h 142"/>
                        <a:gd name="T20" fmla="*/ 74 w 180"/>
                        <a:gd name="T21" fmla="*/ 63 h 142"/>
                        <a:gd name="T22" fmla="*/ 43 w 180"/>
                        <a:gd name="T23" fmla="*/ 71 h 142"/>
                        <a:gd name="T24" fmla="*/ 100 w 180"/>
                        <a:gd name="T25" fmla="*/ 70 h 142"/>
                        <a:gd name="T26" fmla="*/ 138 w 180"/>
                        <a:gd name="T27" fmla="*/ 63 h 142"/>
                        <a:gd name="T28" fmla="*/ 161 w 180"/>
                        <a:gd name="T29" fmla="*/ 56 h 142"/>
                        <a:gd name="T30" fmla="*/ 161 w 180"/>
                        <a:gd name="T31" fmla="*/ 61 h 142"/>
                        <a:gd name="T32" fmla="*/ 142 w 180"/>
                        <a:gd name="T33" fmla="*/ 72 h 142"/>
                        <a:gd name="T34" fmla="*/ 107 w 180"/>
                        <a:gd name="T35" fmla="*/ 83 h 142"/>
                        <a:gd name="T36" fmla="*/ 58 w 180"/>
                        <a:gd name="T37" fmla="*/ 90 h 142"/>
                        <a:gd name="T38" fmla="*/ 74 w 180"/>
                        <a:gd name="T39" fmla="*/ 95 h 142"/>
                        <a:gd name="T40" fmla="*/ 118 w 180"/>
                        <a:gd name="T41" fmla="*/ 93 h 142"/>
                        <a:gd name="T42" fmla="*/ 153 w 180"/>
                        <a:gd name="T43" fmla="*/ 84 h 142"/>
                        <a:gd name="T44" fmla="*/ 157 w 180"/>
                        <a:gd name="T45" fmla="*/ 88 h 142"/>
                        <a:gd name="T46" fmla="*/ 146 w 180"/>
                        <a:gd name="T47" fmla="*/ 96 h 142"/>
                        <a:gd name="T48" fmla="*/ 119 w 180"/>
                        <a:gd name="T49" fmla="*/ 106 h 142"/>
                        <a:gd name="T50" fmla="*/ 88 w 180"/>
                        <a:gd name="T51" fmla="*/ 110 h 142"/>
                        <a:gd name="T52" fmla="*/ 40 w 180"/>
                        <a:gd name="T53" fmla="*/ 111 h 142"/>
                        <a:gd name="T54" fmla="*/ 73 w 180"/>
                        <a:gd name="T55" fmla="*/ 118 h 142"/>
                        <a:gd name="T56" fmla="*/ 104 w 180"/>
                        <a:gd name="T57" fmla="*/ 118 h 142"/>
                        <a:gd name="T58" fmla="*/ 132 w 180"/>
                        <a:gd name="T59" fmla="*/ 114 h 142"/>
                        <a:gd name="T60" fmla="*/ 143 w 180"/>
                        <a:gd name="T61" fmla="*/ 115 h 142"/>
                        <a:gd name="T62" fmla="*/ 137 w 180"/>
                        <a:gd name="T63" fmla="*/ 122 h 142"/>
                        <a:gd name="T64" fmla="*/ 121 w 180"/>
                        <a:gd name="T65" fmla="*/ 127 h 142"/>
                        <a:gd name="T66" fmla="*/ 62 w 180"/>
                        <a:gd name="T67" fmla="*/ 132 h 142"/>
                        <a:gd name="T68" fmla="*/ 110 w 180"/>
                        <a:gd name="T69" fmla="*/ 135 h 142"/>
                        <a:gd name="T70" fmla="*/ 114 w 180"/>
                        <a:gd name="T71" fmla="*/ 140 h 142"/>
                        <a:gd name="T72" fmla="*/ 132 w 180"/>
                        <a:gd name="T73" fmla="*/ 135 h 142"/>
                        <a:gd name="T74" fmla="*/ 145 w 180"/>
                        <a:gd name="T75" fmla="*/ 126 h 142"/>
                        <a:gd name="T76" fmla="*/ 173 w 180"/>
                        <a:gd name="T77" fmla="*/ 92 h 142"/>
                        <a:gd name="T78" fmla="*/ 174 w 180"/>
                        <a:gd name="T79" fmla="*/ 85 h 142"/>
                        <a:gd name="T80" fmla="*/ 170 w 180"/>
                        <a:gd name="T81" fmla="*/ 79 h 142"/>
                        <a:gd name="T82" fmla="*/ 174 w 180"/>
                        <a:gd name="T83" fmla="*/ 72 h 142"/>
                        <a:gd name="T84" fmla="*/ 179 w 180"/>
                        <a:gd name="T85" fmla="*/ 66 h 142"/>
                        <a:gd name="T86" fmla="*/ 175 w 180"/>
                        <a:gd name="T87" fmla="*/ 58 h 142"/>
                        <a:gd name="T88" fmla="*/ 171 w 180"/>
                        <a:gd name="T89" fmla="*/ 52 h 142"/>
                        <a:gd name="T90" fmla="*/ 177 w 180"/>
                        <a:gd name="T91" fmla="*/ 45 h 142"/>
                        <a:gd name="T92" fmla="*/ 176 w 180"/>
                        <a:gd name="T93" fmla="*/ 36 h 142"/>
                        <a:gd name="T94" fmla="*/ 172 w 180"/>
                        <a:gd name="T95" fmla="*/ 30 h 142"/>
                        <a:gd name="T96" fmla="*/ 175 w 180"/>
                        <a:gd name="T97" fmla="*/ 23 h 142"/>
                        <a:gd name="T98" fmla="*/ 179 w 180"/>
                        <a:gd name="T99" fmla="*/ 16 h 142"/>
                        <a:gd name="T100" fmla="*/ 174 w 180"/>
                        <a:gd name="T101" fmla="*/ 9 h 142"/>
                        <a:gd name="T102" fmla="*/ 155 w 180"/>
                        <a:gd name="T103" fmla="*/ 10 h 142"/>
                        <a:gd name="T104" fmla="*/ 116 w 180"/>
                        <a:gd name="T105" fmla="*/ 21 h 142"/>
                        <a:gd name="T106" fmla="*/ 71 w 180"/>
                        <a:gd name="T107" fmla="*/ 27 h 1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0" h="142">
                          <a:moveTo>
                            <a:pt x="71" y="27"/>
                          </a:moveTo>
                          <a:lnTo>
                            <a:pt x="45" y="29"/>
                          </a:lnTo>
                          <a:lnTo>
                            <a:pt x="85" y="32"/>
                          </a:lnTo>
                          <a:lnTo>
                            <a:pt x="82" y="34"/>
                          </a:lnTo>
                          <a:lnTo>
                            <a:pt x="77" y="35"/>
                          </a:lnTo>
                          <a:lnTo>
                            <a:pt x="71" y="36"/>
                          </a:lnTo>
                          <a:lnTo>
                            <a:pt x="63" y="38"/>
                          </a:lnTo>
                          <a:lnTo>
                            <a:pt x="54" y="40"/>
                          </a:lnTo>
                          <a:lnTo>
                            <a:pt x="42" y="40"/>
                          </a:lnTo>
                          <a:lnTo>
                            <a:pt x="29" y="42"/>
                          </a:lnTo>
                          <a:lnTo>
                            <a:pt x="15" y="42"/>
                          </a:lnTo>
                          <a:lnTo>
                            <a:pt x="0" y="42"/>
                          </a:lnTo>
                          <a:lnTo>
                            <a:pt x="23" y="47"/>
                          </a:lnTo>
                          <a:lnTo>
                            <a:pt x="37" y="49"/>
                          </a:lnTo>
                          <a:lnTo>
                            <a:pt x="50" y="49"/>
                          </a:lnTo>
                          <a:lnTo>
                            <a:pt x="65" y="49"/>
                          </a:lnTo>
                          <a:lnTo>
                            <a:pt x="87" y="48"/>
                          </a:lnTo>
                          <a:lnTo>
                            <a:pt x="106" y="46"/>
                          </a:lnTo>
                          <a:lnTo>
                            <a:pt x="121" y="42"/>
                          </a:lnTo>
                          <a:lnTo>
                            <a:pt x="138" y="38"/>
                          </a:lnTo>
                          <a:lnTo>
                            <a:pt x="145" y="36"/>
                          </a:lnTo>
                          <a:lnTo>
                            <a:pt x="152" y="34"/>
                          </a:lnTo>
                          <a:lnTo>
                            <a:pt x="156" y="33"/>
                          </a:lnTo>
                          <a:lnTo>
                            <a:pt x="158" y="34"/>
                          </a:lnTo>
                          <a:lnTo>
                            <a:pt x="158" y="36"/>
                          </a:lnTo>
                          <a:lnTo>
                            <a:pt x="157" y="39"/>
                          </a:lnTo>
                          <a:lnTo>
                            <a:pt x="152" y="42"/>
                          </a:lnTo>
                          <a:lnTo>
                            <a:pt x="145" y="46"/>
                          </a:lnTo>
                          <a:lnTo>
                            <a:pt x="136" y="49"/>
                          </a:lnTo>
                          <a:lnTo>
                            <a:pt x="124" y="53"/>
                          </a:lnTo>
                          <a:lnTo>
                            <a:pt x="109" y="57"/>
                          </a:lnTo>
                          <a:lnTo>
                            <a:pt x="91" y="60"/>
                          </a:lnTo>
                          <a:lnTo>
                            <a:pt x="74" y="63"/>
                          </a:lnTo>
                          <a:lnTo>
                            <a:pt x="55" y="65"/>
                          </a:lnTo>
                          <a:lnTo>
                            <a:pt x="23" y="68"/>
                          </a:lnTo>
                          <a:lnTo>
                            <a:pt x="43" y="71"/>
                          </a:lnTo>
                          <a:lnTo>
                            <a:pt x="59" y="73"/>
                          </a:lnTo>
                          <a:lnTo>
                            <a:pt x="79" y="73"/>
                          </a:lnTo>
                          <a:lnTo>
                            <a:pt x="100" y="70"/>
                          </a:lnTo>
                          <a:lnTo>
                            <a:pt x="116" y="68"/>
                          </a:lnTo>
                          <a:lnTo>
                            <a:pt x="128" y="65"/>
                          </a:lnTo>
                          <a:lnTo>
                            <a:pt x="138" y="63"/>
                          </a:lnTo>
                          <a:lnTo>
                            <a:pt x="149" y="59"/>
                          </a:lnTo>
                          <a:lnTo>
                            <a:pt x="157" y="57"/>
                          </a:lnTo>
                          <a:lnTo>
                            <a:pt x="161" y="56"/>
                          </a:lnTo>
                          <a:lnTo>
                            <a:pt x="163" y="56"/>
                          </a:lnTo>
                          <a:lnTo>
                            <a:pt x="162" y="58"/>
                          </a:lnTo>
                          <a:lnTo>
                            <a:pt x="161" y="61"/>
                          </a:lnTo>
                          <a:lnTo>
                            <a:pt x="158" y="64"/>
                          </a:lnTo>
                          <a:lnTo>
                            <a:pt x="150" y="68"/>
                          </a:lnTo>
                          <a:lnTo>
                            <a:pt x="142" y="72"/>
                          </a:lnTo>
                          <a:lnTo>
                            <a:pt x="133" y="75"/>
                          </a:lnTo>
                          <a:lnTo>
                            <a:pt x="121" y="79"/>
                          </a:lnTo>
                          <a:lnTo>
                            <a:pt x="107" y="83"/>
                          </a:lnTo>
                          <a:lnTo>
                            <a:pt x="86" y="87"/>
                          </a:lnTo>
                          <a:lnTo>
                            <a:pt x="71" y="89"/>
                          </a:lnTo>
                          <a:lnTo>
                            <a:pt x="58" y="90"/>
                          </a:lnTo>
                          <a:lnTo>
                            <a:pt x="37" y="91"/>
                          </a:lnTo>
                          <a:lnTo>
                            <a:pt x="58" y="94"/>
                          </a:lnTo>
                          <a:lnTo>
                            <a:pt x="74" y="95"/>
                          </a:lnTo>
                          <a:lnTo>
                            <a:pt x="88" y="95"/>
                          </a:lnTo>
                          <a:lnTo>
                            <a:pt x="103" y="95"/>
                          </a:lnTo>
                          <a:lnTo>
                            <a:pt x="118" y="93"/>
                          </a:lnTo>
                          <a:lnTo>
                            <a:pt x="129" y="91"/>
                          </a:lnTo>
                          <a:lnTo>
                            <a:pt x="138" y="88"/>
                          </a:lnTo>
                          <a:lnTo>
                            <a:pt x="153" y="84"/>
                          </a:lnTo>
                          <a:lnTo>
                            <a:pt x="155" y="84"/>
                          </a:lnTo>
                          <a:lnTo>
                            <a:pt x="157" y="85"/>
                          </a:lnTo>
                          <a:lnTo>
                            <a:pt x="157" y="88"/>
                          </a:lnTo>
                          <a:lnTo>
                            <a:pt x="155" y="90"/>
                          </a:lnTo>
                          <a:lnTo>
                            <a:pt x="151" y="93"/>
                          </a:lnTo>
                          <a:lnTo>
                            <a:pt x="146" y="96"/>
                          </a:lnTo>
                          <a:lnTo>
                            <a:pt x="137" y="100"/>
                          </a:lnTo>
                          <a:lnTo>
                            <a:pt x="128" y="104"/>
                          </a:lnTo>
                          <a:lnTo>
                            <a:pt x="119" y="106"/>
                          </a:lnTo>
                          <a:lnTo>
                            <a:pt x="109" y="108"/>
                          </a:lnTo>
                          <a:lnTo>
                            <a:pt x="100" y="109"/>
                          </a:lnTo>
                          <a:lnTo>
                            <a:pt x="88" y="110"/>
                          </a:lnTo>
                          <a:lnTo>
                            <a:pt x="74" y="111"/>
                          </a:lnTo>
                          <a:lnTo>
                            <a:pt x="61" y="111"/>
                          </a:lnTo>
                          <a:lnTo>
                            <a:pt x="40" y="111"/>
                          </a:lnTo>
                          <a:lnTo>
                            <a:pt x="51" y="114"/>
                          </a:lnTo>
                          <a:lnTo>
                            <a:pt x="62" y="117"/>
                          </a:lnTo>
                          <a:lnTo>
                            <a:pt x="73" y="118"/>
                          </a:lnTo>
                          <a:lnTo>
                            <a:pt x="83" y="118"/>
                          </a:lnTo>
                          <a:lnTo>
                            <a:pt x="93" y="119"/>
                          </a:lnTo>
                          <a:lnTo>
                            <a:pt x="104" y="118"/>
                          </a:lnTo>
                          <a:lnTo>
                            <a:pt x="112" y="118"/>
                          </a:lnTo>
                          <a:lnTo>
                            <a:pt x="121" y="117"/>
                          </a:lnTo>
                          <a:lnTo>
                            <a:pt x="132" y="114"/>
                          </a:lnTo>
                          <a:lnTo>
                            <a:pt x="140" y="113"/>
                          </a:lnTo>
                          <a:lnTo>
                            <a:pt x="143" y="113"/>
                          </a:lnTo>
                          <a:lnTo>
                            <a:pt x="143" y="115"/>
                          </a:lnTo>
                          <a:lnTo>
                            <a:pt x="143" y="117"/>
                          </a:lnTo>
                          <a:lnTo>
                            <a:pt x="140" y="119"/>
                          </a:lnTo>
                          <a:lnTo>
                            <a:pt x="137" y="122"/>
                          </a:lnTo>
                          <a:lnTo>
                            <a:pt x="133" y="123"/>
                          </a:lnTo>
                          <a:lnTo>
                            <a:pt x="128" y="125"/>
                          </a:lnTo>
                          <a:lnTo>
                            <a:pt x="121" y="127"/>
                          </a:lnTo>
                          <a:lnTo>
                            <a:pt x="105" y="129"/>
                          </a:lnTo>
                          <a:lnTo>
                            <a:pt x="91" y="130"/>
                          </a:lnTo>
                          <a:lnTo>
                            <a:pt x="62" y="132"/>
                          </a:lnTo>
                          <a:lnTo>
                            <a:pt x="99" y="134"/>
                          </a:lnTo>
                          <a:lnTo>
                            <a:pt x="107" y="134"/>
                          </a:lnTo>
                          <a:lnTo>
                            <a:pt x="110" y="135"/>
                          </a:lnTo>
                          <a:lnTo>
                            <a:pt x="112" y="136"/>
                          </a:lnTo>
                          <a:lnTo>
                            <a:pt x="112" y="139"/>
                          </a:lnTo>
                          <a:lnTo>
                            <a:pt x="114" y="140"/>
                          </a:lnTo>
                          <a:lnTo>
                            <a:pt x="118" y="141"/>
                          </a:lnTo>
                          <a:lnTo>
                            <a:pt x="126" y="138"/>
                          </a:lnTo>
                          <a:lnTo>
                            <a:pt x="132" y="135"/>
                          </a:lnTo>
                          <a:lnTo>
                            <a:pt x="137" y="133"/>
                          </a:lnTo>
                          <a:lnTo>
                            <a:pt x="141" y="130"/>
                          </a:lnTo>
                          <a:lnTo>
                            <a:pt x="145" y="126"/>
                          </a:lnTo>
                          <a:lnTo>
                            <a:pt x="159" y="111"/>
                          </a:lnTo>
                          <a:lnTo>
                            <a:pt x="169" y="99"/>
                          </a:lnTo>
                          <a:lnTo>
                            <a:pt x="173" y="92"/>
                          </a:lnTo>
                          <a:lnTo>
                            <a:pt x="174" y="89"/>
                          </a:lnTo>
                          <a:lnTo>
                            <a:pt x="174" y="88"/>
                          </a:lnTo>
                          <a:lnTo>
                            <a:pt x="174" y="85"/>
                          </a:lnTo>
                          <a:lnTo>
                            <a:pt x="172" y="83"/>
                          </a:lnTo>
                          <a:lnTo>
                            <a:pt x="171" y="81"/>
                          </a:lnTo>
                          <a:lnTo>
                            <a:pt x="170" y="79"/>
                          </a:lnTo>
                          <a:lnTo>
                            <a:pt x="171" y="76"/>
                          </a:lnTo>
                          <a:lnTo>
                            <a:pt x="172" y="74"/>
                          </a:lnTo>
                          <a:lnTo>
                            <a:pt x="174" y="72"/>
                          </a:lnTo>
                          <a:lnTo>
                            <a:pt x="175" y="70"/>
                          </a:lnTo>
                          <a:lnTo>
                            <a:pt x="177" y="68"/>
                          </a:lnTo>
                          <a:lnTo>
                            <a:pt x="179" y="66"/>
                          </a:lnTo>
                          <a:lnTo>
                            <a:pt x="179" y="63"/>
                          </a:lnTo>
                          <a:lnTo>
                            <a:pt x="177" y="60"/>
                          </a:lnTo>
                          <a:lnTo>
                            <a:pt x="175" y="58"/>
                          </a:lnTo>
                          <a:lnTo>
                            <a:pt x="174" y="56"/>
                          </a:lnTo>
                          <a:lnTo>
                            <a:pt x="172" y="54"/>
                          </a:lnTo>
                          <a:lnTo>
                            <a:pt x="171" y="52"/>
                          </a:lnTo>
                          <a:lnTo>
                            <a:pt x="172" y="50"/>
                          </a:lnTo>
                          <a:lnTo>
                            <a:pt x="174" y="47"/>
                          </a:lnTo>
                          <a:lnTo>
                            <a:pt x="177" y="45"/>
                          </a:lnTo>
                          <a:lnTo>
                            <a:pt x="177" y="42"/>
                          </a:lnTo>
                          <a:lnTo>
                            <a:pt x="177" y="39"/>
                          </a:lnTo>
                          <a:lnTo>
                            <a:pt x="176" y="36"/>
                          </a:lnTo>
                          <a:lnTo>
                            <a:pt x="174" y="34"/>
                          </a:lnTo>
                          <a:lnTo>
                            <a:pt x="173" y="32"/>
                          </a:lnTo>
                          <a:lnTo>
                            <a:pt x="172" y="30"/>
                          </a:lnTo>
                          <a:lnTo>
                            <a:pt x="172" y="27"/>
                          </a:lnTo>
                          <a:lnTo>
                            <a:pt x="174" y="24"/>
                          </a:lnTo>
                          <a:lnTo>
                            <a:pt x="175" y="23"/>
                          </a:lnTo>
                          <a:lnTo>
                            <a:pt x="177" y="21"/>
                          </a:lnTo>
                          <a:lnTo>
                            <a:pt x="179" y="18"/>
                          </a:lnTo>
                          <a:lnTo>
                            <a:pt x="179" y="16"/>
                          </a:lnTo>
                          <a:lnTo>
                            <a:pt x="178" y="14"/>
                          </a:lnTo>
                          <a:lnTo>
                            <a:pt x="176" y="12"/>
                          </a:lnTo>
                          <a:lnTo>
                            <a:pt x="174" y="9"/>
                          </a:lnTo>
                          <a:lnTo>
                            <a:pt x="173" y="6"/>
                          </a:lnTo>
                          <a:lnTo>
                            <a:pt x="173" y="0"/>
                          </a:lnTo>
                          <a:lnTo>
                            <a:pt x="155" y="10"/>
                          </a:lnTo>
                          <a:lnTo>
                            <a:pt x="143" y="14"/>
                          </a:lnTo>
                          <a:lnTo>
                            <a:pt x="131" y="17"/>
                          </a:lnTo>
                          <a:lnTo>
                            <a:pt x="116" y="21"/>
                          </a:lnTo>
                          <a:lnTo>
                            <a:pt x="102" y="23"/>
                          </a:lnTo>
                          <a:lnTo>
                            <a:pt x="89" y="25"/>
                          </a:lnTo>
                          <a:lnTo>
                            <a:pt x="71" y="2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grpSp>
              <p:nvGrpSpPr>
                <p:cNvPr id="395" name="Group 39">
                  <a:extLst>
                    <a:ext uri="{FF2B5EF4-FFF2-40B4-BE49-F238E27FC236}">
                      <a16:creationId xmlns:a16="http://schemas.microsoft.com/office/drawing/2014/main" id="{D8885A4E-B543-3090-E6F8-3F0355AEA997}"/>
                    </a:ext>
                  </a:extLst>
                </p:cNvPr>
                <p:cNvGrpSpPr/>
                <p:nvPr/>
              </p:nvGrpSpPr>
              <p:grpSpPr bwMode="auto">
                <a:xfrm>
                  <a:off x="3944" y="1816"/>
                  <a:ext cx="54" cy="90"/>
                  <a:chOff x="3944" y="1816"/>
                  <a:chExt cx="54" cy="90"/>
                </a:xfrm>
              </p:grpSpPr>
              <p:sp>
                <p:nvSpPr>
                  <p:cNvPr id="396" name="Freeform 40">
                    <a:extLst>
                      <a:ext uri="{FF2B5EF4-FFF2-40B4-BE49-F238E27FC236}">
                        <a16:creationId xmlns:a16="http://schemas.microsoft.com/office/drawing/2014/main" id="{040997C2-AFB2-17BD-2471-A002EE83E296}"/>
                      </a:ext>
                    </a:extLst>
                  </p:cNvPr>
                  <p:cNvSpPr/>
                  <p:nvPr/>
                </p:nvSpPr>
                <p:spPr bwMode="auto">
                  <a:xfrm>
                    <a:off x="3954" y="1840"/>
                    <a:ext cx="42" cy="17"/>
                  </a:xfrm>
                  <a:custGeom>
                    <a:avLst/>
                    <a:gdLst>
                      <a:gd name="T0" fmla="*/ 41 w 42"/>
                      <a:gd name="T1" fmla="*/ 2 h 17"/>
                      <a:gd name="T2" fmla="*/ 37 w 42"/>
                      <a:gd name="T3" fmla="*/ 0 h 17"/>
                      <a:gd name="T4" fmla="*/ 24 w 42"/>
                      <a:gd name="T5" fmla="*/ 5 h 17"/>
                      <a:gd name="T6" fmla="*/ 12 w 42"/>
                      <a:gd name="T7" fmla="*/ 10 h 17"/>
                      <a:gd name="T8" fmla="*/ 0 w 42"/>
                      <a:gd name="T9" fmla="*/ 13 h 17"/>
                      <a:gd name="T10" fmla="*/ 2 w 42"/>
                      <a:gd name="T11" fmla="*/ 16 h 17"/>
                      <a:gd name="T12" fmla="*/ 10 w 42"/>
                      <a:gd name="T13" fmla="*/ 16 h 17"/>
                      <a:gd name="T14" fmla="*/ 21 w 42"/>
                      <a:gd name="T15" fmla="*/ 14 h 17"/>
                      <a:gd name="T16" fmla="*/ 32 w 42"/>
                      <a:gd name="T17" fmla="*/ 8 h 17"/>
                      <a:gd name="T18" fmla="*/ 41 w 42"/>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 h="17">
                        <a:moveTo>
                          <a:pt x="41" y="2"/>
                        </a:moveTo>
                        <a:lnTo>
                          <a:pt x="37" y="0"/>
                        </a:lnTo>
                        <a:lnTo>
                          <a:pt x="24" y="5"/>
                        </a:lnTo>
                        <a:lnTo>
                          <a:pt x="12" y="10"/>
                        </a:lnTo>
                        <a:lnTo>
                          <a:pt x="0" y="13"/>
                        </a:lnTo>
                        <a:lnTo>
                          <a:pt x="2" y="16"/>
                        </a:lnTo>
                        <a:lnTo>
                          <a:pt x="10" y="16"/>
                        </a:lnTo>
                        <a:lnTo>
                          <a:pt x="21" y="14"/>
                        </a:lnTo>
                        <a:lnTo>
                          <a:pt x="32" y="8"/>
                        </a:lnTo>
                        <a:lnTo>
                          <a:pt x="41"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97" name="Freeform 41">
                    <a:extLst>
                      <a:ext uri="{FF2B5EF4-FFF2-40B4-BE49-F238E27FC236}">
                        <a16:creationId xmlns:a16="http://schemas.microsoft.com/office/drawing/2014/main" id="{9C1478D0-5258-2243-AA3F-D5FC41C4A9BD}"/>
                      </a:ext>
                    </a:extLst>
                  </p:cNvPr>
                  <p:cNvSpPr/>
                  <p:nvPr/>
                </p:nvSpPr>
                <p:spPr bwMode="auto">
                  <a:xfrm>
                    <a:off x="3962" y="1863"/>
                    <a:ext cx="36" cy="17"/>
                  </a:xfrm>
                  <a:custGeom>
                    <a:avLst/>
                    <a:gdLst>
                      <a:gd name="T0" fmla="*/ 35 w 36"/>
                      <a:gd name="T1" fmla="*/ 2 h 17"/>
                      <a:gd name="T2" fmla="*/ 33 w 36"/>
                      <a:gd name="T3" fmla="*/ 0 h 17"/>
                      <a:gd name="T4" fmla="*/ 21 w 36"/>
                      <a:gd name="T5" fmla="*/ 6 h 17"/>
                      <a:gd name="T6" fmla="*/ 11 w 36"/>
                      <a:gd name="T7" fmla="*/ 10 h 17"/>
                      <a:gd name="T8" fmla="*/ 0 w 36"/>
                      <a:gd name="T9" fmla="*/ 13 h 17"/>
                      <a:gd name="T10" fmla="*/ 2 w 36"/>
                      <a:gd name="T11" fmla="*/ 16 h 17"/>
                      <a:gd name="T12" fmla="*/ 10 w 36"/>
                      <a:gd name="T13" fmla="*/ 16 h 17"/>
                      <a:gd name="T14" fmla="*/ 18 w 36"/>
                      <a:gd name="T15" fmla="*/ 14 h 17"/>
                      <a:gd name="T16" fmla="*/ 26 w 36"/>
                      <a:gd name="T17" fmla="*/ 9 h 17"/>
                      <a:gd name="T18" fmla="*/ 35 w 36"/>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17">
                        <a:moveTo>
                          <a:pt x="35" y="2"/>
                        </a:moveTo>
                        <a:lnTo>
                          <a:pt x="33" y="0"/>
                        </a:lnTo>
                        <a:lnTo>
                          <a:pt x="21" y="6"/>
                        </a:lnTo>
                        <a:lnTo>
                          <a:pt x="11" y="10"/>
                        </a:lnTo>
                        <a:lnTo>
                          <a:pt x="0" y="13"/>
                        </a:lnTo>
                        <a:lnTo>
                          <a:pt x="2" y="16"/>
                        </a:lnTo>
                        <a:lnTo>
                          <a:pt x="10" y="16"/>
                        </a:lnTo>
                        <a:lnTo>
                          <a:pt x="18" y="14"/>
                        </a:lnTo>
                        <a:lnTo>
                          <a:pt x="26" y="9"/>
                        </a:lnTo>
                        <a:lnTo>
                          <a:pt x="35"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98" name="Freeform 42">
                    <a:extLst>
                      <a:ext uri="{FF2B5EF4-FFF2-40B4-BE49-F238E27FC236}">
                        <a16:creationId xmlns:a16="http://schemas.microsoft.com/office/drawing/2014/main" id="{87CE8516-FAB0-045A-F25A-F5586EC153DC}"/>
                      </a:ext>
                    </a:extLst>
                  </p:cNvPr>
                  <p:cNvSpPr/>
                  <p:nvPr/>
                </p:nvSpPr>
                <p:spPr bwMode="auto">
                  <a:xfrm>
                    <a:off x="3959" y="1889"/>
                    <a:ext cx="38" cy="17"/>
                  </a:xfrm>
                  <a:custGeom>
                    <a:avLst/>
                    <a:gdLst>
                      <a:gd name="T0" fmla="*/ 37 w 38"/>
                      <a:gd name="T1" fmla="*/ 2 h 17"/>
                      <a:gd name="T2" fmla="*/ 34 w 38"/>
                      <a:gd name="T3" fmla="*/ 0 h 17"/>
                      <a:gd name="T4" fmla="*/ 23 w 38"/>
                      <a:gd name="T5" fmla="*/ 6 h 17"/>
                      <a:gd name="T6" fmla="*/ 12 w 38"/>
                      <a:gd name="T7" fmla="*/ 10 h 17"/>
                      <a:gd name="T8" fmla="*/ 0 w 38"/>
                      <a:gd name="T9" fmla="*/ 13 h 17"/>
                      <a:gd name="T10" fmla="*/ 2 w 38"/>
                      <a:gd name="T11" fmla="*/ 16 h 17"/>
                      <a:gd name="T12" fmla="*/ 10 w 38"/>
                      <a:gd name="T13" fmla="*/ 15 h 17"/>
                      <a:gd name="T14" fmla="*/ 20 w 38"/>
                      <a:gd name="T15" fmla="*/ 13 h 17"/>
                      <a:gd name="T16" fmla="*/ 30 w 38"/>
                      <a:gd name="T17" fmla="*/ 8 h 17"/>
                      <a:gd name="T18" fmla="*/ 37 w 38"/>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7">
                        <a:moveTo>
                          <a:pt x="37" y="2"/>
                        </a:moveTo>
                        <a:lnTo>
                          <a:pt x="34" y="0"/>
                        </a:lnTo>
                        <a:lnTo>
                          <a:pt x="23" y="6"/>
                        </a:lnTo>
                        <a:lnTo>
                          <a:pt x="12" y="10"/>
                        </a:lnTo>
                        <a:lnTo>
                          <a:pt x="0" y="13"/>
                        </a:lnTo>
                        <a:lnTo>
                          <a:pt x="2" y="16"/>
                        </a:lnTo>
                        <a:lnTo>
                          <a:pt x="10" y="15"/>
                        </a:lnTo>
                        <a:lnTo>
                          <a:pt x="20" y="13"/>
                        </a:lnTo>
                        <a:lnTo>
                          <a:pt x="30" y="8"/>
                        </a:lnTo>
                        <a:lnTo>
                          <a:pt x="37"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99" name="Freeform 43">
                    <a:extLst>
                      <a:ext uri="{FF2B5EF4-FFF2-40B4-BE49-F238E27FC236}">
                        <a16:creationId xmlns:a16="http://schemas.microsoft.com/office/drawing/2014/main" id="{6308023B-7B61-F468-9F0E-77BAD7D49840}"/>
                      </a:ext>
                    </a:extLst>
                  </p:cNvPr>
                  <p:cNvSpPr/>
                  <p:nvPr/>
                </p:nvSpPr>
                <p:spPr bwMode="auto">
                  <a:xfrm>
                    <a:off x="3944" y="1816"/>
                    <a:ext cx="43" cy="17"/>
                  </a:xfrm>
                  <a:custGeom>
                    <a:avLst/>
                    <a:gdLst>
                      <a:gd name="T0" fmla="*/ 42 w 43"/>
                      <a:gd name="T1" fmla="*/ 2 h 17"/>
                      <a:gd name="T2" fmla="*/ 37 w 43"/>
                      <a:gd name="T3" fmla="*/ 0 h 17"/>
                      <a:gd name="T4" fmla="*/ 23 w 43"/>
                      <a:gd name="T5" fmla="*/ 5 h 17"/>
                      <a:gd name="T6" fmla="*/ 12 w 43"/>
                      <a:gd name="T7" fmla="*/ 9 h 17"/>
                      <a:gd name="T8" fmla="*/ 0 w 43"/>
                      <a:gd name="T9" fmla="*/ 12 h 17"/>
                      <a:gd name="T10" fmla="*/ 2 w 43"/>
                      <a:gd name="T11" fmla="*/ 16 h 17"/>
                      <a:gd name="T12" fmla="*/ 10 w 43"/>
                      <a:gd name="T13" fmla="*/ 15 h 17"/>
                      <a:gd name="T14" fmla="*/ 20 w 43"/>
                      <a:gd name="T15" fmla="*/ 13 h 17"/>
                      <a:gd name="T16" fmla="*/ 31 w 43"/>
                      <a:gd name="T17" fmla="*/ 9 h 17"/>
                      <a:gd name="T18" fmla="*/ 42 w 4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17">
                        <a:moveTo>
                          <a:pt x="42" y="2"/>
                        </a:moveTo>
                        <a:lnTo>
                          <a:pt x="37" y="0"/>
                        </a:lnTo>
                        <a:lnTo>
                          <a:pt x="23" y="5"/>
                        </a:lnTo>
                        <a:lnTo>
                          <a:pt x="12" y="9"/>
                        </a:lnTo>
                        <a:lnTo>
                          <a:pt x="0" y="12"/>
                        </a:lnTo>
                        <a:lnTo>
                          <a:pt x="2" y="16"/>
                        </a:lnTo>
                        <a:lnTo>
                          <a:pt x="10" y="15"/>
                        </a:lnTo>
                        <a:lnTo>
                          <a:pt x="20" y="13"/>
                        </a:lnTo>
                        <a:lnTo>
                          <a:pt x="31" y="9"/>
                        </a:lnTo>
                        <a:lnTo>
                          <a:pt x="42"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sp>
            <p:nvSpPr>
              <p:cNvPr id="392" name="Freeform 44">
                <a:extLst>
                  <a:ext uri="{FF2B5EF4-FFF2-40B4-BE49-F238E27FC236}">
                    <a16:creationId xmlns:a16="http://schemas.microsoft.com/office/drawing/2014/main" id="{F518F0C4-B8C0-01C6-5C2B-5D103D2B0767}"/>
                  </a:ext>
                </a:extLst>
              </p:cNvPr>
              <p:cNvSpPr/>
              <p:nvPr/>
            </p:nvSpPr>
            <p:spPr bwMode="auto">
              <a:xfrm>
                <a:off x="4147" y="1248"/>
                <a:ext cx="277" cy="333"/>
              </a:xfrm>
              <a:custGeom>
                <a:avLst/>
                <a:gdLst>
                  <a:gd name="T0" fmla="*/ 111 w 494"/>
                  <a:gd name="T1" fmla="*/ 180 h 594"/>
                  <a:gd name="T2" fmla="*/ 112 w 494"/>
                  <a:gd name="T3" fmla="*/ 178 h 594"/>
                  <a:gd name="T4" fmla="*/ 113 w 494"/>
                  <a:gd name="T5" fmla="*/ 177 h 594"/>
                  <a:gd name="T6" fmla="*/ 114 w 494"/>
                  <a:gd name="T7" fmla="*/ 173 h 594"/>
                  <a:gd name="T8" fmla="*/ 120 w 494"/>
                  <a:gd name="T9" fmla="*/ 143 h 594"/>
                  <a:gd name="T10" fmla="*/ 124 w 494"/>
                  <a:gd name="T11" fmla="*/ 132 h 594"/>
                  <a:gd name="T12" fmla="*/ 128 w 494"/>
                  <a:gd name="T13" fmla="*/ 124 h 594"/>
                  <a:gd name="T14" fmla="*/ 136 w 494"/>
                  <a:gd name="T15" fmla="*/ 113 h 594"/>
                  <a:gd name="T16" fmla="*/ 144 w 494"/>
                  <a:gd name="T17" fmla="*/ 102 h 594"/>
                  <a:gd name="T18" fmla="*/ 150 w 494"/>
                  <a:gd name="T19" fmla="*/ 91 h 594"/>
                  <a:gd name="T20" fmla="*/ 153 w 494"/>
                  <a:gd name="T21" fmla="*/ 81 h 594"/>
                  <a:gd name="T22" fmla="*/ 155 w 494"/>
                  <a:gd name="T23" fmla="*/ 68 h 594"/>
                  <a:gd name="T24" fmla="*/ 154 w 494"/>
                  <a:gd name="T25" fmla="*/ 56 h 594"/>
                  <a:gd name="T26" fmla="*/ 150 w 494"/>
                  <a:gd name="T27" fmla="*/ 44 h 594"/>
                  <a:gd name="T28" fmla="*/ 145 w 494"/>
                  <a:gd name="T29" fmla="*/ 34 h 594"/>
                  <a:gd name="T30" fmla="*/ 136 w 494"/>
                  <a:gd name="T31" fmla="*/ 22 h 594"/>
                  <a:gd name="T32" fmla="*/ 126 w 494"/>
                  <a:gd name="T33" fmla="*/ 15 h 594"/>
                  <a:gd name="T34" fmla="*/ 113 w 494"/>
                  <a:gd name="T35" fmla="*/ 7 h 594"/>
                  <a:gd name="T36" fmla="*/ 98 w 494"/>
                  <a:gd name="T37" fmla="*/ 2 h 594"/>
                  <a:gd name="T38" fmla="*/ 86 w 494"/>
                  <a:gd name="T39" fmla="*/ 0 h 594"/>
                  <a:gd name="T40" fmla="*/ 72 w 494"/>
                  <a:gd name="T41" fmla="*/ 0 h 594"/>
                  <a:gd name="T42" fmla="*/ 60 w 494"/>
                  <a:gd name="T43" fmla="*/ 2 h 594"/>
                  <a:gd name="T44" fmla="*/ 48 w 494"/>
                  <a:gd name="T45" fmla="*/ 4 h 594"/>
                  <a:gd name="T46" fmla="*/ 38 w 494"/>
                  <a:gd name="T47" fmla="*/ 9 h 594"/>
                  <a:gd name="T48" fmla="*/ 27 w 494"/>
                  <a:gd name="T49" fmla="*/ 15 h 594"/>
                  <a:gd name="T50" fmla="*/ 19 w 494"/>
                  <a:gd name="T51" fmla="*/ 23 h 594"/>
                  <a:gd name="T52" fmla="*/ 11 w 494"/>
                  <a:gd name="T53" fmla="*/ 31 h 594"/>
                  <a:gd name="T54" fmla="*/ 4 w 494"/>
                  <a:gd name="T55" fmla="*/ 44 h 594"/>
                  <a:gd name="T56" fmla="*/ 1 w 494"/>
                  <a:gd name="T57" fmla="*/ 56 h 594"/>
                  <a:gd name="T58" fmla="*/ 0 w 494"/>
                  <a:gd name="T59" fmla="*/ 67 h 594"/>
                  <a:gd name="T60" fmla="*/ 1 w 494"/>
                  <a:gd name="T61" fmla="*/ 79 h 594"/>
                  <a:gd name="T62" fmla="*/ 4 w 494"/>
                  <a:gd name="T63" fmla="*/ 91 h 594"/>
                  <a:gd name="T64" fmla="*/ 11 w 494"/>
                  <a:gd name="T65" fmla="*/ 103 h 594"/>
                  <a:gd name="T66" fmla="*/ 19 w 494"/>
                  <a:gd name="T67" fmla="*/ 113 h 594"/>
                  <a:gd name="T68" fmla="*/ 28 w 494"/>
                  <a:gd name="T69" fmla="*/ 128 h 594"/>
                  <a:gd name="T70" fmla="*/ 33 w 494"/>
                  <a:gd name="T71" fmla="*/ 137 h 594"/>
                  <a:gd name="T72" fmla="*/ 36 w 494"/>
                  <a:gd name="T73" fmla="*/ 147 h 594"/>
                  <a:gd name="T74" fmla="*/ 38 w 494"/>
                  <a:gd name="T75" fmla="*/ 160 h 594"/>
                  <a:gd name="T76" fmla="*/ 40 w 494"/>
                  <a:gd name="T77" fmla="*/ 173 h 594"/>
                  <a:gd name="T78" fmla="*/ 41 w 494"/>
                  <a:gd name="T79" fmla="*/ 177 h 594"/>
                  <a:gd name="T80" fmla="*/ 42 w 494"/>
                  <a:gd name="T81" fmla="*/ 178 h 594"/>
                  <a:gd name="T82" fmla="*/ 44 w 494"/>
                  <a:gd name="T83" fmla="*/ 180 h 594"/>
                  <a:gd name="T84" fmla="*/ 48 w 494"/>
                  <a:gd name="T85" fmla="*/ 182 h 594"/>
                  <a:gd name="T86" fmla="*/ 54 w 494"/>
                  <a:gd name="T87" fmla="*/ 184 h 594"/>
                  <a:gd name="T88" fmla="*/ 60 w 494"/>
                  <a:gd name="T89" fmla="*/ 185 h 594"/>
                  <a:gd name="T90" fmla="*/ 66 w 494"/>
                  <a:gd name="T91" fmla="*/ 186 h 594"/>
                  <a:gd name="T92" fmla="*/ 72 w 494"/>
                  <a:gd name="T93" fmla="*/ 186 h 594"/>
                  <a:gd name="T94" fmla="*/ 77 w 494"/>
                  <a:gd name="T95" fmla="*/ 186 h 594"/>
                  <a:gd name="T96" fmla="*/ 84 w 494"/>
                  <a:gd name="T97" fmla="*/ 186 h 594"/>
                  <a:gd name="T98" fmla="*/ 89 w 494"/>
                  <a:gd name="T99" fmla="*/ 186 h 594"/>
                  <a:gd name="T100" fmla="*/ 95 w 494"/>
                  <a:gd name="T101" fmla="*/ 185 h 594"/>
                  <a:gd name="T102" fmla="*/ 100 w 494"/>
                  <a:gd name="T103" fmla="*/ 184 h 594"/>
                  <a:gd name="T104" fmla="*/ 105 w 494"/>
                  <a:gd name="T105" fmla="*/ 182 h 5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4" h="594">
                    <a:moveTo>
                      <a:pt x="345" y="577"/>
                    </a:moveTo>
                    <a:lnTo>
                      <a:pt x="349" y="574"/>
                    </a:lnTo>
                    <a:lnTo>
                      <a:pt x="353" y="572"/>
                    </a:lnTo>
                    <a:lnTo>
                      <a:pt x="354" y="570"/>
                    </a:lnTo>
                    <a:lnTo>
                      <a:pt x="356" y="568"/>
                    </a:lnTo>
                    <a:lnTo>
                      <a:pt x="357" y="567"/>
                    </a:lnTo>
                    <a:lnTo>
                      <a:pt x="358" y="566"/>
                    </a:lnTo>
                    <a:lnTo>
                      <a:pt x="358" y="565"/>
                    </a:lnTo>
                    <a:lnTo>
                      <a:pt x="359" y="563"/>
                    </a:lnTo>
                    <a:lnTo>
                      <a:pt x="360" y="561"/>
                    </a:lnTo>
                    <a:lnTo>
                      <a:pt x="360" y="559"/>
                    </a:lnTo>
                    <a:lnTo>
                      <a:pt x="362" y="550"/>
                    </a:lnTo>
                    <a:lnTo>
                      <a:pt x="376" y="473"/>
                    </a:lnTo>
                    <a:lnTo>
                      <a:pt x="379" y="462"/>
                    </a:lnTo>
                    <a:lnTo>
                      <a:pt x="381" y="454"/>
                    </a:lnTo>
                    <a:lnTo>
                      <a:pt x="385" y="443"/>
                    </a:lnTo>
                    <a:lnTo>
                      <a:pt x="390" y="431"/>
                    </a:lnTo>
                    <a:lnTo>
                      <a:pt x="395" y="420"/>
                    </a:lnTo>
                    <a:lnTo>
                      <a:pt x="400" y="411"/>
                    </a:lnTo>
                    <a:lnTo>
                      <a:pt x="404" y="403"/>
                    </a:lnTo>
                    <a:lnTo>
                      <a:pt x="408" y="396"/>
                    </a:lnTo>
                    <a:lnTo>
                      <a:pt x="416" y="383"/>
                    </a:lnTo>
                    <a:lnTo>
                      <a:pt x="424" y="371"/>
                    </a:lnTo>
                    <a:lnTo>
                      <a:pt x="433" y="360"/>
                    </a:lnTo>
                    <a:lnTo>
                      <a:pt x="439" y="351"/>
                    </a:lnTo>
                    <a:lnTo>
                      <a:pt x="451" y="335"/>
                    </a:lnTo>
                    <a:lnTo>
                      <a:pt x="458" y="324"/>
                    </a:lnTo>
                    <a:lnTo>
                      <a:pt x="465" y="314"/>
                    </a:lnTo>
                    <a:lnTo>
                      <a:pt x="470" y="304"/>
                    </a:lnTo>
                    <a:lnTo>
                      <a:pt x="476" y="291"/>
                    </a:lnTo>
                    <a:lnTo>
                      <a:pt x="480" y="280"/>
                    </a:lnTo>
                    <a:lnTo>
                      <a:pt x="484" y="268"/>
                    </a:lnTo>
                    <a:lnTo>
                      <a:pt x="487" y="258"/>
                    </a:lnTo>
                    <a:lnTo>
                      <a:pt x="490" y="247"/>
                    </a:lnTo>
                    <a:lnTo>
                      <a:pt x="492" y="232"/>
                    </a:lnTo>
                    <a:lnTo>
                      <a:pt x="493" y="216"/>
                    </a:lnTo>
                    <a:lnTo>
                      <a:pt x="493" y="201"/>
                    </a:lnTo>
                    <a:lnTo>
                      <a:pt x="491" y="189"/>
                    </a:lnTo>
                    <a:lnTo>
                      <a:pt x="489" y="178"/>
                    </a:lnTo>
                    <a:lnTo>
                      <a:pt x="487" y="167"/>
                    </a:lnTo>
                    <a:lnTo>
                      <a:pt x="483" y="154"/>
                    </a:lnTo>
                    <a:lnTo>
                      <a:pt x="478" y="141"/>
                    </a:lnTo>
                    <a:lnTo>
                      <a:pt x="473" y="129"/>
                    </a:lnTo>
                    <a:lnTo>
                      <a:pt x="468" y="117"/>
                    </a:lnTo>
                    <a:lnTo>
                      <a:pt x="461" y="107"/>
                    </a:lnTo>
                    <a:lnTo>
                      <a:pt x="451" y="94"/>
                    </a:lnTo>
                    <a:lnTo>
                      <a:pt x="441" y="82"/>
                    </a:lnTo>
                    <a:lnTo>
                      <a:pt x="431" y="72"/>
                    </a:lnTo>
                    <a:lnTo>
                      <a:pt x="421" y="63"/>
                    </a:lnTo>
                    <a:lnTo>
                      <a:pt x="411" y="55"/>
                    </a:lnTo>
                    <a:lnTo>
                      <a:pt x="399" y="47"/>
                    </a:lnTo>
                    <a:lnTo>
                      <a:pt x="388" y="39"/>
                    </a:lnTo>
                    <a:lnTo>
                      <a:pt x="374" y="32"/>
                    </a:lnTo>
                    <a:lnTo>
                      <a:pt x="359" y="24"/>
                    </a:lnTo>
                    <a:lnTo>
                      <a:pt x="344" y="17"/>
                    </a:lnTo>
                    <a:lnTo>
                      <a:pt x="327" y="12"/>
                    </a:lnTo>
                    <a:lnTo>
                      <a:pt x="311" y="7"/>
                    </a:lnTo>
                    <a:lnTo>
                      <a:pt x="299" y="5"/>
                    </a:lnTo>
                    <a:lnTo>
                      <a:pt x="285" y="2"/>
                    </a:lnTo>
                    <a:lnTo>
                      <a:pt x="272" y="0"/>
                    </a:lnTo>
                    <a:lnTo>
                      <a:pt x="257" y="0"/>
                    </a:lnTo>
                    <a:lnTo>
                      <a:pt x="243" y="0"/>
                    </a:lnTo>
                    <a:lnTo>
                      <a:pt x="228" y="0"/>
                    </a:lnTo>
                    <a:lnTo>
                      <a:pt x="215" y="0"/>
                    </a:lnTo>
                    <a:lnTo>
                      <a:pt x="201" y="3"/>
                    </a:lnTo>
                    <a:lnTo>
                      <a:pt x="190" y="5"/>
                    </a:lnTo>
                    <a:lnTo>
                      <a:pt x="177" y="8"/>
                    </a:lnTo>
                    <a:lnTo>
                      <a:pt x="164" y="11"/>
                    </a:lnTo>
                    <a:lnTo>
                      <a:pt x="153" y="15"/>
                    </a:lnTo>
                    <a:lnTo>
                      <a:pt x="142" y="19"/>
                    </a:lnTo>
                    <a:lnTo>
                      <a:pt x="132" y="24"/>
                    </a:lnTo>
                    <a:lnTo>
                      <a:pt x="121" y="29"/>
                    </a:lnTo>
                    <a:lnTo>
                      <a:pt x="111" y="35"/>
                    </a:lnTo>
                    <a:lnTo>
                      <a:pt x="99" y="42"/>
                    </a:lnTo>
                    <a:lnTo>
                      <a:pt x="88" y="49"/>
                    </a:lnTo>
                    <a:lnTo>
                      <a:pt x="79" y="56"/>
                    </a:lnTo>
                    <a:lnTo>
                      <a:pt x="69" y="64"/>
                    </a:lnTo>
                    <a:lnTo>
                      <a:pt x="59" y="73"/>
                    </a:lnTo>
                    <a:lnTo>
                      <a:pt x="50" y="81"/>
                    </a:lnTo>
                    <a:lnTo>
                      <a:pt x="42" y="89"/>
                    </a:lnTo>
                    <a:lnTo>
                      <a:pt x="34" y="100"/>
                    </a:lnTo>
                    <a:lnTo>
                      <a:pt x="25" y="112"/>
                    </a:lnTo>
                    <a:lnTo>
                      <a:pt x="17" y="126"/>
                    </a:lnTo>
                    <a:lnTo>
                      <a:pt x="12" y="139"/>
                    </a:lnTo>
                    <a:lnTo>
                      <a:pt x="8" y="153"/>
                    </a:lnTo>
                    <a:lnTo>
                      <a:pt x="3" y="166"/>
                    </a:lnTo>
                    <a:lnTo>
                      <a:pt x="1" y="179"/>
                    </a:lnTo>
                    <a:lnTo>
                      <a:pt x="0" y="191"/>
                    </a:lnTo>
                    <a:lnTo>
                      <a:pt x="0" y="203"/>
                    </a:lnTo>
                    <a:lnTo>
                      <a:pt x="0" y="214"/>
                    </a:lnTo>
                    <a:lnTo>
                      <a:pt x="0" y="227"/>
                    </a:lnTo>
                    <a:lnTo>
                      <a:pt x="0" y="238"/>
                    </a:lnTo>
                    <a:lnTo>
                      <a:pt x="3" y="252"/>
                    </a:lnTo>
                    <a:lnTo>
                      <a:pt x="5" y="264"/>
                    </a:lnTo>
                    <a:lnTo>
                      <a:pt x="9" y="277"/>
                    </a:lnTo>
                    <a:lnTo>
                      <a:pt x="14" y="290"/>
                    </a:lnTo>
                    <a:lnTo>
                      <a:pt x="20" y="303"/>
                    </a:lnTo>
                    <a:lnTo>
                      <a:pt x="27" y="314"/>
                    </a:lnTo>
                    <a:lnTo>
                      <a:pt x="34" y="326"/>
                    </a:lnTo>
                    <a:lnTo>
                      <a:pt x="43" y="338"/>
                    </a:lnTo>
                    <a:lnTo>
                      <a:pt x="50" y="349"/>
                    </a:lnTo>
                    <a:lnTo>
                      <a:pt x="58" y="361"/>
                    </a:lnTo>
                    <a:lnTo>
                      <a:pt x="66" y="373"/>
                    </a:lnTo>
                    <a:lnTo>
                      <a:pt x="78" y="390"/>
                    </a:lnTo>
                    <a:lnTo>
                      <a:pt x="90" y="409"/>
                    </a:lnTo>
                    <a:lnTo>
                      <a:pt x="96" y="418"/>
                    </a:lnTo>
                    <a:lnTo>
                      <a:pt x="100" y="426"/>
                    </a:lnTo>
                    <a:lnTo>
                      <a:pt x="104" y="436"/>
                    </a:lnTo>
                    <a:lnTo>
                      <a:pt x="108" y="446"/>
                    </a:lnTo>
                    <a:lnTo>
                      <a:pt x="111" y="456"/>
                    </a:lnTo>
                    <a:lnTo>
                      <a:pt x="114" y="467"/>
                    </a:lnTo>
                    <a:lnTo>
                      <a:pt x="116" y="482"/>
                    </a:lnTo>
                    <a:lnTo>
                      <a:pt x="120" y="498"/>
                    </a:lnTo>
                    <a:lnTo>
                      <a:pt x="121" y="511"/>
                    </a:lnTo>
                    <a:lnTo>
                      <a:pt x="124" y="527"/>
                    </a:lnTo>
                    <a:lnTo>
                      <a:pt x="126" y="539"/>
                    </a:lnTo>
                    <a:lnTo>
                      <a:pt x="128" y="549"/>
                    </a:lnTo>
                    <a:lnTo>
                      <a:pt x="130" y="559"/>
                    </a:lnTo>
                    <a:lnTo>
                      <a:pt x="132" y="561"/>
                    </a:lnTo>
                    <a:lnTo>
                      <a:pt x="132" y="564"/>
                    </a:lnTo>
                    <a:lnTo>
                      <a:pt x="132" y="565"/>
                    </a:lnTo>
                    <a:lnTo>
                      <a:pt x="133" y="566"/>
                    </a:lnTo>
                    <a:lnTo>
                      <a:pt x="134" y="567"/>
                    </a:lnTo>
                    <a:lnTo>
                      <a:pt x="136" y="569"/>
                    </a:lnTo>
                    <a:lnTo>
                      <a:pt x="138" y="571"/>
                    </a:lnTo>
                    <a:lnTo>
                      <a:pt x="140" y="573"/>
                    </a:lnTo>
                    <a:lnTo>
                      <a:pt x="144" y="576"/>
                    </a:lnTo>
                    <a:lnTo>
                      <a:pt x="148" y="577"/>
                    </a:lnTo>
                    <a:lnTo>
                      <a:pt x="154" y="580"/>
                    </a:lnTo>
                    <a:lnTo>
                      <a:pt x="160" y="582"/>
                    </a:lnTo>
                    <a:lnTo>
                      <a:pt x="166" y="584"/>
                    </a:lnTo>
                    <a:lnTo>
                      <a:pt x="171" y="585"/>
                    </a:lnTo>
                    <a:lnTo>
                      <a:pt x="176" y="586"/>
                    </a:lnTo>
                    <a:lnTo>
                      <a:pt x="183" y="587"/>
                    </a:lnTo>
                    <a:lnTo>
                      <a:pt x="190" y="589"/>
                    </a:lnTo>
                    <a:lnTo>
                      <a:pt x="195" y="589"/>
                    </a:lnTo>
                    <a:lnTo>
                      <a:pt x="202" y="590"/>
                    </a:lnTo>
                    <a:lnTo>
                      <a:pt x="209" y="591"/>
                    </a:lnTo>
                    <a:lnTo>
                      <a:pt x="215" y="592"/>
                    </a:lnTo>
                    <a:lnTo>
                      <a:pt x="221" y="592"/>
                    </a:lnTo>
                    <a:lnTo>
                      <a:pt x="228" y="592"/>
                    </a:lnTo>
                    <a:lnTo>
                      <a:pt x="234" y="593"/>
                    </a:lnTo>
                    <a:lnTo>
                      <a:pt x="240" y="593"/>
                    </a:lnTo>
                    <a:lnTo>
                      <a:pt x="245" y="593"/>
                    </a:lnTo>
                    <a:lnTo>
                      <a:pt x="251" y="593"/>
                    </a:lnTo>
                    <a:lnTo>
                      <a:pt x="259" y="593"/>
                    </a:lnTo>
                    <a:lnTo>
                      <a:pt x="265" y="592"/>
                    </a:lnTo>
                    <a:lnTo>
                      <a:pt x="270" y="592"/>
                    </a:lnTo>
                    <a:lnTo>
                      <a:pt x="277" y="592"/>
                    </a:lnTo>
                    <a:lnTo>
                      <a:pt x="284" y="591"/>
                    </a:lnTo>
                    <a:lnTo>
                      <a:pt x="290" y="590"/>
                    </a:lnTo>
                    <a:lnTo>
                      <a:pt x="297" y="589"/>
                    </a:lnTo>
                    <a:lnTo>
                      <a:pt x="302" y="588"/>
                    </a:lnTo>
                    <a:lnTo>
                      <a:pt x="308" y="587"/>
                    </a:lnTo>
                    <a:lnTo>
                      <a:pt x="314" y="586"/>
                    </a:lnTo>
                    <a:lnTo>
                      <a:pt x="319" y="585"/>
                    </a:lnTo>
                    <a:lnTo>
                      <a:pt x="325" y="584"/>
                    </a:lnTo>
                    <a:lnTo>
                      <a:pt x="330" y="582"/>
                    </a:lnTo>
                    <a:lnTo>
                      <a:pt x="335" y="580"/>
                    </a:lnTo>
                    <a:lnTo>
                      <a:pt x="340" y="578"/>
                    </a:lnTo>
                    <a:lnTo>
                      <a:pt x="345" y="577"/>
                    </a:lnTo>
                  </a:path>
                </a:pathLst>
              </a:custGeom>
              <a:solidFill>
                <a:srgbClr val="FF9900"/>
              </a:solidFill>
              <a:ln w="12700" cap="rnd" cmpd="sng">
                <a:solidFill>
                  <a:srgbClr val="FFFFFF"/>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93" name="Freeform 45">
                <a:extLst>
                  <a:ext uri="{FF2B5EF4-FFF2-40B4-BE49-F238E27FC236}">
                    <a16:creationId xmlns:a16="http://schemas.microsoft.com/office/drawing/2014/main" id="{4FBA172B-A936-68BC-3108-A20B8EE4918A}"/>
                  </a:ext>
                </a:extLst>
              </p:cNvPr>
              <p:cNvSpPr/>
              <p:nvPr/>
            </p:nvSpPr>
            <p:spPr bwMode="auto">
              <a:xfrm>
                <a:off x="4340" y="1290"/>
                <a:ext cx="48" cy="50"/>
              </a:xfrm>
              <a:custGeom>
                <a:avLst/>
                <a:gdLst>
                  <a:gd name="T0" fmla="*/ 0 w 84"/>
                  <a:gd name="T1" fmla="*/ 0 h 89"/>
                  <a:gd name="T2" fmla="*/ 7 w 84"/>
                  <a:gd name="T3" fmla="*/ 3 h 89"/>
                  <a:gd name="T4" fmla="*/ 14 w 84"/>
                  <a:gd name="T5" fmla="*/ 6 h 89"/>
                  <a:gd name="T6" fmla="*/ 19 w 84"/>
                  <a:gd name="T7" fmla="*/ 10 h 89"/>
                  <a:gd name="T8" fmla="*/ 22 w 84"/>
                  <a:gd name="T9" fmla="*/ 13 h 89"/>
                  <a:gd name="T10" fmla="*/ 24 w 84"/>
                  <a:gd name="T11" fmla="*/ 16 h 89"/>
                  <a:gd name="T12" fmla="*/ 26 w 84"/>
                  <a:gd name="T13" fmla="*/ 20 h 89"/>
                  <a:gd name="T14" fmla="*/ 27 w 84"/>
                  <a:gd name="T15" fmla="*/ 23 h 89"/>
                  <a:gd name="T16" fmla="*/ 18 w 84"/>
                  <a:gd name="T17" fmla="*/ 28 h 89"/>
                  <a:gd name="T18" fmla="*/ 17 w 84"/>
                  <a:gd name="T19" fmla="*/ 23 h 89"/>
                  <a:gd name="T20" fmla="*/ 15 w 84"/>
                  <a:gd name="T21" fmla="*/ 19 h 89"/>
                  <a:gd name="T22" fmla="*/ 13 w 84"/>
                  <a:gd name="T23" fmla="*/ 13 h 89"/>
                  <a:gd name="T24" fmla="*/ 10 w 84"/>
                  <a:gd name="T25" fmla="*/ 9 h 89"/>
                  <a:gd name="T26" fmla="*/ 6 w 84"/>
                  <a:gd name="T27" fmla="*/ 4 h 89"/>
                  <a:gd name="T28" fmla="*/ 0 w 84"/>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4" h="89">
                    <a:moveTo>
                      <a:pt x="0" y="0"/>
                    </a:moveTo>
                    <a:lnTo>
                      <a:pt x="22" y="9"/>
                    </a:lnTo>
                    <a:lnTo>
                      <a:pt x="42" y="19"/>
                    </a:lnTo>
                    <a:lnTo>
                      <a:pt x="57" y="30"/>
                    </a:lnTo>
                    <a:lnTo>
                      <a:pt x="67" y="41"/>
                    </a:lnTo>
                    <a:lnTo>
                      <a:pt x="74" y="52"/>
                    </a:lnTo>
                    <a:lnTo>
                      <a:pt x="79" y="62"/>
                    </a:lnTo>
                    <a:lnTo>
                      <a:pt x="83" y="73"/>
                    </a:lnTo>
                    <a:lnTo>
                      <a:pt x="54" y="88"/>
                    </a:lnTo>
                    <a:lnTo>
                      <a:pt x="50" y="73"/>
                    </a:lnTo>
                    <a:lnTo>
                      <a:pt x="46" y="58"/>
                    </a:lnTo>
                    <a:lnTo>
                      <a:pt x="39" y="42"/>
                    </a:lnTo>
                    <a:lnTo>
                      <a:pt x="30" y="29"/>
                    </a:lnTo>
                    <a:lnTo>
                      <a:pt x="18" y="15"/>
                    </a:lnTo>
                    <a:lnTo>
                      <a:pt x="0"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265" name="Group 46">
              <a:extLst>
                <a:ext uri="{FF2B5EF4-FFF2-40B4-BE49-F238E27FC236}">
                  <a16:creationId xmlns:a16="http://schemas.microsoft.com/office/drawing/2014/main" id="{EA2D5520-DCC6-C33C-95FE-A6FD638511EA}"/>
                </a:ext>
              </a:extLst>
            </p:cNvPr>
            <p:cNvGrpSpPr/>
            <p:nvPr/>
          </p:nvGrpSpPr>
          <p:grpSpPr bwMode="auto">
            <a:xfrm>
              <a:off x="2503" y="1069"/>
              <a:ext cx="277" cy="430"/>
              <a:chOff x="2851" y="1248"/>
              <a:chExt cx="277" cy="430"/>
            </a:xfrm>
          </p:grpSpPr>
          <p:grpSp>
            <p:nvGrpSpPr>
              <p:cNvPr id="371" name="Group 47">
                <a:extLst>
                  <a:ext uri="{FF2B5EF4-FFF2-40B4-BE49-F238E27FC236}">
                    <a16:creationId xmlns:a16="http://schemas.microsoft.com/office/drawing/2014/main" id="{5D882F71-87F1-C292-450C-7CCFAC56465C}"/>
                  </a:ext>
                </a:extLst>
              </p:cNvPr>
              <p:cNvGrpSpPr/>
              <p:nvPr/>
            </p:nvGrpSpPr>
            <p:grpSpPr bwMode="auto">
              <a:xfrm>
                <a:off x="2926" y="1579"/>
                <a:ext cx="126" cy="99"/>
                <a:chOff x="2403" y="1792"/>
                <a:chExt cx="224" cy="177"/>
              </a:xfrm>
            </p:grpSpPr>
            <p:grpSp>
              <p:nvGrpSpPr>
                <p:cNvPr id="374" name="Group 48">
                  <a:extLst>
                    <a:ext uri="{FF2B5EF4-FFF2-40B4-BE49-F238E27FC236}">
                      <a16:creationId xmlns:a16="http://schemas.microsoft.com/office/drawing/2014/main" id="{91BFDE4D-615F-4A06-8587-4E3E89061548}"/>
                    </a:ext>
                  </a:extLst>
                </p:cNvPr>
                <p:cNvGrpSpPr/>
                <p:nvPr/>
              </p:nvGrpSpPr>
              <p:grpSpPr bwMode="auto">
                <a:xfrm>
                  <a:off x="2403" y="1792"/>
                  <a:ext cx="224" cy="177"/>
                  <a:chOff x="2403" y="1792"/>
                  <a:chExt cx="224" cy="177"/>
                </a:xfrm>
              </p:grpSpPr>
              <p:grpSp>
                <p:nvGrpSpPr>
                  <p:cNvPr id="380" name="Group 49">
                    <a:extLst>
                      <a:ext uri="{FF2B5EF4-FFF2-40B4-BE49-F238E27FC236}">
                        <a16:creationId xmlns:a16="http://schemas.microsoft.com/office/drawing/2014/main" id="{92D42F47-3359-EF90-06BC-06EA40DAFB91}"/>
                      </a:ext>
                    </a:extLst>
                  </p:cNvPr>
                  <p:cNvGrpSpPr/>
                  <p:nvPr/>
                </p:nvGrpSpPr>
                <p:grpSpPr bwMode="auto">
                  <a:xfrm>
                    <a:off x="2459" y="1927"/>
                    <a:ext cx="123" cy="42"/>
                    <a:chOff x="2459" y="1927"/>
                    <a:chExt cx="123" cy="42"/>
                  </a:xfrm>
                </p:grpSpPr>
                <p:sp>
                  <p:nvSpPr>
                    <p:cNvPr id="389" name="Freeform 50">
                      <a:extLst>
                        <a:ext uri="{FF2B5EF4-FFF2-40B4-BE49-F238E27FC236}">
                          <a16:creationId xmlns:a16="http://schemas.microsoft.com/office/drawing/2014/main" id="{3DF0C889-BE79-E1E2-EE27-C8E94F7B4C22}"/>
                        </a:ext>
                      </a:extLst>
                    </p:cNvPr>
                    <p:cNvSpPr/>
                    <p:nvPr/>
                  </p:nvSpPr>
                  <p:spPr bwMode="auto">
                    <a:xfrm>
                      <a:off x="2459" y="1927"/>
                      <a:ext cx="123" cy="42"/>
                    </a:xfrm>
                    <a:custGeom>
                      <a:avLst/>
                      <a:gdLst>
                        <a:gd name="T0" fmla="*/ 0 w 123"/>
                        <a:gd name="T1" fmla="*/ 0 h 42"/>
                        <a:gd name="T2" fmla="*/ 24 w 123"/>
                        <a:gd name="T3" fmla="*/ 32 h 42"/>
                        <a:gd name="T4" fmla="*/ 26 w 123"/>
                        <a:gd name="T5" fmla="*/ 34 h 42"/>
                        <a:gd name="T6" fmla="*/ 29 w 123"/>
                        <a:gd name="T7" fmla="*/ 35 h 42"/>
                        <a:gd name="T8" fmla="*/ 33 w 123"/>
                        <a:gd name="T9" fmla="*/ 37 h 42"/>
                        <a:gd name="T10" fmla="*/ 37 w 123"/>
                        <a:gd name="T11" fmla="*/ 38 h 42"/>
                        <a:gd name="T12" fmla="*/ 42 w 123"/>
                        <a:gd name="T13" fmla="*/ 39 h 42"/>
                        <a:gd name="T14" fmla="*/ 46 w 123"/>
                        <a:gd name="T15" fmla="*/ 39 h 42"/>
                        <a:gd name="T16" fmla="*/ 50 w 123"/>
                        <a:gd name="T17" fmla="*/ 40 h 42"/>
                        <a:gd name="T18" fmla="*/ 54 w 123"/>
                        <a:gd name="T19" fmla="*/ 40 h 42"/>
                        <a:gd name="T20" fmla="*/ 59 w 123"/>
                        <a:gd name="T21" fmla="*/ 41 h 42"/>
                        <a:gd name="T22" fmla="*/ 62 w 123"/>
                        <a:gd name="T23" fmla="*/ 41 h 42"/>
                        <a:gd name="T24" fmla="*/ 68 w 123"/>
                        <a:gd name="T25" fmla="*/ 40 h 42"/>
                        <a:gd name="T26" fmla="*/ 72 w 123"/>
                        <a:gd name="T27" fmla="*/ 40 h 42"/>
                        <a:gd name="T28" fmla="*/ 77 w 123"/>
                        <a:gd name="T29" fmla="*/ 39 h 42"/>
                        <a:gd name="T30" fmla="*/ 81 w 123"/>
                        <a:gd name="T31" fmla="*/ 39 h 42"/>
                        <a:gd name="T32" fmla="*/ 85 w 123"/>
                        <a:gd name="T33" fmla="*/ 38 h 42"/>
                        <a:gd name="T34" fmla="*/ 89 w 123"/>
                        <a:gd name="T35" fmla="*/ 37 h 42"/>
                        <a:gd name="T36" fmla="*/ 93 w 123"/>
                        <a:gd name="T37" fmla="*/ 35 h 42"/>
                        <a:gd name="T38" fmla="*/ 95 w 123"/>
                        <a:gd name="T39" fmla="*/ 34 h 42"/>
                        <a:gd name="T40" fmla="*/ 97 w 123"/>
                        <a:gd name="T41" fmla="*/ 33 h 42"/>
                        <a:gd name="T42" fmla="*/ 99 w 123"/>
                        <a:gd name="T43" fmla="*/ 31 h 42"/>
                        <a:gd name="T44" fmla="*/ 122 w 123"/>
                        <a:gd name="T45" fmla="*/ 0 h 42"/>
                        <a:gd name="T46" fmla="*/ 0 w 123"/>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3" h="42">
                          <a:moveTo>
                            <a:pt x="0" y="0"/>
                          </a:moveTo>
                          <a:lnTo>
                            <a:pt x="24" y="32"/>
                          </a:lnTo>
                          <a:lnTo>
                            <a:pt x="26" y="34"/>
                          </a:lnTo>
                          <a:lnTo>
                            <a:pt x="29" y="35"/>
                          </a:lnTo>
                          <a:lnTo>
                            <a:pt x="33" y="37"/>
                          </a:lnTo>
                          <a:lnTo>
                            <a:pt x="37" y="38"/>
                          </a:lnTo>
                          <a:lnTo>
                            <a:pt x="42" y="39"/>
                          </a:lnTo>
                          <a:lnTo>
                            <a:pt x="46" y="39"/>
                          </a:lnTo>
                          <a:lnTo>
                            <a:pt x="50" y="40"/>
                          </a:lnTo>
                          <a:lnTo>
                            <a:pt x="54" y="40"/>
                          </a:lnTo>
                          <a:lnTo>
                            <a:pt x="59" y="41"/>
                          </a:lnTo>
                          <a:lnTo>
                            <a:pt x="62" y="41"/>
                          </a:lnTo>
                          <a:lnTo>
                            <a:pt x="68" y="40"/>
                          </a:lnTo>
                          <a:lnTo>
                            <a:pt x="72" y="40"/>
                          </a:lnTo>
                          <a:lnTo>
                            <a:pt x="77" y="39"/>
                          </a:lnTo>
                          <a:lnTo>
                            <a:pt x="81" y="39"/>
                          </a:lnTo>
                          <a:lnTo>
                            <a:pt x="85" y="38"/>
                          </a:lnTo>
                          <a:lnTo>
                            <a:pt x="89" y="37"/>
                          </a:lnTo>
                          <a:lnTo>
                            <a:pt x="93" y="35"/>
                          </a:lnTo>
                          <a:lnTo>
                            <a:pt x="95" y="34"/>
                          </a:lnTo>
                          <a:lnTo>
                            <a:pt x="97" y="33"/>
                          </a:lnTo>
                          <a:lnTo>
                            <a:pt x="99" y="31"/>
                          </a:lnTo>
                          <a:lnTo>
                            <a:pt x="122" y="0"/>
                          </a:lnTo>
                          <a:lnTo>
                            <a:pt x="0" y="0"/>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90" name="Freeform 51">
                      <a:extLst>
                        <a:ext uri="{FF2B5EF4-FFF2-40B4-BE49-F238E27FC236}">
                          <a16:creationId xmlns:a16="http://schemas.microsoft.com/office/drawing/2014/main" id="{2F5F3BD8-DF07-31A3-B474-307E0D943EA1}"/>
                        </a:ext>
                      </a:extLst>
                    </p:cNvPr>
                    <p:cNvSpPr/>
                    <p:nvPr/>
                  </p:nvSpPr>
                  <p:spPr bwMode="auto">
                    <a:xfrm>
                      <a:off x="2478" y="1927"/>
                      <a:ext cx="56" cy="42"/>
                    </a:xfrm>
                    <a:custGeom>
                      <a:avLst/>
                      <a:gdLst>
                        <a:gd name="T0" fmla="*/ 0 w 56"/>
                        <a:gd name="T1" fmla="*/ 0 h 42"/>
                        <a:gd name="T2" fmla="*/ 15 w 56"/>
                        <a:gd name="T3" fmla="*/ 37 h 42"/>
                        <a:gd name="T4" fmla="*/ 18 w 56"/>
                        <a:gd name="T5" fmla="*/ 38 h 42"/>
                        <a:gd name="T6" fmla="*/ 23 w 56"/>
                        <a:gd name="T7" fmla="*/ 39 h 42"/>
                        <a:gd name="T8" fmla="*/ 27 w 56"/>
                        <a:gd name="T9" fmla="*/ 39 h 42"/>
                        <a:gd name="T10" fmla="*/ 31 w 56"/>
                        <a:gd name="T11" fmla="*/ 40 h 42"/>
                        <a:gd name="T12" fmla="*/ 35 w 56"/>
                        <a:gd name="T13" fmla="*/ 40 h 42"/>
                        <a:gd name="T14" fmla="*/ 40 w 56"/>
                        <a:gd name="T15" fmla="*/ 41 h 42"/>
                        <a:gd name="T16" fmla="*/ 44 w 56"/>
                        <a:gd name="T17" fmla="*/ 41 h 42"/>
                        <a:gd name="T18" fmla="*/ 49 w 56"/>
                        <a:gd name="T19" fmla="*/ 40 h 42"/>
                        <a:gd name="T20" fmla="*/ 55 w 56"/>
                        <a:gd name="T21" fmla="*/ 0 h 42"/>
                        <a:gd name="T22" fmla="*/ 0 w 56"/>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 h="42">
                          <a:moveTo>
                            <a:pt x="0" y="0"/>
                          </a:moveTo>
                          <a:lnTo>
                            <a:pt x="15" y="37"/>
                          </a:lnTo>
                          <a:lnTo>
                            <a:pt x="18" y="38"/>
                          </a:lnTo>
                          <a:lnTo>
                            <a:pt x="23" y="39"/>
                          </a:lnTo>
                          <a:lnTo>
                            <a:pt x="27" y="39"/>
                          </a:lnTo>
                          <a:lnTo>
                            <a:pt x="31" y="40"/>
                          </a:lnTo>
                          <a:lnTo>
                            <a:pt x="35" y="40"/>
                          </a:lnTo>
                          <a:lnTo>
                            <a:pt x="40" y="41"/>
                          </a:lnTo>
                          <a:lnTo>
                            <a:pt x="44" y="41"/>
                          </a:lnTo>
                          <a:lnTo>
                            <a:pt x="49" y="40"/>
                          </a:lnTo>
                          <a:lnTo>
                            <a:pt x="55" y="0"/>
                          </a:lnTo>
                          <a:lnTo>
                            <a:pt x="0" y="0"/>
                          </a:lnTo>
                        </a:path>
                      </a:pathLst>
                    </a:custGeom>
                    <a:solidFill>
                      <a:srgbClr val="404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381" name="Group 52">
                    <a:extLst>
                      <a:ext uri="{FF2B5EF4-FFF2-40B4-BE49-F238E27FC236}">
                        <a16:creationId xmlns:a16="http://schemas.microsoft.com/office/drawing/2014/main" id="{A81F3038-0AAD-A023-0D11-91A4193687FA}"/>
                      </a:ext>
                    </a:extLst>
                  </p:cNvPr>
                  <p:cNvGrpSpPr/>
                  <p:nvPr/>
                </p:nvGrpSpPr>
                <p:grpSpPr bwMode="auto">
                  <a:xfrm>
                    <a:off x="2403" y="1792"/>
                    <a:ext cx="224" cy="148"/>
                    <a:chOff x="2403" y="1792"/>
                    <a:chExt cx="224" cy="148"/>
                  </a:xfrm>
                </p:grpSpPr>
                <p:sp>
                  <p:nvSpPr>
                    <p:cNvPr id="382" name="Freeform 53">
                      <a:extLst>
                        <a:ext uri="{FF2B5EF4-FFF2-40B4-BE49-F238E27FC236}">
                          <a16:creationId xmlns:a16="http://schemas.microsoft.com/office/drawing/2014/main" id="{A27CEF8C-ABE2-B35A-0AAC-36BD8362F39C}"/>
                        </a:ext>
                      </a:extLst>
                    </p:cNvPr>
                    <p:cNvSpPr/>
                    <p:nvPr/>
                  </p:nvSpPr>
                  <p:spPr bwMode="auto">
                    <a:xfrm>
                      <a:off x="2403" y="1792"/>
                      <a:ext cx="224" cy="148"/>
                    </a:xfrm>
                    <a:custGeom>
                      <a:avLst/>
                      <a:gdLst>
                        <a:gd name="T0" fmla="*/ 5 w 224"/>
                        <a:gd name="T1" fmla="*/ 4 h 148"/>
                        <a:gd name="T2" fmla="*/ 6 w 224"/>
                        <a:gd name="T3" fmla="*/ 7 h 148"/>
                        <a:gd name="T4" fmla="*/ 5 w 224"/>
                        <a:gd name="T5" fmla="*/ 15 h 148"/>
                        <a:gd name="T6" fmla="*/ 3 w 224"/>
                        <a:gd name="T7" fmla="*/ 19 h 148"/>
                        <a:gd name="T8" fmla="*/ 1 w 224"/>
                        <a:gd name="T9" fmla="*/ 25 h 148"/>
                        <a:gd name="T10" fmla="*/ 4 w 224"/>
                        <a:gd name="T11" fmla="*/ 30 h 148"/>
                        <a:gd name="T12" fmla="*/ 8 w 224"/>
                        <a:gd name="T13" fmla="*/ 36 h 148"/>
                        <a:gd name="T14" fmla="*/ 7 w 224"/>
                        <a:gd name="T15" fmla="*/ 39 h 148"/>
                        <a:gd name="T16" fmla="*/ 3 w 224"/>
                        <a:gd name="T17" fmla="*/ 44 h 148"/>
                        <a:gd name="T18" fmla="*/ 1 w 224"/>
                        <a:gd name="T19" fmla="*/ 48 h 148"/>
                        <a:gd name="T20" fmla="*/ 4 w 224"/>
                        <a:gd name="T21" fmla="*/ 53 h 148"/>
                        <a:gd name="T22" fmla="*/ 7 w 224"/>
                        <a:gd name="T23" fmla="*/ 56 h 148"/>
                        <a:gd name="T24" fmla="*/ 7 w 224"/>
                        <a:gd name="T25" fmla="*/ 61 h 148"/>
                        <a:gd name="T26" fmla="*/ 3 w 224"/>
                        <a:gd name="T27" fmla="*/ 66 h 148"/>
                        <a:gd name="T28" fmla="*/ 0 w 224"/>
                        <a:gd name="T29" fmla="*/ 71 h 148"/>
                        <a:gd name="T30" fmla="*/ 3 w 224"/>
                        <a:gd name="T31" fmla="*/ 76 h 148"/>
                        <a:gd name="T32" fmla="*/ 8 w 224"/>
                        <a:gd name="T33" fmla="*/ 80 h 148"/>
                        <a:gd name="T34" fmla="*/ 8 w 224"/>
                        <a:gd name="T35" fmla="*/ 88 h 148"/>
                        <a:gd name="T36" fmla="*/ 4 w 224"/>
                        <a:gd name="T37" fmla="*/ 92 h 148"/>
                        <a:gd name="T38" fmla="*/ 5 w 224"/>
                        <a:gd name="T39" fmla="*/ 96 h 148"/>
                        <a:gd name="T40" fmla="*/ 10 w 224"/>
                        <a:gd name="T41" fmla="*/ 102 h 148"/>
                        <a:gd name="T42" fmla="*/ 26 w 224"/>
                        <a:gd name="T43" fmla="*/ 117 h 148"/>
                        <a:gd name="T44" fmla="*/ 40 w 224"/>
                        <a:gd name="T45" fmla="*/ 128 h 148"/>
                        <a:gd name="T46" fmla="*/ 53 w 224"/>
                        <a:gd name="T47" fmla="*/ 135 h 148"/>
                        <a:gd name="T48" fmla="*/ 76 w 224"/>
                        <a:gd name="T49" fmla="*/ 143 h 148"/>
                        <a:gd name="T50" fmla="*/ 98 w 224"/>
                        <a:gd name="T51" fmla="*/ 146 h 148"/>
                        <a:gd name="T52" fmla="*/ 127 w 224"/>
                        <a:gd name="T53" fmla="*/ 146 h 148"/>
                        <a:gd name="T54" fmla="*/ 152 w 224"/>
                        <a:gd name="T55" fmla="*/ 144 h 148"/>
                        <a:gd name="T56" fmla="*/ 170 w 224"/>
                        <a:gd name="T57" fmla="*/ 140 h 148"/>
                        <a:gd name="T58" fmla="*/ 181 w 224"/>
                        <a:gd name="T59" fmla="*/ 134 h 148"/>
                        <a:gd name="T60" fmla="*/ 189 w 224"/>
                        <a:gd name="T61" fmla="*/ 128 h 148"/>
                        <a:gd name="T62" fmla="*/ 213 w 224"/>
                        <a:gd name="T63" fmla="*/ 100 h 148"/>
                        <a:gd name="T64" fmla="*/ 218 w 224"/>
                        <a:gd name="T65" fmla="*/ 91 h 148"/>
                        <a:gd name="T66" fmla="*/ 218 w 224"/>
                        <a:gd name="T67" fmla="*/ 87 h 148"/>
                        <a:gd name="T68" fmla="*/ 215 w 224"/>
                        <a:gd name="T69" fmla="*/ 83 h 148"/>
                        <a:gd name="T70" fmla="*/ 215 w 224"/>
                        <a:gd name="T71" fmla="*/ 77 h 148"/>
                        <a:gd name="T72" fmla="*/ 218 w 224"/>
                        <a:gd name="T73" fmla="*/ 73 h 148"/>
                        <a:gd name="T74" fmla="*/ 221 w 224"/>
                        <a:gd name="T75" fmla="*/ 69 h 148"/>
                        <a:gd name="T76" fmla="*/ 223 w 224"/>
                        <a:gd name="T77" fmla="*/ 64 h 148"/>
                        <a:gd name="T78" fmla="*/ 219 w 224"/>
                        <a:gd name="T79" fmla="*/ 60 h 148"/>
                        <a:gd name="T80" fmla="*/ 216 w 224"/>
                        <a:gd name="T81" fmla="*/ 56 h 148"/>
                        <a:gd name="T82" fmla="*/ 216 w 224"/>
                        <a:gd name="T83" fmla="*/ 52 h 148"/>
                        <a:gd name="T84" fmla="*/ 221 w 224"/>
                        <a:gd name="T85" fmla="*/ 46 h 148"/>
                        <a:gd name="T86" fmla="*/ 221 w 224"/>
                        <a:gd name="T87" fmla="*/ 41 h 148"/>
                        <a:gd name="T88" fmla="*/ 218 w 224"/>
                        <a:gd name="T89" fmla="*/ 36 h 148"/>
                        <a:gd name="T90" fmla="*/ 216 w 224"/>
                        <a:gd name="T91" fmla="*/ 31 h 148"/>
                        <a:gd name="T92" fmla="*/ 218 w 224"/>
                        <a:gd name="T93" fmla="*/ 26 h 148"/>
                        <a:gd name="T94" fmla="*/ 221 w 224"/>
                        <a:gd name="T95" fmla="*/ 23 h 148"/>
                        <a:gd name="T96" fmla="*/ 223 w 224"/>
                        <a:gd name="T97" fmla="*/ 18 h 148"/>
                        <a:gd name="T98" fmla="*/ 220 w 224"/>
                        <a:gd name="T99" fmla="*/ 13 h 148"/>
                        <a:gd name="T100" fmla="*/ 217 w 224"/>
                        <a:gd name="T101" fmla="*/ 8 h 148"/>
                        <a:gd name="T102" fmla="*/ 218 w 224"/>
                        <a:gd name="T103" fmla="*/ 3 h 148"/>
                        <a:gd name="T104" fmla="*/ 6 w 224"/>
                        <a:gd name="T105" fmla="*/ 0 h 1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4" h="148">
                          <a:moveTo>
                            <a:pt x="6" y="0"/>
                          </a:moveTo>
                          <a:lnTo>
                            <a:pt x="5" y="4"/>
                          </a:lnTo>
                          <a:lnTo>
                            <a:pt x="5" y="5"/>
                          </a:lnTo>
                          <a:lnTo>
                            <a:pt x="6" y="7"/>
                          </a:lnTo>
                          <a:lnTo>
                            <a:pt x="6" y="12"/>
                          </a:lnTo>
                          <a:lnTo>
                            <a:pt x="5" y="15"/>
                          </a:lnTo>
                          <a:lnTo>
                            <a:pt x="4" y="17"/>
                          </a:lnTo>
                          <a:lnTo>
                            <a:pt x="3" y="19"/>
                          </a:lnTo>
                          <a:lnTo>
                            <a:pt x="1" y="23"/>
                          </a:lnTo>
                          <a:lnTo>
                            <a:pt x="1" y="25"/>
                          </a:lnTo>
                          <a:lnTo>
                            <a:pt x="3" y="28"/>
                          </a:lnTo>
                          <a:lnTo>
                            <a:pt x="4" y="30"/>
                          </a:lnTo>
                          <a:lnTo>
                            <a:pt x="7" y="33"/>
                          </a:lnTo>
                          <a:lnTo>
                            <a:pt x="8" y="36"/>
                          </a:lnTo>
                          <a:lnTo>
                            <a:pt x="8" y="37"/>
                          </a:lnTo>
                          <a:lnTo>
                            <a:pt x="7" y="39"/>
                          </a:lnTo>
                          <a:lnTo>
                            <a:pt x="5" y="41"/>
                          </a:lnTo>
                          <a:lnTo>
                            <a:pt x="3" y="44"/>
                          </a:lnTo>
                          <a:lnTo>
                            <a:pt x="1" y="46"/>
                          </a:lnTo>
                          <a:lnTo>
                            <a:pt x="1" y="48"/>
                          </a:lnTo>
                          <a:lnTo>
                            <a:pt x="3" y="50"/>
                          </a:lnTo>
                          <a:lnTo>
                            <a:pt x="4" y="53"/>
                          </a:lnTo>
                          <a:lnTo>
                            <a:pt x="6" y="55"/>
                          </a:lnTo>
                          <a:lnTo>
                            <a:pt x="7" y="56"/>
                          </a:lnTo>
                          <a:lnTo>
                            <a:pt x="8" y="58"/>
                          </a:lnTo>
                          <a:lnTo>
                            <a:pt x="7" y="61"/>
                          </a:lnTo>
                          <a:lnTo>
                            <a:pt x="5" y="64"/>
                          </a:lnTo>
                          <a:lnTo>
                            <a:pt x="3" y="66"/>
                          </a:lnTo>
                          <a:lnTo>
                            <a:pt x="0" y="69"/>
                          </a:lnTo>
                          <a:lnTo>
                            <a:pt x="0" y="71"/>
                          </a:lnTo>
                          <a:lnTo>
                            <a:pt x="1" y="73"/>
                          </a:lnTo>
                          <a:lnTo>
                            <a:pt x="3" y="76"/>
                          </a:lnTo>
                          <a:lnTo>
                            <a:pt x="5" y="78"/>
                          </a:lnTo>
                          <a:lnTo>
                            <a:pt x="8" y="80"/>
                          </a:lnTo>
                          <a:lnTo>
                            <a:pt x="9" y="84"/>
                          </a:lnTo>
                          <a:lnTo>
                            <a:pt x="8" y="88"/>
                          </a:lnTo>
                          <a:lnTo>
                            <a:pt x="5" y="91"/>
                          </a:lnTo>
                          <a:lnTo>
                            <a:pt x="4" y="92"/>
                          </a:lnTo>
                          <a:lnTo>
                            <a:pt x="4" y="95"/>
                          </a:lnTo>
                          <a:lnTo>
                            <a:pt x="5" y="96"/>
                          </a:lnTo>
                          <a:lnTo>
                            <a:pt x="7" y="98"/>
                          </a:lnTo>
                          <a:lnTo>
                            <a:pt x="10" y="102"/>
                          </a:lnTo>
                          <a:lnTo>
                            <a:pt x="15" y="108"/>
                          </a:lnTo>
                          <a:lnTo>
                            <a:pt x="26" y="117"/>
                          </a:lnTo>
                          <a:lnTo>
                            <a:pt x="35" y="124"/>
                          </a:lnTo>
                          <a:lnTo>
                            <a:pt x="40" y="128"/>
                          </a:lnTo>
                          <a:lnTo>
                            <a:pt x="46" y="131"/>
                          </a:lnTo>
                          <a:lnTo>
                            <a:pt x="53" y="135"/>
                          </a:lnTo>
                          <a:lnTo>
                            <a:pt x="62" y="139"/>
                          </a:lnTo>
                          <a:lnTo>
                            <a:pt x="76" y="143"/>
                          </a:lnTo>
                          <a:lnTo>
                            <a:pt x="87" y="145"/>
                          </a:lnTo>
                          <a:lnTo>
                            <a:pt x="98" y="146"/>
                          </a:lnTo>
                          <a:lnTo>
                            <a:pt x="112" y="147"/>
                          </a:lnTo>
                          <a:lnTo>
                            <a:pt x="127" y="146"/>
                          </a:lnTo>
                          <a:lnTo>
                            <a:pt x="140" y="146"/>
                          </a:lnTo>
                          <a:lnTo>
                            <a:pt x="152" y="144"/>
                          </a:lnTo>
                          <a:lnTo>
                            <a:pt x="162" y="142"/>
                          </a:lnTo>
                          <a:lnTo>
                            <a:pt x="170" y="140"/>
                          </a:lnTo>
                          <a:lnTo>
                            <a:pt x="176" y="137"/>
                          </a:lnTo>
                          <a:lnTo>
                            <a:pt x="181" y="134"/>
                          </a:lnTo>
                          <a:lnTo>
                            <a:pt x="185" y="132"/>
                          </a:lnTo>
                          <a:lnTo>
                            <a:pt x="189" y="128"/>
                          </a:lnTo>
                          <a:lnTo>
                            <a:pt x="203" y="113"/>
                          </a:lnTo>
                          <a:lnTo>
                            <a:pt x="213" y="100"/>
                          </a:lnTo>
                          <a:lnTo>
                            <a:pt x="217" y="94"/>
                          </a:lnTo>
                          <a:lnTo>
                            <a:pt x="218" y="91"/>
                          </a:lnTo>
                          <a:lnTo>
                            <a:pt x="218" y="89"/>
                          </a:lnTo>
                          <a:lnTo>
                            <a:pt x="218" y="87"/>
                          </a:lnTo>
                          <a:lnTo>
                            <a:pt x="216" y="84"/>
                          </a:lnTo>
                          <a:lnTo>
                            <a:pt x="215" y="83"/>
                          </a:lnTo>
                          <a:lnTo>
                            <a:pt x="214" y="80"/>
                          </a:lnTo>
                          <a:lnTo>
                            <a:pt x="215" y="77"/>
                          </a:lnTo>
                          <a:lnTo>
                            <a:pt x="216" y="76"/>
                          </a:lnTo>
                          <a:lnTo>
                            <a:pt x="218" y="73"/>
                          </a:lnTo>
                          <a:lnTo>
                            <a:pt x="219" y="72"/>
                          </a:lnTo>
                          <a:lnTo>
                            <a:pt x="221" y="69"/>
                          </a:lnTo>
                          <a:lnTo>
                            <a:pt x="223" y="67"/>
                          </a:lnTo>
                          <a:lnTo>
                            <a:pt x="223" y="64"/>
                          </a:lnTo>
                          <a:lnTo>
                            <a:pt x="221" y="62"/>
                          </a:lnTo>
                          <a:lnTo>
                            <a:pt x="219" y="60"/>
                          </a:lnTo>
                          <a:lnTo>
                            <a:pt x="218" y="58"/>
                          </a:lnTo>
                          <a:lnTo>
                            <a:pt x="216" y="56"/>
                          </a:lnTo>
                          <a:lnTo>
                            <a:pt x="215" y="54"/>
                          </a:lnTo>
                          <a:lnTo>
                            <a:pt x="216" y="52"/>
                          </a:lnTo>
                          <a:lnTo>
                            <a:pt x="218" y="49"/>
                          </a:lnTo>
                          <a:lnTo>
                            <a:pt x="221" y="46"/>
                          </a:lnTo>
                          <a:lnTo>
                            <a:pt x="221" y="44"/>
                          </a:lnTo>
                          <a:lnTo>
                            <a:pt x="221" y="41"/>
                          </a:lnTo>
                          <a:lnTo>
                            <a:pt x="220" y="38"/>
                          </a:lnTo>
                          <a:lnTo>
                            <a:pt x="218" y="36"/>
                          </a:lnTo>
                          <a:lnTo>
                            <a:pt x="217" y="34"/>
                          </a:lnTo>
                          <a:lnTo>
                            <a:pt x="216" y="31"/>
                          </a:lnTo>
                          <a:lnTo>
                            <a:pt x="216" y="29"/>
                          </a:lnTo>
                          <a:lnTo>
                            <a:pt x="218" y="26"/>
                          </a:lnTo>
                          <a:lnTo>
                            <a:pt x="219" y="24"/>
                          </a:lnTo>
                          <a:lnTo>
                            <a:pt x="221" y="23"/>
                          </a:lnTo>
                          <a:lnTo>
                            <a:pt x="223" y="20"/>
                          </a:lnTo>
                          <a:lnTo>
                            <a:pt x="223" y="18"/>
                          </a:lnTo>
                          <a:lnTo>
                            <a:pt x="222" y="16"/>
                          </a:lnTo>
                          <a:lnTo>
                            <a:pt x="220" y="13"/>
                          </a:lnTo>
                          <a:lnTo>
                            <a:pt x="218" y="11"/>
                          </a:lnTo>
                          <a:lnTo>
                            <a:pt x="217" y="8"/>
                          </a:lnTo>
                          <a:lnTo>
                            <a:pt x="217" y="5"/>
                          </a:lnTo>
                          <a:lnTo>
                            <a:pt x="218" y="3"/>
                          </a:lnTo>
                          <a:lnTo>
                            <a:pt x="217" y="0"/>
                          </a:lnTo>
                          <a:lnTo>
                            <a:pt x="6" y="0"/>
                          </a:lnTo>
                        </a:path>
                      </a:pathLst>
                    </a:custGeom>
                    <a:solidFill>
                      <a:srgbClr val="FFC08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83" name="Freeform 54">
                      <a:extLst>
                        <a:ext uri="{FF2B5EF4-FFF2-40B4-BE49-F238E27FC236}">
                          <a16:creationId xmlns:a16="http://schemas.microsoft.com/office/drawing/2014/main" id="{D1CC9DBA-BDEA-A71D-8A50-1AAD33B365CE}"/>
                        </a:ext>
                      </a:extLst>
                    </p:cNvPr>
                    <p:cNvSpPr/>
                    <p:nvPr/>
                  </p:nvSpPr>
                  <p:spPr bwMode="auto">
                    <a:xfrm>
                      <a:off x="2405" y="1812"/>
                      <a:ext cx="28" cy="21"/>
                    </a:xfrm>
                    <a:custGeom>
                      <a:avLst/>
                      <a:gdLst>
                        <a:gd name="T0" fmla="*/ 1 w 28"/>
                        <a:gd name="T1" fmla="*/ 0 h 21"/>
                        <a:gd name="T2" fmla="*/ 3 w 28"/>
                        <a:gd name="T3" fmla="*/ 2 h 21"/>
                        <a:gd name="T4" fmla="*/ 5 w 28"/>
                        <a:gd name="T5" fmla="*/ 5 h 21"/>
                        <a:gd name="T6" fmla="*/ 10 w 28"/>
                        <a:gd name="T7" fmla="*/ 8 h 21"/>
                        <a:gd name="T8" fmla="*/ 15 w 28"/>
                        <a:gd name="T9" fmla="*/ 11 h 21"/>
                        <a:gd name="T10" fmla="*/ 21 w 28"/>
                        <a:gd name="T11" fmla="*/ 13 h 21"/>
                        <a:gd name="T12" fmla="*/ 27 w 28"/>
                        <a:gd name="T13" fmla="*/ 14 h 21"/>
                        <a:gd name="T14" fmla="*/ 24 w 28"/>
                        <a:gd name="T15" fmla="*/ 18 h 21"/>
                        <a:gd name="T16" fmla="*/ 17 w 28"/>
                        <a:gd name="T17" fmla="*/ 17 h 21"/>
                        <a:gd name="T18" fmla="*/ 10 w 28"/>
                        <a:gd name="T19" fmla="*/ 17 h 21"/>
                        <a:gd name="T20" fmla="*/ 5 w 28"/>
                        <a:gd name="T21" fmla="*/ 20 h 21"/>
                        <a:gd name="T22" fmla="*/ 6 w 28"/>
                        <a:gd name="T23" fmla="*/ 18 h 21"/>
                        <a:gd name="T24" fmla="*/ 6 w 28"/>
                        <a:gd name="T25" fmla="*/ 15 h 21"/>
                        <a:gd name="T26" fmla="*/ 4 w 28"/>
                        <a:gd name="T27" fmla="*/ 12 h 21"/>
                        <a:gd name="T28" fmla="*/ 2 w 28"/>
                        <a:gd name="T29" fmla="*/ 10 h 21"/>
                        <a:gd name="T30" fmla="*/ 0 w 28"/>
                        <a:gd name="T31" fmla="*/ 6 h 21"/>
                        <a:gd name="T32" fmla="*/ 0 w 28"/>
                        <a:gd name="T33" fmla="*/ 3 h 21"/>
                        <a:gd name="T34" fmla="*/ 1 w 28"/>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 h="21">
                          <a:moveTo>
                            <a:pt x="1" y="0"/>
                          </a:moveTo>
                          <a:lnTo>
                            <a:pt x="3" y="2"/>
                          </a:lnTo>
                          <a:lnTo>
                            <a:pt x="5" y="5"/>
                          </a:lnTo>
                          <a:lnTo>
                            <a:pt x="10" y="8"/>
                          </a:lnTo>
                          <a:lnTo>
                            <a:pt x="15" y="11"/>
                          </a:lnTo>
                          <a:lnTo>
                            <a:pt x="21" y="13"/>
                          </a:lnTo>
                          <a:lnTo>
                            <a:pt x="27" y="14"/>
                          </a:lnTo>
                          <a:lnTo>
                            <a:pt x="24" y="18"/>
                          </a:lnTo>
                          <a:lnTo>
                            <a:pt x="17" y="17"/>
                          </a:lnTo>
                          <a:lnTo>
                            <a:pt x="10" y="17"/>
                          </a:lnTo>
                          <a:lnTo>
                            <a:pt x="5" y="20"/>
                          </a:lnTo>
                          <a:lnTo>
                            <a:pt x="6" y="18"/>
                          </a:lnTo>
                          <a:lnTo>
                            <a:pt x="6" y="15"/>
                          </a:lnTo>
                          <a:lnTo>
                            <a:pt x="4" y="12"/>
                          </a:lnTo>
                          <a:lnTo>
                            <a:pt x="2" y="10"/>
                          </a:lnTo>
                          <a:lnTo>
                            <a:pt x="0" y="6"/>
                          </a:lnTo>
                          <a:lnTo>
                            <a:pt x="0" y="3"/>
                          </a:lnTo>
                          <a:lnTo>
                            <a:pt x="1"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84" name="Freeform 55">
                      <a:extLst>
                        <a:ext uri="{FF2B5EF4-FFF2-40B4-BE49-F238E27FC236}">
                          <a16:creationId xmlns:a16="http://schemas.microsoft.com/office/drawing/2014/main" id="{AB245BAC-E513-0ECE-A70E-E761D8861B61}"/>
                        </a:ext>
                      </a:extLst>
                    </p:cNvPr>
                    <p:cNvSpPr/>
                    <p:nvPr/>
                  </p:nvSpPr>
                  <p:spPr bwMode="auto">
                    <a:xfrm>
                      <a:off x="2405" y="1837"/>
                      <a:ext cx="37" cy="18"/>
                    </a:xfrm>
                    <a:custGeom>
                      <a:avLst/>
                      <a:gdLst>
                        <a:gd name="T0" fmla="*/ 0 w 37"/>
                        <a:gd name="T1" fmla="*/ 1 h 18"/>
                        <a:gd name="T2" fmla="*/ 1 w 37"/>
                        <a:gd name="T3" fmla="*/ 0 h 18"/>
                        <a:gd name="T4" fmla="*/ 2 w 37"/>
                        <a:gd name="T5" fmla="*/ 1 h 18"/>
                        <a:gd name="T6" fmla="*/ 5 w 37"/>
                        <a:gd name="T7" fmla="*/ 3 h 18"/>
                        <a:gd name="T8" fmla="*/ 10 w 37"/>
                        <a:gd name="T9" fmla="*/ 4 h 18"/>
                        <a:gd name="T10" fmla="*/ 15 w 37"/>
                        <a:gd name="T11" fmla="*/ 6 h 18"/>
                        <a:gd name="T12" fmla="*/ 24 w 37"/>
                        <a:gd name="T13" fmla="*/ 7 h 18"/>
                        <a:gd name="T14" fmla="*/ 33 w 37"/>
                        <a:gd name="T15" fmla="*/ 9 h 18"/>
                        <a:gd name="T16" fmla="*/ 36 w 37"/>
                        <a:gd name="T17" fmla="*/ 16 h 18"/>
                        <a:gd name="T18" fmla="*/ 25 w 37"/>
                        <a:gd name="T19" fmla="*/ 14 h 18"/>
                        <a:gd name="T20" fmla="*/ 17 w 37"/>
                        <a:gd name="T21" fmla="*/ 13 h 18"/>
                        <a:gd name="T22" fmla="*/ 10 w 37"/>
                        <a:gd name="T23" fmla="*/ 14 h 18"/>
                        <a:gd name="T24" fmla="*/ 6 w 37"/>
                        <a:gd name="T25" fmla="*/ 17 h 18"/>
                        <a:gd name="T26" fmla="*/ 6 w 37"/>
                        <a:gd name="T27" fmla="*/ 15 h 18"/>
                        <a:gd name="T28" fmla="*/ 6 w 37"/>
                        <a:gd name="T29" fmla="*/ 12 h 18"/>
                        <a:gd name="T30" fmla="*/ 5 w 37"/>
                        <a:gd name="T31" fmla="*/ 10 h 18"/>
                        <a:gd name="T32" fmla="*/ 2 w 37"/>
                        <a:gd name="T33" fmla="*/ 7 h 18"/>
                        <a:gd name="T34" fmla="*/ 0 w 37"/>
                        <a:gd name="T35" fmla="*/ 4 h 18"/>
                        <a:gd name="T36" fmla="*/ 0 w 37"/>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 h="18">
                          <a:moveTo>
                            <a:pt x="0" y="1"/>
                          </a:moveTo>
                          <a:lnTo>
                            <a:pt x="1" y="0"/>
                          </a:lnTo>
                          <a:lnTo>
                            <a:pt x="2" y="1"/>
                          </a:lnTo>
                          <a:lnTo>
                            <a:pt x="5" y="3"/>
                          </a:lnTo>
                          <a:lnTo>
                            <a:pt x="10" y="4"/>
                          </a:lnTo>
                          <a:lnTo>
                            <a:pt x="15" y="6"/>
                          </a:lnTo>
                          <a:lnTo>
                            <a:pt x="24" y="7"/>
                          </a:lnTo>
                          <a:lnTo>
                            <a:pt x="33" y="9"/>
                          </a:lnTo>
                          <a:lnTo>
                            <a:pt x="36" y="16"/>
                          </a:lnTo>
                          <a:lnTo>
                            <a:pt x="25" y="14"/>
                          </a:lnTo>
                          <a:lnTo>
                            <a:pt x="17" y="13"/>
                          </a:lnTo>
                          <a:lnTo>
                            <a:pt x="10" y="14"/>
                          </a:lnTo>
                          <a:lnTo>
                            <a:pt x="6" y="17"/>
                          </a:lnTo>
                          <a:lnTo>
                            <a:pt x="6" y="15"/>
                          </a:lnTo>
                          <a:lnTo>
                            <a:pt x="6" y="12"/>
                          </a:lnTo>
                          <a:lnTo>
                            <a:pt x="5" y="10"/>
                          </a:lnTo>
                          <a:lnTo>
                            <a:pt x="2" y="7"/>
                          </a:lnTo>
                          <a:lnTo>
                            <a:pt x="0" y="4"/>
                          </a:lnTo>
                          <a:lnTo>
                            <a:pt x="0" y="1"/>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85" name="Freeform 56">
                      <a:extLst>
                        <a:ext uri="{FF2B5EF4-FFF2-40B4-BE49-F238E27FC236}">
                          <a16:creationId xmlns:a16="http://schemas.microsoft.com/office/drawing/2014/main" id="{0D4AAF4A-2B82-56A7-6A13-7BB28F5D6433}"/>
                        </a:ext>
                      </a:extLst>
                    </p:cNvPr>
                    <p:cNvSpPr/>
                    <p:nvPr/>
                  </p:nvSpPr>
                  <p:spPr bwMode="auto">
                    <a:xfrm>
                      <a:off x="2403" y="1858"/>
                      <a:ext cx="44" cy="23"/>
                    </a:xfrm>
                    <a:custGeom>
                      <a:avLst/>
                      <a:gdLst>
                        <a:gd name="T0" fmla="*/ 0 w 44"/>
                        <a:gd name="T1" fmla="*/ 3 h 23"/>
                        <a:gd name="T2" fmla="*/ 2 w 44"/>
                        <a:gd name="T3" fmla="*/ 0 h 23"/>
                        <a:gd name="T4" fmla="*/ 5 w 44"/>
                        <a:gd name="T5" fmla="*/ 3 h 23"/>
                        <a:gd name="T6" fmla="*/ 8 w 44"/>
                        <a:gd name="T7" fmla="*/ 5 h 23"/>
                        <a:gd name="T8" fmla="*/ 11 w 44"/>
                        <a:gd name="T9" fmla="*/ 7 h 23"/>
                        <a:gd name="T10" fmla="*/ 17 w 44"/>
                        <a:gd name="T11" fmla="*/ 9 h 23"/>
                        <a:gd name="T12" fmla="*/ 23 w 44"/>
                        <a:gd name="T13" fmla="*/ 10 h 23"/>
                        <a:gd name="T14" fmla="*/ 30 w 44"/>
                        <a:gd name="T15" fmla="*/ 12 h 23"/>
                        <a:gd name="T16" fmla="*/ 41 w 44"/>
                        <a:gd name="T17" fmla="*/ 15 h 23"/>
                        <a:gd name="T18" fmla="*/ 43 w 44"/>
                        <a:gd name="T19" fmla="*/ 22 h 23"/>
                        <a:gd name="T20" fmla="*/ 32 w 44"/>
                        <a:gd name="T21" fmla="*/ 18 h 23"/>
                        <a:gd name="T22" fmla="*/ 25 w 44"/>
                        <a:gd name="T23" fmla="*/ 16 h 23"/>
                        <a:gd name="T24" fmla="*/ 19 w 44"/>
                        <a:gd name="T25" fmla="*/ 15 h 23"/>
                        <a:gd name="T26" fmla="*/ 14 w 44"/>
                        <a:gd name="T27" fmla="*/ 15 h 23"/>
                        <a:gd name="T28" fmla="*/ 11 w 44"/>
                        <a:gd name="T29" fmla="*/ 16 h 23"/>
                        <a:gd name="T30" fmla="*/ 8 w 44"/>
                        <a:gd name="T31" fmla="*/ 19 h 23"/>
                        <a:gd name="T32" fmla="*/ 8 w 44"/>
                        <a:gd name="T33" fmla="*/ 16 h 23"/>
                        <a:gd name="T34" fmla="*/ 5 w 44"/>
                        <a:gd name="T35" fmla="*/ 12 h 23"/>
                        <a:gd name="T36" fmla="*/ 2 w 44"/>
                        <a:gd name="T37" fmla="*/ 9 h 23"/>
                        <a:gd name="T38" fmla="*/ 0 w 44"/>
                        <a:gd name="T39" fmla="*/ 6 h 23"/>
                        <a:gd name="T40" fmla="*/ 0 w 44"/>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 h="23">
                          <a:moveTo>
                            <a:pt x="0" y="3"/>
                          </a:moveTo>
                          <a:lnTo>
                            <a:pt x="2" y="0"/>
                          </a:lnTo>
                          <a:lnTo>
                            <a:pt x="5" y="3"/>
                          </a:lnTo>
                          <a:lnTo>
                            <a:pt x="8" y="5"/>
                          </a:lnTo>
                          <a:lnTo>
                            <a:pt x="11" y="7"/>
                          </a:lnTo>
                          <a:lnTo>
                            <a:pt x="17" y="9"/>
                          </a:lnTo>
                          <a:lnTo>
                            <a:pt x="23" y="10"/>
                          </a:lnTo>
                          <a:lnTo>
                            <a:pt x="30" y="12"/>
                          </a:lnTo>
                          <a:lnTo>
                            <a:pt x="41" y="15"/>
                          </a:lnTo>
                          <a:lnTo>
                            <a:pt x="43" y="22"/>
                          </a:lnTo>
                          <a:lnTo>
                            <a:pt x="32" y="18"/>
                          </a:lnTo>
                          <a:lnTo>
                            <a:pt x="25" y="16"/>
                          </a:lnTo>
                          <a:lnTo>
                            <a:pt x="19" y="15"/>
                          </a:lnTo>
                          <a:lnTo>
                            <a:pt x="14" y="15"/>
                          </a:lnTo>
                          <a:lnTo>
                            <a:pt x="11" y="16"/>
                          </a:lnTo>
                          <a:lnTo>
                            <a:pt x="8" y="19"/>
                          </a:lnTo>
                          <a:lnTo>
                            <a:pt x="8" y="16"/>
                          </a:lnTo>
                          <a:lnTo>
                            <a:pt x="5" y="12"/>
                          </a:lnTo>
                          <a:lnTo>
                            <a:pt x="2" y="9"/>
                          </a:lnTo>
                          <a:lnTo>
                            <a:pt x="0" y="6"/>
                          </a:lnTo>
                          <a:lnTo>
                            <a:pt x="0" y="3"/>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86" name="Freeform 57">
                      <a:extLst>
                        <a:ext uri="{FF2B5EF4-FFF2-40B4-BE49-F238E27FC236}">
                          <a16:creationId xmlns:a16="http://schemas.microsoft.com/office/drawing/2014/main" id="{9273101A-1C40-68B2-77DD-CF013B9FEAA0}"/>
                        </a:ext>
                      </a:extLst>
                    </p:cNvPr>
                    <p:cNvSpPr/>
                    <p:nvPr/>
                  </p:nvSpPr>
                  <p:spPr bwMode="auto">
                    <a:xfrm>
                      <a:off x="2408" y="1882"/>
                      <a:ext cx="52" cy="48"/>
                    </a:xfrm>
                    <a:custGeom>
                      <a:avLst/>
                      <a:gdLst>
                        <a:gd name="T0" fmla="*/ 0 w 52"/>
                        <a:gd name="T1" fmla="*/ 7 h 48"/>
                        <a:gd name="T2" fmla="*/ 0 w 52"/>
                        <a:gd name="T3" fmla="*/ 4 h 48"/>
                        <a:gd name="T4" fmla="*/ 0 w 52"/>
                        <a:gd name="T5" fmla="*/ 2 h 48"/>
                        <a:gd name="T6" fmla="*/ 1 w 52"/>
                        <a:gd name="T7" fmla="*/ 0 h 48"/>
                        <a:gd name="T8" fmla="*/ 5 w 52"/>
                        <a:gd name="T9" fmla="*/ 3 h 48"/>
                        <a:gd name="T10" fmla="*/ 11 w 52"/>
                        <a:gd name="T11" fmla="*/ 6 h 48"/>
                        <a:gd name="T12" fmla="*/ 17 w 52"/>
                        <a:gd name="T13" fmla="*/ 8 h 48"/>
                        <a:gd name="T14" fmla="*/ 26 w 52"/>
                        <a:gd name="T15" fmla="*/ 11 h 48"/>
                        <a:gd name="T16" fmla="*/ 38 w 52"/>
                        <a:gd name="T17" fmla="*/ 13 h 48"/>
                        <a:gd name="T18" fmla="*/ 40 w 52"/>
                        <a:gd name="T19" fmla="*/ 18 h 48"/>
                        <a:gd name="T20" fmla="*/ 34 w 52"/>
                        <a:gd name="T21" fmla="*/ 16 h 48"/>
                        <a:gd name="T22" fmla="*/ 28 w 52"/>
                        <a:gd name="T23" fmla="*/ 16 h 48"/>
                        <a:gd name="T24" fmla="*/ 24 w 52"/>
                        <a:gd name="T25" fmla="*/ 16 h 48"/>
                        <a:gd name="T26" fmla="*/ 23 w 52"/>
                        <a:gd name="T27" fmla="*/ 19 h 48"/>
                        <a:gd name="T28" fmla="*/ 25 w 52"/>
                        <a:gd name="T29" fmla="*/ 22 h 48"/>
                        <a:gd name="T30" fmla="*/ 28 w 52"/>
                        <a:gd name="T31" fmla="*/ 26 h 48"/>
                        <a:gd name="T32" fmla="*/ 33 w 52"/>
                        <a:gd name="T33" fmla="*/ 31 h 48"/>
                        <a:gd name="T34" fmla="*/ 40 w 52"/>
                        <a:gd name="T35" fmla="*/ 36 h 48"/>
                        <a:gd name="T36" fmla="*/ 51 w 52"/>
                        <a:gd name="T37" fmla="*/ 42 h 48"/>
                        <a:gd name="T38" fmla="*/ 51 w 52"/>
                        <a:gd name="T39" fmla="*/ 47 h 48"/>
                        <a:gd name="T40" fmla="*/ 46 w 52"/>
                        <a:gd name="T41" fmla="*/ 44 h 48"/>
                        <a:gd name="T42" fmla="*/ 40 w 52"/>
                        <a:gd name="T43" fmla="*/ 41 h 48"/>
                        <a:gd name="T44" fmla="*/ 32 w 52"/>
                        <a:gd name="T45" fmla="*/ 36 h 48"/>
                        <a:gd name="T46" fmla="*/ 25 w 52"/>
                        <a:gd name="T47" fmla="*/ 30 h 48"/>
                        <a:gd name="T48" fmla="*/ 19 w 52"/>
                        <a:gd name="T49" fmla="*/ 26 h 48"/>
                        <a:gd name="T50" fmla="*/ 14 w 52"/>
                        <a:gd name="T51" fmla="*/ 20 h 48"/>
                        <a:gd name="T52" fmla="*/ 9 w 52"/>
                        <a:gd name="T53" fmla="*/ 15 h 48"/>
                        <a:gd name="T54" fmla="*/ 3 w 52"/>
                        <a:gd name="T55" fmla="*/ 11 h 48"/>
                        <a:gd name="T56" fmla="*/ 0 w 52"/>
                        <a:gd name="T57" fmla="*/ 7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2" h="48">
                          <a:moveTo>
                            <a:pt x="0" y="7"/>
                          </a:moveTo>
                          <a:lnTo>
                            <a:pt x="0" y="4"/>
                          </a:lnTo>
                          <a:lnTo>
                            <a:pt x="0" y="2"/>
                          </a:lnTo>
                          <a:lnTo>
                            <a:pt x="1" y="0"/>
                          </a:lnTo>
                          <a:lnTo>
                            <a:pt x="5" y="3"/>
                          </a:lnTo>
                          <a:lnTo>
                            <a:pt x="11" y="6"/>
                          </a:lnTo>
                          <a:lnTo>
                            <a:pt x="17" y="8"/>
                          </a:lnTo>
                          <a:lnTo>
                            <a:pt x="26" y="11"/>
                          </a:lnTo>
                          <a:lnTo>
                            <a:pt x="38" y="13"/>
                          </a:lnTo>
                          <a:lnTo>
                            <a:pt x="40" y="18"/>
                          </a:lnTo>
                          <a:lnTo>
                            <a:pt x="34" y="16"/>
                          </a:lnTo>
                          <a:lnTo>
                            <a:pt x="28" y="16"/>
                          </a:lnTo>
                          <a:lnTo>
                            <a:pt x="24" y="16"/>
                          </a:lnTo>
                          <a:lnTo>
                            <a:pt x="23" y="19"/>
                          </a:lnTo>
                          <a:lnTo>
                            <a:pt x="25" y="22"/>
                          </a:lnTo>
                          <a:lnTo>
                            <a:pt x="28" y="26"/>
                          </a:lnTo>
                          <a:lnTo>
                            <a:pt x="33" y="31"/>
                          </a:lnTo>
                          <a:lnTo>
                            <a:pt x="40" y="36"/>
                          </a:lnTo>
                          <a:lnTo>
                            <a:pt x="51" y="42"/>
                          </a:lnTo>
                          <a:lnTo>
                            <a:pt x="51" y="47"/>
                          </a:lnTo>
                          <a:lnTo>
                            <a:pt x="46" y="44"/>
                          </a:lnTo>
                          <a:lnTo>
                            <a:pt x="40" y="41"/>
                          </a:lnTo>
                          <a:lnTo>
                            <a:pt x="32" y="36"/>
                          </a:lnTo>
                          <a:lnTo>
                            <a:pt x="25" y="30"/>
                          </a:lnTo>
                          <a:lnTo>
                            <a:pt x="19" y="26"/>
                          </a:lnTo>
                          <a:lnTo>
                            <a:pt x="14" y="20"/>
                          </a:lnTo>
                          <a:lnTo>
                            <a:pt x="9" y="15"/>
                          </a:lnTo>
                          <a:lnTo>
                            <a:pt x="3" y="11"/>
                          </a:lnTo>
                          <a:lnTo>
                            <a:pt x="0" y="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87" name="Freeform 58">
                      <a:extLst>
                        <a:ext uri="{FF2B5EF4-FFF2-40B4-BE49-F238E27FC236}">
                          <a16:creationId xmlns:a16="http://schemas.microsoft.com/office/drawing/2014/main" id="{7B46F763-F139-B499-F3A1-53B139B775B3}"/>
                        </a:ext>
                      </a:extLst>
                    </p:cNvPr>
                    <p:cNvSpPr/>
                    <p:nvPr/>
                  </p:nvSpPr>
                  <p:spPr bwMode="auto">
                    <a:xfrm>
                      <a:off x="2409" y="1797"/>
                      <a:ext cx="22" cy="17"/>
                    </a:xfrm>
                    <a:custGeom>
                      <a:avLst/>
                      <a:gdLst>
                        <a:gd name="T0" fmla="*/ 0 w 22"/>
                        <a:gd name="T1" fmla="*/ 0 h 17"/>
                        <a:gd name="T2" fmla="*/ 2 w 22"/>
                        <a:gd name="T3" fmla="*/ 2 h 17"/>
                        <a:gd name="T4" fmla="*/ 5 w 22"/>
                        <a:gd name="T5" fmla="*/ 4 h 17"/>
                        <a:gd name="T6" fmla="*/ 10 w 22"/>
                        <a:gd name="T7" fmla="*/ 7 h 17"/>
                        <a:gd name="T8" fmla="*/ 14 w 22"/>
                        <a:gd name="T9" fmla="*/ 10 h 17"/>
                        <a:gd name="T10" fmla="*/ 18 w 22"/>
                        <a:gd name="T11" fmla="*/ 12 h 17"/>
                        <a:gd name="T12" fmla="*/ 21 w 22"/>
                        <a:gd name="T13" fmla="*/ 14 h 17"/>
                        <a:gd name="T14" fmla="*/ 15 w 22"/>
                        <a:gd name="T15" fmla="*/ 16 h 17"/>
                        <a:gd name="T16" fmla="*/ 10 w 22"/>
                        <a:gd name="T17" fmla="*/ 14 h 17"/>
                        <a:gd name="T18" fmla="*/ 4 w 22"/>
                        <a:gd name="T19" fmla="*/ 12 h 17"/>
                        <a:gd name="T20" fmla="*/ 0 w 22"/>
                        <a:gd name="T21" fmla="*/ 9 h 17"/>
                        <a:gd name="T22" fmla="*/ 0 w 22"/>
                        <a:gd name="T23" fmla="*/ 7 h 17"/>
                        <a:gd name="T24" fmla="*/ 0 w 22"/>
                        <a:gd name="T25" fmla="*/ 3 h 17"/>
                        <a:gd name="T26" fmla="*/ 0 w 22"/>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 h="17">
                          <a:moveTo>
                            <a:pt x="0" y="0"/>
                          </a:moveTo>
                          <a:lnTo>
                            <a:pt x="2" y="2"/>
                          </a:lnTo>
                          <a:lnTo>
                            <a:pt x="5" y="4"/>
                          </a:lnTo>
                          <a:lnTo>
                            <a:pt x="10" y="7"/>
                          </a:lnTo>
                          <a:lnTo>
                            <a:pt x="14" y="10"/>
                          </a:lnTo>
                          <a:lnTo>
                            <a:pt x="18" y="12"/>
                          </a:lnTo>
                          <a:lnTo>
                            <a:pt x="21" y="14"/>
                          </a:lnTo>
                          <a:lnTo>
                            <a:pt x="15" y="16"/>
                          </a:lnTo>
                          <a:lnTo>
                            <a:pt x="10" y="14"/>
                          </a:lnTo>
                          <a:lnTo>
                            <a:pt x="4" y="12"/>
                          </a:lnTo>
                          <a:lnTo>
                            <a:pt x="0" y="9"/>
                          </a:lnTo>
                          <a:lnTo>
                            <a:pt x="0" y="7"/>
                          </a:lnTo>
                          <a:lnTo>
                            <a:pt x="0" y="3"/>
                          </a:lnTo>
                          <a:lnTo>
                            <a:pt x="0"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88" name="Freeform 59">
                      <a:extLst>
                        <a:ext uri="{FF2B5EF4-FFF2-40B4-BE49-F238E27FC236}">
                          <a16:creationId xmlns:a16="http://schemas.microsoft.com/office/drawing/2014/main" id="{47662400-5DA4-5D11-E15D-6FCE535B5B2A}"/>
                        </a:ext>
                      </a:extLst>
                    </p:cNvPr>
                    <p:cNvSpPr/>
                    <p:nvPr/>
                  </p:nvSpPr>
                  <p:spPr bwMode="auto">
                    <a:xfrm>
                      <a:off x="2447" y="1794"/>
                      <a:ext cx="180" cy="142"/>
                    </a:xfrm>
                    <a:custGeom>
                      <a:avLst/>
                      <a:gdLst>
                        <a:gd name="T0" fmla="*/ 85 w 180"/>
                        <a:gd name="T1" fmla="*/ 32 h 142"/>
                        <a:gd name="T2" fmla="*/ 71 w 180"/>
                        <a:gd name="T3" fmla="*/ 36 h 142"/>
                        <a:gd name="T4" fmla="*/ 42 w 180"/>
                        <a:gd name="T5" fmla="*/ 40 h 142"/>
                        <a:gd name="T6" fmla="*/ 0 w 180"/>
                        <a:gd name="T7" fmla="*/ 42 h 142"/>
                        <a:gd name="T8" fmla="*/ 50 w 180"/>
                        <a:gd name="T9" fmla="*/ 49 h 142"/>
                        <a:gd name="T10" fmla="*/ 106 w 180"/>
                        <a:gd name="T11" fmla="*/ 46 h 142"/>
                        <a:gd name="T12" fmla="*/ 145 w 180"/>
                        <a:gd name="T13" fmla="*/ 36 h 142"/>
                        <a:gd name="T14" fmla="*/ 158 w 180"/>
                        <a:gd name="T15" fmla="*/ 34 h 142"/>
                        <a:gd name="T16" fmla="*/ 152 w 180"/>
                        <a:gd name="T17" fmla="*/ 42 h 142"/>
                        <a:gd name="T18" fmla="*/ 124 w 180"/>
                        <a:gd name="T19" fmla="*/ 53 h 142"/>
                        <a:gd name="T20" fmla="*/ 74 w 180"/>
                        <a:gd name="T21" fmla="*/ 63 h 142"/>
                        <a:gd name="T22" fmla="*/ 43 w 180"/>
                        <a:gd name="T23" fmla="*/ 71 h 142"/>
                        <a:gd name="T24" fmla="*/ 100 w 180"/>
                        <a:gd name="T25" fmla="*/ 70 h 142"/>
                        <a:gd name="T26" fmla="*/ 138 w 180"/>
                        <a:gd name="T27" fmla="*/ 63 h 142"/>
                        <a:gd name="T28" fmla="*/ 161 w 180"/>
                        <a:gd name="T29" fmla="*/ 56 h 142"/>
                        <a:gd name="T30" fmla="*/ 161 w 180"/>
                        <a:gd name="T31" fmla="*/ 61 h 142"/>
                        <a:gd name="T32" fmla="*/ 142 w 180"/>
                        <a:gd name="T33" fmla="*/ 72 h 142"/>
                        <a:gd name="T34" fmla="*/ 107 w 180"/>
                        <a:gd name="T35" fmla="*/ 83 h 142"/>
                        <a:gd name="T36" fmla="*/ 58 w 180"/>
                        <a:gd name="T37" fmla="*/ 90 h 142"/>
                        <a:gd name="T38" fmla="*/ 74 w 180"/>
                        <a:gd name="T39" fmla="*/ 95 h 142"/>
                        <a:gd name="T40" fmla="*/ 118 w 180"/>
                        <a:gd name="T41" fmla="*/ 93 h 142"/>
                        <a:gd name="T42" fmla="*/ 153 w 180"/>
                        <a:gd name="T43" fmla="*/ 84 h 142"/>
                        <a:gd name="T44" fmla="*/ 157 w 180"/>
                        <a:gd name="T45" fmla="*/ 88 h 142"/>
                        <a:gd name="T46" fmla="*/ 146 w 180"/>
                        <a:gd name="T47" fmla="*/ 96 h 142"/>
                        <a:gd name="T48" fmla="*/ 119 w 180"/>
                        <a:gd name="T49" fmla="*/ 106 h 142"/>
                        <a:gd name="T50" fmla="*/ 88 w 180"/>
                        <a:gd name="T51" fmla="*/ 110 h 142"/>
                        <a:gd name="T52" fmla="*/ 40 w 180"/>
                        <a:gd name="T53" fmla="*/ 111 h 142"/>
                        <a:gd name="T54" fmla="*/ 73 w 180"/>
                        <a:gd name="T55" fmla="*/ 118 h 142"/>
                        <a:gd name="T56" fmla="*/ 104 w 180"/>
                        <a:gd name="T57" fmla="*/ 118 h 142"/>
                        <a:gd name="T58" fmla="*/ 132 w 180"/>
                        <a:gd name="T59" fmla="*/ 114 h 142"/>
                        <a:gd name="T60" fmla="*/ 143 w 180"/>
                        <a:gd name="T61" fmla="*/ 115 h 142"/>
                        <a:gd name="T62" fmla="*/ 137 w 180"/>
                        <a:gd name="T63" fmla="*/ 122 h 142"/>
                        <a:gd name="T64" fmla="*/ 121 w 180"/>
                        <a:gd name="T65" fmla="*/ 127 h 142"/>
                        <a:gd name="T66" fmla="*/ 62 w 180"/>
                        <a:gd name="T67" fmla="*/ 132 h 142"/>
                        <a:gd name="T68" fmla="*/ 110 w 180"/>
                        <a:gd name="T69" fmla="*/ 135 h 142"/>
                        <a:gd name="T70" fmla="*/ 114 w 180"/>
                        <a:gd name="T71" fmla="*/ 140 h 142"/>
                        <a:gd name="T72" fmla="*/ 132 w 180"/>
                        <a:gd name="T73" fmla="*/ 135 h 142"/>
                        <a:gd name="T74" fmla="*/ 145 w 180"/>
                        <a:gd name="T75" fmla="*/ 126 h 142"/>
                        <a:gd name="T76" fmla="*/ 173 w 180"/>
                        <a:gd name="T77" fmla="*/ 92 h 142"/>
                        <a:gd name="T78" fmla="*/ 174 w 180"/>
                        <a:gd name="T79" fmla="*/ 85 h 142"/>
                        <a:gd name="T80" fmla="*/ 170 w 180"/>
                        <a:gd name="T81" fmla="*/ 79 h 142"/>
                        <a:gd name="T82" fmla="*/ 174 w 180"/>
                        <a:gd name="T83" fmla="*/ 72 h 142"/>
                        <a:gd name="T84" fmla="*/ 179 w 180"/>
                        <a:gd name="T85" fmla="*/ 66 h 142"/>
                        <a:gd name="T86" fmla="*/ 175 w 180"/>
                        <a:gd name="T87" fmla="*/ 58 h 142"/>
                        <a:gd name="T88" fmla="*/ 171 w 180"/>
                        <a:gd name="T89" fmla="*/ 52 h 142"/>
                        <a:gd name="T90" fmla="*/ 177 w 180"/>
                        <a:gd name="T91" fmla="*/ 45 h 142"/>
                        <a:gd name="T92" fmla="*/ 176 w 180"/>
                        <a:gd name="T93" fmla="*/ 36 h 142"/>
                        <a:gd name="T94" fmla="*/ 172 w 180"/>
                        <a:gd name="T95" fmla="*/ 30 h 142"/>
                        <a:gd name="T96" fmla="*/ 175 w 180"/>
                        <a:gd name="T97" fmla="*/ 23 h 142"/>
                        <a:gd name="T98" fmla="*/ 179 w 180"/>
                        <a:gd name="T99" fmla="*/ 16 h 142"/>
                        <a:gd name="T100" fmla="*/ 174 w 180"/>
                        <a:gd name="T101" fmla="*/ 9 h 142"/>
                        <a:gd name="T102" fmla="*/ 155 w 180"/>
                        <a:gd name="T103" fmla="*/ 10 h 142"/>
                        <a:gd name="T104" fmla="*/ 116 w 180"/>
                        <a:gd name="T105" fmla="*/ 21 h 142"/>
                        <a:gd name="T106" fmla="*/ 71 w 180"/>
                        <a:gd name="T107" fmla="*/ 27 h 1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0" h="142">
                          <a:moveTo>
                            <a:pt x="71" y="27"/>
                          </a:moveTo>
                          <a:lnTo>
                            <a:pt x="45" y="29"/>
                          </a:lnTo>
                          <a:lnTo>
                            <a:pt x="85" y="32"/>
                          </a:lnTo>
                          <a:lnTo>
                            <a:pt x="82" y="34"/>
                          </a:lnTo>
                          <a:lnTo>
                            <a:pt x="77" y="35"/>
                          </a:lnTo>
                          <a:lnTo>
                            <a:pt x="71" y="36"/>
                          </a:lnTo>
                          <a:lnTo>
                            <a:pt x="63" y="38"/>
                          </a:lnTo>
                          <a:lnTo>
                            <a:pt x="54" y="40"/>
                          </a:lnTo>
                          <a:lnTo>
                            <a:pt x="42" y="40"/>
                          </a:lnTo>
                          <a:lnTo>
                            <a:pt x="29" y="42"/>
                          </a:lnTo>
                          <a:lnTo>
                            <a:pt x="15" y="42"/>
                          </a:lnTo>
                          <a:lnTo>
                            <a:pt x="0" y="42"/>
                          </a:lnTo>
                          <a:lnTo>
                            <a:pt x="23" y="47"/>
                          </a:lnTo>
                          <a:lnTo>
                            <a:pt x="37" y="49"/>
                          </a:lnTo>
                          <a:lnTo>
                            <a:pt x="50" y="49"/>
                          </a:lnTo>
                          <a:lnTo>
                            <a:pt x="65" y="49"/>
                          </a:lnTo>
                          <a:lnTo>
                            <a:pt x="87" y="48"/>
                          </a:lnTo>
                          <a:lnTo>
                            <a:pt x="106" y="46"/>
                          </a:lnTo>
                          <a:lnTo>
                            <a:pt x="121" y="42"/>
                          </a:lnTo>
                          <a:lnTo>
                            <a:pt x="138" y="38"/>
                          </a:lnTo>
                          <a:lnTo>
                            <a:pt x="145" y="36"/>
                          </a:lnTo>
                          <a:lnTo>
                            <a:pt x="152" y="34"/>
                          </a:lnTo>
                          <a:lnTo>
                            <a:pt x="156" y="33"/>
                          </a:lnTo>
                          <a:lnTo>
                            <a:pt x="158" y="34"/>
                          </a:lnTo>
                          <a:lnTo>
                            <a:pt x="158" y="36"/>
                          </a:lnTo>
                          <a:lnTo>
                            <a:pt x="157" y="39"/>
                          </a:lnTo>
                          <a:lnTo>
                            <a:pt x="152" y="42"/>
                          </a:lnTo>
                          <a:lnTo>
                            <a:pt x="145" y="46"/>
                          </a:lnTo>
                          <a:lnTo>
                            <a:pt x="136" y="49"/>
                          </a:lnTo>
                          <a:lnTo>
                            <a:pt x="124" y="53"/>
                          </a:lnTo>
                          <a:lnTo>
                            <a:pt x="109" y="57"/>
                          </a:lnTo>
                          <a:lnTo>
                            <a:pt x="91" y="60"/>
                          </a:lnTo>
                          <a:lnTo>
                            <a:pt x="74" y="63"/>
                          </a:lnTo>
                          <a:lnTo>
                            <a:pt x="55" y="65"/>
                          </a:lnTo>
                          <a:lnTo>
                            <a:pt x="23" y="68"/>
                          </a:lnTo>
                          <a:lnTo>
                            <a:pt x="43" y="71"/>
                          </a:lnTo>
                          <a:lnTo>
                            <a:pt x="59" y="73"/>
                          </a:lnTo>
                          <a:lnTo>
                            <a:pt x="79" y="73"/>
                          </a:lnTo>
                          <a:lnTo>
                            <a:pt x="100" y="70"/>
                          </a:lnTo>
                          <a:lnTo>
                            <a:pt x="116" y="68"/>
                          </a:lnTo>
                          <a:lnTo>
                            <a:pt x="128" y="65"/>
                          </a:lnTo>
                          <a:lnTo>
                            <a:pt x="138" y="63"/>
                          </a:lnTo>
                          <a:lnTo>
                            <a:pt x="149" y="59"/>
                          </a:lnTo>
                          <a:lnTo>
                            <a:pt x="157" y="57"/>
                          </a:lnTo>
                          <a:lnTo>
                            <a:pt x="161" y="56"/>
                          </a:lnTo>
                          <a:lnTo>
                            <a:pt x="163" y="56"/>
                          </a:lnTo>
                          <a:lnTo>
                            <a:pt x="162" y="58"/>
                          </a:lnTo>
                          <a:lnTo>
                            <a:pt x="161" y="61"/>
                          </a:lnTo>
                          <a:lnTo>
                            <a:pt x="158" y="64"/>
                          </a:lnTo>
                          <a:lnTo>
                            <a:pt x="150" y="68"/>
                          </a:lnTo>
                          <a:lnTo>
                            <a:pt x="142" y="72"/>
                          </a:lnTo>
                          <a:lnTo>
                            <a:pt x="133" y="75"/>
                          </a:lnTo>
                          <a:lnTo>
                            <a:pt x="121" y="79"/>
                          </a:lnTo>
                          <a:lnTo>
                            <a:pt x="107" y="83"/>
                          </a:lnTo>
                          <a:lnTo>
                            <a:pt x="86" y="87"/>
                          </a:lnTo>
                          <a:lnTo>
                            <a:pt x="71" y="89"/>
                          </a:lnTo>
                          <a:lnTo>
                            <a:pt x="58" y="90"/>
                          </a:lnTo>
                          <a:lnTo>
                            <a:pt x="37" y="91"/>
                          </a:lnTo>
                          <a:lnTo>
                            <a:pt x="58" y="94"/>
                          </a:lnTo>
                          <a:lnTo>
                            <a:pt x="74" y="95"/>
                          </a:lnTo>
                          <a:lnTo>
                            <a:pt x="88" y="95"/>
                          </a:lnTo>
                          <a:lnTo>
                            <a:pt x="103" y="95"/>
                          </a:lnTo>
                          <a:lnTo>
                            <a:pt x="118" y="93"/>
                          </a:lnTo>
                          <a:lnTo>
                            <a:pt x="129" y="91"/>
                          </a:lnTo>
                          <a:lnTo>
                            <a:pt x="138" y="88"/>
                          </a:lnTo>
                          <a:lnTo>
                            <a:pt x="153" y="84"/>
                          </a:lnTo>
                          <a:lnTo>
                            <a:pt x="155" y="84"/>
                          </a:lnTo>
                          <a:lnTo>
                            <a:pt x="157" y="85"/>
                          </a:lnTo>
                          <a:lnTo>
                            <a:pt x="157" y="88"/>
                          </a:lnTo>
                          <a:lnTo>
                            <a:pt x="155" y="90"/>
                          </a:lnTo>
                          <a:lnTo>
                            <a:pt x="151" y="93"/>
                          </a:lnTo>
                          <a:lnTo>
                            <a:pt x="146" y="96"/>
                          </a:lnTo>
                          <a:lnTo>
                            <a:pt x="137" y="100"/>
                          </a:lnTo>
                          <a:lnTo>
                            <a:pt x="128" y="104"/>
                          </a:lnTo>
                          <a:lnTo>
                            <a:pt x="119" y="106"/>
                          </a:lnTo>
                          <a:lnTo>
                            <a:pt x="109" y="108"/>
                          </a:lnTo>
                          <a:lnTo>
                            <a:pt x="100" y="109"/>
                          </a:lnTo>
                          <a:lnTo>
                            <a:pt x="88" y="110"/>
                          </a:lnTo>
                          <a:lnTo>
                            <a:pt x="74" y="111"/>
                          </a:lnTo>
                          <a:lnTo>
                            <a:pt x="61" y="111"/>
                          </a:lnTo>
                          <a:lnTo>
                            <a:pt x="40" y="111"/>
                          </a:lnTo>
                          <a:lnTo>
                            <a:pt x="51" y="114"/>
                          </a:lnTo>
                          <a:lnTo>
                            <a:pt x="62" y="117"/>
                          </a:lnTo>
                          <a:lnTo>
                            <a:pt x="73" y="118"/>
                          </a:lnTo>
                          <a:lnTo>
                            <a:pt x="83" y="118"/>
                          </a:lnTo>
                          <a:lnTo>
                            <a:pt x="93" y="119"/>
                          </a:lnTo>
                          <a:lnTo>
                            <a:pt x="104" y="118"/>
                          </a:lnTo>
                          <a:lnTo>
                            <a:pt x="112" y="118"/>
                          </a:lnTo>
                          <a:lnTo>
                            <a:pt x="121" y="117"/>
                          </a:lnTo>
                          <a:lnTo>
                            <a:pt x="132" y="114"/>
                          </a:lnTo>
                          <a:lnTo>
                            <a:pt x="140" y="113"/>
                          </a:lnTo>
                          <a:lnTo>
                            <a:pt x="143" y="113"/>
                          </a:lnTo>
                          <a:lnTo>
                            <a:pt x="143" y="115"/>
                          </a:lnTo>
                          <a:lnTo>
                            <a:pt x="143" y="117"/>
                          </a:lnTo>
                          <a:lnTo>
                            <a:pt x="140" y="119"/>
                          </a:lnTo>
                          <a:lnTo>
                            <a:pt x="137" y="122"/>
                          </a:lnTo>
                          <a:lnTo>
                            <a:pt x="133" y="123"/>
                          </a:lnTo>
                          <a:lnTo>
                            <a:pt x="128" y="125"/>
                          </a:lnTo>
                          <a:lnTo>
                            <a:pt x="121" y="127"/>
                          </a:lnTo>
                          <a:lnTo>
                            <a:pt x="105" y="129"/>
                          </a:lnTo>
                          <a:lnTo>
                            <a:pt x="91" y="130"/>
                          </a:lnTo>
                          <a:lnTo>
                            <a:pt x="62" y="132"/>
                          </a:lnTo>
                          <a:lnTo>
                            <a:pt x="99" y="134"/>
                          </a:lnTo>
                          <a:lnTo>
                            <a:pt x="107" y="134"/>
                          </a:lnTo>
                          <a:lnTo>
                            <a:pt x="110" y="135"/>
                          </a:lnTo>
                          <a:lnTo>
                            <a:pt x="112" y="136"/>
                          </a:lnTo>
                          <a:lnTo>
                            <a:pt x="112" y="139"/>
                          </a:lnTo>
                          <a:lnTo>
                            <a:pt x="114" y="140"/>
                          </a:lnTo>
                          <a:lnTo>
                            <a:pt x="118" y="141"/>
                          </a:lnTo>
                          <a:lnTo>
                            <a:pt x="126" y="138"/>
                          </a:lnTo>
                          <a:lnTo>
                            <a:pt x="132" y="135"/>
                          </a:lnTo>
                          <a:lnTo>
                            <a:pt x="137" y="133"/>
                          </a:lnTo>
                          <a:lnTo>
                            <a:pt x="141" y="130"/>
                          </a:lnTo>
                          <a:lnTo>
                            <a:pt x="145" y="126"/>
                          </a:lnTo>
                          <a:lnTo>
                            <a:pt x="159" y="111"/>
                          </a:lnTo>
                          <a:lnTo>
                            <a:pt x="169" y="99"/>
                          </a:lnTo>
                          <a:lnTo>
                            <a:pt x="173" y="92"/>
                          </a:lnTo>
                          <a:lnTo>
                            <a:pt x="174" y="89"/>
                          </a:lnTo>
                          <a:lnTo>
                            <a:pt x="174" y="88"/>
                          </a:lnTo>
                          <a:lnTo>
                            <a:pt x="174" y="85"/>
                          </a:lnTo>
                          <a:lnTo>
                            <a:pt x="172" y="83"/>
                          </a:lnTo>
                          <a:lnTo>
                            <a:pt x="171" y="81"/>
                          </a:lnTo>
                          <a:lnTo>
                            <a:pt x="170" y="79"/>
                          </a:lnTo>
                          <a:lnTo>
                            <a:pt x="171" y="76"/>
                          </a:lnTo>
                          <a:lnTo>
                            <a:pt x="172" y="74"/>
                          </a:lnTo>
                          <a:lnTo>
                            <a:pt x="174" y="72"/>
                          </a:lnTo>
                          <a:lnTo>
                            <a:pt x="175" y="70"/>
                          </a:lnTo>
                          <a:lnTo>
                            <a:pt x="177" y="68"/>
                          </a:lnTo>
                          <a:lnTo>
                            <a:pt x="179" y="66"/>
                          </a:lnTo>
                          <a:lnTo>
                            <a:pt x="179" y="63"/>
                          </a:lnTo>
                          <a:lnTo>
                            <a:pt x="177" y="60"/>
                          </a:lnTo>
                          <a:lnTo>
                            <a:pt x="175" y="58"/>
                          </a:lnTo>
                          <a:lnTo>
                            <a:pt x="174" y="56"/>
                          </a:lnTo>
                          <a:lnTo>
                            <a:pt x="172" y="54"/>
                          </a:lnTo>
                          <a:lnTo>
                            <a:pt x="171" y="52"/>
                          </a:lnTo>
                          <a:lnTo>
                            <a:pt x="172" y="50"/>
                          </a:lnTo>
                          <a:lnTo>
                            <a:pt x="174" y="47"/>
                          </a:lnTo>
                          <a:lnTo>
                            <a:pt x="177" y="45"/>
                          </a:lnTo>
                          <a:lnTo>
                            <a:pt x="177" y="42"/>
                          </a:lnTo>
                          <a:lnTo>
                            <a:pt x="177" y="39"/>
                          </a:lnTo>
                          <a:lnTo>
                            <a:pt x="176" y="36"/>
                          </a:lnTo>
                          <a:lnTo>
                            <a:pt x="174" y="34"/>
                          </a:lnTo>
                          <a:lnTo>
                            <a:pt x="173" y="32"/>
                          </a:lnTo>
                          <a:lnTo>
                            <a:pt x="172" y="30"/>
                          </a:lnTo>
                          <a:lnTo>
                            <a:pt x="172" y="27"/>
                          </a:lnTo>
                          <a:lnTo>
                            <a:pt x="174" y="24"/>
                          </a:lnTo>
                          <a:lnTo>
                            <a:pt x="175" y="23"/>
                          </a:lnTo>
                          <a:lnTo>
                            <a:pt x="177" y="21"/>
                          </a:lnTo>
                          <a:lnTo>
                            <a:pt x="179" y="18"/>
                          </a:lnTo>
                          <a:lnTo>
                            <a:pt x="179" y="16"/>
                          </a:lnTo>
                          <a:lnTo>
                            <a:pt x="178" y="14"/>
                          </a:lnTo>
                          <a:lnTo>
                            <a:pt x="176" y="12"/>
                          </a:lnTo>
                          <a:lnTo>
                            <a:pt x="174" y="9"/>
                          </a:lnTo>
                          <a:lnTo>
                            <a:pt x="173" y="6"/>
                          </a:lnTo>
                          <a:lnTo>
                            <a:pt x="173" y="0"/>
                          </a:lnTo>
                          <a:lnTo>
                            <a:pt x="155" y="10"/>
                          </a:lnTo>
                          <a:lnTo>
                            <a:pt x="143" y="14"/>
                          </a:lnTo>
                          <a:lnTo>
                            <a:pt x="131" y="17"/>
                          </a:lnTo>
                          <a:lnTo>
                            <a:pt x="116" y="21"/>
                          </a:lnTo>
                          <a:lnTo>
                            <a:pt x="102" y="23"/>
                          </a:lnTo>
                          <a:lnTo>
                            <a:pt x="89" y="25"/>
                          </a:lnTo>
                          <a:lnTo>
                            <a:pt x="71" y="2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grpSp>
              <p:nvGrpSpPr>
                <p:cNvPr id="375" name="Group 60">
                  <a:extLst>
                    <a:ext uri="{FF2B5EF4-FFF2-40B4-BE49-F238E27FC236}">
                      <a16:creationId xmlns:a16="http://schemas.microsoft.com/office/drawing/2014/main" id="{ECBCB3D1-9BEB-3F43-0A2F-D24680B929AC}"/>
                    </a:ext>
                  </a:extLst>
                </p:cNvPr>
                <p:cNvGrpSpPr/>
                <p:nvPr/>
              </p:nvGrpSpPr>
              <p:grpSpPr bwMode="auto">
                <a:xfrm>
                  <a:off x="2552" y="1816"/>
                  <a:ext cx="54" cy="90"/>
                  <a:chOff x="2552" y="1816"/>
                  <a:chExt cx="54" cy="90"/>
                </a:xfrm>
              </p:grpSpPr>
              <p:sp>
                <p:nvSpPr>
                  <p:cNvPr id="376" name="Freeform 61">
                    <a:extLst>
                      <a:ext uri="{FF2B5EF4-FFF2-40B4-BE49-F238E27FC236}">
                        <a16:creationId xmlns:a16="http://schemas.microsoft.com/office/drawing/2014/main" id="{BD6F86B2-33A9-D43E-8CDA-390D345762C3}"/>
                      </a:ext>
                    </a:extLst>
                  </p:cNvPr>
                  <p:cNvSpPr/>
                  <p:nvPr/>
                </p:nvSpPr>
                <p:spPr bwMode="auto">
                  <a:xfrm>
                    <a:off x="2562" y="1840"/>
                    <a:ext cx="42" cy="17"/>
                  </a:xfrm>
                  <a:custGeom>
                    <a:avLst/>
                    <a:gdLst>
                      <a:gd name="T0" fmla="*/ 41 w 42"/>
                      <a:gd name="T1" fmla="*/ 2 h 17"/>
                      <a:gd name="T2" fmla="*/ 37 w 42"/>
                      <a:gd name="T3" fmla="*/ 0 h 17"/>
                      <a:gd name="T4" fmla="*/ 24 w 42"/>
                      <a:gd name="T5" fmla="*/ 5 h 17"/>
                      <a:gd name="T6" fmla="*/ 12 w 42"/>
                      <a:gd name="T7" fmla="*/ 10 h 17"/>
                      <a:gd name="T8" fmla="*/ 0 w 42"/>
                      <a:gd name="T9" fmla="*/ 13 h 17"/>
                      <a:gd name="T10" fmla="*/ 2 w 42"/>
                      <a:gd name="T11" fmla="*/ 16 h 17"/>
                      <a:gd name="T12" fmla="*/ 10 w 42"/>
                      <a:gd name="T13" fmla="*/ 16 h 17"/>
                      <a:gd name="T14" fmla="*/ 21 w 42"/>
                      <a:gd name="T15" fmla="*/ 14 h 17"/>
                      <a:gd name="T16" fmla="*/ 32 w 42"/>
                      <a:gd name="T17" fmla="*/ 8 h 17"/>
                      <a:gd name="T18" fmla="*/ 41 w 42"/>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 h="17">
                        <a:moveTo>
                          <a:pt x="41" y="2"/>
                        </a:moveTo>
                        <a:lnTo>
                          <a:pt x="37" y="0"/>
                        </a:lnTo>
                        <a:lnTo>
                          <a:pt x="24" y="5"/>
                        </a:lnTo>
                        <a:lnTo>
                          <a:pt x="12" y="10"/>
                        </a:lnTo>
                        <a:lnTo>
                          <a:pt x="0" y="13"/>
                        </a:lnTo>
                        <a:lnTo>
                          <a:pt x="2" y="16"/>
                        </a:lnTo>
                        <a:lnTo>
                          <a:pt x="10" y="16"/>
                        </a:lnTo>
                        <a:lnTo>
                          <a:pt x="21" y="14"/>
                        </a:lnTo>
                        <a:lnTo>
                          <a:pt x="32" y="8"/>
                        </a:lnTo>
                        <a:lnTo>
                          <a:pt x="41"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77" name="Freeform 62">
                    <a:extLst>
                      <a:ext uri="{FF2B5EF4-FFF2-40B4-BE49-F238E27FC236}">
                        <a16:creationId xmlns:a16="http://schemas.microsoft.com/office/drawing/2014/main" id="{B2058808-43A4-728B-E86F-3249A4FD6242}"/>
                      </a:ext>
                    </a:extLst>
                  </p:cNvPr>
                  <p:cNvSpPr/>
                  <p:nvPr/>
                </p:nvSpPr>
                <p:spPr bwMode="auto">
                  <a:xfrm>
                    <a:off x="2570" y="1863"/>
                    <a:ext cx="36" cy="17"/>
                  </a:xfrm>
                  <a:custGeom>
                    <a:avLst/>
                    <a:gdLst>
                      <a:gd name="T0" fmla="*/ 35 w 36"/>
                      <a:gd name="T1" fmla="*/ 2 h 17"/>
                      <a:gd name="T2" fmla="*/ 33 w 36"/>
                      <a:gd name="T3" fmla="*/ 0 h 17"/>
                      <a:gd name="T4" fmla="*/ 21 w 36"/>
                      <a:gd name="T5" fmla="*/ 6 h 17"/>
                      <a:gd name="T6" fmla="*/ 11 w 36"/>
                      <a:gd name="T7" fmla="*/ 10 h 17"/>
                      <a:gd name="T8" fmla="*/ 0 w 36"/>
                      <a:gd name="T9" fmla="*/ 13 h 17"/>
                      <a:gd name="T10" fmla="*/ 2 w 36"/>
                      <a:gd name="T11" fmla="*/ 16 h 17"/>
                      <a:gd name="T12" fmla="*/ 10 w 36"/>
                      <a:gd name="T13" fmla="*/ 16 h 17"/>
                      <a:gd name="T14" fmla="*/ 18 w 36"/>
                      <a:gd name="T15" fmla="*/ 14 h 17"/>
                      <a:gd name="T16" fmla="*/ 26 w 36"/>
                      <a:gd name="T17" fmla="*/ 9 h 17"/>
                      <a:gd name="T18" fmla="*/ 35 w 36"/>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17">
                        <a:moveTo>
                          <a:pt x="35" y="2"/>
                        </a:moveTo>
                        <a:lnTo>
                          <a:pt x="33" y="0"/>
                        </a:lnTo>
                        <a:lnTo>
                          <a:pt x="21" y="6"/>
                        </a:lnTo>
                        <a:lnTo>
                          <a:pt x="11" y="10"/>
                        </a:lnTo>
                        <a:lnTo>
                          <a:pt x="0" y="13"/>
                        </a:lnTo>
                        <a:lnTo>
                          <a:pt x="2" y="16"/>
                        </a:lnTo>
                        <a:lnTo>
                          <a:pt x="10" y="16"/>
                        </a:lnTo>
                        <a:lnTo>
                          <a:pt x="18" y="14"/>
                        </a:lnTo>
                        <a:lnTo>
                          <a:pt x="26" y="9"/>
                        </a:lnTo>
                        <a:lnTo>
                          <a:pt x="35"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78" name="Freeform 63">
                    <a:extLst>
                      <a:ext uri="{FF2B5EF4-FFF2-40B4-BE49-F238E27FC236}">
                        <a16:creationId xmlns:a16="http://schemas.microsoft.com/office/drawing/2014/main" id="{5949B28C-7933-695E-FA21-6D4E7DF1C750}"/>
                      </a:ext>
                    </a:extLst>
                  </p:cNvPr>
                  <p:cNvSpPr/>
                  <p:nvPr/>
                </p:nvSpPr>
                <p:spPr bwMode="auto">
                  <a:xfrm>
                    <a:off x="2567" y="1889"/>
                    <a:ext cx="38" cy="17"/>
                  </a:xfrm>
                  <a:custGeom>
                    <a:avLst/>
                    <a:gdLst>
                      <a:gd name="T0" fmla="*/ 37 w 38"/>
                      <a:gd name="T1" fmla="*/ 2 h 17"/>
                      <a:gd name="T2" fmla="*/ 34 w 38"/>
                      <a:gd name="T3" fmla="*/ 0 h 17"/>
                      <a:gd name="T4" fmla="*/ 23 w 38"/>
                      <a:gd name="T5" fmla="*/ 6 h 17"/>
                      <a:gd name="T6" fmla="*/ 12 w 38"/>
                      <a:gd name="T7" fmla="*/ 10 h 17"/>
                      <a:gd name="T8" fmla="*/ 0 w 38"/>
                      <a:gd name="T9" fmla="*/ 13 h 17"/>
                      <a:gd name="T10" fmla="*/ 2 w 38"/>
                      <a:gd name="T11" fmla="*/ 16 h 17"/>
                      <a:gd name="T12" fmla="*/ 10 w 38"/>
                      <a:gd name="T13" fmla="*/ 15 h 17"/>
                      <a:gd name="T14" fmla="*/ 20 w 38"/>
                      <a:gd name="T15" fmla="*/ 13 h 17"/>
                      <a:gd name="T16" fmla="*/ 30 w 38"/>
                      <a:gd name="T17" fmla="*/ 8 h 17"/>
                      <a:gd name="T18" fmla="*/ 37 w 38"/>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7">
                        <a:moveTo>
                          <a:pt x="37" y="2"/>
                        </a:moveTo>
                        <a:lnTo>
                          <a:pt x="34" y="0"/>
                        </a:lnTo>
                        <a:lnTo>
                          <a:pt x="23" y="6"/>
                        </a:lnTo>
                        <a:lnTo>
                          <a:pt x="12" y="10"/>
                        </a:lnTo>
                        <a:lnTo>
                          <a:pt x="0" y="13"/>
                        </a:lnTo>
                        <a:lnTo>
                          <a:pt x="2" y="16"/>
                        </a:lnTo>
                        <a:lnTo>
                          <a:pt x="10" y="15"/>
                        </a:lnTo>
                        <a:lnTo>
                          <a:pt x="20" y="13"/>
                        </a:lnTo>
                        <a:lnTo>
                          <a:pt x="30" y="8"/>
                        </a:lnTo>
                        <a:lnTo>
                          <a:pt x="37"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79" name="Freeform 64">
                    <a:extLst>
                      <a:ext uri="{FF2B5EF4-FFF2-40B4-BE49-F238E27FC236}">
                        <a16:creationId xmlns:a16="http://schemas.microsoft.com/office/drawing/2014/main" id="{89B2E2EE-154F-4F58-F858-B6C8D71EE050}"/>
                      </a:ext>
                    </a:extLst>
                  </p:cNvPr>
                  <p:cNvSpPr/>
                  <p:nvPr/>
                </p:nvSpPr>
                <p:spPr bwMode="auto">
                  <a:xfrm>
                    <a:off x="2552" y="1816"/>
                    <a:ext cx="43" cy="17"/>
                  </a:xfrm>
                  <a:custGeom>
                    <a:avLst/>
                    <a:gdLst>
                      <a:gd name="T0" fmla="*/ 42 w 43"/>
                      <a:gd name="T1" fmla="*/ 2 h 17"/>
                      <a:gd name="T2" fmla="*/ 37 w 43"/>
                      <a:gd name="T3" fmla="*/ 0 h 17"/>
                      <a:gd name="T4" fmla="*/ 23 w 43"/>
                      <a:gd name="T5" fmla="*/ 5 h 17"/>
                      <a:gd name="T6" fmla="*/ 12 w 43"/>
                      <a:gd name="T7" fmla="*/ 9 h 17"/>
                      <a:gd name="T8" fmla="*/ 0 w 43"/>
                      <a:gd name="T9" fmla="*/ 12 h 17"/>
                      <a:gd name="T10" fmla="*/ 2 w 43"/>
                      <a:gd name="T11" fmla="*/ 16 h 17"/>
                      <a:gd name="T12" fmla="*/ 10 w 43"/>
                      <a:gd name="T13" fmla="*/ 15 h 17"/>
                      <a:gd name="T14" fmla="*/ 20 w 43"/>
                      <a:gd name="T15" fmla="*/ 13 h 17"/>
                      <a:gd name="T16" fmla="*/ 31 w 43"/>
                      <a:gd name="T17" fmla="*/ 9 h 17"/>
                      <a:gd name="T18" fmla="*/ 42 w 4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17">
                        <a:moveTo>
                          <a:pt x="42" y="2"/>
                        </a:moveTo>
                        <a:lnTo>
                          <a:pt x="37" y="0"/>
                        </a:lnTo>
                        <a:lnTo>
                          <a:pt x="23" y="5"/>
                        </a:lnTo>
                        <a:lnTo>
                          <a:pt x="12" y="9"/>
                        </a:lnTo>
                        <a:lnTo>
                          <a:pt x="0" y="12"/>
                        </a:lnTo>
                        <a:lnTo>
                          <a:pt x="2" y="16"/>
                        </a:lnTo>
                        <a:lnTo>
                          <a:pt x="10" y="15"/>
                        </a:lnTo>
                        <a:lnTo>
                          <a:pt x="20" y="13"/>
                        </a:lnTo>
                        <a:lnTo>
                          <a:pt x="31" y="9"/>
                        </a:lnTo>
                        <a:lnTo>
                          <a:pt x="42"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sp>
            <p:nvSpPr>
              <p:cNvPr id="372" name="Freeform 65">
                <a:extLst>
                  <a:ext uri="{FF2B5EF4-FFF2-40B4-BE49-F238E27FC236}">
                    <a16:creationId xmlns:a16="http://schemas.microsoft.com/office/drawing/2014/main" id="{20E746EA-EEBB-E749-B037-3CA18D971B65}"/>
                  </a:ext>
                </a:extLst>
              </p:cNvPr>
              <p:cNvSpPr/>
              <p:nvPr/>
            </p:nvSpPr>
            <p:spPr bwMode="auto">
              <a:xfrm>
                <a:off x="2851" y="1248"/>
                <a:ext cx="277" cy="333"/>
              </a:xfrm>
              <a:custGeom>
                <a:avLst/>
                <a:gdLst>
                  <a:gd name="T0" fmla="*/ 111 w 494"/>
                  <a:gd name="T1" fmla="*/ 180 h 594"/>
                  <a:gd name="T2" fmla="*/ 112 w 494"/>
                  <a:gd name="T3" fmla="*/ 178 h 594"/>
                  <a:gd name="T4" fmla="*/ 113 w 494"/>
                  <a:gd name="T5" fmla="*/ 177 h 594"/>
                  <a:gd name="T6" fmla="*/ 114 w 494"/>
                  <a:gd name="T7" fmla="*/ 173 h 594"/>
                  <a:gd name="T8" fmla="*/ 120 w 494"/>
                  <a:gd name="T9" fmla="*/ 143 h 594"/>
                  <a:gd name="T10" fmla="*/ 124 w 494"/>
                  <a:gd name="T11" fmla="*/ 132 h 594"/>
                  <a:gd name="T12" fmla="*/ 128 w 494"/>
                  <a:gd name="T13" fmla="*/ 124 h 594"/>
                  <a:gd name="T14" fmla="*/ 136 w 494"/>
                  <a:gd name="T15" fmla="*/ 113 h 594"/>
                  <a:gd name="T16" fmla="*/ 144 w 494"/>
                  <a:gd name="T17" fmla="*/ 102 h 594"/>
                  <a:gd name="T18" fmla="*/ 150 w 494"/>
                  <a:gd name="T19" fmla="*/ 91 h 594"/>
                  <a:gd name="T20" fmla="*/ 153 w 494"/>
                  <a:gd name="T21" fmla="*/ 81 h 594"/>
                  <a:gd name="T22" fmla="*/ 155 w 494"/>
                  <a:gd name="T23" fmla="*/ 68 h 594"/>
                  <a:gd name="T24" fmla="*/ 154 w 494"/>
                  <a:gd name="T25" fmla="*/ 56 h 594"/>
                  <a:gd name="T26" fmla="*/ 150 w 494"/>
                  <a:gd name="T27" fmla="*/ 44 h 594"/>
                  <a:gd name="T28" fmla="*/ 145 w 494"/>
                  <a:gd name="T29" fmla="*/ 34 h 594"/>
                  <a:gd name="T30" fmla="*/ 136 w 494"/>
                  <a:gd name="T31" fmla="*/ 22 h 594"/>
                  <a:gd name="T32" fmla="*/ 126 w 494"/>
                  <a:gd name="T33" fmla="*/ 15 h 594"/>
                  <a:gd name="T34" fmla="*/ 113 w 494"/>
                  <a:gd name="T35" fmla="*/ 7 h 594"/>
                  <a:gd name="T36" fmla="*/ 98 w 494"/>
                  <a:gd name="T37" fmla="*/ 2 h 594"/>
                  <a:gd name="T38" fmla="*/ 86 w 494"/>
                  <a:gd name="T39" fmla="*/ 0 h 594"/>
                  <a:gd name="T40" fmla="*/ 72 w 494"/>
                  <a:gd name="T41" fmla="*/ 0 h 594"/>
                  <a:gd name="T42" fmla="*/ 60 w 494"/>
                  <a:gd name="T43" fmla="*/ 2 h 594"/>
                  <a:gd name="T44" fmla="*/ 48 w 494"/>
                  <a:gd name="T45" fmla="*/ 4 h 594"/>
                  <a:gd name="T46" fmla="*/ 38 w 494"/>
                  <a:gd name="T47" fmla="*/ 9 h 594"/>
                  <a:gd name="T48" fmla="*/ 27 w 494"/>
                  <a:gd name="T49" fmla="*/ 15 h 594"/>
                  <a:gd name="T50" fmla="*/ 19 w 494"/>
                  <a:gd name="T51" fmla="*/ 23 h 594"/>
                  <a:gd name="T52" fmla="*/ 11 w 494"/>
                  <a:gd name="T53" fmla="*/ 31 h 594"/>
                  <a:gd name="T54" fmla="*/ 4 w 494"/>
                  <a:gd name="T55" fmla="*/ 44 h 594"/>
                  <a:gd name="T56" fmla="*/ 1 w 494"/>
                  <a:gd name="T57" fmla="*/ 56 h 594"/>
                  <a:gd name="T58" fmla="*/ 0 w 494"/>
                  <a:gd name="T59" fmla="*/ 67 h 594"/>
                  <a:gd name="T60" fmla="*/ 1 w 494"/>
                  <a:gd name="T61" fmla="*/ 79 h 594"/>
                  <a:gd name="T62" fmla="*/ 4 w 494"/>
                  <a:gd name="T63" fmla="*/ 91 h 594"/>
                  <a:gd name="T64" fmla="*/ 11 w 494"/>
                  <a:gd name="T65" fmla="*/ 103 h 594"/>
                  <a:gd name="T66" fmla="*/ 19 w 494"/>
                  <a:gd name="T67" fmla="*/ 113 h 594"/>
                  <a:gd name="T68" fmla="*/ 28 w 494"/>
                  <a:gd name="T69" fmla="*/ 128 h 594"/>
                  <a:gd name="T70" fmla="*/ 33 w 494"/>
                  <a:gd name="T71" fmla="*/ 137 h 594"/>
                  <a:gd name="T72" fmla="*/ 36 w 494"/>
                  <a:gd name="T73" fmla="*/ 147 h 594"/>
                  <a:gd name="T74" fmla="*/ 38 w 494"/>
                  <a:gd name="T75" fmla="*/ 160 h 594"/>
                  <a:gd name="T76" fmla="*/ 40 w 494"/>
                  <a:gd name="T77" fmla="*/ 173 h 594"/>
                  <a:gd name="T78" fmla="*/ 41 w 494"/>
                  <a:gd name="T79" fmla="*/ 177 h 594"/>
                  <a:gd name="T80" fmla="*/ 42 w 494"/>
                  <a:gd name="T81" fmla="*/ 178 h 594"/>
                  <a:gd name="T82" fmla="*/ 44 w 494"/>
                  <a:gd name="T83" fmla="*/ 180 h 594"/>
                  <a:gd name="T84" fmla="*/ 48 w 494"/>
                  <a:gd name="T85" fmla="*/ 182 h 594"/>
                  <a:gd name="T86" fmla="*/ 54 w 494"/>
                  <a:gd name="T87" fmla="*/ 184 h 594"/>
                  <a:gd name="T88" fmla="*/ 60 w 494"/>
                  <a:gd name="T89" fmla="*/ 185 h 594"/>
                  <a:gd name="T90" fmla="*/ 66 w 494"/>
                  <a:gd name="T91" fmla="*/ 186 h 594"/>
                  <a:gd name="T92" fmla="*/ 72 w 494"/>
                  <a:gd name="T93" fmla="*/ 186 h 594"/>
                  <a:gd name="T94" fmla="*/ 77 w 494"/>
                  <a:gd name="T95" fmla="*/ 186 h 594"/>
                  <a:gd name="T96" fmla="*/ 84 w 494"/>
                  <a:gd name="T97" fmla="*/ 186 h 594"/>
                  <a:gd name="T98" fmla="*/ 89 w 494"/>
                  <a:gd name="T99" fmla="*/ 186 h 594"/>
                  <a:gd name="T100" fmla="*/ 95 w 494"/>
                  <a:gd name="T101" fmla="*/ 185 h 594"/>
                  <a:gd name="T102" fmla="*/ 100 w 494"/>
                  <a:gd name="T103" fmla="*/ 184 h 594"/>
                  <a:gd name="T104" fmla="*/ 105 w 494"/>
                  <a:gd name="T105" fmla="*/ 182 h 5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4" h="594">
                    <a:moveTo>
                      <a:pt x="345" y="577"/>
                    </a:moveTo>
                    <a:lnTo>
                      <a:pt x="349" y="574"/>
                    </a:lnTo>
                    <a:lnTo>
                      <a:pt x="353" y="572"/>
                    </a:lnTo>
                    <a:lnTo>
                      <a:pt x="354" y="570"/>
                    </a:lnTo>
                    <a:lnTo>
                      <a:pt x="356" y="568"/>
                    </a:lnTo>
                    <a:lnTo>
                      <a:pt x="357" y="567"/>
                    </a:lnTo>
                    <a:lnTo>
                      <a:pt x="358" y="566"/>
                    </a:lnTo>
                    <a:lnTo>
                      <a:pt x="358" y="565"/>
                    </a:lnTo>
                    <a:lnTo>
                      <a:pt x="359" y="563"/>
                    </a:lnTo>
                    <a:lnTo>
                      <a:pt x="360" y="561"/>
                    </a:lnTo>
                    <a:lnTo>
                      <a:pt x="360" y="559"/>
                    </a:lnTo>
                    <a:lnTo>
                      <a:pt x="362" y="550"/>
                    </a:lnTo>
                    <a:lnTo>
                      <a:pt x="376" y="473"/>
                    </a:lnTo>
                    <a:lnTo>
                      <a:pt x="379" y="462"/>
                    </a:lnTo>
                    <a:lnTo>
                      <a:pt x="381" y="454"/>
                    </a:lnTo>
                    <a:lnTo>
                      <a:pt x="385" y="443"/>
                    </a:lnTo>
                    <a:lnTo>
                      <a:pt x="390" y="431"/>
                    </a:lnTo>
                    <a:lnTo>
                      <a:pt x="395" y="420"/>
                    </a:lnTo>
                    <a:lnTo>
                      <a:pt x="400" y="411"/>
                    </a:lnTo>
                    <a:lnTo>
                      <a:pt x="404" y="403"/>
                    </a:lnTo>
                    <a:lnTo>
                      <a:pt x="408" y="396"/>
                    </a:lnTo>
                    <a:lnTo>
                      <a:pt x="416" y="383"/>
                    </a:lnTo>
                    <a:lnTo>
                      <a:pt x="424" y="371"/>
                    </a:lnTo>
                    <a:lnTo>
                      <a:pt x="433" y="360"/>
                    </a:lnTo>
                    <a:lnTo>
                      <a:pt x="439" y="351"/>
                    </a:lnTo>
                    <a:lnTo>
                      <a:pt x="451" y="335"/>
                    </a:lnTo>
                    <a:lnTo>
                      <a:pt x="458" y="324"/>
                    </a:lnTo>
                    <a:lnTo>
                      <a:pt x="465" y="314"/>
                    </a:lnTo>
                    <a:lnTo>
                      <a:pt x="470" y="304"/>
                    </a:lnTo>
                    <a:lnTo>
                      <a:pt x="476" y="291"/>
                    </a:lnTo>
                    <a:lnTo>
                      <a:pt x="480" y="280"/>
                    </a:lnTo>
                    <a:lnTo>
                      <a:pt x="484" y="268"/>
                    </a:lnTo>
                    <a:lnTo>
                      <a:pt x="487" y="258"/>
                    </a:lnTo>
                    <a:lnTo>
                      <a:pt x="490" y="247"/>
                    </a:lnTo>
                    <a:lnTo>
                      <a:pt x="492" y="232"/>
                    </a:lnTo>
                    <a:lnTo>
                      <a:pt x="493" y="216"/>
                    </a:lnTo>
                    <a:lnTo>
                      <a:pt x="493" y="201"/>
                    </a:lnTo>
                    <a:lnTo>
                      <a:pt x="491" y="189"/>
                    </a:lnTo>
                    <a:lnTo>
                      <a:pt x="489" y="178"/>
                    </a:lnTo>
                    <a:lnTo>
                      <a:pt x="487" y="167"/>
                    </a:lnTo>
                    <a:lnTo>
                      <a:pt x="483" y="154"/>
                    </a:lnTo>
                    <a:lnTo>
                      <a:pt x="478" y="141"/>
                    </a:lnTo>
                    <a:lnTo>
                      <a:pt x="473" y="129"/>
                    </a:lnTo>
                    <a:lnTo>
                      <a:pt x="468" y="117"/>
                    </a:lnTo>
                    <a:lnTo>
                      <a:pt x="461" y="107"/>
                    </a:lnTo>
                    <a:lnTo>
                      <a:pt x="451" y="94"/>
                    </a:lnTo>
                    <a:lnTo>
                      <a:pt x="441" y="82"/>
                    </a:lnTo>
                    <a:lnTo>
                      <a:pt x="431" y="72"/>
                    </a:lnTo>
                    <a:lnTo>
                      <a:pt x="421" y="63"/>
                    </a:lnTo>
                    <a:lnTo>
                      <a:pt x="411" y="55"/>
                    </a:lnTo>
                    <a:lnTo>
                      <a:pt x="399" y="47"/>
                    </a:lnTo>
                    <a:lnTo>
                      <a:pt x="388" y="39"/>
                    </a:lnTo>
                    <a:lnTo>
                      <a:pt x="374" y="32"/>
                    </a:lnTo>
                    <a:lnTo>
                      <a:pt x="359" y="24"/>
                    </a:lnTo>
                    <a:lnTo>
                      <a:pt x="344" y="17"/>
                    </a:lnTo>
                    <a:lnTo>
                      <a:pt x="327" y="12"/>
                    </a:lnTo>
                    <a:lnTo>
                      <a:pt x="311" y="7"/>
                    </a:lnTo>
                    <a:lnTo>
                      <a:pt x="299" y="5"/>
                    </a:lnTo>
                    <a:lnTo>
                      <a:pt x="285" y="2"/>
                    </a:lnTo>
                    <a:lnTo>
                      <a:pt x="272" y="0"/>
                    </a:lnTo>
                    <a:lnTo>
                      <a:pt x="257" y="0"/>
                    </a:lnTo>
                    <a:lnTo>
                      <a:pt x="243" y="0"/>
                    </a:lnTo>
                    <a:lnTo>
                      <a:pt x="228" y="0"/>
                    </a:lnTo>
                    <a:lnTo>
                      <a:pt x="215" y="0"/>
                    </a:lnTo>
                    <a:lnTo>
                      <a:pt x="201" y="3"/>
                    </a:lnTo>
                    <a:lnTo>
                      <a:pt x="190" y="5"/>
                    </a:lnTo>
                    <a:lnTo>
                      <a:pt x="177" y="8"/>
                    </a:lnTo>
                    <a:lnTo>
                      <a:pt x="164" y="11"/>
                    </a:lnTo>
                    <a:lnTo>
                      <a:pt x="153" y="15"/>
                    </a:lnTo>
                    <a:lnTo>
                      <a:pt x="142" y="19"/>
                    </a:lnTo>
                    <a:lnTo>
                      <a:pt x="132" y="24"/>
                    </a:lnTo>
                    <a:lnTo>
                      <a:pt x="121" y="29"/>
                    </a:lnTo>
                    <a:lnTo>
                      <a:pt x="111" y="35"/>
                    </a:lnTo>
                    <a:lnTo>
                      <a:pt x="99" y="42"/>
                    </a:lnTo>
                    <a:lnTo>
                      <a:pt x="88" y="49"/>
                    </a:lnTo>
                    <a:lnTo>
                      <a:pt x="79" y="56"/>
                    </a:lnTo>
                    <a:lnTo>
                      <a:pt x="69" y="64"/>
                    </a:lnTo>
                    <a:lnTo>
                      <a:pt x="59" y="73"/>
                    </a:lnTo>
                    <a:lnTo>
                      <a:pt x="50" y="81"/>
                    </a:lnTo>
                    <a:lnTo>
                      <a:pt x="42" y="89"/>
                    </a:lnTo>
                    <a:lnTo>
                      <a:pt x="34" y="100"/>
                    </a:lnTo>
                    <a:lnTo>
                      <a:pt x="25" y="112"/>
                    </a:lnTo>
                    <a:lnTo>
                      <a:pt x="17" y="126"/>
                    </a:lnTo>
                    <a:lnTo>
                      <a:pt x="12" y="139"/>
                    </a:lnTo>
                    <a:lnTo>
                      <a:pt x="8" y="153"/>
                    </a:lnTo>
                    <a:lnTo>
                      <a:pt x="3" y="166"/>
                    </a:lnTo>
                    <a:lnTo>
                      <a:pt x="1" y="179"/>
                    </a:lnTo>
                    <a:lnTo>
                      <a:pt x="0" y="191"/>
                    </a:lnTo>
                    <a:lnTo>
                      <a:pt x="0" y="203"/>
                    </a:lnTo>
                    <a:lnTo>
                      <a:pt x="0" y="214"/>
                    </a:lnTo>
                    <a:lnTo>
                      <a:pt x="0" y="227"/>
                    </a:lnTo>
                    <a:lnTo>
                      <a:pt x="0" y="238"/>
                    </a:lnTo>
                    <a:lnTo>
                      <a:pt x="3" y="252"/>
                    </a:lnTo>
                    <a:lnTo>
                      <a:pt x="5" y="264"/>
                    </a:lnTo>
                    <a:lnTo>
                      <a:pt x="9" y="277"/>
                    </a:lnTo>
                    <a:lnTo>
                      <a:pt x="14" y="290"/>
                    </a:lnTo>
                    <a:lnTo>
                      <a:pt x="20" y="303"/>
                    </a:lnTo>
                    <a:lnTo>
                      <a:pt x="27" y="314"/>
                    </a:lnTo>
                    <a:lnTo>
                      <a:pt x="34" y="326"/>
                    </a:lnTo>
                    <a:lnTo>
                      <a:pt x="43" y="338"/>
                    </a:lnTo>
                    <a:lnTo>
                      <a:pt x="50" y="349"/>
                    </a:lnTo>
                    <a:lnTo>
                      <a:pt x="58" y="361"/>
                    </a:lnTo>
                    <a:lnTo>
                      <a:pt x="66" y="373"/>
                    </a:lnTo>
                    <a:lnTo>
                      <a:pt x="78" y="390"/>
                    </a:lnTo>
                    <a:lnTo>
                      <a:pt x="90" y="409"/>
                    </a:lnTo>
                    <a:lnTo>
                      <a:pt x="96" y="418"/>
                    </a:lnTo>
                    <a:lnTo>
                      <a:pt x="100" y="426"/>
                    </a:lnTo>
                    <a:lnTo>
                      <a:pt x="104" y="436"/>
                    </a:lnTo>
                    <a:lnTo>
                      <a:pt x="108" y="446"/>
                    </a:lnTo>
                    <a:lnTo>
                      <a:pt x="111" y="456"/>
                    </a:lnTo>
                    <a:lnTo>
                      <a:pt x="114" y="467"/>
                    </a:lnTo>
                    <a:lnTo>
                      <a:pt x="116" y="482"/>
                    </a:lnTo>
                    <a:lnTo>
                      <a:pt x="120" y="498"/>
                    </a:lnTo>
                    <a:lnTo>
                      <a:pt x="121" y="511"/>
                    </a:lnTo>
                    <a:lnTo>
                      <a:pt x="124" y="527"/>
                    </a:lnTo>
                    <a:lnTo>
                      <a:pt x="126" y="539"/>
                    </a:lnTo>
                    <a:lnTo>
                      <a:pt x="128" y="549"/>
                    </a:lnTo>
                    <a:lnTo>
                      <a:pt x="130" y="559"/>
                    </a:lnTo>
                    <a:lnTo>
                      <a:pt x="132" y="561"/>
                    </a:lnTo>
                    <a:lnTo>
                      <a:pt x="132" y="564"/>
                    </a:lnTo>
                    <a:lnTo>
                      <a:pt x="132" y="565"/>
                    </a:lnTo>
                    <a:lnTo>
                      <a:pt x="133" y="566"/>
                    </a:lnTo>
                    <a:lnTo>
                      <a:pt x="134" y="567"/>
                    </a:lnTo>
                    <a:lnTo>
                      <a:pt x="136" y="569"/>
                    </a:lnTo>
                    <a:lnTo>
                      <a:pt x="138" y="571"/>
                    </a:lnTo>
                    <a:lnTo>
                      <a:pt x="140" y="573"/>
                    </a:lnTo>
                    <a:lnTo>
                      <a:pt x="144" y="576"/>
                    </a:lnTo>
                    <a:lnTo>
                      <a:pt x="148" y="577"/>
                    </a:lnTo>
                    <a:lnTo>
                      <a:pt x="154" y="580"/>
                    </a:lnTo>
                    <a:lnTo>
                      <a:pt x="160" y="582"/>
                    </a:lnTo>
                    <a:lnTo>
                      <a:pt x="166" y="584"/>
                    </a:lnTo>
                    <a:lnTo>
                      <a:pt x="171" y="585"/>
                    </a:lnTo>
                    <a:lnTo>
                      <a:pt x="176" y="586"/>
                    </a:lnTo>
                    <a:lnTo>
                      <a:pt x="183" y="587"/>
                    </a:lnTo>
                    <a:lnTo>
                      <a:pt x="190" y="589"/>
                    </a:lnTo>
                    <a:lnTo>
                      <a:pt x="195" y="589"/>
                    </a:lnTo>
                    <a:lnTo>
                      <a:pt x="202" y="590"/>
                    </a:lnTo>
                    <a:lnTo>
                      <a:pt x="209" y="591"/>
                    </a:lnTo>
                    <a:lnTo>
                      <a:pt x="215" y="592"/>
                    </a:lnTo>
                    <a:lnTo>
                      <a:pt x="221" y="592"/>
                    </a:lnTo>
                    <a:lnTo>
                      <a:pt x="228" y="592"/>
                    </a:lnTo>
                    <a:lnTo>
                      <a:pt x="234" y="593"/>
                    </a:lnTo>
                    <a:lnTo>
                      <a:pt x="240" y="593"/>
                    </a:lnTo>
                    <a:lnTo>
                      <a:pt x="245" y="593"/>
                    </a:lnTo>
                    <a:lnTo>
                      <a:pt x="251" y="593"/>
                    </a:lnTo>
                    <a:lnTo>
                      <a:pt x="259" y="593"/>
                    </a:lnTo>
                    <a:lnTo>
                      <a:pt x="265" y="592"/>
                    </a:lnTo>
                    <a:lnTo>
                      <a:pt x="270" y="592"/>
                    </a:lnTo>
                    <a:lnTo>
                      <a:pt x="277" y="592"/>
                    </a:lnTo>
                    <a:lnTo>
                      <a:pt x="284" y="591"/>
                    </a:lnTo>
                    <a:lnTo>
                      <a:pt x="290" y="590"/>
                    </a:lnTo>
                    <a:lnTo>
                      <a:pt x="297" y="589"/>
                    </a:lnTo>
                    <a:lnTo>
                      <a:pt x="302" y="588"/>
                    </a:lnTo>
                    <a:lnTo>
                      <a:pt x="308" y="587"/>
                    </a:lnTo>
                    <a:lnTo>
                      <a:pt x="314" y="586"/>
                    </a:lnTo>
                    <a:lnTo>
                      <a:pt x="319" y="585"/>
                    </a:lnTo>
                    <a:lnTo>
                      <a:pt x="325" y="584"/>
                    </a:lnTo>
                    <a:lnTo>
                      <a:pt x="330" y="582"/>
                    </a:lnTo>
                    <a:lnTo>
                      <a:pt x="335" y="580"/>
                    </a:lnTo>
                    <a:lnTo>
                      <a:pt x="340" y="578"/>
                    </a:lnTo>
                    <a:lnTo>
                      <a:pt x="345" y="577"/>
                    </a:lnTo>
                  </a:path>
                </a:pathLst>
              </a:custGeom>
              <a:solidFill>
                <a:srgbClr val="FF9900"/>
              </a:solidFill>
              <a:ln w="12700" cap="rnd" cmpd="sng">
                <a:solidFill>
                  <a:srgbClr val="FFFFFF"/>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73" name="Freeform 66">
                <a:extLst>
                  <a:ext uri="{FF2B5EF4-FFF2-40B4-BE49-F238E27FC236}">
                    <a16:creationId xmlns:a16="http://schemas.microsoft.com/office/drawing/2014/main" id="{54624A5E-CE1F-E1C1-496E-B77E914AE361}"/>
                  </a:ext>
                </a:extLst>
              </p:cNvPr>
              <p:cNvSpPr/>
              <p:nvPr/>
            </p:nvSpPr>
            <p:spPr bwMode="auto">
              <a:xfrm>
                <a:off x="3044" y="1290"/>
                <a:ext cx="48" cy="50"/>
              </a:xfrm>
              <a:custGeom>
                <a:avLst/>
                <a:gdLst>
                  <a:gd name="T0" fmla="*/ 0 w 84"/>
                  <a:gd name="T1" fmla="*/ 0 h 89"/>
                  <a:gd name="T2" fmla="*/ 7 w 84"/>
                  <a:gd name="T3" fmla="*/ 3 h 89"/>
                  <a:gd name="T4" fmla="*/ 14 w 84"/>
                  <a:gd name="T5" fmla="*/ 6 h 89"/>
                  <a:gd name="T6" fmla="*/ 19 w 84"/>
                  <a:gd name="T7" fmla="*/ 10 h 89"/>
                  <a:gd name="T8" fmla="*/ 22 w 84"/>
                  <a:gd name="T9" fmla="*/ 13 h 89"/>
                  <a:gd name="T10" fmla="*/ 24 w 84"/>
                  <a:gd name="T11" fmla="*/ 16 h 89"/>
                  <a:gd name="T12" fmla="*/ 26 w 84"/>
                  <a:gd name="T13" fmla="*/ 20 h 89"/>
                  <a:gd name="T14" fmla="*/ 27 w 84"/>
                  <a:gd name="T15" fmla="*/ 23 h 89"/>
                  <a:gd name="T16" fmla="*/ 18 w 84"/>
                  <a:gd name="T17" fmla="*/ 28 h 89"/>
                  <a:gd name="T18" fmla="*/ 17 w 84"/>
                  <a:gd name="T19" fmla="*/ 23 h 89"/>
                  <a:gd name="T20" fmla="*/ 15 w 84"/>
                  <a:gd name="T21" fmla="*/ 19 h 89"/>
                  <a:gd name="T22" fmla="*/ 13 w 84"/>
                  <a:gd name="T23" fmla="*/ 13 h 89"/>
                  <a:gd name="T24" fmla="*/ 10 w 84"/>
                  <a:gd name="T25" fmla="*/ 9 h 89"/>
                  <a:gd name="T26" fmla="*/ 6 w 84"/>
                  <a:gd name="T27" fmla="*/ 4 h 89"/>
                  <a:gd name="T28" fmla="*/ 0 w 84"/>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4" h="89">
                    <a:moveTo>
                      <a:pt x="0" y="0"/>
                    </a:moveTo>
                    <a:lnTo>
                      <a:pt x="22" y="9"/>
                    </a:lnTo>
                    <a:lnTo>
                      <a:pt x="42" y="19"/>
                    </a:lnTo>
                    <a:lnTo>
                      <a:pt x="57" y="30"/>
                    </a:lnTo>
                    <a:lnTo>
                      <a:pt x="67" y="41"/>
                    </a:lnTo>
                    <a:lnTo>
                      <a:pt x="74" y="52"/>
                    </a:lnTo>
                    <a:lnTo>
                      <a:pt x="79" y="62"/>
                    </a:lnTo>
                    <a:lnTo>
                      <a:pt x="83" y="73"/>
                    </a:lnTo>
                    <a:lnTo>
                      <a:pt x="54" y="88"/>
                    </a:lnTo>
                    <a:lnTo>
                      <a:pt x="50" y="73"/>
                    </a:lnTo>
                    <a:lnTo>
                      <a:pt x="46" y="58"/>
                    </a:lnTo>
                    <a:lnTo>
                      <a:pt x="39" y="42"/>
                    </a:lnTo>
                    <a:lnTo>
                      <a:pt x="30" y="29"/>
                    </a:lnTo>
                    <a:lnTo>
                      <a:pt x="18" y="15"/>
                    </a:lnTo>
                    <a:lnTo>
                      <a:pt x="0"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266" name="Group 67">
              <a:extLst>
                <a:ext uri="{FF2B5EF4-FFF2-40B4-BE49-F238E27FC236}">
                  <a16:creationId xmlns:a16="http://schemas.microsoft.com/office/drawing/2014/main" id="{8546E1C1-2537-AEDC-1F44-728E2083F648}"/>
                </a:ext>
              </a:extLst>
            </p:cNvPr>
            <p:cNvGrpSpPr/>
            <p:nvPr/>
          </p:nvGrpSpPr>
          <p:grpSpPr bwMode="auto">
            <a:xfrm>
              <a:off x="566" y="1069"/>
              <a:ext cx="277" cy="430"/>
              <a:chOff x="1049" y="1248"/>
              <a:chExt cx="277" cy="430"/>
            </a:xfrm>
          </p:grpSpPr>
          <p:grpSp>
            <p:nvGrpSpPr>
              <p:cNvPr id="351" name="Group 68">
                <a:extLst>
                  <a:ext uri="{FF2B5EF4-FFF2-40B4-BE49-F238E27FC236}">
                    <a16:creationId xmlns:a16="http://schemas.microsoft.com/office/drawing/2014/main" id="{135F7CF4-8363-3D09-95C3-0C92F4AD4B6C}"/>
                  </a:ext>
                </a:extLst>
              </p:cNvPr>
              <p:cNvGrpSpPr/>
              <p:nvPr/>
            </p:nvGrpSpPr>
            <p:grpSpPr bwMode="auto">
              <a:xfrm>
                <a:off x="1124" y="1579"/>
                <a:ext cx="126" cy="99"/>
                <a:chOff x="457" y="1792"/>
                <a:chExt cx="224" cy="177"/>
              </a:xfrm>
            </p:grpSpPr>
            <p:grpSp>
              <p:nvGrpSpPr>
                <p:cNvPr id="354" name="Group 69">
                  <a:extLst>
                    <a:ext uri="{FF2B5EF4-FFF2-40B4-BE49-F238E27FC236}">
                      <a16:creationId xmlns:a16="http://schemas.microsoft.com/office/drawing/2014/main" id="{88AB0665-9389-6DBC-552A-6872F5F00B56}"/>
                    </a:ext>
                  </a:extLst>
                </p:cNvPr>
                <p:cNvGrpSpPr/>
                <p:nvPr/>
              </p:nvGrpSpPr>
              <p:grpSpPr bwMode="auto">
                <a:xfrm>
                  <a:off x="457" y="1792"/>
                  <a:ext cx="224" cy="177"/>
                  <a:chOff x="457" y="1792"/>
                  <a:chExt cx="224" cy="177"/>
                </a:xfrm>
              </p:grpSpPr>
              <p:grpSp>
                <p:nvGrpSpPr>
                  <p:cNvPr id="360" name="Group 70">
                    <a:extLst>
                      <a:ext uri="{FF2B5EF4-FFF2-40B4-BE49-F238E27FC236}">
                        <a16:creationId xmlns:a16="http://schemas.microsoft.com/office/drawing/2014/main" id="{D7D19871-A77E-8895-5336-00F566318B7C}"/>
                      </a:ext>
                    </a:extLst>
                  </p:cNvPr>
                  <p:cNvGrpSpPr/>
                  <p:nvPr/>
                </p:nvGrpSpPr>
                <p:grpSpPr bwMode="auto">
                  <a:xfrm>
                    <a:off x="513" y="1927"/>
                    <a:ext cx="123" cy="42"/>
                    <a:chOff x="513" y="1927"/>
                    <a:chExt cx="123" cy="42"/>
                  </a:xfrm>
                </p:grpSpPr>
                <p:sp>
                  <p:nvSpPr>
                    <p:cNvPr id="369" name="Freeform 71">
                      <a:extLst>
                        <a:ext uri="{FF2B5EF4-FFF2-40B4-BE49-F238E27FC236}">
                          <a16:creationId xmlns:a16="http://schemas.microsoft.com/office/drawing/2014/main" id="{2B4E21A8-C642-884F-1DBC-E51C84938AC4}"/>
                        </a:ext>
                      </a:extLst>
                    </p:cNvPr>
                    <p:cNvSpPr/>
                    <p:nvPr/>
                  </p:nvSpPr>
                  <p:spPr bwMode="auto">
                    <a:xfrm>
                      <a:off x="513" y="1927"/>
                      <a:ext cx="123" cy="42"/>
                    </a:xfrm>
                    <a:custGeom>
                      <a:avLst/>
                      <a:gdLst>
                        <a:gd name="T0" fmla="*/ 0 w 123"/>
                        <a:gd name="T1" fmla="*/ 0 h 42"/>
                        <a:gd name="T2" fmla="*/ 24 w 123"/>
                        <a:gd name="T3" fmla="*/ 32 h 42"/>
                        <a:gd name="T4" fmla="*/ 26 w 123"/>
                        <a:gd name="T5" fmla="*/ 34 h 42"/>
                        <a:gd name="T6" fmla="*/ 29 w 123"/>
                        <a:gd name="T7" fmla="*/ 35 h 42"/>
                        <a:gd name="T8" fmla="*/ 33 w 123"/>
                        <a:gd name="T9" fmla="*/ 37 h 42"/>
                        <a:gd name="T10" fmla="*/ 37 w 123"/>
                        <a:gd name="T11" fmla="*/ 38 h 42"/>
                        <a:gd name="T12" fmla="*/ 42 w 123"/>
                        <a:gd name="T13" fmla="*/ 39 h 42"/>
                        <a:gd name="T14" fmla="*/ 46 w 123"/>
                        <a:gd name="T15" fmla="*/ 39 h 42"/>
                        <a:gd name="T16" fmla="*/ 50 w 123"/>
                        <a:gd name="T17" fmla="*/ 40 h 42"/>
                        <a:gd name="T18" fmla="*/ 54 w 123"/>
                        <a:gd name="T19" fmla="*/ 40 h 42"/>
                        <a:gd name="T20" fmla="*/ 59 w 123"/>
                        <a:gd name="T21" fmla="*/ 41 h 42"/>
                        <a:gd name="T22" fmla="*/ 62 w 123"/>
                        <a:gd name="T23" fmla="*/ 41 h 42"/>
                        <a:gd name="T24" fmla="*/ 68 w 123"/>
                        <a:gd name="T25" fmla="*/ 40 h 42"/>
                        <a:gd name="T26" fmla="*/ 72 w 123"/>
                        <a:gd name="T27" fmla="*/ 40 h 42"/>
                        <a:gd name="T28" fmla="*/ 77 w 123"/>
                        <a:gd name="T29" fmla="*/ 39 h 42"/>
                        <a:gd name="T30" fmla="*/ 81 w 123"/>
                        <a:gd name="T31" fmla="*/ 39 h 42"/>
                        <a:gd name="T32" fmla="*/ 85 w 123"/>
                        <a:gd name="T33" fmla="*/ 38 h 42"/>
                        <a:gd name="T34" fmla="*/ 89 w 123"/>
                        <a:gd name="T35" fmla="*/ 37 h 42"/>
                        <a:gd name="T36" fmla="*/ 93 w 123"/>
                        <a:gd name="T37" fmla="*/ 35 h 42"/>
                        <a:gd name="T38" fmla="*/ 95 w 123"/>
                        <a:gd name="T39" fmla="*/ 34 h 42"/>
                        <a:gd name="T40" fmla="*/ 97 w 123"/>
                        <a:gd name="T41" fmla="*/ 33 h 42"/>
                        <a:gd name="T42" fmla="*/ 99 w 123"/>
                        <a:gd name="T43" fmla="*/ 31 h 42"/>
                        <a:gd name="T44" fmla="*/ 122 w 123"/>
                        <a:gd name="T45" fmla="*/ 0 h 42"/>
                        <a:gd name="T46" fmla="*/ 0 w 123"/>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3" h="42">
                          <a:moveTo>
                            <a:pt x="0" y="0"/>
                          </a:moveTo>
                          <a:lnTo>
                            <a:pt x="24" y="32"/>
                          </a:lnTo>
                          <a:lnTo>
                            <a:pt x="26" y="34"/>
                          </a:lnTo>
                          <a:lnTo>
                            <a:pt x="29" y="35"/>
                          </a:lnTo>
                          <a:lnTo>
                            <a:pt x="33" y="37"/>
                          </a:lnTo>
                          <a:lnTo>
                            <a:pt x="37" y="38"/>
                          </a:lnTo>
                          <a:lnTo>
                            <a:pt x="42" y="39"/>
                          </a:lnTo>
                          <a:lnTo>
                            <a:pt x="46" y="39"/>
                          </a:lnTo>
                          <a:lnTo>
                            <a:pt x="50" y="40"/>
                          </a:lnTo>
                          <a:lnTo>
                            <a:pt x="54" y="40"/>
                          </a:lnTo>
                          <a:lnTo>
                            <a:pt x="59" y="41"/>
                          </a:lnTo>
                          <a:lnTo>
                            <a:pt x="62" y="41"/>
                          </a:lnTo>
                          <a:lnTo>
                            <a:pt x="68" y="40"/>
                          </a:lnTo>
                          <a:lnTo>
                            <a:pt x="72" y="40"/>
                          </a:lnTo>
                          <a:lnTo>
                            <a:pt x="77" y="39"/>
                          </a:lnTo>
                          <a:lnTo>
                            <a:pt x="81" y="39"/>
                          </a:lnTo>
                          <a:lnTo>
                            <a:pt x="85" y="38"/>
                          </a:lnTo>
                          <a:lnTo>
                            <a:pt x="89" y="37"/>
                          </a:lnTo>
                          <a:lnTo>
                            <a:pt x="93" y="35"/>
                          </a:lnTo>
                          <a:lnTo>
                            <a:pt x="95" y="34"/>
                          </a:lnTo>
                          <a:lnTo>
                            <a:pt x="97" y="33"/>
                          </a:lnTo>
                          <a:lnTo>
                            <a:pt x="99" y="31"/>
                          </a:lnTo>
                          <a:lnTo>
                            <a:pt x="122" y="0"/>
                          </a:lnTo>
                          <a:lnTo>
                            <a:pt x="0" y="0"/>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70" name="Freeform 72">
                      <a:extLst>
                        <a:ext uri="{FF2B5EF4-FFF2-40B4-BE49-F238E27FC236}">
                          <a16:creationId xmlns:a16="http://schemas.microsoft.com/office/drawing/2014/main" id="{422F2C78-5C55-2655-C8DB-406B35562D23}"/>
                        </a:ext>
                      </a:extLst>
                    </p:cNvPr>
                    <p:cNvSpPr/>
                    <p:nvPr/>
                  </p:nvSpPr>
                  <p:spPr bwMode="auto">
                    <a:xfrm>
                      <a:off x="532" y="1927"/>
                      <a:ext cx="56" cy="42"/>
                    </a:xfrm>
                    <a:custGeom>
                      <a:avLst/>
                      <a:gdLst>
                        <a:gd name="T0" fmla="*/ 0 w 56"/>
                        <a:gd name="T1" fmla="*/ 0 h 42"/>
                        <a:gd name="T2" fmla="*/ 15 w 56"/>
                        <a:gd name="T3" fmla="*/ 37 h 42"/>
                        <a:gd name="T4" fmla="*/ 18 w 56"/>
                        <a:gd name="T5" fmla="*/ 38 h 42"/>
                        <a:gd name="T6" fmla="*/ 23 w 56"/>
                        <a:gd name="T7" fmla="*/ 39 h 42"/>
                        <a:gd name="T8" fmla="*/ 27 w 56"/>
                        <a:gd name="T9" fmla="*/ 39 h 42"/>
                        <a:gd name="T10" fmla="*/ 31 w 56"/>
                        <a:gd name="T11" fmla="*/ 40 h 42"/>
                        <a:gd name="T12" fmla="*/ 35 w 56"/>
                        <a:gd name="T13" fmla="*/ 40 h 42"/>
                        <a:gd name="T14" fmla="*/ 40 w 56"/>
                        <a:gd name="T15" fmla="*/ 41 h 42"/>
                        <a:gd name="T16" fmla="*/ 44 w 56"/>
                        <a:gd name="T17" fmla="*/ 41 h 42"/>
                        <a:gd name="T18" fmla="*/ 49 w 56"/>
                        <a:gd name="T19" fmla="*/ 40 h 42"/>
                        <a:gd name="T20" fmla="*/ 55 w 56"/>
                        <a:gd name="T21" fmla="*/ 0 h 42"/>
                        <a:gd name="T22" fmla="*/ 0 w 56"/>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 h="42">
                          <a:moveTo>
                            <a:pt x="0" y="0"/>
                          </a:moveTo>
                          <a:lnTo>
                            <a:pt x="15" y="37"/>
                          </a:lnTo>
                          <a:lnTo>
                            <a:pt x="18" y="38"/>
                          </a:lnTo>
                          <a:lnTo>
                            <a:pt x="23" y="39"/>
                          </a:lnTo>
                          <a:lnTo>
                            <a:pt x="27" y="39"/>
                          </a:lnTo>
                          <a:lnTo>
                            <a:pt x="31" y="40"/>
                          </a:lnTo>
                          <a:lnTo>
                            <a:pt x="35" y="40"/>
                          </a:lnTo>
                          <a:lnTo>
                            <a:pt x="40" y="41"/>
                          </a:lnTo>
                          <a:lnTo>
                            <a:pt x="44" y="41"/>
                          </a:lnTo>
                          <a:lnTo>
                            <a:pt x="49" y="40"/>
                          </a:lnTo>
                          <a:lnTo>
                            <a:pt x="55" y="0"/>
                          </a:lnTo>
                          <a:lnTo>
                            <a:pt x="0" y="0"/>
                          </a:lnTo>
                        </a:path>
                      </a:pathLst>
                    </a:custGeom>
                    <a:solidFill>
                      <a:srgbClr val="404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361" name="Group 73">
                    <a:extLst>
                      <a:ext uri="{FF2B5EF4-FFF2-40B4-BE49-F238E27FC236}">
                        <a16:creationId xmlns:a16="http://schemas.microsoft.com/office/drawing/2014/main" id="{FC7F1762-4035-B208-F903-97B7BD62251E}"/>
                      </a:ext>
                    </a:extLst>
                  </p:cNvPr>
                  <p:cNvGrpSpPr/>
                  <p:nvPr/>
                </p:nvGrpSpPr>
                <p:grpSpPr bwMode="auto">
                  <a:xfrm>
                    <a:off x="457" y="1792"/>
                    <a:ext cx="224" cy="148"/>
                    <a:chOff x="457" y="1792"/>
                    <a:chExt cx="224" cy="148"/>
                  </a:xfrm>
                </p:grpSpPr>
                <p:sp>
                  <p:nvSpPr>
                    <p:cNvPr id="362" name="Freeform 74">
                      <a:extLst>
                        <a:ext uri="{FF2B5EF4-FFF2-40B4-BE49-F238E27FC236}">
                          <a16:creationId xmlns:a16="http://schemas.microsoft.com/office/drawing/2014/main" id="{3C644FD7-4D72-7176-DEFF-F36521317F82}"/>
                        </a:ext>
                      </a:extLst>
                    </p:cNvPr>
                    <p:cNvSpPr/>
                    <p:nvPr/>
                  </p:nvSpPr>
                  <p:spPr bwMode="auto">
                    <a:xfrm>
                      <a:off x="457" y="1792"/>
                      <a:ext cx="224" cy="148"/>
                    </a:xfrm>
                    <a:custGeom>
                      <a:avLst/>
                      <a:gdLst>
                        <a:gd name="T0" fmla="*/ 5 w 224"/>
                        <a:gd name="T1" fmla="*/ 4 h 148"/>
                        <a:gd name="T2" fmla="*/ 6 w 224"/>
                        <a:gd name="T3" fmla="*/ 7 h 148"/>
                        <a:gd name="T4" fmla="*/ 5 w 224"/>
                        <a:gd name="T5" fmla="*/ 15 h 148"/>
                        <a:gd name="T6" fmla="*/ 3 w 224"/>
                        <a:gd name="T7" fmla="*/ 19 h 148"/>
                        <a:gd name="T8" fmla="*/ 1 w 224"/>
                        <a:gd name="T9" fmla="*/ 25 h 148"/>
                        <a:gd name="T10" fmla="*/ 4 w 224"/>
                        <a:gd name="T11" fmla="*/ 30 h 148"/>
                        <a:gd name="T12" fmla="*/ 8 w 224"/>
                        <a:gd name="T13" fmla="*/ 36 h 148"/>
                        <a:gd name="T14" fmla="*/ 7 w 224"/>
                        <a:gd name="T15" fmla="*/ 39 h 148"/>
                        <a:gd name="T16" fmla="*/ 3 w 224"/>
                        <a:gd name="T17" fmla="*/ 44 h 148"/>
                        <a:gd name="T18" fmla="*/ 1 w 224"/>
                        <a:gd name="T19" fmla="*/ 48 h 148"/>
                        <a:gd name="T20" fmla="*/ 4 w 224"/>
                        <a:gd name="T21" fmla="*/ 53 h 148"/>
                        <a:gd name="T22" fmla="*/ 7 w 224"/>
                        <a:gd name="T23" fmla="*/ 56 h 148"/>
                        <a:gd name="T24" fmla="*/ 7 w 224"/>
                        <a:gd name="T25" fmla="*/ 61 h 148"/>
                        <a:gd name="T26" fmla="*/ 3 w 224"/>
                        <a:gd name="T27" fmla="*/ 66 h 148"/>
                        <a:gd name="T28" fmla="*/ 0 w 224"/>
                        <a:gd name="T29" fmla="*/ 71 h 148"/>
                        <a:gd name="T30" fmla="*/ 3 w 224"/>
                        <a:gd name="T31" fmla="*/ 76 h 148"/>
                        <a:gd name="T32" fmla="*/ 8 w 224"/>
                        <a:gd name="T33" fmla="*/ 80 h 148"/>
                        <a:gd name="T34" fmla="*/ 8 w 224"/>
                        <a:gd name="T35" fmla="*/ 88 h 148"/>
                        <a:gd name="T36" fmla="*/ 4 w 224"/>
                        <a:gd name="T37" fmla="*/ 92 h 148"/>
                        <a:gd name="T38" fmla="*/ 5 w 224"/>
                        <a:gd name="T39" fmla="*/ 96 h 148"/>
                        <a:gd name="T40" fmla="*/ 10 w 224"/>
                        <a:gd name="T41" fmla="*/ 102 h 148"/>
                        <a:gd name="T42" fmla="*/ 26 w 224"/>
                        <a:gd name="T43" fmla="*/ 117 h 148"/>
                        <a:gd name="T44" fmla="*/ 40 w 224"/>
                        <a:gd name="T45" fmla="*/ 128 h 148"/>
                        <a:gd name="T46" fmla="*/ 53 w 224"/>
                        <a:gd name="T47" fmla="*/ 135 h 148"/>
                        <a:gd name="T48" fmla="*/ 76 w 224"/>
                        <a:gd name="T49" fmla="*/ 143 h 148"/>
                        <a:gd name="T50" fmla="*/ 98 w 224"/>
                        <a:gd name="T51" fmla="*/ 146 h 148"/>
                        <a:gd name="T52" fmla="*/ 127 w 224"/>
                        <a:gd name="T53" fmla="*/ 146 h 148"/>
                        <a:gd name="T54" fmla="*/ 152 w 224"/>
                        <a:gd name="T55" fmla="*/ 144 h 148"/>
                        <a:gd name="T56" fmla="*/ 170 w 224"/>
                        <a:gd name="T57" fmla="*/ 140 h 148"/>
                        <a:gd name="T58" fmla="*/ 181 w 224"/>
                        <a:gd name="T59" fmla="*/ 134 h 148"/>
                        <a:gd name="T60" fmla="*/ 189 w 224"/>
                        <a:gd name="T61" fmla="*/ 128 h 148"/>
                        <a:gd name="T62" fmla="*/ 213 w 224"/>
                        <a:gd name="T63" fmla="*/ 100 h 148"/>
                        <a:gd name="T64" fmla="*/ 218 w 224"/>
                        <a:gd name="T65" fmla="*/ 91 h 148"/>
                        <a:gd name="T66" fmla="*/ 218 w 224"/>
                        <a:gd name="T67" fmla="*/ 87 h 148"/>
                        <a:gd name="T68" fmla="*/ 215 w 224"/>
                        <a:gd name="T69" fmla="*/ 83 h 148"/>
                        <a:gd name="T70" fmla="*/ 215 w 224"/>
                        <a:gd name="T71" fmla="*/ 77 h 148"/>
                        <a:gd name="T72" fmla="*/ 218 w 224"/>
                        <a:gd name="T73" fmla="*/ 73 h 148"/>
                        <a:gd name="T74" fmla="*/ 221 w 224"/>
                        <a:gd name="T75" fmla="*/ 69 h 148"/>
                        <a:gd name="T76" fmla="*/ 223 w 224"/>
                        <a:gd name="T77" fmla="*/ 64 h 148"/>
                        <a:gd name="T78" fmla="*/ 219 w 224"/>
                        <a:gd name="T79" fmla="*/ 60 h 148"/>
                        <a:gd name="T80" fmla="*/ 216 w 224"/>
                        <a:gd name="T81" fmla="*/ 56 h 148"/>
                        <a:gd name="T82" fmla="*/ 216 w 224"/>
                        <a:gd name="T83" fmla="*/ 52 h 148"/>
                        <a:gd name="T84" fmla="*/ 221 w 224"/>
                        <a:gd name="T85" fmla="*/ 46 h 148"/>
                        <a:gd name="T86" fmla="*/ 221 w 224"/>
                        <a:gd name="T87" fmla="*/ 41 h 148"/>
                        <a:gd name="T88" fmla="*/ 218 w 224"/>
                        <a:gd name="T89" fmla="*/ 36 h 148"/>
                        <a:gd name="T90" fmla="*/ 216 w 224"/>
                        <a:gd name="T91" fmla="*/ 31 h 148"/>
                        <a:gd name="T92" fmla="*/ 218 w 224"/>
                        <a:gd name="T93" fmla="*/ 26 h 148"/>
                        <a:gd name="T94" fmla="*/ 221 w 224"/>
                        <a:gd name="T95" fmla="*/ 23 h 148"/>
                        <a:gd name="T96" fmla="*/ 223 w 224"/>
                        <a:gd name="T97" fmla="*/ 18 h 148"/>
                        <a:gd name="T98" fmla="*/ 220 w 224"/>
                        <a:gd name="T99" fmla="*/ 13 h 148"/>
                        <a:gd name="T100" fmla="*/ 217 w 224"/>
                        <a:gd name="T101" fmla="*/ 8 h 148"/>
                        <a:gd name="T102" fmla="*/ 218 w 224"/>
                        <a:gd name="T103" fmla="*/ 3 h 148"/>
                        <a:gd name="T104" fmla="*/ 6 w 224"/>
                        <a:gd name="T105" fmla="*/ 0 h 1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4" h="148">
                          <a:moveTo>
                            <a:pt x="6" y="0"/>
                          </a:moveTo>
                          <a:lnTo>
                            <a:pt x="5" y="4"/>
                          </a:lnTo>
                          <a:lnTo>
                            <a:pt x="5" y="5"/>
                          </a:lnTo>
                          <a:lnTo>
                            <a:pt x="6" y="7"/>
                          </a:lnTo>
                          <a:lnTo>
                            <a:pt x="6" y="12"/>
                          </a:lnTo>
                          <a:lnTo>
                            <a:pt x="5" y="15"/>
                          </a:lnTo>
                          <a:lnTo>
                            <a:pt x="4" y="17"/>
                          </a:lnTo>
                          <a:lnTo>
                            <a:pt x="3" y="19"/>
                          </a:lnTo>
                          <a:lnTo>
                            <a:pt x="1" y="23"/>
                          </a:lnTo>
                          <a:lnTo>
                            <a:pt x="1" y="25"/>
                          </a:lnTo>
                          <a:lnTo>
                            <a:pt x="3" y="28"/>
                          </a:lnTo>
                          <a:lnTo>
                            <a:pt x="4" y="30"/>
                          </a:lnTo>
                          <a:lnTo>
                            <a:pt x="7" y="33"/>
                          </a:lnTo>
                          <a:lnTo>
                            <a:pt x="8" y="36"/>
                          </a:lnTo>
                          <a:lnTo>
                            <a:pt x="8" y="37"/>
                          </a:lnTo>
                          <a:lnTo>
                            <a:pt x="7" y="39"/>
                          </a:lnTo>
                          <a:lnTo>
                            <a:pt x="5" y="41"/>
                          </a:lnTo>
                          <a:lnTo>
                            <a:pt x="3" y="44"/>
                          </a:lnTo>
                          <a:lnTo>
                            <a:pt x="1" y="46"/>
                          </a:lnTo>
                          <a:lnTo>
                            <a:pt x="1" y="48"/>
                          </a:lnTo>
                          <a:lnTo>
                            <a:pt x="3" y="50"/>
                          </a:lnTo>
                          <a:lnTo>
                            <a:pt x="4" y="53"/>
                          </a:lnTo>
                          <a:lnTo>
                            <a:pt x="6" y="55"/>
                          </a:lnTo>
                          <a:lnTo>
                            <a:pt x="7" y="56"/>
                          </a:lnTo>
                          <a:lnTo>
                            <a:pt x="8" y="58"/>
                          </a:lnTo>
                          <a:lnTo>
                            <a:pt x="7" y="61"/>
                          </a:lnTo>
                          <a:lnTo>
                            <a:pt x="5" y="64"/>
                          </a:lnTo>
                          <a:lnTo>
                            <a:pt x="3" y="66"/>
                          </a:lnTo>
                          <a:lnTo>
                            <a:pt x="0" y="69"/>
                          </a:lnTo>
                          <a:lnTo>
                            <a:pt x="0" y="71"/>
                          </a:lnTo>
                          <a:lnTo>
                            <a:pt x="1" y="73"/>
                          </a:lnTo>
                          <a:lnTo>
                            <a:pt x="3" y="76"/>
                          </a:lnTo>
                          <a:lnTo>
                            <a:pt x="5" y="78"/>
                          </a:lnTo>
                          <a:lnTo>
                            <a:pt x="8" y="80"/>
                          </a:lnTo>
                          <a:lnTo>
                            <a:pt x="9" y="84"/>
                          </a:lnTo>
                          <a:lnTo>
                            <a:pt x="8" y="88"/>
                          </a:lnTo>
                          <a:lnTo>
                            <a:pt x="5" y="91"/>
                          </a:lnTo>
                          <a:lnTo>
                            <a:pt x="4" y="92"/>
                          </a:lnTo>
                          <a:lnTo>
                            <a:pt x="4" y="95"/>
                          </a:lnTo>
                          <a:lnTo>
                            <a:pt x="5" y="96"/>
                          </a:lnTo>
                          <a:lnTo>
                            <a:pt x="7" y="98"/>
                          </a:lnTo>
                          <a:lnTo>
                            <a:pt x="10" y="102"/>
                          </a:lnTo>
                          <a:lnTo>
                            <a:pt x="15" y="108"/>
                          </a:lnTo>
                          <a:lnTo>
                            <a:pt x="26" y="117"/>
                          </a:lnTo>
                          <a:lnTo>
                            <a:pt x="35" y="124"/>
                          </a:lnTo>
                          <a:lnTo>
                            <a:pt x="40" y="128"/>
                          </a:lnTo>
                          <a:lnTo>
                            <a:pt x="46" y="131"/>
                          </a:lnTo>
                          <a:lnTo>
                            <a:pt x="53" y="135"/>
                          </a:lnTo>
                          <a:lnTo>
                            <a:pt x="62" y="139"/>
                          </a:lnTo>
                          <a:lnTo>
                            <a:pt x="76" y="143"/>
                          </a:lnTo>
                          <a:lnTo>
                            <a:pt x="87" y="145"/>
                          </a:lnTo>
                          <a:lnTo>
                            <a:pt x="98" y="146"/>
                          </a:lnTo>
                          <a:lnTo>
                            <a:pt x="112" y="147"/>
                          </a:lnTo>
                          <a:lnTo>
                            <a:pt x="127" y="146"/>
                          </a:lnTo>
                          <a:lnTo>
                            <a:pt x="140" y="146"/>
                          </a:lnTo>
                          <a:lnTo>
                            <a:pt x="152" y="144"/>
                          </a:lnTo>
                          <a:lnTo>
                            <a:pt x="162" y="142"/>
                          </a:lnTo>
                          <a:lnTo>
                            <a:pt x="170" y="140"/>
                          </a:lnTo>
                          <a:lnTo>
                            <a:pt x="176" y="137"/>
                          </a:lnTo>
                          <a:lnTo>
                            <a:pt x="181" y="134"/>
                          </a:lnTo>
                          <a:lnTo>
                            <a:pt x="185" y="132"/>
                          </a:lnTo>
                          <a:lnTo>
                            <a:pt x="189" y="128"/>
                          </a:lnTo>
                          <a:lnTo>
                            <a:pt x="203" y="113"/>
                          </a:lnTo>
                          <a:lnTo>
                            <a:pt x="213" y="100"/>
                          </a:lnTo>
                          <a:lnTo>
                            <a:pt x="217" y="94"/>
                          </a:lnTo>
                          <a:lnTo>
                            <a:pt x="218" y="91"/>
                          </a:lnTo>
                          <a:lnTo>
                            <a:pt x="218" y="89"/>
                          </a:lnTo>
                          <a:lnTo>
                            <a:pt x="218" y="87"/>
                          </a:lnTo>
                          <a:lnTo>
                            <a:pt x="216" y="84"/>
                          </a:lnTo>
                          <a:lnTo>
                            <a:pt x="215" y="83"/>
                          </a:lnTo>
                          <a:lnTo>
                            <a:pt x="214" y="80"/>
                          </a:lnTo>
                          <a:lnTo>
                            <a:pt x="215" y="77"/>
                          </a:lnTo>
                          <a:lnTo>
                            <a:pt x="216" y="76"/>
                          </a:lnTo>
                          <a:lnTo>
                            <a:pt x="218" y="73"/>
                          </a:lnTo>
                          <a:lnTo>
                            <a:pt x="219" y="72"/>
                          </a:lnTo>
                          <a:lnTo>
                            <a:pt x="221" y="69"/>
                          </a:lnTo>
                          <a:lnTo>
                            <a:pt x="223" y="67"/>
                          </a:lnTo>
                          <a:lnTo>
                            <a:pt x="223" y="64"/>
                          </a:lnTo>
                          <a:lnTo>
                            <a:pt x="221" y="62"/>
                          </a:lnTo>
                          <a:lnTo>
                            <a:pt x="219" y="60"/>
                          </a:lnTo>
                          <a:lnTo>
                            <a:pt x="218" y="58"/>
                          </a:lnTo>
                          <a:lnTo>
                            <a:pt x="216" y="56"/>
                          </a:lnTo>
                          <a:lnTo>
                            <a:pt x="215" y="54"/>
                          </a:lnTo>
                          <a:lnTo>
                            <a:pt x="216" y="52"/>
                          </a:lnTo>
                          <a:lnTo>
                            <a:pt x="218" y="49"/>
                          </a:lnTo>
                          <a:lnTo>
                            <a:pt x="221" y="46"/>
                          </a:lnTo>
                          <a:lnTo>
                            <a:pt x="221" y="44"/>
                          </a:lnTo>
                          <a:lnTo>
                            <a:pt x="221" y="41"/>
                          </a:lnTo>
                          <a:lnTo>
                            <a:pt x="220" y="38"/>
                          </a:lnTo>
                          <a:lnTo>
                            <a:pt x="218" y="36"/>
                          </a:lnTo>
                          <a:lnTo>
                            <a:pt x="217" y="34"/>
                          </a:lnTo>
                          <a:lnTo>
                            <a:pt x="216" y="31"/>
                          </a:lnTo>
                          <a:lnTo>
                            <a:pt x="216" y="29"/>
                          </a:lnTo>
                          <a:lnTo>
                            <a:pt x="218" y="26"/>
                          </a:lnTo>
                          <a:lnTo>
                            <a:pt x="219" y="24"/>
                          </a:lnTo>
                          <a:lnTo>
                            <a:pt x="221" y="23"/>
                          </a:lnTo>
                          <a:lnTo>
                            <a:pt x="223" y="20"/>
                          </a:lnTo>
                          <a:lnTo>
                            <a:pt x="223" y="18"/>
                          </a:lnTo>
                          <a:lnTo>
                            <a:pt x="222" y="16"/>
                          </a:lnTo>
                          <a:lnTo>
                            <a:pt x="220" y="13"/>
                          </a:lnTo>
                          <a:lnTo>
                            <a:pt x="218" y="11"/>
                          </a:lnTo>
                          <a:lnTo>
                            <a:pt x="217" y="8"/>
                          </a:lnTo>
                          <a:lnTo>
                            <a:pt x="217" y="5"/>
                          </a:lnTo>
                          <a:lnTo>
                            <a:pt x="218" y="3"/>
                          </a:lnTo>
                          <a:lnTo>
                            <a:pt x="217" y="0"/>
                          </a:lnTo>
                          <a:lnTo>
                            <a:pt x="6" y="0"/>
                          </a:lnTo>
                        </a:path>
                      </a:pathLst>
                    </a:custGeom>
                    <a:solidFill>
                      <a:srgbClr val="FFC08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63" name="Freeform 75">
                      <a:extLst>
                        <a:ext uri="{FF2B5EF4-FFF2-40B4-BE49-F238E27FC236}">
                          <a16:creationId xmlns:a16="http://schemas.microsoft.com/office/drawing/2014/main" id="{6B37CCFA-008E-628B-A16F-A058073C87AF}"/>
                        </a:ext>
                      </a:extLst>
                    </p:cNvPr>
                    <p:cNvSpPr/>
                    <p:nvPr/>
                  </p:nvSpPr>
                  <p:spPr bwMode="auto">
                    <a:xfrm>
                      <a:off x="459" y="1812"/>
                      <a:ext cx="28" cy="21"/>
                    </a:xfrm>
                    <a:custGeom>
                      <a:avLst/>
                      <a:gdLst>
                        <a:gd name="T0" fmla="*/ 1 w 28"/>
                        <a:gd name="T1" fmla="*/ 0 h 21"/>
                        <a:gd name="T2" fmla="*/ 3 w 28"/>
                        <a:gd name="T3" fmla="*/ 2 h 21"/>
                        <a:gd name="T4" fmla="*/ 5 w 28"/>
                        <a:gd name="T5" fmla="*/ 5 h 21"/>
                        <a:gd name="T6" fmla="*/ 10 w 28"/>
                        <a:gd name="T7" fmla="*/ 8 h 21"/>
                        <a:gd name="T8" fmla="*/ 15 w 28"/>
                        <a:gd name="T9" fmla="*/ 11 h 21"/>
                        <a:gd name="T10" fmla="*/ 21 w 28"/>
                        <a:gd name="T11" fmla="*/ 13 h 21"/>
                        <a:gd name="T12" fmla="*/ 27 w 28"/>
                        <a:gd name="T13" fmla="*/ 14 h 21"/>
                        <a:gd name="T14" fmla="*/ 24 w 28"/>
                        <a:gd name="T15" fmla="*/ 18 h 21"/>
                        <a:gd name="T16" fmla="*/ 17 w 28"/>
                        <a:gd name="T17" fmla="*/ 17 h 21"/>
                        <a:gd name="T18" fmla="*/ 10 w 28"/>
                        <a:gd name="T19" fmla="*/ 17 h 21"/>
                        <a:gd name="T20" fmla="*/ 5 w 28"/>
                        <a:gd name="T21" fmla="*/ 20 h 21"/>
                        <a:gd name="T22" fmla="*/ 6 w 28"/>
                        <a:gd name="T23" fmla="*/ 18 h 21"/>
                        <a:gd name="T24" fmla="*/ 6 w 28"/>
                        <a:gd name="T25" fmla="*/ 15 h 21"/>
                        <a:gd name="T26" fmla="*/ 4 w 28"/>
                        <a:gd name="T27" fmla="*/ 12 h 21"/>
                        <a:gd name="T28" fmla="*/ 2 w 28"/>
                        <a:gd name="T29" fmla="*/ 10 h 21"/>
                        <a:gd name="T30" fmla="*/ 0 w 28"/>
                        <a:gd name="T31" fmla="*/ 6 h 21"/>
                        <a:gd name="T32" fmla="*/ 0 w 28"/>
                        <a:gd name="T33" fmla="*/ 3 h 21"/>
                        <a:gd name="T34" fmla="*/ 1 w 28"/>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 h="21">
                          <a:moveTo>
                            <a:pt x="1" y="0"/>
                          </a:moveTo>
                          <a:lnTo>
                            <a:pt x="3" y="2"/>
                          </a:lnTo>
                          <a:lnTo>
                            <a:pt x="5" y="5"/>
                          </a:lnTo>
                          <a:lnTo>
                            <a:pt x="10" y="8"/>
                          </a:lnTo>
                          <a:lnTo>
                            <a:pt x="15" y="11"/>
                          </a:lnTo>
                          <a:lnTo>
                            <a:pt x="21" y="13"/>
                          </a:lnTo>
                          <a:lnTo>
                            <a:pt x="27" y="14"/>
                          </a:lnTo>
                          <a:lnTo>
                            <a:pt x="24" y="18"/>
                          </a:lnTo>
                          <a:lnTo>
                            <a:pt x="17" y="17"/>
                          </a:lnTo>
                          <a:lnTo>
                            <a:pt x="10" y="17"/>
                          </a:lnTo>
                          <a:lnTo>
                            <a:pt x="5" y="20"/>
                          </a:lnTo>
                          <a:lnTo>
                            <a:pt x="6" y="18"/>
                          </a:lnTo>
                          <a:lnTo>
                            <a:pt x="6" y="15"/>
                          </a:lnTo>
                          <a:lnTo>
                            <a:pt x="4" y="12"/>
                          </a:lnTo>
                          <a:lnTo>
                            <a:pt x="2" y="10"/>
                          </a:lnTo>
                          <a:lnTo>
                            <a:pt x="0" y="6"/>
                          </a:lnTo>
                          <a:lnTo>
                            <a:pt x="0" y="3"/>
                          </a:lnTo>
                          <a:lnTo>
                            <a:pt x="1"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64" name="Freeform 76">
                      <a:extLst>
                        <a:ext uri="{FF2B5EF4-FFF2-40B4-BE49-F238E27FC236}">
                          <a16:creationId xmlns:a16="http://schemas.microsoft.com/office/drawing/2014/main" id="{DEAC104F-86C4-BADD-9440-149A3FB54787}"/>
                        </a:ext>
                      </a:extLst>
                    </p:cNvPr>
                    <p:cNvSpPr/>
                    <p:nvPr/>
                  </p:nvSpPr>
                  <p:spPr bwMode="auto">
                    <a:xfrm>
                      <a:off x="459" y="1837"/>
                      <a:ext cx="37" cy="18"/>
                    </a:xfrm>
                    <a:custGeom>
                      <a:avLst/>
                      <a:gdLst>
                        <a:gd name="T0" fmla="*/ 0 w 37"/>
                        <a:gd name="T1" fmla="*/ 1 h 18"/>
                        <a:gd name="T2" fmla="*/ 1 w 37"/>
                        <a:gd name="T3" fmla="*/ 0 h 18"/>
                        <a:gd name="T4" fmla="*/ 2 w 37"/>
                        <a:gd name="T5" fmla="*/ 1 h 18"/>
                        <a:gd name="T6" fmla="*/ 5 w 37"/>
                        <a:gd name="T7" fmla="*/ 3 h 18"/>
                        <a:gd name="T8" fmla="*/ 10 w 37"/>
                        <a:gd name="T9" fmla="*/ 4 h 18"/>
                        <a:gd name="T10" fmla="*/ 15 w 37"/>
                        <a:gd name="T11" fmla="*/ 6 h 18"/>
                        <a:gd name="T12" fmla="*/ 24 w 37"/>
                        <a:gd name="T13" fmla="*/ 7 h 18"/>
                        <a:gd name="T14" fmla="*/ 33 w 37"/>
                        <a:gd name="T15" fmla="*/ 9 h 18"/>
                        <a:gd name="T16" fmla="*/ 36 w 37"/>
                        <a:gd name="T17" fmla="*/ 16 h 18"/>
                        <a:gd name="T18" fmla="*/ 25 w 37"/>
                        <a:gd name="T19" fmla="*/ 14 h 18"/>
                        <a:gd name="T20" fmla="*/ 17 w 37"/>
                        <a:gd name="T21" fmla="*/ 13 h 18"/>
                        <a:gd name="T22" fmla="*/ 10 w 37"/>
                        <a:gd name="T23" fmla="*/ 14 h 18"/>
                        <a:gd name="T24" fmla="*/ 6 w 37"/>
                        <a:gd name="T25" fmla="*/ 17 h 18"/>
                        <a:gd name="T26" fmla="*/ 6 w 37"/>
                        <a:gd name="T27" fmla="*/ 15 h 18"/>
                        <a:gd name="T28" fmla="*/ 6 w 37"/>
                        <a:gd name="T29" fmla="*/ 12 h 18"/>
                        <a:gd name="T30" fmla="*/ 5 w 37"/>
                        <a:gd name="T31" fmla="*/ 10 h 18"/>
                        <a:gd name="T32" fmla="*/ 2 w 37"/>
                        <a:gd name="T33" fmla="*/ 7 h 18"/>
                        <a:gd name="T34" fmla="*/ 0 w 37"/>
                        <a:gd name="T35" fmla="*/ 4 h 18"/>
                        <a:gd name="T36" fmla="*/ 0 w 37"/>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 h="18">
                          <a:moveTo>
                            <a:pt x="0" y="1"/>
                          </a:moveTo>
                          <a:lnTo>
                            <a:pt x="1" y="0"/>
                          </a:lnTo>
                          <a:lnTo>
                            <a:pt x="2" y="1"/>
                          </a:lnTo>
                          <a:lnTo>
                            <a:pt x="5" y="3"/>
                          </a:lnTo>
                          <a:lnTo>
                            <a:pt x="10" y="4"/>
                          </a:lnTo>
                          <a:lnTo>
                            <a:pt x="15" y="6"/>
                          </a:lnTo>
                          <a:lnTo>
                            <a:pt x="24" y="7"/>
                          </a:lnTo>
                          <a:lnTo>
                            <a:pt x="33" y="9"/>
                          </a:lnTo>
                          <a:lnTo>
                            <a:pt x="36" y="16"/>
                          </a:lnTo>
                          <a:lnTo>
                            <a:pt x="25" y="14"/>
                          </a:lnTo>
                          <a:lnTo>
                            <a:pt x="17" y="13"/>
                          </a:lnTo>
                          <a:lnTo>
                            <a:pt x="10" y="14"/>
                          </a:lnTo>
                          <a:lnTo>
                            <a:pt x="6" y="17"/>
                          </a:lnTo>
                          <a:lnTo>
                            <a:pt x="6" y="15"/>
                          </a:lnTo>
                          <a:lnTo>
                            <a:pt x="6" y="12"/>
                          </a:lnTo>
                          <a:lnTo>
                            <a:pt x="5" y="10"/>
                          </a:lnTo>
                          <a:lnTo>
                            <a:pt x="2" y="7"/>
                          </a:lnTo>
                          <a:lnTo>
                            <a:pt x="0" y="4"/>
                          </a:lnTo>
                          <a:lnTo>
                            <a:pt x="0" y="1"/>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65" name="Freeform 77">
                      <a:extLst>
                        <a:ext uri="{FF2B5EF4-FFF2-40B4-BE49-F238E27FC236}">
                          <a16:creationId xmlns:a16="http://schemas.microsoft.com/office/drawing/2014/main" id="{A6B13569-AA3E-13BC-5B1D-66AAF4F0AB69}"/>
                        </a:ext>
                      </a:extLst>
                    </p:cNvPr>
                    <p:cNvSpPr/>
                    <p:nvPr/>
                  </p:nvSpPr>
                  <p:spPr bwMode="auto">
                    <a:xfrm>
                      <a:off x="457" y="1858"/>
                      <a:ext cx="44" cy="23"/>
                    </a:xfrm>
                    <a:custGeom>
                      <a:avLst/>
                      <a:gdLst>
                        <a:gd name="T0" fmla="*/ 0 w 44"/>
                        <a:gd name="T1" fmla="*/ 3 h 23"/>
                        <a:gd name="T2" fmla="*/ 2 w 44"/>
                        <a:gd name="T3" fmla="*/ 0 h 23"/>
                        <a:gd name="T4" fmla="*/ 5 w 44"/>
                        <a:gd name="T5" fmla="*/ 3 h 23"/>
                        <a:gd name="T6" fmla="*/ 8 w 44"/>
                        <a:gd name="T7" fmla="*/ 5 h 23"/>
                        <a:gd name="T8" fmla="*/ 11 w 44"/>
                        <a:gd name="T9" fmla="*/ 7 h 23"/>
                        <a:gd name="T10" fmla="*/ 17 w 44"/>
                        <a:gd name="T11" fmla="*/ 9 h 23"/>
                        <a:gd name="T12" fmla="*/ 23 w 44"/>
                        <a:gd name="T13" fmla="*/ 10 h 23"/>
                        <a:gd name="T14" fmla="*/ 30 w 44"/>
                        <a:gd name="T15" fmla="*/ 12 h 23"/>
                        <a:gd name="T16" fmla="*/ 41 w 44"/>
                        <a:gd name="T17" fmla="*/ 15 h 23"/>
                        <a:gd name="T18" fmla="*/ 43 w 44"/>
                        <a:gd name="T19" fmla="*/ 22 h 23"/>
                        <a:gd name="T20" fmla="*/ 32 w 44"/>
                        <a:gd name="T21" fmla="*/ 18 h 23"/>
                        <a:gd name="T22" fmla="*/ 25 w 44"/>
                        <a:gd name="T23" fmla="*/ 16 h 23"/>
                        <a:gd name="T24" fmla="*/ 19 w 44"/>
                        <a:gd name="T25" fmla="*/ 15 h 23"/>
                        <a:gd name="T26" fmla="*/ 14 w 44"/>
                        <a:gd name="T27" fmla="*/ 15 h 23"/>
                        <a:gd name="T28" fmla="*/ 11 w 44"/>
                        <a:gd name="T29" fmla="*/ 16 h 23"/>
                        <a:gd name="T30" fmla="*/ 8 w 44"/>
                        <a:gd name="T31" fmla="*/ 19 h 23"/>
                        <a:gd name="T32" fmla="*/ 8 w 44"/>
                        <a:gd name="T33" fmla="*/ 16 h 23"/>
                        <a:gd name="T34" fmla="*/ 5 w 44"/>
                        <a:gd name="T35" fmla="*/ 12 h 23"/>
                        <a:gd name="T36" fmla="*/ 2 w 44"/>
                        <a:gd name="T37" fmla="*/ 9 h 23"/>
                        <a:gd name="T38" fmla="*/ 0 w 44"/>
                        <a:gd name="T39" fmla="*/ 6 h 23"/>
                        <a:gd name="T40" fmla="*/ 0 w 44"/>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 h="23">
                          <a:moveTo>
                            <a:pt x="0" y="3"/>
                          </a:moveTo>
                          <a:lnTo>
                            <a:pt x="2" y="0"/>
                          </a:lnTo>
                          <a:lnTo>
                            <a:pt x="5" y="3"/>
                          </a:lnTo>
                          <a:lnTo>
                            <a:pt x="8" y="5"/>
                          </a:lnTo>
                          <a:lnTo>
                            <a:pt x="11" y="7"/>
                          </a:lnTo>
                          <a:lnTo>
                            <a:pt x="17" y="9"/>
                          </a:lnTo>
                          <a:lnTo>
                            <a:pt x="23" y="10"/>
                          </a:lnTo>
                          <a:lnTo>
                            <a:pt x="30" y="12"/>
                          </a:lnTo>
                          <a:lnTo>
                            <a:pt x="41" y="15"/>
                          </a:lnTo>
                          <a:lnTo>
                            <a:pt x="43" y="22"/>
                          </a:lnTo>
                          <a:lnTo>
                            <a:pt x="32" y="18"/>
                          </a:lnTo>
                          <a:lnTo>
                            <a:pt x="25" y="16"/>
                          </a:lnTo>
                          <a:lnTo>
                            <a:pt x="19" y="15"/>
                          </a:lnTo>
                          <a:lnTo>
                            <a:pt x="14" y="15"/>
                          </a:lnTo>
                          <a:lnTo>
                            <a:pt x="11" y="16"/>
                          </a:lnTo>
                          <a:lnTo>
                            <a:pt x="8" y="19"/>
                          </a:lnTo>
                          <a:lnTo>
                            <a:pt x="8" y="16"/>
                          </a:lnTo>
                          <a:lnTo>
                            <a:pt x="5" y="12"/>
                          </a:lnTo>
                          <a:lnTo>
                            <a:pt x="2" y="9"/>
                          </a:lnTo>
                          <a:lnTo>
                            <a:pt x="0" y="6"/>
                          </a:lnTo>
                          <a:lnTo>
                            <a:pt x="0" y="3"/>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66" name="Freeform 78">
                      <a:extLst>
                        <a:ext uri="{FF2B5EF4-FFF2-40B4-BE49-F238E27FC236}">
                          <a16:creationId xmlns:a16="http://schemas.microsoft.com/office/drawing/2014/main" id="{6A24AFB0-C6C4-D9DF-06E2-D031FE9F64AB}"/>
                        </a:ext>
                      </a:extLst>
                    </p:cNvPr>
                    <p:cNvSpPr/>
                    <p:nvPr/>
                  </p:nvSpPr>
                  <p:spPr bwMode="auto">
                    <a:xfrm>
                      <a:off x="462" y="1882"/>
                      <a:ext cx="52" cy="48"/>
                    </a:xfrm>
                    <a:custGeom>
                      <a:avLst/>
                      <a:gdLst>
                        <a:gd name="T0" fmla="*/ 0 w 52"/>
                        <a:gd name="T1" fmla="*/ 7 h 48"/>
                        <a:gd name="T2" fmla="*/ 0 w 52"/>
                        <a:gd name="T3" fmla="*/ 4 h 48"/>
                        <a:gd name="T4" fmla="*/ 0 w 52"/>
                        <a:gd name="T5" fmla="*/ 2 h 48"/>
                        <a:gd name="T6" fmla="*/ 1 w 52"/>
                        <a:gd name="T7" fmla="*/ 0 h 48"/>
                        <a:gd name="T8" fmla="*/ 5 w 52"/>
                        <a:gd name="T9" fmla="*/ 3 h 48"/>
                        <a:gd name="T10" fmla="*/ 11 w 52"/>
                        <a:gd name="T11" fmla="*/ 6 h 48"/>
                        <a:gd name="T12" fmla="*/ 17 w 52"/>
                        <a:gd name="T13" fmla="*/ 8 h 48"/>
                        <a:gd name="T14" fmla="*/ 26 w 52"/>
                        <a:gd name="T15" fmla="*/ 11 h 48"/>
                        <a:gd name="T16" fmla="*/ 38 w 52"/>
                        <a:gd name="T17" fmla="*/ 13 h 48"/>
                        <a:gd name="T18" fmla="*/ 40 w 52"/>
                        <a:gd name="T19" fmla="*/ 18 h 48"/>
                        <a:gd name="T20" fmla="*/ 34 w 52"/>
                        <a:gd name="T21" fmla="*/ 16 h 48"/>
                        <a:gd name="T22" fmla="*/ 28 w 52"/>
                        <a:gd name="T23" fmla="*/ 16 h 48"/>
                        <a:gd name="T24" fmla="*/ 24 w 52"/>
                        <a:gd name="T25" fmla="*/ 16 h 48"/>
                        <a:gd name="T26" fmla="*/ 23 w 52"/>
                        <a:gd name="T27" fmla="*/ 19 h 48"/>
                        <a:gd name="T28" fmla="*/ 25 w 52"/>
                        <a:gd name="T29" fmla="*/ 22 h 48"/>
                        <a:gd name="T30" fmla="*/ 28 w 52"/>
                        <a:gd name="T31" fmla="*/ 26 h 48"/>
                        <a:gd name="T32" fmla="*/ 33 w 52"/>
                        <a:gd name="T33" fmla="*/ 31 h 48"/>
                        <a:gd name="T34" fmla="*/ 40 w 52"/>
                        <a:gd name="T35" fmla="*/ 36 h 48"/>
                        <a:gd name="T36" fmla="*/ 51 w 52"/>
                        <a:gd name="T37" fmla="*/ 42 h 48"/>
                        <a:gd name="T38" fmla="*/ 51 w 52"/>
                        <a:gd name="T39" fmla="*/ 47 h 48"/>
                        <a:gd name="T40" fmla="*/ 46 w 52"/>
                        <a:gd name="T41" fmla="*/ 44 h 48"/>
                        <a:gd name="T42" fmla="*/ 40 w 52"/>
                        <a:gd name="T43" fmla="*/ 41 h 48"/>
                        <a:gd name="T44" fmla="*/ 32 w 52"/>
                        <a:gd name="T45" fmla="*/ 36 h 48"/>
                        <a:gd name="T46" fmla="*/ 25 w 52"/>
                        <a:gd name="T47" fmla="*/ 30 h 48"/>
                        <a:gd name="T48" fmla="*/ 19 w 52"/>
                        <a:gd name="T49" fmla="*/ 26 h 48"/>
                        <a:gd name="T50" fmla="*/ 14 w 52"/>
                        <a:gd name="T51" fmla="*/ 20 h 48"/>
                        <a:gd name="T52" fmla="*/ 9 w 52"/>
                        <a:gd name="T53" fmla="*/ 15 h 48"/>
                        <a:gd name="T54" fmla="*/ 3 w 52"/>
                        <a:gd name="T55" fmla="*/ 11 h 48"/>
                        <a:gd name="T56" fmla="*/ 0 w 52"/>
                        <a:gd name="T57" fmla="*/ 7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2" h="48">
                          <a:moveTo>
                            <a:pt x="0" y="7"/>
                          </a:moveTo>
                          <a:lnTo>
                            <a:pt x="0" y="4"/>
                          </a:lnTo>
                          <a:lnTo>
                            <a:pt x="0" y="2"/>
                          </a:lnTo>
                          <a:lnTo>
                            <a:pt x="1" y="0"/>
                          </a:lnTo>
                          <a:lnTo>
                            <a:pt x="5" y="3"/>
                          </a:lnTo>
                          <a:lnTo>
                            <a:pt x="11" y="6"/>
                          </a:lnTo>
                          <a:lnTo>
                            <a:pt x="17" y="8"/>
                          </a:lnTo>
                          <a:lnTo>
                            <a:pt x="26" y="11"/>
                          </a:lnTo>
                          <a:lnTo>
                            <a:pt x="38" y="13"/>
                          </a:lnTo>
                          <a:lnTo>
                            <a:pt x="40" y="18"/>
                          </a:lnTo>
                          <a:lnTo>
                            <a:pt x="34" y="16"/>
                          </a:lnTo>
                          <a:lnTo>
                            <a:pt x="28" y="16"/>
                          </a:lnTo>
                          <a:lnTo>
                            <a:pt x="24" y="16"/>
                          </a:lnTo>
                          <a:lnTo>
                            <a:pt x="23" y="19"/>
                          </a:lnTo>
                          <a:lnTo>
                            <a:pt x="25" y="22"/>
                          </a:lnTo>
                          <a:lnTo>
                            <a:pt x="28" y="26"/>
                          </a:lnTo>
                          <a:lnTo>
                            <a:pt x="33" y="31"/>
                          </a:lnTo>
                          <a:lnTo>
                            <a:pt x="40" y="36"/>
                          </a:lnTo>
                          <a:lnTo>
                            <a:pt x="51" y="42"/>
                          </a:lnTo>
                          <a:lnTo>
                            <a:pt x="51" y="47"/>
                          </a:lnTo>
                          <a:lnTo>
                            <a:pt x="46" y="44"/>
                          </a:lnTo>
                          <a:lnTo>
                            <a:pt x="40" y="41"/>
                          </a:lnTo>
                          <a:lnTo>
                            <a:pt x="32" y="36"/>
                          </a:lnTo>
                          <a:lnTo>
                            <a:pt x="25" y="30"/>
                          </a:lnTo>
                          <a:lnTo>
                            <a:pt x="19" y="26"/>
                          </a:lnTo>
                          <a:lnTo>
                            <a:pt x="14" y="20"/>
                          </a:lnTo>
                          <a:lnTo>
                            <a:pt x="9" y="15"/>
                          </a:lnTo>
                          <a:lnTo>
                            <a:pt x="3" y="11"/>
                          </a:lnTo>
                          <a:lnTo>
                            <a:pt x="0" y="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67" name="Freeform 79">
                      <a:extLst>
                        <a:ext uri="{FF2B5EF4-FFF2-40B4-BE49-F238E27FC236}">
                          <a16:creationId xmlns:a16="http://schemas.microsoft.com/office/drawing/2014/main" id="{06D351F8-D4EA-4AD4-6BDE-6A52810BFCFA}"/>
                        </a:ext>
                      </a:extLst>
                    </p:cNvPr>
                    <p:cNvSpPr/>
                    <p:nvPr/>
                  </p:nvSpPr>
                  <p:spPr bwMode="auto">
                    <a:xfrm>
                      <a:off x="463" y="1797"/>
                      <a:ext cx="22" cy="17"/>
                    </a:xfrm>
                    <a:custGeom>
                      <a:avLst/>
                      <a:gdLst>
                        <a:gd name="T0" fmla="*/ 0 w 22"/>
                        <a:gd name="T1" fmla="*/ 0 h 17"/>
                        <a:gd name="T2" fmla="*/ 2 w 22"/>
                        <a:gd name="T3" fmla="*/ 2 h 17"/>
                        <a:gd name="T4" fmla="*/ 5 w 22"/>
                        <a:gd name="T5" fmla="*/ 4 h 17"/>
                        <a:gd name="T6" fmla="*/ 10 w 22"/>
                        <a:gd name="T7" fmla="*/ 7 h 17"/>
                        <a:gd name="T8" fmla="*/ 14 w 22"/>
                        <a:gd name="T9" fmla="*/ 10 h 17"/>
                        <a:gd name="T10" fmla="*/ 18 w 22"/>
                        <a:gd name="T11" fmla="*/ 12 h 17"/>
                        <a:gd name="T12" fmla="*/ 21 w 22"/>
                        <a:gd name="T13" fmla="*/ 14 h 17"/>
                        <a:gd name="T14" fmla="*/ 15 w 22"/>
                        <a:gd name="T15" fmla="*/ 16 h 17"/>
                        <a:gd name="T16" fmla="*/ 10 w 22"/>
                        <a:gd name="T17" fmla="*/ 14 h 17"/>
                        <a:gd name="T18" fmla="*/ 4 w 22"/>
                        <a:gd name="T19" fmla="*/ 12 h 17"/>
                        <a:gd name="T20" fmla="*/ 0 w 22"/>
                        <a:gd name="T21" fmla="*/ 9 h 17"/>
                        <a:gd name="T22" fmla="*/ 0 w 22"/>
                        <a:gd name="T23" fmla="*/ 7 h 17"/>
                        <a:gd name="T24" fmla="*/ 0 w 22"/>
                        <a:gd name="T25" fmla="*/ 3 h 17"/>
                        <a:gd name="T26" fmla="*/ 0 w 22"/>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 h="17">
                          <a:moveTo>
                            <a:pt x="0" y="0"/>
                          </a:moveTo>
                          <a:lnTo>
                            <a:pt x="2" y="2"/>
                          </a:lnTo>
                          <a:lnTo>
                            <a:pt x="5" y="4"/>
                          </a:lnTo>
                          <a:lnTo>
                            <a:pt x="10" y="7"/>
                          </a:lnTo>
                          <a:lnTo>
                            <a:pt x="14" y="10"/>
                          </a:lnTo>
                          <a:lnTo>
                            <a:pt x="18" y="12"/>
                          </a:lnTo>
                          <a:lnTo>
                            <a:pt x="21" y="14"/>
                          </a:lnTo>
                          <a:lnTo>
                            <a:pt x="15" y="16"/>
                          </a:lnTo>
                          <a:lnTo>
                            <a:pt x="10" y="14"/>
                          </a:lnTo>
                          <a:lnTo>
                            <a:pt x="4" y="12"/>
                          </a:lnTo>
                          <a:lnTo>
                            <a:pt x="0" y="9"/>
                          </a:lnTo>
                          <a:lnTo>
                            <a:pt x="0" y="7"/>
                          </a:lnTo>
                          <a:lnTo>
                            <a:pt x="0" y="3"/>
                          </a:lnTo>
                          <a:lnTo>
                            <a:pt x="0"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68" name="Freeform 80">
                      <a:extLst>
                        <a:ext uri="{FF2B5EF4-FFF2-40B4-BE49-F238E27FC236}">
                          <a16:creationId xmlns:a16="http://schemas.microsoft.com/office/drawing/2014/main" id="{A6C9AA91-2430-8BE6-D467-07735A8B6556}"/>
                        </a:ext>
                      </a:extLst>
                    </p:cNvPr>
                    <p:cNvSpPr/>
                    <p:nvPr/>
                  </p:nvSpPr>
                  <p:spPr bwMode="auto">
                    <a:xfrm>
                      <a:off x="501" y="1794"/>
                      <a:ext cx="180" cy="142"/>
                    </a:xfrm>
                    <a:custGeom>
                      <a:avLst/>
                      <a:gdLst>
                        <a:gd name="T0" fmla="*/ 85 w 180"/>
                        <a:gd name="T1" fmla="*/ 32 h 142"/>
                        <a:gd name="T2" fmla="*/ 71 w 180"/>
                        <a:gd name="T3" fmla="*/ 36 h 142"/>
                        <a:gd name="T4" fmla="*/ 42 w 180"/>
                        <a:gd name="T5" fmla="*/ 40 h 142"/>
                        <a:gd name="T6" fmla="*/ 0 w 180"/>
                        <a:gd name="T7" fmla="*/ 42 h 142"/>
                        <a:gd name="T8" fmla="*/ 50 w 180"/>
                        <a:gd name="T9" fmla="*/ 49 h 142"/>
                        <a:gd name="T10" fmla="*/ 106 w 180"/>
                        <a:gd name="T11" fmla="*/ 46 h 142"/>
                        <a:gd name="T12" fmla="*/ 145 w 180"/>
                        <a:gd name="T13" fmla="*/ 36 h 142"/>
                        <a:gd name="T14" fmla="*/ 158 w 180"/>
                        <a:gd name="T15" fmla="*/ 34 h 142"/>
                        <a:gd name="T16" fmla="*/ 152 w 180"/>
                        <a:gd name="T17" fmla="*/ 42 h 142"/>
                        <a:gd name="T18" fmla="*/ 124 w 180"/>
                        <a:gd name="T19" fmla="*/ 53 h 142"/>
                        <a:gd name="T20" fmla="*/ 74 w 180"/>
                        <a:gd name="T21" fmla="*/ 63 h 142"/>
                        <a:gd name="T22" fmla="*/ 43 w 180"/>
                        <a:gd name="T23" fmla="*/ 71 h 142"/>
                        <a:gd name="T24" fmla="*/ 100 w 180"/>
                        <a:gd name="T25" fmla="*/ 70 h 142"/>
                        <a:gd name="T26" fmla="*/ 138 w 180"/>
                        <a:gd name="T27" fmla="*/ 63 h 142"/>
                        <a:gd name="T28" fmla="*/ 161 w 180"/>
                        <a:gd name="T29" fmla="*/ 56 h 142"/>
                        <a:gd name="T30" fmla="*/ 161 w 180"/>
                        <a:gd name="T31" fmla="*/ 61 h 142"/>
                        <a:gd name="T32" fmla="*/ 142 w 180"/>
                        <a:gd name="T33" fmla="*/ 72 h 142"/>
                        <a:gd name="T34" fmla="*/ 107 w 180"/>
                        <a:gd name="T35" fmla="*/ 83 h 142"/>
                        <a:gd name="T36" fmla="*/ 58 w 180"/>
                        <a:gd name="T37" fmla="*/ 90 h 142"/>
                        <a:gd name="T38" fmla="*/ 74 w 180"/>
                        <a:gd name="T39" fmla="*/ 95 h 142"/>
                        <a:gd name="T40" fmla="*/ 118 w 180"/>
                        <a:gd name="T41" fmla="*/ 93 h 142"/>
                        <a:gd name="T42" fmla="*/ 153 w 180"/>
                        <a:gd name="T43" fmla="*/ 84 h 142"/>
                        <a:gd name="T44" fmla="*/ 157 w 180"/>
                        <a:gd name="T45" fmla="*/ 88 h 142"/>
                        <a:gd name="T46" fmla="*/ 146 w 180"/>
                        <a:gd name="T47" fmla="*/ 96 h 142"/>
                        <a:gd name="T48" fmla="*/ 119 w 180"/>
                        <a:gd name="T49" fmla="*/ 106 h 142"/>
                        <a:gd name="T50" fmla="*/ 88 w 180"/>
                        <a:gd name="T51" fmla="*/ 110 h 142"/>
                        <a:gd name="T52" fmla="*/ 40 w 180"/>
                        <a:gd name="T53" fmla="*/ 111 h 142"/>
                        <a:gd name="T54" fmla="*/ 73 w 180"/>
                        <a:gd name="T55" fmla="*/ 118 h 142"/>
                        <a:gd name="T56" fmla="*/ 104 w 180"/>
                        <a:gd name="T57" fmla="*/ 118 h 142"/>
                        <a:gd name="T58" fmla="*/ 132 w 180"/>
                        <a:gd name="T59" fmla="*/ 114 h 142"/>
                        <a:gd name="T60" fmla="*/ 143 w 180"/>
                        <a:gd name="T61" fmla="*/ 115 h 142"/>
                        <a:gd name="T62" fmla="*/ 137 w 180"/>
                        <a:gd name="T63" fmla="*/ 122 h 142"/>
                        <a:gd name="T64" fmla="*/ 121 w 180"/>
                        <a:gd name="T65" fmla="*/ 127 h 142"/>
                        <a:gd name="T66" fmla="*/ 62 w 180"/>
                        <a:gd name="T67" fmla="*/ 132 h 142"/>
                        <a:gd name="T68" fmla="*/ 110 w 180"/>
                        <a:gd name="T69" fmla="*/ 135 h 142"/>
                        <a:gd name="T70" fmla="*/ 114 w 180"/>
                        <a:gd name="T71" fmla="*/ 140 h 142"/>
                        <a:gd name="T72" fmla="*/ 132 w 180"/>
                        <a:gd name="T73" fmla="*/ 135 h 142"/>
                        <a:gd name="T74" fmla="*/ 145 w 180"/>
                        <a:gd name="T75" fmla="*/ 126 h 142"/>
                        <a:gd name="T76" fmla="*/ 173 w 180"/>
                        <a:gd name="T77" fmla="*/ 92 h 142"/>
                        <a:gd name="T78" fmla="*/ 174 w 180"/>
                        <a:gd name="T79" fmla="*/ 85 h 142"/>
                        <a:gd name="T80" fmla="*/ 170 w 180"/>
                        <a:gd name="T81" fmla="*/ 79 h 142"/>
                        <a:gd name="T82" fmla="*/ 174 w 180"/>
                        <a:gd name="T83" fmla="*/ 72 h 142"/>
                        <a:gd name="T84" fmla="*/ 179 w 180"/>
                        <a:gd name="T85" fmla="*/ 66 h 142"/>
                        <a:gd name="T86" fmla="*/ 175 w 180"/>
                        <a:gd name="T87" fmla="*/ 58 h 142"/>
                        <a:gd name="T88" fmla="*/ 171 w 180"/>
                        <a:gd name="T89" fmla="*/ 52 h 142"/>
                        <a:gd name="T90" fmla="*/ 177 w 180"/>
                        <a:gd name="T91" fmla="*/ 45 h 142"/>
                        <a:gd name="T92" fmla="*/ 176 w 180"/>
                        <a:gd name="T93" fmla="*/ 36 h 142"/>
                        <a:gd name="T94" fmla="*/ 172 w 180"/>
                        <a:gd name="T95" fmla="*/ 30 h 142"/>
                        <a:gd name="T96" fmla="*/ 175 w 180"/>
                        <a:gd name="T97" fmla="*/ 23 h 142"/>
                        <a:gd name="T98" fmla="*/ 179 w 180"/>
                        <a:gd name="T99" fmla="*/ 16 h 142"/>
                        <a:gd name="T100" fmla="*/ 174 w 180"/>
                        <a:gd name="T101" fmla="*/ 9 h 142"/>
                        <a:gd name="T102" fmla="*/ 155 w 180"/>
                        <a:gd name="T103" fmla="*/ 10 h 142"/>
                        <a:gd name="T104" fmla="*/ 116 w 180"/>
                        <a:gd name="T105" fmla="*/ 21 h 142"/>
                        <a:gd name="T106" fmla="*/ 71 w 180"/>
                        <a:gd name="T107" fmla="*/ 27 h 1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0" h="142">
                          <a:moveTo>
                            <a:pt x="71" y="27"/>
                          </a:moveTo>
                          <a:lnTo>
                            <a:pt x="45" y="29"/>
                          </a:lnTo>
                          <a:lnTo>
                            <a:pt x="85" y="32"/>
                          </a:lnTo>
                          <a:lnTo>
                            <a:pt x="82" y="34"/>
                          </a:lnTo>
                          <a:lnTo>
                            <a:pt x="77" y="35"/>
                          </a:lnTo>
                          <a:lnTo>
                            <a:pt x="71" y="36"/>
                          </a:lnTo>
                          <a:lnTo>
                            <a:pt x="63" y="38"/>
                          </a:lnTo>
                          <a:lnTo>
                            <a:pt x="54" y="40"/>
                          </a:lnTo>
                          <a:lnTo>
                            <a:pt x="42" y="40"/>
                          </a:lnTo>
                          <a:lnTo>
                            <a:pt x="29" y="42"/>
                          </a:lnTo>
                          <a:lnTo>
                            <a:pt x="15" y="42"/>
                          </a:lnTo>
                          <a:lnTo>
                            <a:pt x="0" y="42"/>
                          </a:lnTo>
                          <a:lnTo>
                            <a:pt x="23" y="47"/>
                          </a:lnTo>
                          <a:lnTo>
                            <a:pt x="37" y="49"/>
                          </a:lnTo>
                          <a:lnTo>
                            <a:pt x="50" y="49"/>
                          </a:lnTo>
                          <a:lnTo>
                            <a:pt x="65" y="49"/>
                          </a:lnTo>
                          <a:lnTo>
                            <a:pt x="87" y="48"/>
                          </a:lnTo>
                          <a:lnTo>
                            <a:pt x="106" y="46"/>
                          </a:lnTo>
                          <a:lnTo>
                            <a:pt x="121" y="42"/>
                          </a:lnTo>
                          <a:lnTo>
                            <a:pt x="138" y="38"/>
                          </a:lnTo>
                          <a:lnTo>
                            <a:pt x="145" y="36"/>
                          </a:lnTo>
                          <a:lnTo>
                            <a:pt x="152" y="34"/>
                          </a:lnTo>
                          <a:lnTo>
                            <a:pt x="156" y="33"/>
                          </a:lnTo>
                          <a:lnTo>
                            <a:pt x="158" y="34"/>
                          </a:lnTo>
                          <a:lnTo>
                            <a:pt x="158" y="36"/>
                          </a:lnTo>
                          <a:lnTo>
                            <a:pt x="157" y="39"/>
                          </a:lnTo>
                          <a:lnTo>
                            <a:pt x="152" y="42"/>
                          </a:lnTo>
                          <a:lnTo>
                            <a:pt x="145" y="46"/>
                          </a:lnTo>
                          <a:lnTo>
                            <a:pt x="136" y="49"/>
                          </a:lnTo>
                          <a:lnTo>
                            <a:pt x="124" y="53"/>
                          </a:lnTo>
                          <a:lnTo>
                            <a:pt x="109" y="57"/>
                          </a:lnTo>
                          <a:lnTo>
                            <a:pt x="91" y="60"/>
                          </a:lnTo>
                          <a:lnTo>
                            <a:pt x="74" y="63"/>
                          </a:lnTo>
                          <a:lnTo>
                            <a:pt x="55" y="65"/>
                          </a:lnTo>
                          <a:lnTo>
                            <a:pt x="23" y="68"/>
                          </a:lnTo>
                          <a:lnTo>
                            <a:pt x="43" y="71"/>
                          </a:lnTo>
                          <a:lnTo>
                            <a:pt x="59" y="73"/>
                          </a:lnTo>
                          <a:lnTo>
                            <a:pt x="79" y="73"/>
                          </a:lnTo>
                          <a:lnTo>
                            <a:pt x="100" y="70"/>
                          </a:lnTo>
                          <a:lnTo>
                            <a:pt x="116" y="68"/>
                          </a:lnTo>
                          <a:lnTo>
                            <a:pt x="128" y="65"/>
                          </a:lnTo>
                          <a:lnTo>
                            <a:pt x="138" y="63"/>
                          </a:lnTo>
                          <a:lnTo>
                            <a:pt x="149" y="59"/>
                          </a:lnTo>
                          <a:lnTo>
                            <a:pt x="157" y="57"/>
                          </a:lnTo>
                          <a:lnTo>
                            <a:pt x="161" y="56"/>
                          </a:lnTo>
                          <a:lnTo>
                            <a:pt x="163" y="56"/>
                          </a:lnTo>
                          <a:lnTo>
                            <a:pt x="162" y="58"/>
                          </a:lnTo>
                          <a:lnTo>
                            <a:pt x="161" y="61"/>
                          </a:lnTo>
                          <a:lnTo>
                            <a:pt x="158" y="64"/>
                          </a:lnTo>
                          <a:lnTo>
                            <a:pt x="150" y="68"/>
                          </a:lnTo>
                          <a:lnTo>
                            <a:pt x="142" y="72"/>
                          </a:lnTo>
                          <a:lnTo>
                            <a:pt x="133" y="75"/>
                          </a:lnTo>
                          <a:lnTo>
                            <a:pt x="121" y="79"/>
                          </a:lnTo>
                          <a:lnTo>
                            <a:pt x="107" y="83"/>
                          </a:lnTo>
                          <a:lnTo>
                            <a:pt x="86" y="87"/>
                          </a:lnTo>
                          <a:lnTo>
                            <a:pt x="71" y="89"/>
                          </a:lnTo>
                          <a:lnTo>
                            <a:pt x="58" y="90"/>
                          </a:lnTo>
                          <a:lnTo>
                            <a:pt x="37" y="91"/>
                          </a:lnTo>
                          <a:lnTo>
                            <a:pt x="58" y="94"/>
                          </a:lnTo>
                          <a:lnTo>
                            <a:pt x="74" y="95"/>
                          </a:lnTo>
                          <a:lnTo>
                            <a:pt x="88" y="95"/>
                          </a:lnTo>
                          <a:lnTo>
                            <a:pt x="103" y="95"/>
                          </a:lnTo>
                          <a:lnTo>
                            <a:pt x="118" y="93"/>
                          </a:lnTo>
                          <a:lnTo>
                            <a:pt x="129" y="91"/>
                          </a:lnTo>
                          <a:lnTo>
                            <a:pt x="138" y="88"/>
                          </a:lnTo>
                          <a:lnTo>
                            <a:pt x="153" y="84"/>
                          </a:lnTo>
                          <a:lnTo>
                            <a:pt x="155" y="84"/>
                          </a:lnTo>
                          <a:lnTo>
                            <a:pt x="157" y="85"/>
                          </a:lnTo>
                          <a:lnTo>
                            <a:pt x="157" y="88"/>
                          </a:lnTo>
                          <a:lnTo>
                            <a:pt x="155" y="90"/>
                          </a:lnTo>
                          <a:lnTo>
                            <a:pt x="151" y="93"/>
                          </a:lnTo>
                          <a:lnTo>
                            <a:pt x="146" y="96"/>
                          </a:lnTo>
                          <a:lnTo>
                            <a:pt x="137" y="100"/>
                          </a:lnTo>
                          <a:lnTo>
                            <a:pt x="128" y="104"/>
                          </a:lnTo>
                          <a:lnTo>
                            <a:pt x="119" y="106"/>
                          </a:lnTo>
                          <a:lnTo>
                            <a:pt x="109" y="108"/>
                          </a:lnTo>
                          <a:lnTo>
                            <a:pt x="100" y="109"/>
                          </a:lnTo>
                          <a:lnTo>
                            <a:pt x="88" y="110"/>
                          </a:lnTo>
                          <a:lnTo>
                            <a:pt x="74" y="111"/>
                          </a:lnTo>
                          <a:lnTo>
                            <a:pt x="61" y="111"/>
                          </a:lnTo>
                          <a:lnTo>
                            <a:pt x="40" y="111"/>
                          </a:lnTo>
                          <a:lnTo>
                            <a:pt x="51" y="114"/>
                          </a:lnTo>
                          <a:lnTo>
                            <a:pt x="62" y="117"/>
                          </a:lnTo>
                          <a:lnTo>
                            <a:pt x="73" y="118"/>
                          </a:lnTo>
                          <a:lnTo>
                            <a:pt x="83" y="118"/>
                          </a:lnTo>
                          <a:lnTo>
                            <a:pt x="93" y="119"/>
                          </a:lnTo>
                          <a:lnTo>
                            <a:pt x="104" y="118"/>
                          </a:lnTo>
                          <a:lnTo>
                            <a:pt x="112" y="118"/>
                          </a:lnTo>
                          <a:lnTo>
                            <a:pt x="121" y="117"/>
                          </a:lnTo>
                          <a:lnTo>
                            <a:pt x="132" y="114"/>
                          </a:lnTo>
                          <a:lnTo>
                            <a:pt x="140" y="113"/>
                          </a:lnTo>
                          <a:lnTo>
                            <a:pt x="143" y="113"/>
                          </a:lnTo>
                          <a:lnTo>
                            <a:pt x="143" y="115"/>
                          </a:lnTo>
                          <a:lnTo>
                            <a:pt x="143" y="117"/>
                          </a:lnTo>
                          <a:lnTo>
                            <a:pt x="140" y="119"/>
                          </a:lnTo>
                          <a:lnTo>
                            <a:pt x="137" y="122"/>
                          </a:lnTo>
                          <a:lnTo>
                            <a:pt x="133" y="123"/>
                          </a:lnTo>
                          <a:lnTo>
                            <a:pt x="128" y="125"/>
                          </a:lnTo>
                          <a:lnTo>
                            <a:pt x="121" y="127"/>
                          </a:lnTo>
                          <a:lnTo>
                            <a:pt x="105" y="129"/>
                          </a:lnTo>
                          <a:lnTo>
                            <a:pt x="91" y="130"/>
                          </a:lnTo>
                          <a:lnTo>
                            <a:pt x="62" y="132"/>
                          </a:lnTo>
                          <a:lnTo>
                            <a:pt x="99" y="134"/>
                          </a:lnTo>
                          <a:lnTo>
                            <a:pt x="107" y="134"/>
                          </a:lnTo>
                          <a:lnTo>
                            <a:pt x="110" y="135"/>
                          </a:lnTo>
                          <a:lnTo>
                            <a:pt x="112" y="136"/>
                          </a:lnTo>
                          <a:lnTo>
                            <a:pt x="112" y="139"/>
                          </a:lnTo>
                          <a:lnTo>
                            <a:pt x="114" y="140"/>
                          </a:lnTo>
                          <a:lnTo>
                            <a:pt x="118" y="141"/>
                          </a:lnTo>
                          <a:lnTo>
                            <a:pt x="126" y="138"/>
                          </a:lnTo>
                          <a:lnTo>
                            <a:pt x="132" y="135"/>
                          </a:lnTo>
                          <a:lnTo>
                            <a:pt x="137" y="133"/>
                          </a:lnTo>
                          <a:lnTo>
                            <a:pt x="141" y="130"/>
                          </a:lnTo>
                          <a:lnTo>
                            <a:pt x="145" y="126"/>
                          </a:lnTo>
                          <a:lnTo>
                            <a:pt x="159" y="111"/>
                          </a:lnTo>
                          <a:lnTo>
                            <a:pt x="169" y="99"/>
                          </a:lnTo>
                          <a:lnTo>
                            <a:pt x="173" y="92"/>
                          </a:lnTo>
                          <a:lnTo>
                            <a:pt x="174" y="89"/>
                          </a:lnTo>
                          <a:lnTo>
                            <a:pt x="174" y="88"/>
                          </a:lnTo>
                          <a:lnTo>
                            <a:pt x="174" y="85"/>
                          </a:lnTo>
                          <a:lnTo>
                            <a:pt x="172" y="83"/>
                          </a:lnTo>
                          <a:lnTo>
                            <a:pt x="171" y="81"/>
                          </a:lnTo>
                          <a:lnTo>
                            <a:pt x="170" y="79"/>
                          </a:lnTo>
                          <a:lnTo>
                            <a:pt x="171" y="76"/>
                          </a:lnTo>
                          <a:lnTo>
                            <a:pt x="172" y="74"/>
                          </a:lnTo>
                          <a:lnTo>
                            <a:pt x="174" y="72"/>
                          </a:lnTo>
                          <a:lnTo>
                            <a:pt x="175" y="70"/>
                          </a:lnTo>
                          <a:lnTo>
                            <a:pt x="177" y="68"/>
                          </a:lnTo>
                          <a:lnTo>
                            <a:pt x="179" y="66"/>
                          </a:lnTo>
                          <a:lnTo>
                            <a:pt x="179" y="63"/>
                          </a:lnTo>
                          <a:lnTo>
                            <a:pt x="177" y="60"/>
                          </a:lnTo>
                          <a:lnTo>
                            <a:pt x="175" y="58"/>
                          </a:lnTo>
                          <a:lnTo>
                            <a:pt x="174" y="56"/>
                          </a:lnTo>
                          <a:lnTo>
                            <a:pt x="172" y="54"/>
                          </a:lnTo>
                          <a:lnTo>
                            <a:pt x="171" y="52"/>
                          </a:lnTo>
                          <a:lnTo>
                            <a:pt x="172" y="50"/>
                          </a:lnTo>
                          <a:lnTo>
                            <a:pt x="174" y="47"/>
                          </a:lnTo>
                          <a:lnTo>
                            <a:pt x="177" y="45"/>
                          </a:lnTo>
                          <a:lnTo>
                            <a:pt x="177" y="42"/>
                          </a:lnTo>
                          <a:lnTo>
                            <a:pt x="177" y="39"/>
                          </a:lnTo>
                          <a:lnTo>
                            <a:pt x="176" y="36"/>
                          </a:lnTo>
                          <a:lnTo>
                            <a:pt x="174" y="34"/>
                          </a:lnTo>
                          <a:lnTo>
                            <a:pt x="173" y="32"/>
                          </a:lnTo>
                          <a:lnTo>
                            <a:pt x="172" y="30"/>
                          </a:lnTo>
                          <a:lnTo>
                            <a:pt x="172" y="27"/>
                          </a:lnTo>
                          <a:lnTo>
                            <a:pt x="174" y="24"/>
                          </a:lnTo>
                          <a:lnTo>
                            <a:pt x="175" y="23"/>
                          </a:lnTo>
                          <a:lnTo>
                            <a:pt x="177" y="21"/>
                          </a:lnTo>
                          <a:lnTo>
                            <a:pt x="179" y="18"/>
                          </a:lnTo>
                          <a:lnTo>
                            <a:pt x="179" y="16"/>
                          </a:lnTo>
                          <a:lnTo>
                            <a:pt x="178" y="14"/>
                          </a:lnTo>
                          <a:lnTo>
                            <a:pt x="176" y="12"/>
                          </a:lnTo>
                          <a:lnTo>
                            <a:pt x="174" y="9"/>
                          </a:lnTo>
                          <a:lnTo>
                            <a:pt x="173" y="6"/>
                          </a:lnTo>
                          <a:lnTo>
                            <a:pt x="173" y="0"/>
                          </a:lnTo>
                          <a:lnTo>
                            <a:pt x="155" y="10"/>
                          </a:lnTo>
                          <a:lnTo>
                            <a:pt x="143" y="14"/>
                          </a:lnTo>
                          <a:lnTo>
                            <a:pt x="131" y="17"/>
                          </a:lnTo>
                          <a:lnTo>
                            <a:pt x="116" y="21"/>
                          </a:lnTo>
                          <a:lnTo>
                            <a:pt x="102" y="23"/>
                          </a:lnTo>
                          <a:lnTo>
                            <a:pt x="89" y="25"/>
                          </a:lnTo>
                          <a:lnTo>
                            <a:pt x="71" y="2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grpSp>
              <p:nvGrpSpPr>
                <p:cNvPr id="355" name="Group 81">
                  <a:extLst>
                    <a:ext uri="{FF2B5EF4-FFF2-40B4-BE49-F238E27FC236}">
                      <a16:creationId xmlns:a16="http://schemas.microsoft.com/office/drawing/2014/main" id="{C8A0B2E1-7FA0-FD80-26F3-1A9A98C0B408}"/>
                    </a:ext>
                  </a:extLst>
                </p:cNvPr>
                <p:cNvGrpSpPr/>
                <p:nvPr/>
              </p:nvGrpSpPr>
              <p:grpSpPr bwMode="auto">
                <a:xfrm>
                  <a:off x="606" y="1816"/>
                  <a:ext cx="54" cy="90"/>
                  <a:chOff x="606" y="1816"/>
                  <a:chExt cx="54" cy="90"/>
                </a:xfrm>
              </p:grpSpPr>
              <p:sp>
                <p:nvSpPr>
                  <p:cNvPr id="356" name="Freeform 82">
                    <a:extLst>
                      <a:ext uri="{FF2B5EF4-FFF2-40B4-BE49-F238E27FC236}">
                        <a16:creationId xmlns:a16="http://schemas.microsoft.com/office/drawing/2014/main" id="{8A5294FE-F279-3B16-5CD1-190D7A169BE7}"/>
                      </a:ext>
                    </a:extLst>
                  </p:cNvPr>
                  <p:cNvSpPr/>
                  <p:nvPr/>
                </p:nvSpPr>
                <p:spPr bwMode="auto">
                  <a:xfrm>
                    <a:off x="616" y="1840"/>
                    <a:ext cx="42" cy="17"/>
                  </a:xfrm>
                  <a:custGeom>
                    <a:avLst/>
                    <a:gdLst>
                      <a:gd name="T0" fmla="*/ 41 w 42"/>
                      <a:gd name="T1" fmla="*/ 2 h 17"/>
                      <a:gd name="T2" fmla="*/ 37 w 42"/>
                      <a:gd name="T3" fmla="*/ 0 h 17"/>
                      <a:gd name="T4" fmla="*/ 24 w 42"/>
                      <a:gd name="T5" fmla="*/ 5 h 17"/>
                      <a:gd name="T6" fmla="*/ 12 w 42"/>
                      <a:gd name="T7" fmla="*/ 10 h 17"/>
                      <a:gd name="T8" fmla="*/ 0 w 42"/>
                      <a:gd name="T9" fmla="*/ 13 h 17"/>
                      <a:gd name="T10" fmla="*/ 2 w 42"/>
                      <a:gd name="T11" fmla="*/ 16 h 17"/>
                      <a:gd name="T12" fmla="*/ 10 w 42"/>
                      <a:gd name="T13" fmla="*/ 16 h 17"/>
                      <a:gd name="T14" fmla="*/ 21 w 42"/>
                      <a:gd name="T15" fmla="*/ 14 h 17"/>
                      <a:gd name="T16" fmla="*/ 32 w 42"/>
                      <a:gd name="T17" fmla="*/ 8 h 17"/>
                      <a:gd name="T18" fmla="*/ 41 w 42"/>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 h="17">
                        <a:moveTo>
                          <a:pt x="41" y="2"/>
                        </a:moveTo>
                        <a:lnTo>
                          <a:pt x="37" y="0"/>
                        </a:lnTo>
                        <a:lnTo>
                          <a:pt x="24" y="5"/>
                        </a:lnTo>
                        <a:lnTo>
                          <a:pt x="12" y="10"/>
                        </a:lnTo>
                        <a:lnTo>
                          <a:pt x="0" y="13"/>
                        </a:lnTo>
                        <a:lnTo>
                          <a:pt x="2" y="16"/>
                        </a:lnTo>
                        <a:lnTo>
                          <a:pt x="10" y="16"/>
                        </a:lnTo>
                        <a:lnTo>
                          <a:pt x="21" y="14"/>
                        </a:lnTo>
                        <a:lnTo>
                          <a:pt x="32" y="8"/>
                        </a:lnTo>
                        <a:lnTo>
                          <a:pt x="41"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57" name="Freeform 83">
                    <a:extLst>
                      <a:ext uri="{FF2B5EF4-FFF2-40B4-BE49-F238E27FC236}">
                        <a16:creationId xmlns:a16="http://schemas.microsoft.com/office/drawing/2014/main" id="{33B9D636-1F4C-4E60-C2D1-21AAE89EE8AE}"/>
                      </a:ext>
                    </a:extLst>
                  </p:cNvPr>
                  <p:cNvSpPr/>
                  <p:nvPr/>
                </p:nvSpPr>
                <p:spPr bwMode="auto">
                  <a:xfrm>
                    <a:off x="624" y="1863"/>
                    <a:ext cx="36" cy="17"/>
                  </a:xfrm>
                  <a:custGeom>
                    <a:avLst/>
                    <a:gdLst>
                      <a:gd name="T0" fmla="*/ 35 w 36"/>
                      <a:gd name="T1" fmla="*/ 2 h 17"/>
                      <a:gd name="T2" fmla="*/ 33 w 36"/>
                      <a:gd name="T3" fmla="*/ 0 h 17"/>
                      <a:gd name="T4" fmla="*/ 21 w 36"/>
                      <a:gd name="T5" fmla="*/ 6 h 17"/>
                      <a:gd name="T6" fmla="*/ 11 w 36"/>
                      <a:gd name="T7" fmla="*/ 10 h 17"/>
                      <a:gd name="T8" fmla="*/ 0 w 36"/>
                      <a:gd name="T9" fmla="*/ 13 h 17"/>
                      <a:gd name="T10" fmla="*/ 2 w 36"/>
                      <a:gd name="T11" fmla="*/ 16 h 17"/>
                      <a:gd name="T12" fmla="*/ 10 w 36"/>
                      <a:gd name="T13" fmla="*/ 16 h 17"/>
                      <a:gd name="T14" fmla="*/ 18 w 36"/>
                      <a:gd name="T15" fmla="*/ 14 h 17"/>
                      <a:gd name="T16" fmla="*/ 26 w 36"/>
                      <a:gd name="T17" fmla="*/ 9 h 17"/>
                      <a:gd name="T18" fmla="*/ 35 w 36"/>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17">
                        <a:moveTo>
                          <a:pt x="35" y="2"/>
                        </a:moveTo>
                        <a:lnTo>
                          <a:pt x="33" y="0"/>
                        </a:lnTo>
                        <a:lnTo>
                          <a:pt x="21" y="6"/>
                        </a:lnTo>
                        <a:lnTo>
                          <a:pt x="11" y="10"/>
                        </a:lnTo>
                        <a:lnTo>
                          <a:pt x="0" y="13"/>
                        </a:lnTo>
                        <a:lnTo>
                          <a:pt x="2" y="16"/>
                        </a:lnTo>
                        <a:lnTo>
                          <a:pt x="10" y="16"/>
                        </a:lnTo>
                        <a:lnTo>
                          <a:pt x="18" y="14"/>
                        </a:lnTo>
                        <a:lnTo>
                          <a:pt x="26" y="9"/>
                        </a:lnTo>
                        <a:lnTo>
                          <a:pt x="35"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58" name="Freeform 84">
                    <a:extLst>
                      <a:ext uri="{FF2B5EF4-FFF2-40B4-BE49-F238E27FC236}">
                        <a16:creationId xmlns:a16="http://schemas.microsoft.com/office/drawing/2014/main" id="{471B97D0-92B1-5BD6-9197-31E901873564}"/>
                      </a:ext>
                    </a:extLst>
                  </p:cNvPr>
                  <p:cNvSpPr/>
                  <p:nvPr/>
                </p:nvSpPr>
                <p:spPr bwMode="auto">
                  <a:xfrm>
                    <a:off x="621" y="1889"/>
                    <a:ext cx="38" cy="17"/>
                  </a:xfrm>
                  <a:custGeom>
                    <a:avLst/>
                    <a:gdLst>
                      <a:gd name="T0" fmla="*/ 37 w 38"/>
                      <a:gd name="T1" fmla="*/ 2 h 17"/>
                      <a:gd name="T2" fmla="*/ 34 w 38"/>
                      <a:gd name="T3" fmla="*/ 0 h 17"/>
                      <a:gd name="T4" fmla="*/ 23 w 38"/>
                      <a:gd name="T5" fmla="*/ 6 h 17"/>
                      <a:gd name="T6" fmla="*/ 12 w 38"/>
                      <a:gd name="T7" fmla="*/ 10 h 17"/>
                      <a:gd name="T8" fmla="*/ 0 w 38"/>
                      <a:gd name="T9" fmla="*/ 13 h 17"/>
                      <a:gd name="T10" fmla="*/ 2 w 38"/>
                      <a:gd name="T11" fmla="*/ 16 h 17"/>
                      <a:gd name="T12" fmla="*/ 10 w 38"/>
                      <a:gd name="T13" fmla="*/ 15 h 17"/>
                      <a:gd name="T14" fmla="*/ 20 w 38"/>
                      <a:gd name="T15" fmla="*/ 13 h 17"/>
                      <a:gd name="T16" fmla="*/ 30 w 38"/>
                      <a:gd name="T17" fmla="*/ 8 h 17"/>
                      <a:gd name="T18" fmla="*/ 37 w 38"/>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7">
                        <a:moveTo>
                          <a:pt x="37" y="2"/>
                        </a:moveTo>
                        <a:lnTo>
                          <a:pt x="34" y="0"/>
                        </a:lnTo>
                        <a:lnTo>
                          <a:pt x="23" y="6"/>
                        </a:lnTo>
                        <a:lnTo>
                          <a:pt x="12" y="10"/>
                        </a:lnTo>
                        <a:lnTo>
                          <a:pt x="0" y="13"/>
                        </a:lnTo>
                        <a:lnTo>
                          <a:pt x="2" y="16"/>
                        </a:lnTo>
                        <a:lnTo>
                          <a:pt x="10" y="15"/>
                        </a:lnTo>
                        <a:lnTo>
                          <a:pt x="20" y="13"/>
                        </a:lnTo>
                        <a:lnTo>
                          <a:pt x="30" y="8"/>
                        </a:lnTo>
                        <a:lnTo>
                          <a:pt x="37"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59" name="Freeform 85">
                    <a:extLst>
                      <a:ext uri="{FF2B5EF4-FFF2-40B4-BE49-F238E27FC236}">
                        <a16:creationId xmlns:a16="http://schemas.microsoft.com/office/drawing/2014/main" id="{3D56B138-8946-06E5-5115-7D270DE80613}"/>
                      </a:ext>
                    </a:extLst>
                  </p:cNvPr>
                  <p:cNvSpPr/>
                  <p:nvPr/>
                </p:nvSpPr>
                <p:spPr bwMode="auto">
                  <a:xfrm>
                    <a:off x="606" y="1816"/>
                    <a:ext cx="43" cy="17"/>
                  </a:xfrm>
                  <a:custGeom>
                    <a:avLst/>
                    <a:gdLst>
                      <a:gd name="T0" fmla="*/ 42 w 43"/>
                      <a:gd name="T1" fmla="*/ 2 h 17"/>
                      <a:gd name="T2" fmla="*/ 37 w 43"/>
                      <a:gd name="T3" fmla="*/ 0 h 17"/>
                      <a:gd name="T4" fmla="*/ 23 w 43"/>
                      <a:gd name="T5" fmla="*/ 5 h 17"/>
                      <a:gd name="T6" fmla="*/ 12 w 43"/>
                      <a:gd name="T7" fmla="*/ 9 h 17"/>
                      <a:gd name="T8" fmla="*/ 0 w 43"/>
                      <a:gd name="T9" fmla="*/ 12 h 17"/>
                      <a:gd name="T10" fmla="*/ 2 w 43"/>
                      <a:gd name="T11" fmla="*/ 16 h 17"/>
                      <a:gd name="T12" fmla="*/ 10 w 43"/>
                      <a:gd name="T13" fmla="*/ 15 h 17"/>
                      <a:gd name="T14" fmla="*/ 20 w 43"/>
                      <a:gd name="T15" fmla="*/ 13 h 17"/>
                      <a:gd name="T16" fmla="*/ 31 w 43"/>
                      <a:gd name="T17" fmla="*/ 9 h 17"/>
                      <a:gd name="T18" fmla="*/ 42 w 4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17">
                        <a:moveTo>
                          <a:pt x="42" y="2"/>
                        </a:moveTo>
                        <a:lnTo>
                          <a:pt x="37" y="0"/>
                        </a:lnTo>
                        <a:lnTo>
                          <a:pt x="23" y="5"/>
                        </a:lnTo>
                        <a:lnTo>
                          <a:pt x="12" y="9"/>
                        </a:lnTo>
                        <a:lnTo>
                          <a:pt x="0" y="12"/>
                        </a:lnTo>
                        <a:lnTo>
                          <a:pt x="2" y="16"/>
                        </a:lnTo>
                        <a:lnTo>
                          <a:pt x="10" y="15"/>
                        </a:lnTo>
                        <a:lnTo>
                          <a:pt x="20" y="13"/>
                        </a:lnTo>
                        <a:lnTo>
                          <a:pt x="31" y="9"/>
                        </a:lnTo>
                        <a:lnTo>
                          <a:pt x="42"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sp>
            <p:nvSpPr>
              <p:cNvPr id="352" name="Freeform 86">
                <a:extLst>
                  <a:ext uri="{FF2B5EF4-FFF2-40B4-BE49-F238E27FC236}">
                    <a16:creationId xmlns:a16="http://schemas.microsoft.com/office/drawing/2014/main" id="{B9F9C238-E03F-6771-7504-04C2A22C49B8}"/>
                  </a:ext>
                </a:extLst>
              </p:cNvPr>
              <p:cNvSpPr/>
              <p:nvPr/>
            </p:nvSpPr>
            <p:spPr bwMode="auto">
              <a:xfrm>
                <a:off x="1049" y="1248"/>
                <a:ext cx="277" cy="333"/>
              </a:xfrm>
              <a:custGeom>
                <a:avLst/>
                <a:gdLst>
                  <a:gd name="T0" fmla="*/ 111 w 494"/>
                  <a:gd name="T1" fmla="*/ 180 h 594"/>
                  <a:gd name="T2" fmla="*/ 112 w 494"/>
                  <a:gd name="T3" fmla="*/ 178 h 594"/>
                  <a:gd name="T4" fmla="*/ 113 w 494"/>
                  <a:gd name="T5" fmla="*/ 177 h 594"/>
                  <a:gd name="T6" fmla="*/ 114 w 494"/>
                  <a:gd name="T7" fmla="*/ 173 h 594"/>
                  <a:gd name="T8" fmla="*/ 120 w 494"/>
                  <a:gd name="T9" fmla="*/ 143 h 594"/>
                  <a:gd name="T10" fmla="*/ 124 w 494"/>
                  <a:gd name="T11" fmla="*/ 132 h 594"/>
                  <a:gd name="T12" fmla="*/ 128 w 494"/>
                  <a:gd name="T13" fmla="*/ 124 h 594"/>
                  <a:gd name="T14" fmla="*/ 136 w 494"/>
                  <a:gd name="T15" fmla="*/ 113 h 594"/>
                  <a:gd name="T16" fmla="*/ 144 w 494"/>
                  <a:gd name="T17" fmla="*/ 102 h 594"/>
                  <a:gd name="T18" fmla="*/ 150 w 494"/>
                  <a:gd name="T19" fmla="*/ 91 h 594"/>
                  <a:gd name="T20" fmla="*/ 153 w 494"/>
                  <a:gd name="T21" fmla="*/ 81 h 594"/>
                  <a:gd name="T22" fmla="*/ 155 w 494"/>
                  <a:gd name="T23" fmla="*/ 68 h 594"/>
                  <a:gd name="T24" fmla="*/ 154 w 494"/>
                  <a:gd name="T25" fmla="*/ 56 h 594"/>
                  <a:gd name="T26" fmla="*/ 150 w 494"/>
                  <a:gd name="T27" fmla="*/ 44 h 594"/>
                  <a:gd name="T28" fmla="*/ 145 w 494"/>
                  <a:gd name="T29" fmla="*/ 34 h 594"/>
                  <a:gd name="T30" fmla="*/ 136 w 494"/>
                  <a:gd name="T31" fmla="*/ 22 h 594"/>
                  <a:gd name="T32" fmla="*/ 126 w 494"/>
                  <a:gd name="T33" fmla="*/ 15 h 594"/>
                  <a:gd name="T34" fmla="*/ 113 w 494"/>
                  <a:gd name="T35" fmla="*/ 7 h 594"/>
                  <a:gd name="T36" fmla="*/ 98 w 494"/>
                  <a:gd name="T37" fmla="*/ 2 h 594"/>
                  <a:gd name="T38" fmla="*/ 86 w 494"/>
                  <a:gd name="T39" fmla="*/ 0 h 594"/>
                  <a:gd name="T40" fmla="*/ 72 w 494"/>
                  <a:gd name="T41" fmla="*/ 0 h 594"/>
                  <a:gd name="T42" fmla="*/ 60 w 494"/>
                  <a:gd name="T43" fmla="*/ 2 h 594"/>
                  <a:gd name="T44" fmla="*/ 48 w 494"/>
                  <a:gd name="T45" fmla="*/ 4 h 594"/>
                  <a:gd name="T46" fmla="*/ 38 w 494"/>
                  <a:gd name="T47" fmla="*/ 9 h 594"/>
                  <a:gd name="T48" fmla="*/ 27 w 494"/>
                  <a:gd name="T49" fmla="*/ 15 h 594"/>
                  <a:gd name="T50" fmla="*/ 19 w 494"/>
                  <a:gd name="T51" fmla="*/ 23 h 594"/>
                  <a:gd name="T52" fmla="*/ 11 w 494"/>
                  <a:gd name="T53" fmla="*/ 31 h 594"/>
                  <a:gd name="T54" fmla="*/ 4 w 494"/>
                  <a:gd name="T55" fmla="*/ 44 h 594"/>
                  <a:gd name="T56" fmla="*/ 1 w 494"/>
                  <a:gd name="T57" fmla="*/ 56 h 594"/>
                  <a:gd name="T58" fmla="*/ 0 w 494"/>
                  <a:gd name="T59" fmla="*/ 67 h 594"/>
                  <a:gd name="T60" fmla="*/ 1 w 494"/>
                  <a:gd name="T61" fmla="*/ 79 h 594"/>
                  <a:gd name="T62" fmla="*/ 4 w 494"/>
                  <a:gd name="T63" fmla="*/ 91 h 594"/>
                  <a:gd name="T64" fmla="*/ 11 w 494"/>
                  <a:gd name="T65" fmla="*/ 103 h 594"/>
                  <a:gd name="T66" fmla="*/ 19 w 494"/>
                  <a:gd name="T67" fmla="*/ 113 h 594"/>
                  <a:gd name="T68" fmla="*/ 28 w 494"/>
                  <a:gd name="T69" fmla="*/ 128 h 594"/>
                  <a:gd name="T70" fmla="*/ 33 w 494"/>
                  <a:gd name="T71" fmla="*/ 137 h 594"/>
                  <a:gd name="T72" fmla="*/ 36 w 494"/>
                  <a:gd name="T73" fmla="*/ 147 h 594"/>
                  <a:gd name="T74" fmla="*/ 38 w 494"/>
                  <a:gd name="T75" fmla="*/ 160 h 594"/>
                  <a:gd name="T76" fmla="*/ 40 w 494"/>
                  <a:gd name="T77" fmla="*/ 173 h 594"/>
                  <a:gd name="T78" fmla="*/ 41 w 494"/>
                  <a:gd name="T79" fmla="*/ 177 h 594"/>
                  <a:gd name="T80" fmla="*/ 42 w 494"/>
                  <a:gd name="T81" fmla="*/ 178 h 594"/>
                  <a:gd name="T82" fmla="*/ 44 w 494"/>
                  <a:gd name="T83" fmla="*/ 180 h 594"/>
                  <a:gd name="T84" fmla="*/ 48 w 494"/>
                  <a:gd name="T85" fmla="*/ 182 h 594"/>
                  <a:gd name="T86" fmla="*/ 54 w 494"/>
                  <a:gd name="T87" fmla="*/ 184 h 594"/>
                  <a:gd name="T88" fmla="*/ 60 w 494"/>
                  <a:gd name="T89" fmla="*/ 185 h 594"/>
                  <a:gd name="T90" fmla="*/ 66 w 494"/>
                  <a:gd name="T91" fmla="*/ 186 h 594"/>
                  <a:gd name="T92" fmla="*/ 72 w 494"/>
                  <a:gd name="T93" fmla="*/ 186 h 594"/>
                  <a:gd name="T94" fmla="*/ 77 w 494"/>
                  <a:gd name="T95" fmla="*/ 186 h 594"/>
                  <a:gd name="T96" fmla="*/ 84 w 494"/>
                  <a:gd name="T97" fmla="*/ 186 h 594"/>
                  <a:gd name="T98" fmla="*/ 89 w 494"/>
                  <a:gd name="T99" fmla="*/ 186 h 594"/>
                  <a:gd name="T100" fmla="*/ 95 w 494"/>
                  <a:gd name="T101" fmla="*/ 185 h 594"/>
                  <a:gd name="T102" fmla="*/ 100 w 494"/>
                  <a:gd name="T103" fmla="*/ 184 h 594"/>
                  <a:gd name="T104" fmla="*/ 105 w 494"/>
                  <a:gd name="T105" fmla="*/ 182 h 5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4" h="594">
                    <a:moveTo>
                      <a:pt x="345" y="577"/>
                    </a:moveTo>
                    <a:lnTo>
                      <a:pt x="349" y="574"/>
                    </a:lnTo>
                    <a:lnTo>
                      <a:pt x="353" y="572"/>
                    </a:lnTo>
                    <a:lnTo>
                      <a:pt x="354" y="570"/>
                    </a:lnTo>
                    <a:lnTo>
                      <a:pt x="356" y="568"/>
                    </a:lnTo>
                    <a:lnTo>
                      <a:pt x="357" y="567"/>
                    </a:lnTo>
                    <a:lnTo>
                      <a:pt x="358" y="566"/>
                    </a:lnTo>
                    <a:lnTo>
                      <a:pt x="358" y="565"/>
                    </a:lnTo>
                    <a:lnTo>
                      <a:pt x="359" y="563"/>
                    </a:lnTo>
                    <a:lnTo>
                      <a:pt x="360" y="561"/>
                    </a:lnTo>
                    <a:lnTo>
                      <a:pt x="360" y="559"/>
                    </a:lnTo>
                    <a:lnTo>
                      <a:pt x="362" y="550"/>
                    </a:lnTo>
                    <a:lnTo>
                      <a:pt x="376" y="473"/>
                    </a:lnTo>
                    <a:lnTo>
                      <a:pt x="379" y="462"/>
                    </a:lnTo>
                    <a:lnTo>
                      <a:pt x="381" y="454"/>
                    </a:lnTo>
                    <a:lnTo>
                      <a:pt x="385" y="443"/>
                    </a:lnTo>
                    <a:lnTo>
                      <a:pt x="390" y="431"/>
                    </a:lnTo>
                    <a:lnTo>
                      <a:pt x="395" y="420"/>
                    </a:lnTo>
                    <a:lnTo>
                      <a:pt x="400" y="411"/>
                    </a:lnTo>
                    <a:lnTo>
                      <a:pt x="404" y="403"/>
                    </a:lnTo>
                    <a:lnTo>
                      <a:pt x="408" y="396"/>
                    </a:lnTo>
                    <a:lnTo>
                      <a:pt x="416" y="383"/>
                    </a:lnTo>
                    <a:lnTo>
                      <a:pt x="424" y="371"/>
                    </a:lnTo>
                    <a:lnTo>
                      <a:pt x="433" y="360"/>
                    </a:lnTo>
                    <a:lnTo>
                      <a:pt x="439" y="351"/>
                    </a:lnTo>
                    <a:lnTo>
                      <a:pt x="451" y="335"/>
                    </a:lnTo>
                    <a:lnTo>
                      <a:pt x="458" y="324"/>
                    </a:lnTo>
                    <a:lnTo>
                      <a:pt x="465" y="314"/>
                    </a:lnTo>
                    <a:lnTo>
                      <a:pt x="470" y="304"/>
                    </a:lnTo>
                    <a:lnTo>
                      <a:pt x="476" y="291"/>
                    </a:lnTo>
                    <a:lnTo>
                      <a:pt x="480" y="280"/>
                    </a:lnTo>
                    <a:lnTo>
                      <a:pt x="484" y="268"/>
                    </a:lnTo>
                    <a:lnTo>
                      <a:pt x="487" y="258"/>
                    </a:lnTo>
                    <a:lnTo>
                      <a:pt x="490" y="247"/>
                    </a:lnTo>
                    <a:lnTo>
                      <a:pt x="492" y="232"/>
                    </a:lnTo>
                    <a:lnTo>
                      <a:pt x="493" y="216"/>
                    </a:lnTo>
                    <a:lnTo>
                      <a:pt x="493" y="201"/>
                    </a:lnTo>
                    <a:lnTo>
                      <a:pt x="491" y="189"/>
                    </a:lnTo>
                    <a:lnTo>
                      <a:pt x="489" y="178"/>
                    </a:lnTo>
                    <a:lnTo>
                      <a:pt x="487" y="167"/>
                    </a:lnTo>
                    <a:lnTo>
                      <a:pt x="483" y="154"/>
                    </a:lnTo>
                    <a:lnTo>
                      <a:pt x="478" y="141"/>
                    </a:lnTo>
                    <a:lnTo>
                      <a:pt x="473" y="129"/>
                    </a:lnTo>
                    <a:lnTo>
                      <a:pt x="468" y="117"/>
                    </a:lnTo>
                    <a:lnTo>
                      <a:pt x="461" y="107"/>
                    </a:lnTo>
                    <a:lnTo>
                      <a:pt x="451" y="94"/>
                    </a:lnTo>
                    <a:lnTo>
                      <a:pt x="441" y="82"/>
                    </a:lnTo>
                    <a:lnTo>
                      <a:pt x="431" y="72"/>
                    </a:lnTo>
                    <a:lnTo>
                      <a:pt x="421" y="63"/>
                    </a:lnTo>
                    <a:lnTo>
                      <a:pt x="411" y="55"/>
                    </a:lnTo>
                    <a:lnTo>
                      <a:pt x="399" y="47"/>
                    </a:lnTo>
                    <a:lnTo>
                      <a:pt x="388" y="39"/>
                    </a:lnTo>
                    <a:lnTo>
                      <a:pt x="374" y="32"/>
                    </a:lnTo>
                    <a:lnTo>
                      <a:pt x="359" y="24"/>
                    </a:lnTo>
                    <a:lnTo>
                      <a:pt x="344" y="17"/>
                    </a:lnTo>
                    <a:lnTo>
                      <a:pt x="327" y="12"/>
                    </a:lnTo>
                    <a:lnTo>
                      <a:pt x="311" y="7"/>
                    </a:lnTo>
                    <a:lnTo>
                      <a:pt x="299" y="5"/>
                    </a:lnTo>
                    <a:lnTo>
                      <a:pt x="285" y="2"/>
                    </a:lnTo>
                    <a:lnTo>
                      <a:pt x="272" y="0"/>
                    </a:lnTo>
                    <a:lnTo>
                      <a:pt x="257" y="0"/>
                    </a:lnTo>
                    <a:lnTo>
                      <a:pt x="243" y="0"/>
                    </a:lnTo>
                    <a:lnTo>
                      <a:pt x="228" y="0"/>
                    </a:lnTo>
                    <a:lnTo>
                      <a:pt x="215" y="0"/>
                    </a:lnTo>
                    <a:lnTo>
                      <a:pt x="201" y="3"/>
                    </a:lnTo>
                    <a:lnTo>
                      <a:pt x="190" y="5"/>
                    </a:lnTo>
                    <a:lnTo>
                      <a:pt x="177" y="8"/>
                    </a:lnTo>
                    <a:lnTo>
                      <a:pt x="164" y="11"/>
                    </a:lnTo>
                    <a:lnTo>
                      <a:pt x="153" y="15"/>
                    </a:lnTo>
                    <a:lnTo>
                      <a:pt x="142" y="19"/>
                    </a:lnTo>
                    <a:lnTo>
                      <a:pt x="132" y="24"/>
                    </a:lnTo>
                    <a:lnTo>
                      <a:pt x="121" y="29"/>
                    </a:lnTo>
                    <a:lnTo>
                      <a:pt x="111" y="35"/>
                    </a:lnTo>
                    <a:lnTo>
                      <a:pt x="99" y="42"/>
                    </a:lnTo>
                    <a:lnTo>
                      <a:pt x="88" y="49"/>
                    </a:lnTo>
                    <a:lnTo>
                      <a:pt x="79" y="56"/>
                    </a:lnTo>
                    <a:lnTo>
                      <a:pt x="69" y="64"/>
                    </a:lnTo>
                    <a:lnTo>
                      <a:pt x="59" y="73"/>
                    </a:lnTo>
                    <a:lnTo>
                      <a:pt x="50" y="81"/>
                    </a:lnTo>
                    <a:lnTo>
                      <a:pt x="42" y="89"/>
                    </a:lnTo>
                    <a:lnTo>
                      <a:pt x="34" y="100"/>
                    </a:lnTo>
                    <a:lnTo>
                      <a:pt x="25" y="112"/>
                    </a:lnTo>
                    <a:lnTo>
                      <a:pt x="17" y="126"/>
                    </a:lnTo>
                    <a:lnTo>
                      <a:pt x="12" y="139"/>
                    </a:lnTo>
                    <a:lnTo>
                      <a:pt x="8" y="153"/>
                    </a:lnTo>
                    <a:lnTo>
                      <a:pt x="3" y="166"/>
                    </a:lnTo>
                    <a:lnTo>
                      <a:pt x="1" y="179"/>
                    </a:lnTo>
                    <a:lnTo>
                      <a:pt x="0" y="191"/>
                    </a:lnTo>
                    <a:lnTo>
                      <a:pt x="0" y="203"/>
                    </a:lnTo>
                    <a:lnTo>
                      <a:pt x="0" y="214"/>
                    </a:lnTo>
                    <a:lnTo>
                      <a:pt x="0" y="227"/>
                    </a:lnTo>
                    <a:lnTo>
                      <a:pt x="0" y="238"/>
                    </a:lnTo>
                    <a:lnTo>
                      <a:pt x="3" y="252"/>
                    </a:lnTo>
                    <a:lnTo>
                      <a:pt x="5" y="264"/>
                    </a:lnTo>
                    <a:lnTo>
                      <a:pt x="9" y="277"/>
                    </a:lnTo>
                    <a:lnTo>
                      <a:pt x="14" y="290"/>
                    </a:lnTo>
                    <a:lnTo>
                      <a:pt x="20" y="303"/>
                    </a:lnTo>
                    <a:lnTo>
                      <a:pt x="27" y="314"/>
                    </a:lnTo>
                    <a:lnTo>
                      <a:pt x="34" y="326"/>
                    </a:lnTo>
                    <a:lnTo>
                      <a:pt x="43" y="338"/>
                    </a:lnTo>
                    <a:lnTo>
                      <a:pt x="50" y="349"/>
                    </a:lnTo>
                    <a:lnTo>
                      <a:pt x="58" y="361"/>
                    </a:lnTo>
                    <a:lnTo>
                      <a:pt x="66" y="373"/>
                    </a:lnTo>
                    <a:lnTo>
                      <a:pt x="78" y="390"/>
                    </a:lnTo>
                    <a:lnTo>
                      <a:pt x="90" y="409"/>
                    </a:lnTo>
                    <a:lnTo>
                      <a:pt x="96" y="418"/>
                    </a:lnTo>
                    <a:lnTo>
                      <a:pt x="100" y="426"/>
                    </a:lnTo>
                    <a:lnTo>
                      <a:pt x="104" y="436"/>
                    </a:lnTo>
                    <a:lnTo>
                      <a:pt x="108" y="446"/>
                    </a:lnTo>
                    <a:lnTo>
                      <a:pt x="111" y="456"/>
                    </a:lnTo>
                    <a:lnTo>
                      <a:pt x="114" y="467"/>
                    </a:lnTo>
                    <a:lnTo>
                      <a:pt x="116" y="482"/>
                    </a:lnTo>
                    <a:lnTo>
                      <a:pt x="120" y="498"/>
                    </a:lnTo>
                    <a:lnTo>
                      <a:pt x="121" y="511"/>
                    </a:lnTo>
                    <a:lnTo>
                      <a:pt x="124" y="527"/>
                    </a:lnTo>
                    <a:lnTo>
                      <a:pt x="126" y="539"/>
                    </a:lnTo>
                    <a:lnTo>
                      <a:pt x="128" y="549"/>
                    </a:lnTo>
                    <a:lnTo>
                      <a:pt x="130" y="559"/>
                    </a:lnTo>
                    <a:lnTo>
                      <a:pt x="132" y="561"/>
                    </a:lnTo>
                    <a:lnTo>
                      <a:pt x="132" y="564"/>
                    </a:lnTo>
                    <a:lnTo>
                      <a:pt x="132" y="565"/>
                    </a:lnTo>
                    <a:lnTo>
                      <a:pt x="133" y="566"/>
                    </a:lnTo>
                    <a:lnTo>
                      <a:pt x="134" y="567"/>
                    </a:lnTo>
                    <a:lnTo>
                      <a:pt x="136" y="569"/>
                    </a:lnTo>
                    <a:lnTo>
                      <a:pt x="138" y="571"/>
                    </a:lnTo>
                    <a:lnTo>
                      <a:pt x="140" y="573"/>
                    </a:lnTo>
                    <a:lnTo>
                      <a:pt x="144" y="576"/>
                    </a:lnTo>
                    <a:lnTo>
                      <a:pt x="148" y="577"/>
                    </a:lnTo>
                    <a:lnTo>
                      <a:pt x="154" y="580"/>
                    </a:lnTo>
                    <a:lnTo>
                      <a:pt x="160" y="582"/>
                    </a:lnTo>
                    <a:lnTo>
                      <a:pt x="166" y="584"/>
                    </a:lnTo>
                    <a:lnTo>
                      <a:pt x="171" y="585"/>
                    </a:lnTo>
                    <a:lnTo>
                      <a:pt x="176" y="586"/>
                    </a:lnTo>
                    <a:lnTo>
                      <a:pt x="183" y="587"/>
                    </a:lnTo>
                    <a:lnTo>
                      <a:pt x="190" y="589"/>
                    </a:lnTo>
                    <a:lnTo>
                      <a:pt x="195" y="589"/>
                    </a:lnTo>
                    <a:lnTo>
                      <a:pt x="202" y="590"/>
                    </a:lnTo>
                    <a:lnTo>
                      <a:pt x="209" y="591"/>
                    </a:lnTo>
                    <a:lnTo>
                      <a:pt x="215" y="592"/>
                    </a:lnTo>
                    <a:lnTo>
                      <a:pt x="221" y="592"/>
                    </a:lnTo>
                    <a:lnTo>
                      <a:pt x="228" y="592"/>
                    </a:lnTo>
                    <a:lnTo>
                      <a:pt x="234" y="593"/>
                    </a:lnTo>
                    <a:lnTo>
                      <a:pt x="240" y="593"/>
                    </a:lnTo>
                    <a:lnTo>
                      <a:pt x="245" y="593"/>
                    </a:lnTo>
                    <a:lnTo>
                      <a:pt x="251" y="593"/>
                    </a:lnTo>
                    <a:lnTo>
                      <a:pt x="259" y="593"/>
                    </a:lnTo>
                    <a:lnTo>
                      <a:pt x="265" y="592"/>
                    </a:lnTo>
                    <a:lnTo>
                      <a:pt x="270" y="592"/>
                    </a:lnTo>
                    <a:lnTo>
                      <a:pt x="277" y="592"/>
                    </a:lnTo>
                    <a:lnTo>
                      <a:pt x="284" y="591"/>
                    </a:lnTo>
                    <a:lnTo>
                      <a:pt x="290" y="590"/>
                    </a:lnTo>
                    <a:lnTo>
                      <a:pt x="297" y="589"/>
                    </a:lnTo>
                    <a:lnTo>
                      <a:pt x="302" y="588"/>
                    </a:lnTo>
                    <a:lnTo>
                      <a:pt x="308" y="587"/>
                    </a:lnTo>
                    <a:lnTo>
                      <a:pt x="314" y="586"/>
                    </a:lnTo>
                    <a:lnTo>
                      <a:pt x="319" y="585"/>
                    </a:lnTo>
                    <a:lnTo>
                      <a:pt x="325" y="584"/>
                    </a:lnTo>
                    <a:lnTo>
                      <a:pt x="330" y="582"/>
                    </a:lnTo>
                    <a:lnTo>
                      <a:pt x="335" y="580"/>
                    </a:lnTo>
                    <a:lnTo>
                      <a:pt x="340" y="578"/>
                    </a:lnTo>
                    <a:lnTo>
                      <a:pt x="345" y="577"/>
                    </a:lnTo>
                  </a:path>
                </a:pathLst>
              </a:custGeom>
              <a:solidFill>
                <a:srgbClr val="FF9900"/>
              </a:solidFill>
              <a:ln w="12700" cap="rnd" cmpd="sng">
                <a:solidFill>
                  <a:srgbClr val="FFFFFF"/>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53" name="Freeform 87">
                <a:extLst>
                  <a:ext uri="{FF2B5EF4-FFF2-40B4-BE49-F238E27FC236}">
                    <a16:creationId xmlns:a16="http://schemas.microsoft.com/office/drawing/2014/main" id="{A07F7470-DB2A-F65A-CB34-BB3E406066E2}"/>
                  </a:ext>
                </a:extLst>
              </p:cNvPr>
              <p:cNvSpPr/>
              <p:nvPr/>
            </p:nvSpPr>
            <p:spPr bwMode="auto">
              <a:xfrm>
                <a:off x="1242" y="1290"/>
                <a:ext cx="48" cy="50"/>
              </a:xfrm>
              <a:custGeom>
                <a:avLst/>
                <a:gdLst>
                  <a:gd name="T0" fmla="*/ 0 w 84"/>
                  <a:gd name="T1" fmla="*/ 0 h 89"/>
                  <a:gd name="T2" fmla="*/ 7 w 84"/>
                  <a:gd name="T3" fmla="*/ 3 h 89"/>
                  <a:gd name="T4" fmla="*/ 14 w 84"/>
                  <a:gd name="T5" fmla="*/ 6 h 89"/>
                  <a:gd name="T6" fmla="*/ 19 w 84"/>
                  <a:gd name="T7" fmla="*/ 10 h 89"/>
                  <a:gd name="T8" fmla="*/ 22 w 84"/>
                  <a:gd name="T9" fmla="*/ 13 h 89"/>
                  <a:gd name="T10" fmla="*/ 24 w 84"/>
                  <a:gd name="T11" fmla="*/ 16 h 89"/>
                  <a:gd name="T12" fmla="*/ 26 w 84"/>
                  <a:gd name="T13" fmla="*/ 20 h 89"/>
                  <a:gd name="T14" fmla="*/ 27 w 84"/>
                  <a:gd name="T15" fmla="*/ 23 h 89"/>
                  <a:gd name="T16" fmla="*/ 18 w 84"/>
                  <a:gd name="T17" fmla="*/ 28 h 89"/>
                  <a:gd name="T18" fmla="*/ 17 w 84"/>
                  <a:gd name="T19" fmla="*/ 23 h 89"/>
                  <a:gd name="T20" fmla="*/ 15 w 84"/>
                  <a:gd name="T21" fmla="*/ 19 h 89"/>
                  <a:gd name="T22" fmla="*/ 13 w 84"/>
                  <a:gd name="T23" fmla="*/ 13 h 89"/>
                  <a:gd name="T24" fmla="*/ 10 w 84"/>
                  <a:gd name="T25" fmla="*/ 9 h 89"/>
                  <a:gd name="T26" fmla="*/ 6 w 84"/>
                  <a:gd name="T27" fmla="*/ 4 h 89"/>
                  <a:gd name="T28" fmla="*/ 0 w 84"/>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4" h="89">
                    <a:moveTo>
                      <a:pt x="0" y="0"/>
                    </a:moveTo>
                    <a:lnTo>
                      <a:pt x="22" y="9"/>
                    </a:lnTo>
                    <a:lnTo>
                      <a:pt x="42" y="19"/>
                    </a:lnTo>
                    <a:lnTo>
                      <a:pt x="57" y="30"/>
                    </a:lnTo>
                    <a:lnTo>
                      <a:pt x="67" y="41"/>
                    </a:lnTo>
                    <a:lnTo>
                      <a:pt x="74" y="52"/>
                    </a:lnTo>
                    <a:lnTo>
                      <a:pt x="79" y="62"/>
                    </a:lnTo>
                    <a:lnTo>
                      <a:pt x="83" y="73"/>
                    </a:lnTo>
                    <a:lnTo>
                      <a:pt x="54" y="88"/>
                    </a:lnTo>
                    <a:lnTo>
                      <a:pt x="50" y="73"/>
                    </a:lnTo>
                    <a:lnTo>
                      <a:pt x="46" y="58"/>
                    </a:lnTo>
                    <a:lnTo>
                      <a:pt x="39" y="42"/>
                    </a:lnTo>
                    <a:lnTo>
                      <a:pt x="30" y="29"/>
                    </a:lnTo>
                    <a:lnTo>
                      <a:pt x="18" y="15"/>
                    </a:lnTo>
                    <a:lnTo>
                      <a:pt x="0"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267" name="Group 88">
              <a:extLst>
                <a:ext uri="{FF2B5EF4-FFF2-40B4-BE49-F238E27FC236}">
                  <a16:creationId xmlns:a16="http://schemas.microsoft.com/office/drawing/2014/main" id="{AC2535BD-1EA7-0B96-B04C-A4BD036F86F0}"/>
                </a:ext>
              </a:extLst>
            </p:cNvPr>
            <p:cNvGrpSpPr/>
            <p:nvPr/>
          </p:nvGrpSpPr>
          <p:grpSpPr bwMode="auto">
            <a:xfrm>
              <a:off x="1832" y="1069"/>
              <a:ext cx="277" cy="430"/>
              <a:chOff x="2212" y="1248"/>
              <a:chExt cx="277" cy="430"/>
            </a:xfrm>
          </p:grpSpPr>
          <p:grpSp>
            <p:nvGrpSpPr>
              <p:cNvPr id="331" name="Group 89">
                <a:extLst>
                  <a:ext uri="{FF2B5EF4-FFF2-40B4-BE49-F238E27FC236}">
                    <a16:creationId xmlns:a16="http://schemas.microsoft.com/office/drawing/2014/main" id="{A90F1806-6D24-EA30-C2C2-C5AE41275EC8}"/>
                  </a:ext>
                </a:extLst>
              </p:cNvPr>
              <p:cNvGrpSpPr/>
              <p:nvPr/>
            </p:nvGrpSpPr>
            <p:grpSpPr bwMode="auto">
              <a:xfrm>
                <a:off x="2287" y="1579"/>
                <a:ext cx="126" cy="99"/>
                <a:chOff x="1755" y="1792"/>
                <a:chExt cx="224" cy="177"/>
              </a:xfrm>
            </p:grpSpPr>
            <p:grpSp>
              <p:nvGrpSpPr>
                <p:cNvPr id="334" name="Group 90">
                  <a:extLst>
                    <a:ext uri="{FF2B5EF4-FFF2-40B4-BE49-F238E27FC236}">
                      <a16:creationId xmlns:a16="http://schemas.microsoft.com/office/drawing/2014/main" id="{CCEB76C3-489D-10E6-88DC-C1B73E72EA7C}"/>
                    </a:ext>
                  </a:extLst>
                </p:cNvPr>
                <p:cNvGrpSpPr/>
                <p:nvPr/>
              </p:nvGrpSpPr>
              <p:grpSpPr bwMode="auto">
                <a:xfrm>
                  <a:off x="1755" y="1792"/>
                  <a:ext cx="224" cy="177"/>
                  <a:chOff x="1755" y="1792"/>
                  <a:chExt cx="224" cy="177"/>
                </a:xfrm>
              </p:grpSpPr>
              <p:grpSp>
                <p:nvGrpSpPr>
                  <p:cNvPr id="340" name="Group 91">
                    <a:extLst>
                      <a:ext uri="{FF2B5EF4-FFF2-40B4-BE49-F238E27FC236}">
                        <a16:creationId xmlns:a16="http://schemas.microsoft.com/office/drawing/2014/main" id="{B0F985B5-1E84-5568-BC0E-3D5B099790CD}"/>
                      </a:ext>
                    </a:extLst>
                  </p:cNvPr>
                  <p:cNvGrpSpPr/>
                  <p:nvPr/>
                </p:nvGrpSpPr>
                <p:grpSpPr bwMode="auto">
                  <a:xfrm>
                    <a:off x="1811" y="1927"/>
                    <a:ext cx="123" cy="42"/>
                    <a:chOff x="1811" y="1927"/>
                    <a:chExt cx="123" cy="42"/>
                  </a:xfrm>
                </p:grpSpPr>
                <p:sp>
                  <p:nvSpPr>
                    <p:cNvPr id="349" name="Freeform 92">
                      <a:extLst>
                        <a:ext uri="{FF2B5EF4-FFF2-40B4-BE49-F238E27FC236}">
                          <a16:creationId xmlns:a16="http://schemas.microsoft.com/office/drawing/2014/main" id="{9657250C-8234-DA90-4FD5-D28E897DC5EA}"/>
                        </a:ext>
                      </a:extLst>
                    </p:cNvPr>
                    <p:cNvSpPr/>
                    <p:nvPr/>
                  </p:nvSpPr>
                  <p:spPr bwMode="auto">
                    <a:xfrm>
                      <a:off x="1811" y="1927"/>
                      <a:ext cx="123" cy="42"/>
                    </a:xfrm>
                    <a:custGeom>
                      <a:avLst/>
                      <a:gdLst>
                        <a:gd name="T0" fmla="*/ 0 w 123"/>
                        <a:gd name="T1" fmla="*/ 0 h 42"/>
                        <a:gd name="T2" fmla="*/ 24 w 123"/>
                        <a:gd name="T3" fmla="*/ 32 h 42"/>
                        <a:gd name="T4" fmla="*/ 26 w 123"/>
                        <a:gd name="T5" fmla="*/ 34 h 42"/>
                        <a:gd name="T6" fmla="*/ 29 w 123"/>
                        <a:gd name="T7" fmla="*/ 35 h 42"/>
                        <a:gd name="T8" fmla="*/ 33 w 123"/>
                        <a:gd name="T9" fmla="*/ 37 h 42"/>
                        <a:gd name="T10" fmla="*/ 37 w 123"/>
                        <a:gd name="T11" fmla="*/ 38 h 42"/>
                        <a:gd name="T12" fmla="*/ 42 w 123"/>
                        <a:gd name="T13" fmla="*/ 39 h 42"/>
                        <a:gd name="T14" fmla="*/ 46 w 123"/>
                        <a:gd name="T15" fmla="*/ 39 h 42"/>
                        <a:gd name="T16" fmla="*/ 50 w 123"/>
                        <a:gd name="T17" fmla="*/ 40 h 42"/>
                        <a:gd name="T18" fmla="*/ 54 w 123"/>
                        <a:gd name="T19" fmla="*/ 40 h 42"/>
                        <a:gd name="T20" fmla="*/ 59 w 123"/>
                        <a:gd name="T21" fmla="*/ 41 h 42"/>
                        <a:gd name="T22" fmla="*/ 62 w 123"/>
                        <a:gd name="T23" fmla="*/ 41 h 42"/>
                        <a:gd name="T24" fmla="*/ 68 w 123"/>
                        <a:gd name="T25" fmla="*/ 40 h 42"/>
                        <a:gd name="T26" fmla="*/ 72 w 123"/>
                        <a:gd name="T27" fmla="*/ 40 h 42"/>
                        <a:gd name="T28" fmla="*/ 77 w 123"/>
                        <a:gd name="T29" fmla="*/ 39 h 42"/>
                        <a:gd name="T30" fmla="*/ 81 w 123"/>
                        <a:gd name="T31" fmla="*/ 39 h 42"/>
                        <a:gd name="T32" fmla="*/ 85 w 123"/>
                        <a:gd name="T33" fmla="*/ 38 h 42"/>
                        <a:gd name="T34" fmla="*/ 89 w 123"/>
                        <a:gd name="T35" fmla="*/ 37 h 42"/>
                        <a:gd name="T36" fmla="*/ 93 w 123"/>
                        <a:gd name="T37" fmla="*/ 35 h 42"/>
                        <a:gd name="T38" fmla="*/ 95 w 123"/>
                        <a:gd name="T39" fmla="*/ 34 h 42"/>
                        <a:gd name="T40" fmla="*/ 97 w 123"/>
                        <a:gd name="T41" fmla="*/ 33 h 42"/>
                        <a:gd name="T42" fmla="*/ 99 w 123"/>
                        <a:gd name="T43" fmla="*/ 31 h 42"/>
                        <a:gd name="T44" fmla="*/ 122 w 123"/>
                        <a:gd name="T45" fmla="*/ 0 h 42"/>
                        <a:gd name="T46" fmla="*/ 0 w 123"/>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3" h="42">
                          <a:moveTo>
                            <a:pt x="0" y="0"/>
                          </a:moveTo>
                          <a:lnTo>
                            <a:pt x="24" y="32"/>
                          </a:lnTo>
                          <a:lnTo>
                            <a:pt x="26" y="34"/>
                          </a:lnTo>
                          <a:lnTo>
                            <a:pt x="29" y="35"/>
                          </a:lnTo>
                          <a:lnTo>
                            <a:pt x="33" y="37"/>
                          </a:lnTo>
                          <a:lnTo>
                            <a:pt x="37" y="38"/>
                          </a:lnTo>
                          <a:lnTo>
                            <a:pt x="42" y="39"/>
                          </a:lnTo>
                          <a:lnTo>
                            <a:pt x="46" y="39"/>
                          </a:lnTo>
                          <a:lnTo>
                            <a:pt x="50" y="40"/>
                          </a:lnTo>
                          <a:lnTo>
                            <a:pt x="54" y="40"/>
                          </a:lnTo>
                          <a:lnTo>
                            <a:pt x="59" y="41"/>
                          </a:lnTo>
                          <a:lnTo>
                            <a:pt x="62" y="41"/>
                          </a:lnTo>
                          <a:lnTo>
                            <a:pt x="68" y="40"/>
                          </a:lnTo>
                          <a:lnTo>
                            <a:pt x="72" y="40"/>
                          </a:lnTo>
                          <a:lnTo>
                            <a:pt x="77" y="39"/>
                          </a:lnTo>
                          <a:lnTo>
                            <a:pt x="81" y="39"/>
                          </a:lnTo>
                          <a:lnTo>
                            <a:pt x="85" y="38"/>
                          </a:lnTo>
                          <a:lnTo>
                            <a:pt x="89" y="37"/>
                          </a:lnTo>
                          <a:lnTo>
                            <a:pt x="93" y="35"/>
                          </a:lnTo>
                          <a:lnTo>
                            <a:pt x="95" y="34"/>
                          </a:lnTo>
                          <a:lnTo>
                            <a:pt x="97" y="33"/>
                          </a:lnTo>
                          <a:lnTo>
                            <a:pt x="99" y="31"/>
                          </a:lnTo>
                          <a:lnTo>
                            <a:pt x="122" y="0"/>
                          </a:lnTo>
                          <a:lnTo>
                            <a:pt x="0" y="0"/>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50" name="Freeform 93">
                      <a:extLst>
                        <a:ext uri="{FF2B5EF4-FFF2-40B4-BE49-F238E27FC236}">
                          <a16:creationId xmlns:a16="http://schemas.microsoft.com/office/drawing/2014/main" id="{618A71C9-4D88-A31B-9D3B-3029D68002A9}"/>
                        </a:ext>
                      </a:extLst>
                    </p:cNvPr>
                    <p:cNvSpPr/>
                    <p:nvPr/>
                  </p:nvSpPr>
                  <p:spPr bwMode="auto">
                    <a:xfrm>
                      <a:off x="1830" y="1927"/>
                      <a:ext cx="56" cy="42"/>
                    </a:xfrm>
                    <a:custGeom>
                      <a:avLst/>
                      <a:gdLst>
                        <a:gd name="T0" fmla="*/ 0 w 56"/>
                        <a:gd name="T1" fmla="*/ 0 h 42"/>
                        <a:gd name="T2" fmla="*/ 15 w 56"/>
                        <a:gd name="T3" fmla="*/ 37 h 42"/>
                        <a:gd name="T4" fmla="*/ 18 w 56"/>
                        <a:gd name="T5" fmla="*/ 38 h 42"/>
                        <a:gd name="T6" fmla="*/ 23 w 56"/>
                        <a:gd name="T7" fmla="*/ 39 h 42"/>
                        <a:gd name="T8" fmla="*/ 27 w 56"/>
                        <a:gd name="T9" fmla="*/ 39 h 42"/>
                        <a:gd name="T10" fmla="*/ 31 w 56"/>
                        <a:gd name="T11" fmla="*/ 40 h 42"/>
                        <a:gd name="T12" fmla="*/ 35 w 56"/>
                        <a:gd name="T13" fmla="*/ 40 h 42"/>
                        <a:gd name="T14" fmla="*/ 40 w 56"/>
                        <a:gd name="T15" fmla="*/ 41 h 42"/>
                        <a:gd name="T16" fmla="*/ 44 w 56"/>
                        <a:gd name="T17" fmla="*/ 41 h 42"/>
                        <a:gd name="T18" fmla="*/ 49 w 56"/>
                        <a:gd name="T19" fmla="*/ 40 h 42"/>
                        <a:gd name="T20" fmla="*/ 55 w 56"/>
                        <a:gd name="T21" fmla="*/ 0 h 42"/>
                        <a:gd name="T22" fmla="*/ 0 w 56"/>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 h="42">
                          <a:moveTo>
                            <a:pt x="0" y="0"/>
                          </a:moveTo>
                          <a:lnTo>
                            <a:pt x="15" y="37"/>
                          </a:lnTo>
                          <a:lnTo>
                            <a:pt x="18" y="38"/>
                          </a:lnTo>
                          <a:lnTo>
                            <a:pt x="23" y="39"/>
                          </a:lnTo>
                          <a:lnTo>
                            <a:pt x="27" y="39"/>
                          </a:lnTo>
                          <a:lnTo>
                            <a:pt x="31" y="40"/>
                          </a:lnTo>
                          <a:lnTo>
                            <a:pt x="35" y="40"/>
                          </a:lnTo>
                          <a:lnTo>
                            <a:pt x="40" y="41"/>
                          </a:lnTo>
                          <a:lnTo>
                            <a:pt x="44" y="41"/>
                          </a:lnTo>
                          <a:lnTo>
                            <a:pt x="49" y="40"/>
                          </a:lnTo>
                          <a:lnTo>
                            <a:pt x="55" y="0"/>
                          </a:lnTo>
                          <a:lnTo>
                            <a:pt x="0" y="0"/>
                          </a:lnTo>
                        </a:path>
                      </a:pathLst>
                    </a:custGeom>
                    <a:solidFill>
                      <a:srgbClr val="404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341" name="Group 94">
                    <a:extLst>
                      <a:ext uri="{FF2B5EF4-FFF2-40B4-BE49-F238E27FC236}">
                        <a16:creationId xmlns:a16="http://schemas.microsoft.com/office/drawing/2014/main" id="{682A2364-7E29-77C8-E1A6-D1056563816A}"/>
                      </a:ext>
                    </a:extLst>
                  </p:cNvPr>
                  <p:cNvGrpSpPr/>
                  <p:nvPr/>
                </p:nvGrpSpPr>
                <p:grpSpPr bwMode="auto">
                  <a:xfrm>
                    <a:off x="1755" y="1792"/>
                    <a:ext cx="224" cy="148"/>
                    <a:chOff x="1755" y="1792"/>
                    <a:chExt cx="224" cy="148"/>
                  </a:xfrm>
                </p:grpSpPr>
                <p:sp>
                  <p:nvSpPr>
                    <p:cNvPr id="342" name="Freeform 95">
                      <a:extLst>
                        <a:ext uri="{FF2B5EF4-FFF2-40B4-BE49-F238E27FC236}">
                          <a16:creationId xmlns:a16="http://schemas.microsoft.com/office/drawing/2014/main" id="{7A509929-EE9C-438C-F9E0-68E7A3323025}"/>
                        </a:ext>
                      </a:extLst>
                    </p:cNvPr>
                    <p:cNvSpPr/>
                    <p:nvPr/>
                  </p:nvSpPr>
                  <p:spPr bwMode="auto">
                    <a:xfrm>
                      <a:off x="1755" y="1792"/>
                      <a:ext cx="224" cy="148"/>
                    </a:xfrm>
                    <a:custGeom>
                      <a:avLst/>
                      <a:gdLst>
                        <a:gd name="T0" fmla="*/ 5 w 224"/>
                        <a:gd name="T1" fmla="*/ 4 h 148"/>
                        <a:gd name="T2" fmla="*/ 6 w 224"/>
                        <a:gd name="T3" fmla="*/ 7 h 148"/>
                        <a:gd name="T4" fmla="*/ 5 w 224"/>
                        <a:gd name="T5" fmla="*/ 15 h 148"/>
                        <a:gd name="T6" fmla="*/ 3 w 224"/>
                        <a:gd name="T7" fmla="*/ 19 h 148"/>
                        <a:gd name="T8" fmla="*/ 1 w 224"/>
                        <a:gd name="T9" fmla="*/ 25 h 148"/>
                        <a:gd name="T10" fmla="*/ 4 w 224"/>
                        <a:gd name="T11" fmla="*/ 30 h 148"/>
                        <a:gd name="T12" fmla="*/ 8 w 224"/>
                        <a:gd name="T13" fmla="*/ 36 h 148"/>
                        <a:gd name="T14" fmla="*/ 7 w 224"/>
                        <a:gd name="T15" fmla="*/ 39 h 148"/>
                        <a:gd name="T16" fmla="*/ 3 w 224"/>
                        <a:gd name="T17" fmla="*/ 44 h 148"/>
                        <a:gd name="T18" fmla="*/ 1 w 224"/>
                        <a:gd name="T19" fmla="*/ 48 h 148"/>
                        <a:gd name="T20" fmla="*/ 4 w 224"/>
                        <a:gd name="T21" fmla="*/ 53 h 148"/>
                        <a:gd name="T22" fmla="*/ 7 w 224"/>
                        <a:gd name="T23" fmla="*/ 56 h 148"/>
                        <a:gd name="T24" fmla="*/ 7 w 224"/>
                        <a:gd name="T25" fmla="*/ 61 h 148"/>
                        <a:gd name="T26" fmla="*/ 3 w 224"/>
                        <a:gd name="T27" fmla="*/ 66 h 148"/>
                        <a:gd name="T28" fmla="*/ 0 w 224"/>
                        <a:gd name="T29" fmla="*/ 71 h 148"/>
                        <a:gd name="T30" fmla="*/ 3 w 224"/>
                        <a:gd name="T31" fmla="*/ 76 h 148"/>
                        <a:gd name="T32" fmla="*/ 8 w 224"/>
                        <a:gd name="T33" fmla="*/ 80 h 148"/>
                        <a:gd name="T34" fmla="*/ 8 w 224"/>
                        <a:gd name="T35" fmla="*/ 88 h 148"/>
                        <a:gd name="T36" fmla="*/ 4 w 224"/>
                        <a:gd name="T37" fmla="*/ 92 h 148"/>
                        <a:gd name="T38" fmla="*/ 5 w 224"/>
                        <a:gd name="T39" fmla="*/ 96 h 148"/>
                        <a:gd name="T40" fmla="*/ 10 w 224"/>
                        <a:gd name="T41" fmla="*/ 102 h 148"/>
                        <a:gd name="T42" fmla="*/ 26 w 224"/>
                        <a:gd name="T43" fmla="*/ 117 h 148"/>
                        <a:gd name="T44" fmla="*/ 40 w 224"/>
                        <a:gd name="T45" fmla="*/ 128 h 148"/>
                        <a:gd name="T46" fmla="*/ 53 w 224"/>
                        <a:gd name="T47" fmla="*/ 135 h 148"/>
                        <a:gd name="T48" fmla="*/ 76 w 224"/>
                        <a:gd name="T49" fmla="*/ 143 h 148"/>
                        <a:gd name="T50" fmla="*/ 98 w 224"/>
                        <a:gd name="T51" fmla="*/ 146 h 148"/>
                        <a:gd name="T52" fmla="*/ 127 w 224"/>
                        <a:gd name="T53" fmla="*/ 146 h 148"/>
                        <a:gd name="T54" fmla="*/ 152 w 224"/>
                        <a:gd name="T55" fmla="*/ 144 h 148"/>
                        <a:gd name="T56" fmla="*/ 170 w 224"/>
                        <a:gd name="T57" fmla="*/ 140 h 148"/>
                        <a:gd name="T58" fmla="*/ 181 w 224"/>
                        <a:gd name="T59" fmla="*/ 134 h 148"/>
                        <a:gd name="T60" fmla="*/ 189 w 224"/>
                        <a:gd name="T61" fmla="*/ 128 h 148"/>
                        <a:gd name="T62" fmla="*/ 213 w 224"/>
                        <a:gd name="T63" fmla="*/ 100 h 148"/>
                        <a:gd name="T64" fmla="*/ 218 w 224"/>
                        <a:gd name="T65" fmla="*/ 91 h 148"/>
                        <a:gd name="T66" fmla="*/ 218 w 224"/>
                        <a:gd name="T67" fmla="*/ 87 h 148"/>
                        <a:gd name="T68" fmla="*/ 215 w 224"/>
                        <a:gd name="T69" fmla="*/ 83 h 148"/>
                        <a:gd name="T70" fmla="*/ 215 w 224"/>
                        <a:gd name="T71" fmla="*/ 77 h 148"/>
                        <a:gd name="T72" fmla="*/ 218 w 224"/>
                        <a:gd name="T73" fmla="*/ 73 h 148"/>
                        <a:gd name="T74" fmla="*/ 221 w 224"/>
                        <a:gd name="T75" fmla="*/ 69 h 148"/>
                        <a:gd name="T76" fmla="*/ 223 w 224"/>
                        <a:gd name="T77" fmla="*/ 64 h 148"/>
                        <a:gd name="T78" fmla="*/ 219 w 224"/>
                        <a:gd name="T79" fmla="*/ 60 h 148"/>
                        <a:gd name="T80" fmla="*/ 216 w 224"/>
                        <a:gd name="T81" fmla="*/ 56 h 148"/>
                        <a:gd name="T82" fmla="*/ 216 w 224"/>
                        <a:gd name="T83" fmla="*/ 52 h 148"/>
                        <a:gd name="T84" fmla="*/ 221 w 224"/>
                        <a:gd name="T85" fmla="*/ 46 h 148"/>
                        <a:gd name="T86" fmla="*/ 221 w 224"/>
                        <a:gd name="T87" fmla="*/ 41 h 148"/>
                        <a:gd name="T88" fmla="*/ 218 w 224"/>
                        <a:gd name="T89" fmla="*/ 36 h 148"/>
                        <a:gd name="T90" fmla="*/ 216 w 224"/>
                        <a:gd name="T91" fmla="*/ 31 h 148"/>
                        <a:gd name="T92" fmla="*/ 218 w 224"/>
                        <a:gd name="T93" fmla="*/ 26 h 148"/>
                        <a:gd name="T94" fmla="*/ 221 w 224"/>
                        <a:gd name="T95" fmla="*/ 23 h 148"/>
                        <a:gd name="T96" fmla="*/ 223 w 224"/>
                        <a:gd name="T97" fmla="*/ 18 h 148"/>
                        <a:gd name="T98" fmla="*/ 220 w 224"/>
                        <a:gd name="T99" fmla="*/ 13 h 148"/>
                        <a:gd name="T100" fmla="*/ 217 w 224"/>
                        <a:gd name="T101" fmla="*/ 8 h 148"/>
                        <a:gd name="T102" fmla="*/ 218 w 224"/>
                        <a:gd name="T103" fmla="*/ 3 h 148"/>
                        <a:gd name="T104" fmla="*/ 6 w 224"/>
                        <a:gd name="T105" fmla="*/ 0 h 1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4" h="148">
                          <a:moveTo>
                            <a:pt x="6" y="0"/>
                          </a:moveTo>
                          <a:lnTo>
                            <a:pt x="5" y="4"/>
                          </a:lnTo>
                          <a:lnTo>
                            <a:pt x="5" y="5"/>
                          </a:lnTo>
                          <a:lnTo>
                            <a:pt x="6" y="7"/>
                          </a:lnTo>
                          <a:lnTo>
                            <a:pt x="6" y="12"/>
                          </a:lnTo>
                          <a:lnTo>
                            <a:pt x="5" y="15"/>
                          </a:lnTo>
                          <a:lnTo>
                            <a:pt x="4" y="17"/>
                          </a:lnTo>
                          <a:lnTo>
                            <a:pt x="3" y="19"/>
                          </a:lnTo>
                          <a:lnTo>
                            <a:pt x="1" y="23"/>
                          </a:lnTo>
                          <a:lnTo>
                            <a:pt x="1" y="25"/>
                          </a:lnTo>
                          <a:lnTo>
                            <a:pt x="3" y="28"/>
                          </a:lnTo>
                          <a:lnTo>
                            <a:pt x="4" y="30"/>
                          </a:lnTo>
                          <a:lnTo>
                            <a:pt x="7" y="33"/>
                          </a:lnTo>
                          <a:lnTo>
                            <a:pt x="8" y="36"/>
                          </a:lnTo>
                          <a:lnTo>
                            <a:pt x="8" y="37"/>
                          </a:lnTo>
                          <a:lnTo>
                            <a:pt x="7" y="39"/>
                          </a:lnTo>
                          <a:lnTo>
                            <a:pt x="5" y="41"/>
                          </a:lnTo>
                          <a:lnTo>
                            <a:pt x="3" y="44"/>
                          </a:lnTo>
                          <a:lnTo>
                            <a:pt x="1" y="46"/>
                          </a:lnTo>
                          <a:lnTo>
                            <a:pt x="1" y="48"/>
                          </a:lnTo>
                          <a:lnTo>
                            <a:pt x="3" y="50"/>
                          </a:lnTo>
                          <a:lnTo>
                            <a:pt x="4" y="53"/>
                          </a:lnTo>
                          <a:lnTo>
                            <a:pt x="6" y="55"/>
                          </a:lnTo>
                          <a:lnTo>
                            <a:pt x="7" y="56"/>
                          </a:lnTo>
                          <a:lnTo>
                            <a:pt x="8" y="58"/>
                          </a:lnTo>
                          <a:lnTo>
                            <a:pt x="7" y="61"/>
                          </a:lnTo>
                          <a:lnTo>
                            <a:pt x="5" y="64"/>
                          </a:lnTo>
                          <a:lnTo>
                            <a:pt x="3" y="66"/>
                          </a:lnTo>
                          <a:lnTo>
                            <a:pt x="0" y="69"/>
                          </a:lnTo>
                          <a:lnTo>
                            <a:pt x="0" y="71"/>
                          </a:lnTo>
                          <a:lnTo>
                            <a:pt x="1" y="73"/>
                          </a:lnTo>
                          <a:lnTo>
                            <a:pt x="3" y="76"/>
                          </a:lnTo>
                          <a:lnTo>
                            <a:pt x="5" y="78"/>
                          </a:lnTo>
                          <a:lnTo>
                            <a:pt x="8" y="80"/>
                          </a:lnTo>
                          <a:lnTo>
                            <a:pt x="9" y="84"/>
                          </a:lnTo>
                          <a:lnTo>
                            <a:pt x="8" y="88"/>
                          </a:lnTo>
                          <a:lnTo>
                            <a:pt x="5" y="91"/>
                          </a:lnTo>
                          <a:lnTo>
                            <a:pt x="4" y="92"/>
                          </a:lnTo>
                          <a:lnTo>
                            <a:pt x="4" y="95"/>
                          </a:lnTo>
                          <a:lnTo>
                            <a:pt x="5" y="96"/>
                          </a:lnTo>
                          <a:lnTo>
                            <a:pt x="7" y="98"/>
                          </a:lnTo>
                          <a:lnTo>
                            <a:pt x="10" y="102"/>
                          </a:lnTo>
                          <a:lnTo>
                            <a:pt x="15" y="108"/>
                          </a:lnTo>
                          <a:lnTo>
                            <a:pt x="26" y="117"/>
                          </a:lnTo>
                          <a:lnTo>
                            <a:pt x="35" y="124"/>
                          </a:lnTo>
                          <a:lnTo>
                            <a:pt x="40" y="128"/>
                          </a:lnTo>
                          <a:lnTo>
                            <a:pt x="46" y="131"/>
                          </a:lnTo>
                          <a:lnTo>
                            <a:pt x="53" y="135"/>
                          </a:lnTo>
                          <a:lnTo>
                            <a:pt x="62" y="139"/>
                          </a:lnTo>
                          <a:lnTo>
                            <a:pt x="76" y="143"/>
                          </a:lnTo>
                          <a:lnTo>
                            <a:pt x="87" y="145"/>
                          </a:lnTo>
                          <a:lnTo>
                            <a:pt x="98" y="146"/>
                          </a:lnTo>
                          <a:lnTo>
                            <a:pt x="112" y="147"/>
                          </a:lnTo>
                          <a:lnTo>
                            <a:pt x="127" y="146"/>
                          </a:lnTo>
                          <a:lnTo>
                            <a:pt x="140" y="146"/>
                          </a:lnTo>
                          <a:lnTo>
                            <a:pt x="152" y="144"/>
                          </a:lnTo>
                          <a:lnTo>
                            <a:pt x="162" y="142"/>
                          </a:lnTo>
                          <a:lnTo>
                            <a:pt x="170" y="140"/>
                          </a:lnTo>
                          <a:lnTo>
                            <a:pt x="176" y="137"/>
                          </a:lnTo>
                          <a:lnTo>
                            <a:pt x="181" y="134"/>
                          </a:lnTo>
                          <a:lnTo>
                            <a:pt x="185" y="132"/>
                          </a:lnTo>
                          <a:lnTo>
                            <a:pt x="189" y="128"/>
                          </a:lnTo>
                          <a:lnTo>
                            <a:pt x="203" y="113"/>
                          </a:lnTo>
                          <a:lnTo>
                            <a:pt x="213" y="100"/>
                          </a:lnTo>
                          <a:lnTo>
                            <a:pt x="217" y="94"/>
                          </a:lnTo>
                          <a:lnTo>
                            <a:pt x="218" y="91"/>
                          </a:lnTo>
                          <a:lnTo>
                            <a:pt x="218" y="89"/>
                          </a:lnTo>
                          <a:lnTo>
                            <a:pt x="218" y="87"/>
                          </a:lnTo>
                          <a:lnTo>
                            <a:pt x="216" y="84"/>
                          </a:lnTo>
                          <a:lnTo>
                            <a:pt x="215" y="83"/>
                          </a:lnTo>
                          <a:lnTo>
                            <a:pt x="214" y="80"/>
                          </a:lnTo>
                          <a:lnTo>
                            <a:pt x="215" y="77"/>
                          </a:lnTo>
                          <a:lnTo>
                            <a:pt x="216" y="76"/>
                          </a:lnTo>
                          <a:lnTo>
                            <a:pt x="218" y="73"/>
                          </a:lnTo>
                          <a:lnTo>
                            <a:pt x="219" y="72"/>
                          </a:lnTo>
                          <a:lnTo>
                            <a:pt x="221" y="69"/>
                          </a:lnTo>
                          <a:lnTo>
                            <a:pt x="223" y="67"/>
                          </a:lnTo>
                          <a:lnTo>
                            <a:pt x="223" y="64"/>
                          </a:lnTo>
                          <a:lnTo>
                            <a:pt x="221" y="62"/>
                          </a:lnTo>
                          <a:lnTo>
                            <a:pt x="219" y="60"/>
                          </a:lnTo>
                          <a:lnTo>
                            <a:pt x="218" y="58"/>
                          </a:lnTo>
                          <a:lnTo>
                            <a:pt x="216" y="56"/>
                          </a:lnTo>
                          <a:lnTo>
                            <a:pt x="215" y="54"/>
                          </a:lnTo>
                          <a:lnTo>
                            <a:pt x="216" y="52"/>
                          </a:lnTo>
                          <a:lnTo>
                            <a:pt x="218" y="49"/>
                          </a:lnTo>
                          <a:lnTo>
                            <a:pt x="221" y="46"/>
                          </a:lnTo>
                          <a:lnTo>
                            <a:pt x="221" y="44"/>
                          </a:lnTo>
                          <a:lnTo>
                            <a:pt x="221" y="41"/>
                          </a:lnTo>
                          <a:lnTo>
                            <a:pt x="220" y="38"/>
                          </a:lnTo>
                          <a:lnTo>
                            <a:pt x="218" y="36"/>
                          </a:lnTo>
                          <a:lnTo>
                            <a:pt x="217" y="34"/>
                          </a:lnTo>
                          <a:lnTo>
                            <a:pt x="216" y="31"/>
                          </a:lnTo>
                          <a:lnTo>
                            <a:pt x="216" y="29"/>
                          </a:lnTo>
                          <a:lnTo>
                            <a:pt x="218" y="26"/>
                          </a:lnTo>
                          <a:lnTo>
                            <a:pt x="219" y="24"/>
                          </a:lnTo>
                          <a:lnTo>
                            <a:pt x="221" y="23"/>
                          </a:lnTo>
                          <a:lnTo>
                            <a:pt x="223" y="20"/>
                          </a:lnTo>
                          <a:lnTo>
                            <a:pt x="223" y="18"/>
                          </a:lnTo>
                          <a:lnTo>
                            <a:pt x="222" y="16"/>
                          </a:lnTo>
                          <a:lnTo>
                            <a:pt x="220" y="13"/>
                          </a:lnTo>
                          <a:lnTo>
                            <a:pt x="218" y="11"/>
                          </a:lnTo>
                          <a:lnTo>
                            <a:pt x="217" y="8"/>
                          </a:lnTo>
                          <a:lnTo>
                            <a:pt x="217" y="5"/>
                          </a:lnTo>
                          <a:lnTo>
                            <a:pt x="218" y="3"/>
                          </a:lnTo>
                          <a:lnTo>
                            <a:pt x="217" y="0"/>
                          </a:lnTo>
                          <a:lnTo>
                            <a:pt x="6" y="0"/>
                          </a:lnTo>
                        </a:path>
                      </a:pathLst>
                    </a:custGeom>
                    <a:solidFill>
                      <a:srgbClr val="FFC08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43" name="Freeform 96">
                      <a:extLst>
                        <a:ext uri="{FF2B5EF4-FFF2-40B4-BE49-F238E27FC236}">
                          <a16:creationId xmlns:a16="http://schemas.microsoft.com/office/drawing/2014/main" id="{B6EBB8CB-5B3B-9B2B-F674-526D1C0DEAF2}"/>
                        </a:ext>
                      </a:extLst>
                    </p:cNvPr>
                    <p:cNvSpPr/>
                    <p:nvPr/>
                  </p:nvSpPr>
                  <p:spPr bwMode="auto">
                    <a:xfrm>
                      <a:off x="1757" y="1812"/>
                      <a:ext cx="28" cy="21"/>
                    </a:xfrm>
                    <a:custGeom>
                      <a:avLst/>
                      <a:gdLst>
                        <a:gd name="T0" fmla="*/ 1 w 28"/>
                        <a:gd name="T1" fmla="*/ 0 h 21"/>
                        <a:gd name="T2" fmla="*/ 3 w 28"/>
                        <a:gd name="T3" fmla="*/ 2 h 21"/>
                        <a:gd name="T4" fmla="*/ 5 w 28"/>
                        <a:gd name="T5" fmla="*/ 5 h 21"/>
                        <a:gd name="T6" fmla="*/ 10 w 28"/>
                        <a:gd name="T7" fmla="*/ 8 h 21"/>
                        <a:gd name="T8" fmla="*/ 15 w 28"/>
                        <a:gd name="T9" fmla="*/ 11 h 21"/>
                        <a:gd name="T10" fmla="*/ 21 w 28"/>
                        <a:gd name="T11" fmla="*/ 13 h 21"/>
                        <a:gd name="T12" fmla="*/ 27 w 28"/>
                        <a:gd name="T13" fmla="*/ 14 h 21"/>
                        <a:gd name="T14" fmla="*/ 24 w 28"/>
                        <a:gd name="T15" fmla="*/ 18 h 21"/>
                        <a:gd name="T16" fmla="*/ 17 w 28"/>
                        <a:gd name="T17" fmla="*/ 17 h 21"/>
                        <a:gd name="T18" fmla="*/ 10 w 28"/>
                        <a:gd name="T19" fmla="*/ 17 h 21"/>
                        <a:gd name="T20" fmla="*/ 5 w 28"/>
                        <a:gd name="T21" fmla="*/ 20 h 21"/>
                        <a:gd name="T22" fmla="*/ 6 w 28"/>
                        <a:gd name="T23" fmla="*/ 18 h 21"/>
                        <a:gd name="T24" fmla="*/ 6 w 28"/>
                        <a:gd name="T25" fmla="*/ 15 h 21"/>
                        <a:gd name="T26" fmla="*/ 4 w 28"/>
                        <a:gd name="T27" fmla="*/ 12 h 21"/>
                        <a:gd name="T28" fmla="*/ 2 w 28"/>
                        <a:gd name="T29" fmla="*/ 10 h 21"/>
                        <a:gd name="T30" fmla="*/ 0 w 28"/>
                        <a:gd name="T31" fmla="*/ 6 h 21"/>
                        <a:gd name="T32" fmla="*/ 0 w 28"/>
                        <a:gd name="T33" fmla="*/ 3 h 21"/>
                        <a:gd name="T34" fmla="*/ 1 w 28"/>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 h="21">
                          <a:moveTo>
                            <a:pt x="1" y="0"/>
                          </a:moveTo>
                          <a:lnTo>
                            <a:pt x="3" y="2"/>
                          </a:lnTo>
                          <a:lnTo>
                            <a:pt x="5" y="5"/>
                          </a:lnTo>
                          <a:lnTo>
                            <a:pt x="10" y="8"/>
                          </a:lnTo>
                          <a:lnTo>
                            <a:pt x="15" y="11"/>
                          </a:lnTo>
                          <a:lnTo>
                            <a:pt x="21" y="13"/>
                          </a:lnTo>
                          <a:lnTo>
                            <a:pt x="27" y="14"/>
                          </a:lnTo>
                          <a:lnTo>
                            <a:pt x="24" y="18"/>
                          </a:lnTo>
                          <a:lnTo>
                            <a:pt x="17" y="17"/>
                          </a:lnTo>
                          <a:lnTo>
                            <a:pt x="10" y="17"/>
                          </a:lnTo>
                          <a:lnTo>
                            <a:pt x="5" y="20"/>
                          </a:lnTo>
                          <a:lnTo>
                            <a:pt x="6" y="18"/>
                          </a:lnTo>
                          <a:lnTo>
                            <a:pt x="6" y="15"/>
                          </a:lnTo>
                          <a:lnTo>
                            <a:pt x="4" y="12"/>
                          </a:lnTo>
                          <a:lnTo>
                            <a:pt x="2" y="10"/>
                          </a:lnTo>
                          <a:lnTo>
                            <a:pt x="0" y="6"/>
                          </a:lnTo>
                          <a:lnTo>
                            <a:pt x="0" y="3"/>
                          </a:lnTo>
                          <a:lnTo>
                            <a:pt x="1"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44" name="Freeform 97">
                      <a:extLst>
                        <a:ext uri="{FF2B5EF4-FFF2-40B4-BE49-F238E27FC236}">
                          <a16:creationId xmlns:a16="http://schemas.microsoft.com/office/drawing/2014/main" id="{3482F96E-E8FA-DC92-7CBB-3C22C5335B31}"/>
                        </a:ext>
                      </a:extLst>
                    </p:cNvPr>
                    <p:cNvSpPr/>
                    <p:nvPr/>
                  </p:nvSpPr>
                  <p:spPr bwMode="auto">
                    <a:xfrm>
                      <a:off x="1757" y="1837"/>
                      <a:ext cx="37" cy="18"/>
                    </a:xfrm>
                    <a:custGeom>
                      <a:avLst/>
                      <a:gdLst>
                        <a:gd name="T0" fmla="*/ 0 w 37"/>
                        <a:gd name="T1" fmla="*/ 1 h 18"/>
                        <a:gd name="T2" fmla="*/ 1 w 37"/>
                        <a:gd name="T3" fmla="*/ 0 h 18"/>
                        <a:gd name="T4" fmla="*/ 2 w 37"/>
                        <a:gd name="T5" fmla="*/ 1 h 18"/>
                        <a:gd name="T6" fmla="*/ 5 w 37"/>
                        <a:gd name="T7" fmla="*/ 3 h 18"/>
                        <a:gd name="T8" fmla="*/ 10 w 37"/>
                        <a:gd name="T9" fmla="*/ 4 h 18"/>
                        <a:gd name="T10" fmla="*/ 15 w 37"/>
                        <a:gd name="T11" fmla="*/ 6 h 18"/>
                        <a:gd name="T12" fmla="*/ 24 w 37"/>
                        <a:gd name="T13" fmla="*/ 7 h 18"/>
                        <a:gd name="T14" fmla="*/ 33 w 37"/>
                        <a:gd name="T15" fmla="*/ 9 h 18"/>
                        <a:gd name="T16" fmla="*/ 36 w 37"/>
                        <a:gd name="T17" fmla="*/ 16 h 18"/>
                        <a:gd name="T18" fmla="*/ 25 w 37"/>
                        <a:gd name="T19" fmla="*/ 14 h 18"/>
                        <a:gd name="T20" fmla="*/ 17 w 37"/>
                        <a:gd name="T21" fmla="*/ 13 h 18"/>
                        <a:gd name="T22" fmla="*/ 10 w 37"/>
                        <a:gd name="T23" fmla="*/ 14 h 18"/>
                        <a:gd name="T24" fmla="*/ 6 w 37"/>
                        <a:gd name="T25" fmla="*/ 17 h 18"/>
                        <a:gd name="T26" fmla="*/ 6 w 37"/>
                        <a:gd name="T27" fmla="*/ 15 h 18"/>
                        <a:gd name="T28" fmla="*/ 6 w 37"/>
                        <a:gd name="T29" fmla="*/ 12 h 18"/>
                        <a:gd name="T30" fmla="*/ 5 w 37"/>
                        <a:gd name="T31" fmla="*/ 10 h 18"/>
                        <a:gd name="T32" fmla="*/ 2 w 37"/>
                        <a:gd name="T33" fmla="*/ 7 h 18"/>
                        <a:gd name="T34" fmla="*/ 0 w 37"/>
                        <a:gd name="T35" fmla="*/ 4 h 18"/>
                        <a:gd name="T36" fmla="*/ 0 w 37"/>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 h="18">
                          <a:moveTo>
                            <a:pt x="0" y="1"/>
                          </a:moveTo>
                          <a:lnTo>
                            <a:pt x="1" y="0"/>
                          </a:lnTo>
                          <a:lnTo>
                            <a:pt x="2" y="1"/>
                          </a:lnTo>
                          <a:lnTo>
                            <a:pt x="5" y="3"/>
                          </a:lnTo>
                          <a:lnTo>
                            <a:pt x="10" y="4"/>
                          </a:lnTo>
                          <a:lnTo>
                            <a:pt x="15" y="6"/>
                          </a:lnTo>
                          <a:lnTo>
                            <a:pt x="24" y="7"/>
                          </a:lnTo>
                          <a:lnTo>
                            <a:pt x="33" y="9"/>
                          </a:lnTo>
                          <a:lnTo>
                            <a:pt x="36" y="16"/>
                          </a:lnTo>
                          <a:lnTo>
                            <a:pt x="25" y="14"/>
                          </a:lnTo>
                          <a:lnTo>
                            <a:pt x="17" y="13"/>
                          </a:lnTo>
                          <a:lnTo>
                            <a:pt x="10" y="14"/>
                          </a:lnTo>
                          <a:lnTo>
                            <a:pt x="6" y="17"/>
                          </a:lnTo>
                          <a:lnTo>
                            <a:pt x="6" y="15"/>
                          </a:lnTo>
                          <a:lnTo>
                            <a:pt x="6" y="12"/>
                          </a:lnTo>
                          <a:lnTo>
                            <a:pt x="5" y="10"/>
                          </a:lnTo>
                          <a:lnTo>
                            <a:pt x="2" y="7"/>
                          </a:lnTo>
                          <a:lnTo>
                            <a:pt x="0" y="4"/>
                          </a:lnTo>
                          <a:lnTo>
                            <a:pt x="0" y="1"/>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45" name="Freeform 98">
                      <a:extLst>
                        <a:ext uri="{FF2B5EF4-FFF2-40B4-BE49-F238E27FC236}">
                          <a16:creationId xmlns:a16="http://schemas.microsoft.com/office/drawing/2014/main" id="{316FDBC7-8ABC-C39D-31BC-5EF5816BC2A0}"/>
                        </a:ext>
                      </a:extLst>
                    </p:cNvPr>
                    <p:cNvSpPr/>
                    <p:nvPr/>
                  </p:nvSpPr>
                  <p:spPr bwMode="auto">
                    <a:xfrm>
                      <a:off x="1755" y="1858"/>
                      <a:ext cx="44" cy="23"/>
                    </a:xfrm>
                    <a:custGeom>
                      <a:avLst/>
                      <a:gdLst>
                        <a:gd name="T0" fmla="*/ 0 w 44"/>
                        <a:gd name="T1" fmla="*/ 3 h 23"/>
                        <a:gd name="T2" fmla="*/ 2 w 44"/>
                        <a:gd name="T3" fmla="*/ 0 h 23"/>
                        <a:gd name="T4" fmla="*/ 5 w 44"/>
                        <a:gd name="T5" fmla="*/ 3 h 23"/>
                        <a:gd name="T6" fmla="*/ 8 w 44"/>
                        <a:gd name="T7" fmla="*/ 5 h 23"/>
                        <a:gd name="T8" fmla="*/ 11 w 44"/>
                        <a:gd name="T9" fmla="*/ 7 h 23"/>
                        <a:gd name="T10" fmla="*/ 17 w 44"/>
                        <a:gd name="T11" fmla="*/ 9 h 23"/>
                        <a:gd name="T12" fmla="*/ 23 w 44"/>
                        <a:gd name="T13" fmla="*/ 10 h 23"/>
                        <a:gd name="T14" fmla="*/ 30 w 44"/>
                        <a:gd name="T15" fmla="*/ 12 h 23"/>
                        <a:gd name="T16" fmla="*/ 41 w 44"/>
                        <a:gd name="T17" fmla="*/ 15 h 23"/>
                        <a:gd name="T18" fmla="*/ 43 w 44"/>
                        <a:gd name="T19" fmla="*/ 22 h 23"/>
                        <a:gd name="T20" fmla="*/ 32 w 44"/>
                        <a:gd name="T21" fmla="*/ 18 h 23"/>
                        <a:gd name="T22" fmla="*/ 25 w 44"/>
                        <a:gd name="T23" fmla="*/ 16 h 23"/>
                        <a:gd name="T24" fmla="*/ 19 w 44"/>
                        <a:gd name="T25" fmla="*/ 15 h 23"/>
                        <a:gd name="T26" fmla="*/ 14 w 44"/>
                        <a:gd name="T27" fmla="*/ 15 h 23"/>
                        <a:gd name="T28" fmla="*/ 11 w 44"/>
                        <a:gd name="T29" fmla="*/ 16 h 23"/>
                        <a:gd name="T30" fmla="*/ 8 w 44"/>
                        <a:gd name="T31" fmla="*/ 19 h 23"/>
                        <a:gd name="T32" fmla="*/ 8 w 44"/>
                        <a:gd name="T33" fmla="*/ 16 h 23"/>
                        <a:gd name="T34" fmla="*/ 5 w 44"/>
                        <a:gd name="T35" fmla="*/ 12 h 23"/>
                        <a:gd name="T36" fmla="*/ 2 w 44"/>
                        <a:gd name="T37" fmla="*/ 9 h 23"/>
                        <a:gd name="T38" fmla="*/ 0 w 44"/>
                        <a:gd name="T39" fmla="*/ 6 h 23"/>
                        <a:gd name="T40" fmla="*/ 0 w 44"/>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 h="23">
                          <a:moveTo>
                            <a:pt x="0" y="3"/>
                          </a:moveTo>
                          <a:lnTo>
                            <a:pt x="2" y="0"/>
                          </a:lnTo>
                          <a:lnTo>
                            <a:pt x="5" y="3"/>
                          </a:lnTo>
                          <a:lnTo>
                            <a:pt x="8" y="5"/>
                          </a:lnTo>
                          <a:lnTo>
                            <a:pt x="11" y="7"/>
                          </a:lnTo>
                          <a:lnTo>
                            <a:pt x="17" y="9"/>
                          </a:lnTo>
                          <a:lnTo>
                            <a:pt x="23" y="10"/>
                          </a:lnTo>
                          <a:lnTo>
                            <a:pt x="30" y="12"/>
                          </a:lnTo>
                          <a:lnTo>
                            <a:pt x="41" y="15"/>
                          </a:lnTo>
                          <a:lnTo>
                            <a:pt x="43" y="22"/>
                          </a:lnTo>
                          <a:lnTo>
                            <a:pt x="32" y="18"/>
                          </a:lnTo>
                          <a:lnTo>
                            <a:pt x="25" y="16"/>
                          </a:lnTo>
                          <a:lnTo>
                            <a:pt x="19" y="15"/>
                          </a:lnTo>
                          <a:lnTo>
                            <a:pt x="14" y="15"/>
                          </a:lnTo>
                          <a:lnTo>
                            <a:pt x="11" y="16"/>
                          </a:lnTo>
                          <a:lnTo>
                            <a:pt x="8" y="19"/>
                          </a:lnTo>
                          <a:lnTo>
                            <a:pt x="8" y="16"/>
                          </a:lnTo>
                          <a:lnTo>
                            <a:pt x="5" y="12"/>
                          </a:lnTo>
                          <a:lnTo>
                            <a:pt x="2" y="9"/>
                          </a:lnTo>
                          <a:lnTo>
                            <a:pt x="0" y="6"/>
                          </a:lnTo>
                          <a:lnTo>
                            <a:pt x="0" y="3"/>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46" name="Freeform 99">
                      <a:extLst>
                        <a:ext uri="{FF2B5EF4-FFF2-40B4-BE49-F238E27FC236}">
                          <a16:creationId xmlns:a16="http://schemas.microsoft.com/office/drawing/2014/main" id="{A022C22C-99CE-C4DD-846A-4CBC3EDFAAF7}"/>
                        </a:ext>
                      </a:extLst>
                    </p:cNvPr>
                    <p:cNvSpPr/>
                    <p:nvPr/>
                  </p:nvSpPr>
                  <p:spPr bwMode="auto">
                    <a:xfrm>
                      <a:off x="1760" y="1882"/>
                      <a:ext cx="52" cy="48"/>
                    </a:xfrm>
                    <a:custGeom>
                      <a:avLst/>
                      <a:gdLst>
                        <a:gd name="T0" fmla="*/ 0 w 52"/>
                        <a:gd name="T1" fmla="*/ 7 h 48"/>
                        <a:gd name="T2" fmla="*/ 0 w 52"/>
                        <a:gd name="T3" fmla="*/ 4 h 48"/>
                        <a:gd name="T4" fmla="*/ 0 w 52"/>
                        <a:gd name="T5" fmla="*/ 2 h 48"/>
                        <a:gd name="T6" fmla="*/ 1 w 52"/>
                        <a:gd name="T7" fmla="*/ 0 h 48"/>
                        <a:gd name="T8" fmla="*/ 5 w 52"/>
                        <a:gd name="T9" fmla="*/ 3 h 48"/>
                        <a:gd name="T10" fmla="*/ 11 w 52"/>
                        <a:gd name="T11" fmla="*/ 6 h 48"/>
                        <a:gd name="T12" fmla="*/ 17 w 52"/>
                        <a:gd name="T13" fmla="*/ 8 h 48"/>
                        <a:gd name="T14" fmla="*/ 26 w 52"/>
                        <a:gd name="T15" fmla="*/ 11 h 48"/>
                        <a:gd name="T16" fmla="*/ 38 w 52"/>
                        <a:gd name="T17" fmla="*/ 13 h 48"/>
                        <a:gd name="T18" fmla="*/ 40 w 52"/>
                        <a:gd name="T19" fmla="*/ 18 h 48"/>
                        <a:gd name="T20" fmla="*/ 34 w 52"/>
                        <a:gd name="T21" fmla="*/ 16 h 48"/>
                        <a:gd name="T22" fmla="*/ 28 w 52"/>
                        <a:gd name="T23" fmla="*/ 16 h 48"/>
                        <a:gd name="T24" fmla="*/ 24 w 52"/>
                        <a:gd name="T25" fmla="*/ 16 h 48"/>
                        <a:gd name="T26" fmla="*/ 23 w 52"/>
                        <a:gd name="T27" fmla="*/ 19 h 48"/>
                        <a:gd name="T28" fmla="*/ 25 w 52"/>
                        <a:gd name="T29" fmla="*/ 22 h 48"/>
                        <a:gd name="T30" fmla="*/ 28 w 52"/>
                        <a:gd name="T31" fmla="*/ 26 h 48"/>
                        <a:gd name="T32" fmla="*/ 33 w 52"/>
                        <a:gd name="T33" fmla="*/ 31 h 48"/>
                        <a:gd name="T34" fmla="*/ 40 w 52"/>
                        <a:gd name="T35" fmla="*/ 36 h 48"/>
                        <a:gd name="T36" fmla="*/ 51 w 52"/>
                        <a:gd name="T37" fmla="*/ 42 h 48"/>
                        <a:gd name="T38" fmla="*/ 51 w 52"/>
                        <a:gd name="T39" fmla="*/ 47 h 48"/>
                        <a:gd name="T40" fmla="*/ 46 w 52"/>
                        <a:gd name="T41" fmla="*/ 44 h 48"/>
                        <a:gd name="T42" fmla="*/ 40 w 52"/>
                        <a:gd name="T43" fmla="*/ 41 h 48"/>
                        <a:gd name="T44" fmla="*/ 32 w 52"/>
                        <a:gd name="T45" fmla="*/ 36 h 48"/>
                        <a:gd name="T46" fmla="*/ 25 w 52"/>
                        <a:gd name="T47" fmla="*/ 30 h 48"/>
                        <a:gd name="T48" fmla="*/ 19 w 52"/>
                        <a:gd name="T49" fmla="*/ 26 h 48"/>
                        <a:gd name="T50" fmla="*/ 14 w 52"/>
                        <a:gd name="T51" fmla="*/ 20 h 48"/>
                        <a:gd name="T52" fmla="*/ 9 w 52"/>
                        <a:gd name="T53" fmla="*/ 15 h 48"/>
                        <a:gd name="T54" fmla="*/ 3 w 52"/>
                        <a:gd name="T55" fmla="*/ 11 h 48"/>
                        <a:gd name="T56" fmla="*/ 0 w 52"/>
                        <a:gd name="T57" fmla="*/ 7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2" h="48">
                          <a:moveTo>
                            <a:pt x="0" y="7"/>
                          </a:moveTo>
                          <a:lnTo>
                            <a:pt x="0" y="4"/>
                          </a:lnTo>
                          <a:lnTo>
                            <a:pt x="0" y="2"/>
                          </a:lnTo>
                          <a:lnTo>
                            <a:pt x="1" y="0"/>
                          </a:lnTo>
                          <a:lnTo>
                            <a:pt x="5" y="3"/>
                          </a:lnTo>
                          <a:lnTo>
                            <a:pt x="11" y="6"/>
                          </a:lnTo>
                          <a:lnTo>
                            <a:pt x="17" y="8"/>
                          </a:lnTo>
                          <a:lnTo>
                            <a:pt x="26" y="11"/>
                          </a:lnTo>
                          <a:lnTo>
                            <a:pt x="38" y="13"/>
                          </a:lnTo>
                          <a:lnTo>
                            <a:pt x="40" y="18"/>
                          </a:lnTo>
                          <a:lnTo>
                            <a:pt x="34" y="16"/>
                          </a:lnTo>
                          <a:lnTo>
                            <a:pt x="28" y="16"/>
                          </a:lnTo>
                          <a:lnTo>
                            <a:pt x="24" y="16"/>
                          </a:lnTo>
                          <a:lnTo>
                            <a:pt x="23" y="19"/>
                          </a:lnTo>
                          <a:lnTo>
                            <a:pt x="25" y="22"/>
                          </a:lnTo>
                          <a:lnTo>
                            <a:pt x="28" y="26"/>
                          </a:lnTo>
                          <a:lnTo>
                            <a:pt x="33" y="31"/>
                          </a:lnTo>
                          <a:lnTo>
                            <a:pt x="40" y="36"/>
                          </a:lnTo>
                          <a:lnTo>
                            <a:pt x="51" y="42"/>
                          </a:lnTo>
                          <a:lnTo>
                            <a:pt x="51" y="47"/>
                          </a:lnTo>
                          <a:lnTo>
                            <a:pt x="46" y="44"/>
                          </a:lnTo>
                          <a:lnTo>
                            <a:pt x="40" y="41"/>
                          </a:lnTo>
                          <a:lnTo>
                            <a:pt x="32" y="36"/>
                          </a:lnTo>
                          <a:lnTo>
                            <a:pt x="25" y="30"/>
                          </a:lnTo>
                          <a:lnTo>
                            <a:pt x="19" y="26"/>
                          </a:lnTo>
                          <a:lnTo>
                            <a:pt x="14" y="20"/>
                          </a:lnTo>
                          <a:lnTo>
                            <a:pt x="9" y="15"/>
                          </a:lnTo>
                          <a:lnTo>
                            <a:pt x="3" y="11"/>
                          </a:lnTo>
                          <a:lnTo>
                            <a:pt x="0" y="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47" name="Freeform 100">
                      <a:extLst>
                        <a:ext uri="{FF2B5EF4-FFF2-40B4-BE49-F238E27FC236}">
                          <a16:creationId xmlns:a16="http://schemas.microsoft.com/office/drawing/2014/main" id="{75C9D55E-21F8-B121-510F-5A3C3AA5663F}"/>
                        </a:ext>
                      </a:extLst>
                    </p:cNvPr>
                    <p:cNvSpPr/>
                    <p:nvPr/>
                  </p:nvSpPr>
                  <p:spPr bwMode="auto">
                    <a:xfrm>
                      <a:off x="1761" y="1797"/>
                      <a:ext cx="22" cy="17"/>
                    </a:xfrm>
                    <a:custGeom>
                      <a:avLst/>
                      <a:gdLst>
                        <a:gd name="T0" fmla="*/ 0 w 22"/>
                        <a:gd name="T1" fmla="*/ 0 h 17"/>
                        <a:gd name="T2" fmla="*/ 2 w 22"/>
                        <a:gd name="T3" fmla="*/ 2 h 17"/>
                        <a:gd name="T4" fmla="*/ 5 w 22"/>
                        <a:gd name="T5" fmla="*/ 4 h 17"/>
                        <a:gd name="T6" fmla="*/ 10 w 22"/>
                        <a:gd name="T7" fmla="*/ 7 h 17"/>
                        <a:gd name="T8" fmla="*/ 14 w 22"/>
                        <a:gd name="T9" fmla="*/ 10 h 17"/>
                        <a:gd name="T10" fmla="*/ 18 w 22"/>
                        <a:gd name="T11" fmla="*/ 12 h 17"/>
                        <a:gd name="T12" fmla="*/ 21 w 22"/>
                        <a:gd name="T13" fmla="*/ 14 h 17"/>
                        <a:gd name="T14" fmla="*/ 15 w 22"/>
                        <a:gd name="T15" fmla="*/ 16 h 17"/>
                        <a:gd name="T16" fmla="*/ 10 w 22"/>
                        <a:gd name="T17" fmla="*/ 14 h 17"/>
                        <a:gd name="T18" fmla="*/ 4 w 22"/>
                        <a:gd name="T19" fmla="*/ 12 h 17"/>
                        <a:gd name="T20" fmla="*/ 0 w 22"/>
                        <a:gd name="T21" fmla="*/ 9 h 17"/>
                        <a:gd name="T22" fmla="*/ 0 w 22"/>
                        <a:gd name="T23" fmla="*/ 7 h 17"/>
                        <a:gd name="T24" fmla="*/ 0 w 22"/>
                        <a:gd name="T25" fmla="*/ 3 h 17"/>
                        <a:gd name="T26" fmla="*/ 0 w 22"/>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 h="17">
                          <a:moveTo>
                            <a:pt x="0" y="0"/>
                          </a:moveTo>
                          <a:lnTo>
                            <a:pt x="2" y="2"/>
                          </a:lnTo>
                          <a:lnTo>
                            <a:pt x="5" y="4"/>
                          </a:lnTo>
                          <a:lnTo>
                            <a:pt x="10" y="7"/>
                          </a:lnTo>
                          <a:lnTo>
                            <a:pt x="14" y="10"/>
                          </a:lnTo>
                          <a:lnTo>
                            <a:pt x="18" y="12"/>
                          </a:lnTo>
                          <a:lnTo>
                            <a:pt x="21" y="14"/>
                          </a:lnTo>
                          <a:lnTo>
                            <a:pt x="15" y="16"/>
                          </a:lnTo>
                          <a:lnTo>
                            <a:pt x="10" y="14"/>
                          </a:lnTo>
                          <a:lnTo>
                            <a:pt x="4" y="12"/>
                          </a:lnTo>
                          <a:lnTo>
                            <a:pt x="0" y="9"/>
                          </a:lnTo>
                          <a:lnTo>
                            <a:pt x="0" y="7"/>
                          </a:lnTo>
                          <a:lnTo>
                            <a:pt x="0" y="3"/>
                          </a:lnTo>
                          <a:lnTo>
                            <a:pt x="0"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48" name="Freeform 101">
                      <a:extLst>
                        <a:ext uri="{FF2B5EF4-FFF2-40B4-BE49-F238E27FC236}">
                          <a16:creationId xmlns:a16="http://schemas.microsoft.com/office/drawing/2014/main" id="{7D552EA6-80A3-A5A0-9241-32824D8969B4}"/>
                        </a:ext>
                      </a:extLst>
                    </p:cNvPr>
                    <p:cNvSpPr/>
                    <p:nvPr/>
                  </p:nvSpPr>
                  <p:spPr bwMode="auto">
                    <a:xfrm>
                      <a:off x="1799" y="1794"/>
                      <a:ext cx="180" cy="142"/>
                    </a:xfrm>
                    <a:custGeom>
                      <a:avLst/>
                      <a:gdLst>
                        <a:gd name="T0" fmla="*/ 85 w 180"/>
                        <a:gd name="T1" fmla="*/ 32 h 142"/>
                        <a:gd name="T2" fmla="*/ 71 w 180"/>
                        <a:gd name="T3" fmla="*/ 36 h 142"/>
                        <a:gd name="T4" fmla="*/ 42 w 180"/>
                        <a:gd name="T5" fmla="*/ 40 h 142"/>
                        <a:gd name="T6" fmla="*/ 0 w 180"/>
                        <a:gd name="T7" fmla="*/ 42 h 142"/>
                        <a:gd name="T8" fmla="*/ 50 w 180"/>
                        <a:gd name="T9" fmla="*/ 49 h 142"/>
                        <a:gd name="T10" fmla="*/ 106 w 180"/>
                        <a:gd name="T11" fmla="*/ 46 h 142"/>
                        <a:gd name="T12" fmla="*/ 145 w 180"/>
                        <a:gd name="T13" fmla="*/ 36 h 142"/>
                        <a:gd name="T14" fmla="*/ 158 w 180"/>
                        <a:gd name="T15" fmla="*/ 34 h 142"/>
                        <a:gd name="T16" fmla="*/ 152 w 180"/>
                        <a:gd name="T17" fmla="*/ 42 h 142"/>
                        <a:gd name="T18" fmla="*/ 124 w 180"/>
                        <a:gd name="T19" fmla="*/ 53 h 142"/>
                        <a:gd name="T20" fmla="*/ 74 w 180"/>
                        <a:gd name="T21" fmla="*/ 63 h 142"/>
                        <a:gd name="T22" fmla="*/ 43 w 180"/>
                        <a:gd name="T23" fmla="*/ 71 h 142"/>
                        <a:gd name="T24" fmla="*/ 100 w 180"/>
                        <a:gd name="T25" fmla="*/ 70 h 142"/>
                        <a:gd name="T26" fmla="*/ 138 w 180"/>
                        <a:gd name="T27" fmla="*/ 63 h 142"/>
                        <a:gd name="T28" fmla="*/ 161 w 180"/>
                        <a:gd name="T29" fmla="*/ 56 h 142"/>
                        <a:gd name="T30" fmla="*/ 161 w 180"/>
                        <a:gd name="T31" fmla="*/ 61 h 142"/>
                        <a:gd name="T32" fmla="*/ 142 w 180"/>
                        <a:gd name="T33" fmla="*/ 72 h 142"/>
                        <a:gd name="T34" fmla="*/ 107 w 180"/>
                        <a:gd name="T35" fmla="*/ 83 h 142"/>
                        <a:gd name="T36" fmla="*/ 58 w 180"/>
                        <a:gd name="T37" fmla="*/ 90 h 142"/>
                        <a:gd name="T38" fmla="*/ 74 w 180"/>
                        <a:gd name="T39" fmla="*/ 95 h 142"/>
                        <a:gd name="T40" fmla="*/ 118 w 180"/>
                        <a:gd name="T41" fmla="*/ 93 h 142"/>
                        <a:gd name="T42" fmla="*/ 153 w 180"/>
                        <a:gd name="T43" fmla="*/ 84 h 142"/>
                        <a:gd name="T44" fmla="*/ 157 w 180"/>
                        <a:gd name="T45" fmla="*/ 88 h 142"/>
                        <a:gd name="T46" fmla="*/ 146 w 180"/>
                        <a:gd name="T47" fmla="*/ 96 h 142"/>
                        <a:gd name="T48" fmla="*/ 119 w 180"/>
                        <a:gd name="T49" fmla="*/ 106 h 142"/>
                        <a:gd name="T50" fmla="*/ 88 w 180"/>
                        <a:gd name="T51" fmla="*/ 110 h 142"/>
                        <a:gd name="T52" fmla="*/ 40 w 180"/>
                        <a:gd name="T53" fmla="*/ 111 h 142"/>
                        <a:gd name="T54" fmla="*/ 73 w 180"/>
                        <a:gd name="T55" fmla="*/ 118 h 142"/>
                        <a:gd name="T56" fmla="*/ 104 w 180"/>
                        <a:gd name="T57" fmla="*/ 118 h 142"/>
                        <a:gd name="T58" fmla="*/ 132 w 180"/>
                        <a:gd name="T59" fmla="*/ 114 h 142"/>
                        <a:gd name="T60" fmla="*/ 143 w 180"/>
                        <a:gd name="T61" fmla="*/ 115 h 142"/>
                        <a:gd name="T62" fmla="*/ 137 w 180"/>
                        <a:gd name="T63" fmla="*/ 122 h 142"/>
                        <a:gd name="T64" fmla="*/ 121 w 180"/>
                        <a:gd name="T65" fmla="*/ 127 h 142"/>
                        <a:gd name="T66" fmla="*/ 62 w 180"/>
                        <a:gd name="T67" fmla="*/ 132 h 142"/>
                        <a:gd name="T68" fmla="*/ 110 w 180"/>
                        <a:gd name="T69" fmla="*/ 135 h 142"/>
                        <a:gd name="T70" fmla="*/ 114 w 180"/>
                        <a:gd name="T71" fmla="*/ 140 h 142"/>
                        <a:gd name="T72" fmla="*/ 132 w 180"/>
                        <a:gd name="T73" fmla="*/ 135 h 142"/>
                        <a:gd name="T74" fmla="*/ 145 w 180"/>
                        <a:gd name="T75" fmla="*/ 126 h 142"/>
                        <a:gd name="T76" fmla="*/ 173 w 180"/>
                        <a:gd name="T77" fmla="*/ 92 h 142"/>
                        <a:gd name="T78" fmla="*/ 174 w 180"/>
                        <a:gd name="T79" fmla="*/ 85 h 142"/>
                        <a:gd name="T80" fmla="*/ 170 w 180"/>
                        <a:gd name="T81" fmla="*/ 79 h 142"/>
                        <a:gd name="T82" fmla="*/ 174 w 180"/>
                        <a:gd name="T83" fmla="*/ 72 h 142"/>
                        <a:gd name="T84" fmla="*/ 179 w 180"/>
                        <a:gd name="T85" fmla="*/ 66 h 142"/>
                        <a:gd name="T86" fmla="*/ 175 w 180"/>
                        <a:gd name="T87" fmla="*/ 58 h 142"/>
                        <a:gd name="T88" fmla="*/ 171 w 180"/>
                        <a:gd name="T89" fmla="*/ 52 h 142"/>
                        <a:gd name="T90" fmla="*/ 177 w 180"/>
                        <a:gd name="T91" fmla="*/ 45 h 142"/>
                        <a:gd name="T92" fmla="*/ 176 w 180"/>
                        <a:gd name="T93" fmla="*/ 36 h 142"/>
                        <a:gd name="T94" fmla="*/ 172 w 180"/>
                        <a:gd name="T95" fmla="*/ 30 h 142"/>
                        <a:gd name="T96" fmla="*/ 175 w 180"/>
                        <a:gd name="T97" fmla="*/ 23 h 142"/>
                        <a:gd name="T98" fmla="*/ 179 w 180"/>
                        <a:gd name="T99" fmla="*/ 16 h 142"/>
                        <a:gd name="T100" fmla="*/ 174 w 180"/>
                        <a:gd name="T101" fmla="*/ 9 h 142"/>
                        <a:gd name="T102" fmla="*/ 155 w 180"/>
                        <a:gd name="T103" fmla="*/ 10 h 142"/>
                        <a:gd name="T104" fmla="*/ 116 w 180"/>
                        <a:gd name="T105" fmla="*/ 21 h 142"/>
                        <a:gd name="T106" fmla="*/ 71 w 180"/>
                        <a:gd name="T107" fmla="*/ 27 h 1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0" h="142">
                          <a:moveTo>
                            <a:pt x="71" y="27"/>
                          </a:moveTo>
                          <a:lnTo>
                            <a:pt x="45" y="29"/>
                          </a:lnTo>
                          <a:lnTo>
                            <a:pt x="85" y="32"/>
                          </a:lnTo>
                          <a:lnTo>
                            <a:pt x="82" y="34"/>
                          </a:lnTo>
                          <a:lnTo>
                            <a:pt x="77" y="35"/>
                          </a:lnTo>
                          <a:lnTo>
                            <a:pt x="71" y="36"/>
                          </a:lnTo>
                          <a:lnTo>
                            <a:pt x="63" y="38"/>
                          </a:lnTo>
                          <a:lnTo>
                            <a:pt x="54" y="40"/>
                          </a:lnTo>
                          <a:lnTo>
                            <a:pt x="42" y="40"/>
                          </a:lnTo>
                          <a:lnTo>
                            <a:pt x="29" y="42"/>
                          </a:lnTo>
                          <a:lnTo>
                            <a:pt x="15" y="42"/>
                          </a:lnTo>
                          <a:lnTo>
                            <a:pt x="0" y="42"/>
                          </a:lnTo>
                          <a:lnTo>
                            <a:pt x="23" y="47"/>
                          </a:lnTo>
                          <a:lnTo>
                            <a:pt x="37" y="49"/>
                          </a:lnTo>
                          <a:lnTo>
                            <a:pt x="50" y="49"/>
                          </a:lnTo>
                          <a:lnTo>
                            <a:pt x="65" y="49"/>
                          </a:lnTo>
                          <a:lnTo>
                            <a:pt x="87" y="48"/>
                          </a:lnTo>
                          <a:lnTo>
                            <a:pt x="106" y="46"/>
                          </a:lnTo>
                          <a:lnTo>
                            <a:pt x="121" y="42"/>
                          </a:lnTo>
                          <a:lnTo>
                            <a:pt x="138" y="38"/>
                          </a:lnTo>
                          <a:lnTo>
                            <a:pt x="145" y="36"/>
                          </a:lnTo>
                          <a:lnTo>
                            <a:pt x="152" y="34"/>
                          </a:lnTo>
                          <a:lnTo>
                            <a:pt x="156" y="33"/>
                          </a:lnTo>
                          <a:lnTo>
                            <a:pt x="158" y="34"/>
                          </a:lnTo>
                          <a:lnTo>
                            <a:pt x="158" y="36"/>
                          </a:lnTo>
                          <a:lnTo>
                            <a:pt x="157" y="39"/>
                          </a:lnTo>
                          <a:lnTo>
                            <a:pt x="152" y="42"/>
                          </a:lnTo>
                          <a:lnTo>
                            <a:pt x="145" y="46"/>
                          </a:lnTo>
                          <a:lnTo>
                            <a:pt x="136" y="49"/>
                          </a:lnTo>
                          <a:lnTo>
                            <a:pt x="124" y="53"/>
                          </a:lnTo>
                          <a:lnTo>
                            <a:pt x="109" y="57"/>
                          </a:lnTo>
                          <a:lnTo>
                            <a:pt x="91" y="60"/>
                          </a:lnTo>
                          <a:lnTo>
                            <a:pt x="74" y="63"/>
                          </a:lnTo>
                          <a:lnTo>
                            <a:pt x="55" y="65"/>
                          </a:lnTo>
                          <a:lnTo>
                            <a:pt x="23" y="68"/>
                          </a:lnTo>
                          <a:lnTo>
                            <a:pt x="43" y="71"/>
                          </a:lnTo>
                          <a:lnTo>
                            <a:pt x="59" y="73"/>
                          </a:lnTo>
                          <a:lnTo>
                            <a:pt x="79" y="73"/>
                          </a:lnTo>
                          <a:lnTo>
                            <a:pt x="100" y="70"/>
                          </a:lnTo>
                          <a:lnTo>
                            <a:pt x="116" y="68"/>
                          </a:lnTo>
                          <a:lnTo>
                            <a:pt x="128" y="65"/>
                          </a:lnTo>
                          <a:lnTo>
                            <a:pt x="138" y="63"/>
                          </a:lnTo>
                          <a:lnTo>
                            <a:pt x="149" y="59"/>
                          </a:lnTo>
                          <a:lnTo>
                            <a:pt x="157" y="57"/>
                          </a:lnTo>
                          <a:lnTo>
                            <a:pt x="161" y="56"/>
                          </a:lnTo>
                          <a:lnTo>
                            <a:pt x="163" y="56"/>
                          </a:lnTo>
                          <a:lnTo>
                            <a:pt x="162" y="58"/>
                          </a:lnTo>
                          <a:lnTo>
                            <a:pt x="161" y="61"/>
                          </a:lnTo>
                          <a:lnTo>
                            <a:pt x="158" y="64"/>
                          </a:lnTo>
                          <a:lnTo>
                            <a:pt x="150" y="68"/>
                          </a:lnTo>
                          <a:lnTo>
                            <a:pt x="142" y="72"/>
                          </a:lnTo>
                          <a:lnTo>
                            <a:pt x="133" y="75"/>
                          </a:lnTo>
                          <a:lnTo>
                            <a:pt x="121" y="79"/>
                          </a:lnTo>
                          <a:lnTo>
                            <a:pt x="107" y="83"/>
                          </a:lnTo>
                          <a:lnTo>
                            <a:pt x="86" y="87"/>
                          </a:lnTo>
                          <a:lnTo>
                            <a:pt x="71" y="89"/>
                          </a:lnTo>
                          <a:lnTo>
                            <a:pt x="58" y="90"/>
                          </a:lnTo>
                          <a:lnTo>
                            <a:pt x="37" y="91"/>
                          </a:lnTo>
                          <a:lnTo>
                            <a:pt x="58" y="94"/>
                          </a:lnTo>
                          <a:lnTo>
                            <a:pt x="74" y="95"/>
                          </a:lnTo>
                          <a:lnTo>
                            <a:pt x="88" y="95"/>
                          </a:lnTo>
                          <a:lnTo>
                            <a:pt x="103" y="95"/>
                          </a:lnTo>
                          <a:lnTo>
                            <a:pt x="118" y="93"/>
                          </a:lnTo>
                          <a:lnTo>
                            <a:pt x="129" y="91"/>
                          </a:lnTo>
                          <a:lnTo>
                            <a:pt x="138" y="88"/>
                          </a:lnTo>
                          <a:lnTo>
                            <a:pt x="153" y="84"/>
                          </a:lnTo>
                          <a:lnTo>
                            <a:pt x="155" y="84"/>
                          </a:lnTo>
                          <a:lnTo>
                            <a:pt x="157" y="85"/>
                          </a:lnTo>
                          <a:lnTo>
                            <a:pt x="157" y="88"/>
                          </a:lnTo>
                          <a:lnTo>
                            <a:pt x="155" y="90"/>
                          </a:lnTo>
                          <a:lnTo>
                            <a:pt x="151" y="93"/>
                          </a:lnTo>
                          <a:lnTo>
                            <a:pt x="146" y="96"/>
                          </a:lnTo>
                          <a:lnTo>
                            <a:pt x="137" y="100"/>
                          </a:lnTo>
                          <a:lnTo>
                            <a:pt x="128" y="104"/>
                          </a:lnTo>
                          <a:lnTo>
                            <a:pt x="119" y="106"/>
                          </a:lnTo>
                          <a:lnTo>
                            <a:pt x="109" y="108"/>
                          </a:lnTo>
                          <a:lnTo>
                            <a:pt x="100" y="109"/>
                          </a:lnTo>
                          <a:lnTo>
                            <a:pt x="88" y="110"/>
                          </a:lnTo>
                          <a:lnTo>
                            <a:pt x="74" y="111"/>
                          </a:lnTo>
                          <a:lnTo>
                            <a:pt x="61" y="111"/>
                          </a:lnTo>
                          <a:lnTo>
                            <a:pt x="40" y="111"/>
                          </a:lnTo>
                          <a:lnTo>
                            <a:pt x="51" y="114"/>
                          </a:lnTo>
                          <a:lnTo>
                            <a:pt x="62" y="117"/>
                          </a:lnTo>
                          <a:lnTo>
                            <a:pt x="73" y="118"/>
                          </a:lnTo>
                          <a:lnTo>
                            <a:pt x="83" y="118"/>
                          </a:lnTo>
                          <a:lnTo>
                            <a:pt x="93" y="119"/>
                          </a:lnTo>
                          <a:lnTo>
                            <a:pt x="104" y="118"/>
                          </a:lnTo>
                          <a:lnTo>
                            <a:pt x="112" y="118"/>
                          </a:lnTo>
                          <a:lnTo>
                            <a:pt x="121" y="117"/>
                          </a:lnTo>
                          <a:lnTo>
                            <a:pt x="132" y="114"/>
                          </a:lnTo>
                          <a:lnTo>
                            <a:pt x="140" y="113"/>
                          </a:lnTo>
                          <a:lnTo>
                            <a:pt x="143" y="113"/>
                          </a:lnTo>
                          <a:lnTo>
                            <a:pt x="143" y="115"/>
                          </a:lnTo>
                          <a:lnTo>
                            <a:pt x="143" y="117"/>
                          </a:lnTo>
                          <a:lnTo>
                            <a:pt x="140" y="119"/>
                          </a:lnTo>
                          <a:lnTo>
                            <a:pt x="137" y="122"/>
                          </a:lnTo>
                          <a:lnTo>
                            <a:pt x="133" y="123"/>
                          </a:lnTo>
                          <a:lnTo>
                            <a:pt x="128" y="125"/>
                          </a:lnTo>
                          <a:lnTo>
                            <a:pt x="121" y="127"/>
                          </a:lnTo>
                          <a:lnTo>
                            <a:pt x="105" y="129"/>
                          </a:lnTo>
                          <a:lnTo>
                            <a:pt x="91" y="130"/>
                          </a:lnTo>
                          <a:lnTo>
                            <a:pt x="62" y="132"/>
                          </a:lnTo>
                          <a:lnTo>
                            <a:pt x="99" y="134"/>
                          </a:lnTo>
                          <a:lnTo>
                            <a:pt x="107" y="134"/>
                          </a:lnTo>
                          <a:lnTo>
                            <a:pt x="110" y="135"/>
                          </a:lnTo>
                          <a:lnTo>
                            <a:pt x="112" y="136"/>
                          </a:lnTo>
                          <a:lnTo>
                            <a:pt x="112" y="139"/>
                          </a:lnTo>
                          <a:lnTo>
                            <a:pt x="114" y="140"/>
                          </a:lnTo>
                          <a:lnTo>
                            <a:pt x="118" y="141"/>
                          </a:lnTo>
                          <a:lnTo>
                            <a:pt x="126" y="138"/>
                          </a:lnTo>
                          <a:lnTo>
                            <a:pt x="132" y="135"/>
                          </a:lnTo>
                          <a:lnTo>
                            <a:pt x="137" y="133"/>
                          </a:lnTo>
                          <a:lnTo>
                            <a:pt x="141" y="130"/>
                          </a:lnTo>
                          <a:lnTo>
                            <a:pt x="145" y="126"/>
                          </a:lnTo>
                          <a:lnTo>
                            <a:pt x="159" y="111"/>
                          </a:lnTo>
                          <a:lnTo>
                            <a:pt x="169" y="99"/>
                          </a:lnTo>
                          <a:lnTo>
                            <a:pt x="173" y="92"/>
                          </a:lnTo>
                          <a:lnTo>
                            <a:pt x="174" y="89"/>
                          </a:lnTo>
                          <a:lnTo>
                            <a:pt x="174" y="88"/>
                          </a:lnTo>
                          <a:lnTo>
                            <a:pt x="174" y="85"/>
                          </a:lnTo>
                          <a:lnTo>
                            <a:pt x="172" y="83"/>
                          </a:lnTo>
                          <a:lnTo>
                            <a:pt x="171" y="81"/>
                          </a:lnTo>
                          <a:lnTo>
                            <a:pt x="170" y="79"/>
                          </a:lnTo>
                          <a:lnTo>
                            <a:pt x="171" y="76"/>
                          </a:lnTo>
                          <a:lnTo>
                            <a:pt x="172" y="74"/>
                          </a:lnTo>
                          <a:lnTo>
                            <a:pt x="174" y="72"/>
                          </a:lnTo>
                          <a:lnTo>
                            <a:pt x="175" y="70"/>
                          </a:lnTo>
                          <a:lnTo>
                            <a:pt x="177" y="68"/>
                          </a:lnTo>
                          <a:lnTo>
                            <a:pt x="179" y="66"/>
                          </a:lnTo>
                          <a:lnTo>
                            <a:pt x="179" y="63"/>
                          </a:lnTo>
                          <a:lnTo>
                            <a:pt x="177" y="60"/>
                          </a:lnTo>
                          <a:lnTo>
                            <a:pt x="175" y="58"/>
                          </a:lnTo>
                          <a:lnTo>
                            <a:pt x="174" y="56"/>
                          </a:lnTo>
                          <a:lnTo>
                            <a:pt x="172" y="54"/>
                          </a:lnTo>
                          <a:lnTo>
                            <a:pt x="171" y="52"/>
                          </a:lnTo>
                          <a:lnTo>
                            <a:pt x="172" y="50"/>
                          </a:lnTo>
                          <a:lnTo>
                            <a:pt x="174" y="47"/>
                          </a:lnTo>
                          <a:lnTo>
                            <a:pt x="177" y="45"/>
                          </a:lnTo>
                          <a:lnTo>
                            <a:pt x="177" y="42"/>
                          </a:lnTo>
                          <a:lnTo>
                            <a:pt x="177" y="39"/>
                          </a:lnTo>
                          <a:lnTo>
                            <a:pt x="176" y="36"/>
                          </a:lnTo>
                          <a:lnTo>
                            <a:pt x="174" y="34"/>
                          </a:lnTo>
                          <a:lnTo>
                            <a:pt x="173" y="32"/>
                          </a:lnTo>
                          <a:lnTo>
                            <a:pt x="172" y="30"/>
                          </a:lnTo>
                          <a:lnTo>
                            <a:pt x="172" y="27"/>
                          </a:lnTo>
                          <a:lnTo>
                            <a:pt x="174" y="24"/>
                          </a:lnTo>
                          <a:lnTo>
                            <a:pt x="175" y="23"/>
                          </a:lnTo>
                          <a:lnTo>
                            <a:pt x="177" y="21"/>
                          </a:lnTo>
                          <a:lnTo>
                            <a:pt x="179" y="18"/>
                          </a:lnTo>
                          <a:lnTo>
                            <a:pt x="179" y="16"/>
                          </a:lnTo>
                          <a:lnTo>
                            <a:pt x="178" y="14"/>
                          </a:lnTo>
                          <a:lnTo>
                            <a:pt x="176" y="12"/>
                          </a:lnTo>
                          <a:lnTo>
                            <a:pt x="174" y="9"/>
                          </a:lnTo>
                          <a:lnTo>
                            <a:pt x="173" y="6"/>
                          </a:lnTo>
                          <a:lnTo>
                            <a:pt x="173" y="0"/>
                          </a:lnTo>
                          <a:lnTo>
                            <a:pt x="155" y="10"/>
                          </a:lnTo>
                          <a:lnTo>
                            <a:pt x="143" y="14"/>
                          </a:lnTo>
                          <a:lnTo>
                            <a:pt x="131" y="17"/>
                          </a:lnTo>
                          <a:lnTo>
                            <a:pt x="116" y="21"/>
                          </a:lnTo>
                          <a:lnTo>
                            <a:pt x="102" y="23"/>
                          </a:lnTo>
                          <a:lnTo>
                            <a:pt x="89" y="25"/>
                          </a:lnTo>
                          <a:lnTo>
                            <a:pt x="71" y="2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grpSp>
              <p:nvGrpSpPr>
                <p:cNvPr id="335" name="Group 102">
                  <a:extLst>
                    <a:ext uri="{FF2B5EF4-FFF2-40B4-BE49-F238E27FC236}">
                      <a16:creationId xmlns:a16="http://schemas.microsoft.com/office/drawing/2014/main" id="{F3A2ABBB-21F3-51A5-0667-F8A128B93418}"/>
                    </a:ext>
                  </a:extLst>
                </p:cNvPr>
                <p:cNvGrpSpPr/>
                <p:nvPr/>
              </p:nvGrpSpPr>
              <p:grpSpPr bwMode="auto">
                <a:xfrm>
                  <a:off x="1904" y="1816"/>
                  <a:ext cx="54" cy="90"/>
                  <a:chOff x="1904" y="1816"/>
                  <a:chExt cx="54" cy="90"/>
                </a:xfrm>
              </p:grpSpPr>
              <p:sp>
                <p:nvSpPr>
                  <p:cNvPr id="336" name="Freeform 103">
                    <a:extLst>
                      <a:ext uri="{FF2B5EF4-FFF2-40B4-BE49-F238E27FC236}">
                        <a16:creationId xmlns:a16="http://schemas.microsoft.com/office/drawing/2014/main" id="{00DCC463-9228-3C02-4B07-609A9F1B5C07}"/>
                      </a:ext>
                    </a:extLst>
                  </p:cNvPr>
                  <p:cNvSpPr/>
                  <p:nvPr/>
                </p:nvSpPr>
                <p:spPr bwMode="auto">
                  <a:xfrm>
                    <a:off x="1914" y="1840"/>
                    <a:ext cx="42" cy="17"/>
                  </a:xfrm>
                  <a:custGeom>
                    <a:avLst/>
                    <a:gdLst>
                      <a:gd name="T0" fmla="*/ 41 w 42"/>
                      <a:gd name="T1" fmla="*/ 2 h 17"/>
                      <a:gd name="T2" fmla="*/ 37 w 42"/>
                      <a:gd name="T3" fmla="*/ 0 h 17"/>
                      <a:gd name="T4" fmla="*/ 24 w 42"/>
                      <a:gd name="T5" fmla="*/ 5 h 17"/>
                      <a:gd name="T6" fmla="*/ 12 w 42"/>
                      <a:gd name="T7" fmla="*/ 10 h 17"/>
                      <a:gd name="T8" fmla="*/ 0 w 42"/>
                      <a:gd name="T9" fmla="*/ 13 h 17"/>
                      <a:gd name="T10" fmla="*/ 2 w 42"/>
                      <a:gd name="T11" fmla="*/ 16 h 17"/>
                      <a:gd name="T12" fmla="*/ 10 w 42"/>
                      <a:gd name="T13" fmla="*/ 16 h 17"/>
                      <a:gd name="T14" fmla="*/ 21 w 42"/>
                      <a:gd name="T15" fmla="*/ 14 h 17"/>
                      <a:gd name="T16" fmla="*/ 32 w 42"/>
                      <a:gd name="T17" fmla="*/ 8 h 17"/>
                      <a:gd name="T18" fmla="*/ 41 w 42"/>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 h="17">
                        <a:moveTo>
                          <a:pt x="41" y="2"/>
                        </a:moveTo>
                        <a:lnTo>
                          <a:pt x="37" y="0"/>
                        </a:lnTo>
                        <a:lnTo>
                          <a:pt x="24" y="5"/>
                        </a:lnTo>
                        <a:lnTo>
                          <a:pt x="12" y="10"/>
                        </a:lnTo>
                        <a:lnTo>
                          <a:pt x="0" y="13"/>
                        </a:lnTo>
                        <a:lnTo>
                          <a:pt x="2" y="16"/>
                        </a:lnTo>
                        <a:lnTo>
                          <a:pt x="10" y="16"/>
                        </a:lnTo>
                        <a:lnTo>
                          <a:pt x="21" y="14"/>
                        </a:lnTo>
                        <a:lnTo>
                          <a:pt x="32" y="8"/>
                        </a:lnTo>
                        <a:lnTo>
                          <a:pt x="41"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37" name="Freeform 104">
                    <a:extLst>
                      <a:ext uri="{FF2B5EF4-FFF2-40B4-BE49-F238E27FC236}">
                        <a16:creationId xmlns:a16="http://schemas.microsoft.com/office/drawing/2014/main" id="{3185F7E9-643D-3E46-1215-E5AAF0345132}"/>
                      </a:ext>
                    </a:extLst>
                  </p:cNvPr>
                  <p:cNvSpPr/>
                  <p:nvPr/>
                </p:nvSpPr>
                <p:spPr bwMode="auto">
                  <a:xfrm>
                    <a:off x="1922" y="1863"/>
                    <a:ext cx="36" cy="17"/>
                  </a:xfrm>
                  <a:custGeom>
                    <a:avLst/>
                    <a:gdLst>
                      <a:gd name="T0" fmla="*/ 35 w 36"/>
                      <a:gd name="T1" fmla="*/ 2 h 17"/>
                      <a:gd name="T2" fmla="*/ 33 w 36"/>
                      <a:gd name="T3" fmla="*/ 0 h 17"/>
                      <a:gd name="T4" fmla="*/ 21 w 36"/>
                      <a:gd name="T5" fmla="*/ 6 h 17"/>
                      <a:gd name="T6" fmla="*/ 11 w 36"/>
                      <a:gd name="T7" fmla="*/ 10 h 17"/>
                      <a:gd name="T8" fmla="*/ 0 w 36"/>
                      <a:gd name="T9" fmla="*/ 13 h 17"/>
                      <a:gd name="T10" fmla="*/ 2 w 36"/>
                      <a:gd name="T11" fmla="*/ 16 h 17"/>
                      <a:gd name="T12" fmla="*/ 10 w 36"/>
                      <a:gd name="T13" fmla="*/ 16 h 17"/>
                      <a:gd name="T14" fmla="*/ 18 w 36"/>
                      <a:gd name="T15" fmla="*/ 14 h 17"/>
                      <a:gd name="T16" fmla="*/ 26 w 36"/>
                      <a:gd name="T17" fmla="*/ 9 h 17"/>
                      <a:gd name="T18" fmla="*/ 35 w 36"/>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17">
                        <a:moveTo>
                          <a:pt x="35" y="2"/>
                        </a:moveTo>
                        <a:lnTo>
                          <a:pt x="33" y="0"/>
                        </a:lnTo>
                        <a:lnTo>
                          <a:pt x="21" y="6"/>
                        </a:lnTo>
                        <a:lnTo>
                          <a:pt x="11" y="10"/>
                        </a:lnTo>
                        <a:lnTo>
                          <a:pt x="0" y="13"/>
                        </a:lnTo>
                        <a:lnTo>
                          <a:pt x="2" y="16"/>
                        </a:lnTo>
                        <a:lnTo>
                          <a:pt x="10" y="16"/>
                        </a:lnTo>
                        <a:lnTo>
                          <a:pt x="18" y="14"/>
                        </a:lnTo>
                        <a:lnTo>
                          <a:pt x="26" y="9"/>
                        </a:lnTo>
                        <a:lnTo>
                          <a:pt x="35"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38" name="Freeform 105">
                    <a:extLst>
                      <a:ext uri="{FF2B5EF4-FFF2-40B4-BE49-F238E27FC236}">
                        <a16:creationId xmlns:a16="http://schemas.microsoft.com/office/drawing/2014/main" id="{8FF1BC79-8060-3DB7-8981-E2D1BAA285F5}"/>
                      </a:ext>
                    </a:extLst>
                  </p:cNvPr>
                  <p:cNvSpPr/>
                  <p:nvPr/>
                </p:nvSpPr>
                <p:spPr bwMode="auto">
                  <a:xfrm>
                    <a:off x="1919" y="1889"/>
                    <a:ext cx="38" cy="17"/>
                  </a:xfrm>
                  <a:custGeom>
                    <a:avLst/>
                    <a:gdLst>
                      <a:gd name="T0" fmla="*/ 37 w 38"/>
                      <a:gd name="T1" fmla="*/ 2 h 17"/>
                      <a:gd name="T2" fmla="*/ 34 w 38"/>
                      <a:gd name="T3" fmla="*/ 0 h 17"/>
                      <a:gd name="T4" fmla="*/ 23 w 38"/>
                      <a:gd name="T5" fmla="*/ 6 h 17"/>
                      <a:gd name="T6" fmla="*/ 12 w 38"/>
                      <a:gd name="T7" fmla="*/ 10 h 17"/>
                      <a:gd name="T8" fmla="*/ 0 w 38"/>
                      <a:gd name="T9" fmla="*/ 13 h 17"/>
                      <a:gd name="T10" fmla="*/ 2 w 38"/>
                      <a:gd name="T11" fmla="*/ 16 h 17"/>
                      <a:gd name="T12" fmla="*/ 10 w 38"/>
                      <a:gd name="T13" fmla="*/ 15 h 17"/>
                      <a:gd name="T14" fmla="*/ 20 w 38"/>
                      <a:gd name="T15" fmla="*/ 13 h 17"/>
                      <a:gd name="T16" fmla="*/ 30 w 38"/>
                      <a:gd name="T17" fmla="*/ 8 h 17"/>
                      <a:gd name="T18" fmla="*/ 37 w 38"/>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7">
                        <a:moveTo>
                          <a:pt x="37" y="2"/>
                        </a:moveTo>
                        <a:lnTo>
                          <a:pt x="34" y="0"/>
                        </a:lnTo>
                        <a:lnTo>
                          <a:pt x="23" y="6"/>
                        </a:lnTo>
                        <a:lnTo>
                          <a:pt x="12" y="10"/>
                        </a:lnTo>
                        <a:lnTo>
                          <a:pt x="0" y="13"/>
                        </a:lnTo>
                        <a:lnTo>
                          <a:pt x="2" y="16"/>
                        </a:lnTo>
                        <a:lnTo>
                          <a:pt x="10" y="15"/>
                        </a:lnTo>
                        <a:lnTo>
                          <a:pt x="20" y="13"/>
                        </a:lnTo>
                        <a:lnTo>
                          <a:pt x="30" y="8"/>
                        </a:lnTo>
                        <a:lnTo>
                          <a:pt x="37"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39" name="Freeform 106">
                    <a:extLst>
                      <a:ext uri="{FF2B5EF4-FFF2-40B4-BE49-F238E27FC236}">
                        <a16:creationId xmlns:a16="http://schemas.microsoft.com/office/drawing/2014/main" id="{F1BC334A-B104-09D6-DC54-56B4F2786934}"/>
                      </a:ext>
                    </a:extLst>
                  </p:cNvPr>
                  <p:cNvSpPr/>
                  <p:nvPr/>
                </p:nvSpPr>
                <p:spPr bwMode="auto">
                  <a:xfrm>
                    <a:off x="1904" y="1816"/>
                    <a:ext cx="43" cy="17"/>
                  </a:xfrm>
                  <a:custGeom>
                    <a:avLst/>
                    <a:gdLst>
                      <a:gd name="T0" fmla="*/ 42 w 43"/>
                      <a:gd name="T1" fmla="*/ 2 h 17"/>
                      <a:gd name="T2" fmla="*/ 37 w 43"/>
                      <a:gd name="T3" fmla="*/ 0 h 17"/>
                      <a:gd name="T4" fmla="*/ 23 w 43"/>
                      <a:gd name="T5" fmla="*/ 5 h 17"/>
                      <a:gd name="T6" fmla="*/ 12 w 43"/>
                      <a:gd name="T7" fmla="*/ 9 h 17"/>
                      <a:gd name="T8" fmla="*/ 0 w 43"/>
                      <a:gd name="T9" fmla="*/ 12 h 17"/>
                      <a:gd name="T10" fmla="*/ 2 w 43"/>
                      <a:gd name="T11" fmla="*/ 16 h 17"/>
                      <a:gd name="T12" fmla="*/ 10 w 43"/>
                      <a:gd name="T13" fmla="*/ 15 h 17"/>
                      <a:gd name="T14" fmla="*/ 20 w 43"/>
                      <a:gd name="T15" fmla="*/ 13 h 17"/>
                      <a:gd name="T16" fmla="*/ 31 w 43"/>
                      <a:gd name="T17" fmla="*/ 9 h 17"/>
                      <a:gd name="T18" fmla="*/ 42 w 4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17">
                        <a:moveTo>
                          <a:pt x="42" y="2"/>
                        </a:moveTo>
                        <a:lnTo>
                          <a:pt x="37" y="0"/>
                        </a:lnTo>
                        <a:lnTo>
                          <a:pt x="23" y="5"/>
                        </a:lnTo>
                        <a:lnTo>
                          <a:pt x="12" y="9"/>
                        </a:lnTo>
                        <a:lnTo>
                          <a:pt x="0" y="12"/>
                        </a:lnTo>
                        <a:lnTo>
                          <a:pt x="2" y="16"/>
                        </a:lnTo>
                        <a:lnTo>
                          <a:pt x="10" y="15"/>
                        </a:lnTo>
                        <a:lnTo>
                          <a:pt x="20" y="13"/>
                        </a:lnTo>
                        <a:lnTo>
                          <a:pt x="31" y="9"/>
                        </a:lnTo>
                        <a:lnTo>
                          <a:pt x="42"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sp>
            <p:nvSpPr>
              <p:cNvPr id="332" name="Freeform 107">
                <a:extLst>
                  <a:ext uri="{FF2B5EF4-FFF2-40B4-BE49-F238E27FC236}">
                    <a16:creationId xmlns:a16="http://schemas.microsoft.com/office/drawing/2014/main" id="{E9D3B269-02E2-5F88-67B4-DB5194F24D2D}"/>
                  </a:ext>
                </a:extLst>
              </p:cNvPr>
              <p:cNvSpPr/>
              <p:nvPr/>
            </p:nvSpPr>
            <p:spPr bwMode="auto">
              <a:xfrm>
                <a:off x="2212" y="1248"/>
                <a:ext cx="277" cy="333"/>
              </a:xfrm>
              <a:custGeom>
                <a:avLst/>
                <a:gdLst>
                  <a:gd name="T0" fmla="*/ 111 w 494"/>
                  <a:gd name="T1" fmla="*/ 180 h 594"/>
                  <a:gd name="T2" fmla="*/ 112 w 494"/>
                  <a:gd name="T3" fmla="*/ 178 h 594"/>
                  <a:gd name="T4" fmla="*/ 113 w 494"/>
                  <a:gd name="T5" fmla="*/ 177 h 594"/>
                  <a:gd name="T6" fmla="*/ 114 w 494"/>
                  <a:gd name="T7" fmla="*/ 173 h 594"/>
                  <a:gd name="T8" fmla="*/ 120 w 494"/>
                  <a:gd name="T9" fmla="*/ 143 h 594"/>
                  <a:gd name="T10" fmla="*/ 124 w 494"/>
                  <a:gd name="T11" fmla="*/ 132 h 594"/>
                  <a:gd name="T12" fmla="*/ 128 w 494"/>
                  <a:gd name="T13" fmla="*/ 124 h 594"/>
                  <a:gd name="T14" fmla="*/ 136 w 494"/>
                  <a:gd name="T15" fmla="*/ 113 h 594"/>
                  <a:gd name="T16" fmla="*/ 144 w 494"/>
                  <a:gd name="T17" fmla="*/ 102 h 594"/>
                  <a:gd name="T18" fmla="*/ 150 w 494"/>
                  <a:gd name="T19" fmla="*/ 91 h 594"/>
                  <a:gd name="T20" fmla="*/ 153 w 494"/>
                  <a:gd name="T21" fmla="*/ 81 h 594"/>
                  <a:gd name="T22" fmla="*/ 155 w 494"/>
                  <a:gd name="T23" fmla="*/ 68 h 594"/>
                  <a:gd name="T24" fmla="*/ 154 w 494"/>
                  <a:gd name="T25" fmla="*/ 56 h 594"/>
                  <a:gd name="T26" fmla="*/ 150 w 494"/>
                  <a:gd name="T27" fmla="*/ 44 h 594"/>
                  <a:gd name="T28" fmla="*/ 145 w 494"/>
                  <a:gd name="T29" fmla="*/ 34 h 594"/>
                  <a:gd name="T30" fmla="*/ 136 w 494"/>
                  <a:gd name="T31" fmla="*/ 22 h 594"/>
                  <a:gd name="T32" fmla="*/ 126 w 494"/>
                  <a:gd name="T33" fmla="*/ 15 h 594"/>
                  <a:gd name="T34" fmla="*/ 113 w 494"/>
                  <a:gd name="T35" fmla="*/ 7 h 594"/>
                  <a:gd name="T36" fmla="*/ 98 w 494"/>
                  <a:gd name="T37" fmla="*/ 2 h 594"/>
                  <a:gd name="T38" fmla="*/ 86 w 494"/>
                  <a:gd name="T39" fmla="*/ 0 h 594"/>
                  <a:gd name="T40" fmla="*/ 72 w 494"/>
                  <a:gd name="T41" fmla="*/ 0 h 594"/>
                  <a:gd name="T42" fmla="*/ 60 w 494"/>
                  <a:gd name="T43" fmla="*/ 2 h 594"/>
                  <a:gd name="T44" fmla="*/ 48 w 494"/>
                  <a:gd name="T45" fmla="*/ 4 h 594"/>
                  <a:gd name="T46" fmla="*/ 38 w 494"/>
                  <a:gd name="T47" fmla="*/ 9 h 594"/>
                  <a:gd name="T48" fmla="*/ 27 w 494"/>
                  <a:gd name="T49" fmla="*/ 15 h 594"/>
                  <a:gd name="T50" fmla="*/ 19 w 494"/>
                  <a:gd name="T51" fmla="*/ 23 h 594"/>
                  <a:gd name="T52" fmla="*/ 11 w 494"/>
                  <a:gd name="T53" fmla="*/ 31 h 594"/>
                  <a:gd name="T54" fmla="*/ 4 w 494"/>
                  <a:gd name="T55" fmla="*/ 44 h 594"/>
                  <a:gd name="T56" fmla="*/ 1 w 494"/>
                  <a:gd name="T57" fmla="*/ 56 h 594"/>
                  <a:gd name="T58" fmla="*/ 0 w 494"/>
                  <a:gd name="T59" fmla="*/ 67 h 594"/>
                  <a:gd name="T60" fmla="*/ 1 w 494"/>
                  <a:gd name="T61" fmla="*/ 79 h 594"/>
                  <a:gd name="T62" fmla="*/ 4 w 494"/>
                  <a:gd name="T63" fmla="*/ 91 h 594"/>
                  <a:gd name="T64" fmla="*/ 11 w 494"/>
                  <a:gd name="T65" fmla="*/ 103 h 594"/>
                  <a:gd name="T66" fmla="*/ 19 w 494"/>
                  <a:gd name="T67" fmla="*/ 113 h 594"/>
                  <a:gd name="T68" fmla="*/ 28 w 494"/>
                  <a:gd name="T69" fmla="*/ 128 h 594"/>
                  <a:gd name="T70" fmla="*/ 33 w 494"/>
                  <a:gd name="T71" fmla="*/ 137 h 594"/>
                  <a:gd name="T72" fmla="*/ 36 w 494"/>
                  <a:gd name="T73" fmla="*/ 147 h 594"/>
                  <a:gd name="T74" fmla="*/ 38 w 494"/>
                  <a:gd name="T75" fmla="*/ 160 h 594"/>
                  <a:gd name="T76" fmla="*/ 40 w 494"/>
                  <a:gd name="T77" fmla="*/ 173 h 594"/>
                  <a:gd name="T78" fmla="*/ 41 w 494"/>
                  <a:gd name="T79" fmla="*/ 177 h 594"/>
                  <a:gd name="T80" fmla="*/ 42 w 494"/>
                  <a:gd name="T81" fmla="*/ 178 h 594"/>
                  <a:gd name="T82" fmla="*/ 44 w 494"/>
                  <a:gd name="T83" fmla="*/ 180 h 594"/>
                  <a:gd name="T84" fmla="*/ 48 w 494"/>
                  <a:gd name="T85" fmla="*/ 182 h 594"/>
                  <a:gd name="T86" fmla="*/ 54 w 494"/>
                  <a:gd name="T87" fmla="*/ 184 h 594"/>
                  <a:gd name="T88" fmla="*/ 60 w 494"/>
                  <a:gd name="T89" fmla="*/ 185 h 594"/>
                  <a:gd name="T90" fmla="*/ 66 w 494"/>
                  <a:gd name="T91" fmla="*/ 186 h 594"/>
                  <a:gd name="T92" fmla="*/ 72 w 494"/>
                  <a:gd name="T93" fmla="*/ 186 h 594"/>
                  <a:gd name="T94" fmla="*/ 77 w 494"/>
                  <a:gd name="T95" fmla="*/ 186 h 594"/>
                  <a:gd name="T96" fmla="*/ 84 w 494"/>
                  <a:gd name="T97" fmla="*/ 186 h 594"/>
                  <a:gd name="T98" fmla="*/ 89 w 494"/>
                  <a:gd name="T99" fmla="*/ 186 h 594"/>
                  <a:gd name="T100" fmla="*/ 95 w 494"/>
                  <a:gd name="T101" fmla="*/ 185 h 594"/>
                  <a:gd name="T102" fmla="*/ 100 w 494"/>
                  <a:gd name="T103" fmla="*/ 184 h 594"/>
                  <a:gd name="T104" fmla="*/ 105 w 494"/>
                  <a:gd name="T105" fmla="*/ 182 h 5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4" h="594">
                    <a:moveTo>
                      <a:pt x="345" y="577"/>
                    </a:moveTo>
                    <a:lnTo>
                      <a:pt x="349" y="574"/>
                    </a:lnTo>
                    <a:lnTo>
                      <a:pt x="353" y="572"/>
                    </a:lnTo>
                    <a:lnTo>
                      <a:pt x="354" y="570"/>
                    </a:lnTo>
                    <a:lnTo>
                      <a:pt x="356" y="568"/>
                    </a:lnTo>
                    <a:lnTo>
                      <a:pt x="357" y="567"/>
                    </a:lnTo>
                    <a:lnTo>
                      <a:pt x="358" y="566"/>
                    </a:lnTo>
                    <a:lnTo>
                      <a:pt x="358" y="565"/>
                    </a:lnTo>
                    <a:lnTo>
                      <a:pt x="359" y="563"/>
                    </a:lnTo>
                    <a:lnTo>
                      <a:pt x="360" y="561"/>
                    </a:lnTo>
                    <a:lnTo>
                      <a:pt x="360" y="559"/>
                    </a:lnTo>
                    <a:lnTo>
                      <a:pt x="362" y="550"/>
                    </a:lnTo>
                    <a:lnTo>
                      <a:pt x="376" y="473"/>
                    </a:lnTo>
                    <a:lnTo>
                      <a:pt x="379" y="462"/>
                    </a:lnTo>
                    <a:lnTo>
                      <a:pt x="381" y="454"/>
                    </a:lnTo>
                    <a:lnTo>
                      <a:pt x="385" y="443"/>
                    </a:lnTo>
                    <a:lnTo>
                      <a:pt x="390" y="431"/>
                    </a:lnTo>
                    <a:lnTo>
                      <a:pt x="395" y="420"/>
                    </a:lnTo>
                    <a:lnTo>
                      <a:pt x="400" y="411"/>
                    </a:lnTo>
                    <a:lnTo>
                      <a:pt x="404" y="403"/>
                    </a:lnTo>
                    <a:lnTo>
                      <a:pt x="408" y="396"/>
                    </a:lnTo>
                    <a:lnTo>
                      <a:pt x="416" y="383"/>
                    </a:lnTo>
                    <a:lnTo>
                      <a:pt x="424" y="371"/>
                    </a:lnTo>
                    <a:lnTo>
                      <a:pt x="433" y="360"/>
                    </a:lnTo>
                    <a:lnTo>
                      <a:pt x="439" y="351"/>
                    </a:lnTo>
                    <a:lnTo>
                      <a:pt x="451" y="335"/>
                    </a:lnTo>
                    <a:lnTo>
                      <a:pt x="458" y="324"/>
                    </a:lnTo>
                    <a:lnTo>
                      <a:pt x="465" y="314"/>
                    </a:lnTo>
                    <a:lnTo>
                      <a:pt x="470" y="304"/>
                    </a:lnTo>
                    <a:lnTo>
                      <a:pt x="476" y="291"/>
                    </a:lnTo>
                    <a:lnTo>
                      <a:pt x="480" y="280"/>
                    </a:lnTo>
                    <a:lnTo>
                      <a:pt x="484" y="268"/>
                    </a:lnTo>
                    <a:lnTo>
                      <a:pt x="487" y="258"/>
                    </a:lnTo>
                    <a:lnTo>
                      <a:pt x="490" y="247"/>
                    </a:lnTo>
                    <a:lnTo>
                      <a:pt x="492" y="232"/>
                    </a:lnTo>
                    <a:lnTo>
                      <a:pt x="493" y="216"/>
                    </a:lnTo>
                    <a:lnTo>
                      <a:pt x="493" y="201"/>
                    </a:lnTo>
                    <a:lnTo>
                      <a:pt x="491" y="189"/>
                    </a:lnTo>
                    <a:lnTo>
                      <a:pt x="489" y="178"/>
                    </a:lnTo>
                    <a:lnTo>
                      <a:pt x="487" y="167"/>
                    </a:lnTo>
                    <a:lnTo>
                      <a:pt x="483" y="154"/>
                    </a:lnTo>
                    <a:lnTo>
                      <a:pt x="478" y="141"/>
                    </a:lnTo>
                    <a:lnTo>
                      <a:pt x="473" y="129"/>
                    </a:lnTo>
                    <a:lnTo>
                      <a:pt x="468" y="117"/>
                    </a:lnTo>
                    <a:lnTo>
                      <a:pt x="461" y="107"/>
                    </a:lnTo>
                    <a:lnTo>
                      <a:pt x="451" y="94"/>
                    </a:lnTo>
                    <a:lnTo>
                      <a:pt x="441" y="82"/>
                    </a:lnTo>
                    <a:lnTo>
                      <a:pt x="431" y="72"/>
                    </a:lnTo>
                    <a:lnTo>
                      <a:pt x="421" y="63"/>
                    </a:lnTo>
                    <a:lnTo>
                      <a:pt x="411" y="55"/>
                    </a:lnTo>
                    <a:lnTo>
                      <a:pt x="399" y="47"/>
                    </a:lnTo>
                    <a:lnTo>
                      <a:pt x="388" y="39"/>
                    </a:lnTo>
                    <a:lnTo>
                      <a:pt x="374" y="32"/>
                    </a:lnTo>
                    <a:lnTo>
                      <a:pt x="359" y="24"/>
                    </a:lnTo>
                    <a:lnTo>
                      <a:pt x="344" y="17"/>
                    </a:lnTo>
                    <a:lnTo>
                      <a:pt x="327" y="12"/>
                    </a:lnTo>
                    <a:lnTo>
                      <a:pt x="311" y="7"/>
                    </a:lnTo>
                    <a:lnTo>
                      <a:pt x="299" y="5"/>
                    </a:lnTo>
                    <a:lnTo>
                      <a:pt x="285" y="2"/>
                    </a:lnTo>
                    <a:lnTo>
                      <a:pt x="272" y="0"/>
                    </a:lnTo>
                    <a:lnTo>
                      <a:pt x="257" y="0"/>
                    </a:lnTo>
                    <a:lnTo>
                      <a:pt x="243" y="0"/>
                    </a:lnTo>
                    <a:lnTo>
                      <a:pt x="228" y="0"/>
                    </a:lnTo>
                    <a:lnTo>
                      <a:pt x="215" y="0"/>
                    </a:lnTo>
                    <a:lnTo>
                      <a:pt x="201" y="3"/>
                    </a:lnTo>
                    <a:lnTo>
                      <a:pt x="190" y="5"/>
                    </a:lnTo>
                    <a:lnTo>
                      <a:pt x="177" y="8"/>
                    </a:lnTo>
                    <a:lnTo>
                      <a:pt x="164" y="11"/>
                    </a:lnTo>
                    <a:lnTo>
                      <a:pt x="153" y="15"/>
                    </a:lnTo>
                    <a:lnTo>
                      <a:pt x="142" y="19"/>
                    </a:lnTo>
                    <a:lnTo>
                      <a:pt x="132" y="24"/>
                    </a:lnTo>
                    <a:lnTo>
                      <a:pt x="121" y="29"/>
                    </a:lnTo>
                    <a:lnTo>
                      <a:pt x="111" y="35"/>
                    </a:lnTo>
                    <a:lnTo>
                      <a:pt x="99" y="42"/>
                    </a:lnTo>
                    <a:lnTo>
                      <a:pt x="88" y="49"/>
                    </a:lnTo>
                    <a:lnTo>
                      <a:pt x="79" y="56"/>
                    </a:lnTo>
                    <a:lnTo>
                      <a:pt x="69" y="64"/>
                    </a:lnTo>
                    <a:lnTo>
                      <a:pt x="59" y="73"/>
                    </a:lnTo>
                    <a:lnTo>
                      <a:pt x="50" y="81"/>
                    </a:lnTo>
                    <a:lnTo>
                      <a:pt x="42" y="89"/>
                    </a:lnTo>
                    <a:lnTo>
                      <a:pt x="34" y="100"/>
                    </a:lnTo>
                    <a:lnTo>
                      <a:pt x="25" y="112"/>
                    </a:lnTo>
                    <a:lnTo>
                      <a:pt x="17" y="126"/>
                    </a:lnTo>
                    <a:lnTo>
                      <a:pt x="12" y="139"/>
                    </a:lnTo>
                    <a:lnTo>
                      <a:pt x="8" y="153"/>
                    </a:lnTo>
                    <a:lnTo>
                      <a:pt x="3" y="166"/>
                    </a:lnTo>
                    <a:lnTo>
                      <a:pt x="1" y="179"/>
                    </a:lnTo>
                    <a:lnTo>
                      <a:pt x="0" y="191"/>
                    </a:lnTo>
                    <a:lnTo>
                      <a:pt x="0" y="203"/>
                    </a:lnTo>
                    <a:lnTo>
                      <a:pt x="0" y="214"/>
                    </a:lnTo>
                    <a:lnTo>
                      <a:pt x="0" y="227"/>
                    </a:lnTo>
                    <a:lnTo>
                      <a:pt x="0" y="238"/>
                    </a:lnTo>
                    <a:lnTo>
                      <a:pt x="3" y="252"/>
                    </a:lnTo>
                    <a:lnTo>
                      <a:pt x="5" y="264"/>
                    </a:lnTo>
                    <a:lnTo>
                      <a:pt x="9" y="277"/>
                    </a:lnTo>
                    <a:lnTo>
                      <a:pt x="14" y="290"/>
                    </a:lnTo>
                    <a:lnTo>
                      <a:pt x="20" y="303"/>
                    </a:lnTo>
                    <a:lnTo>
                      <a:pt x="27" y="314"/>
                    </a:lnTo>
                    <a:lnTo>
                      <a:pt x="34" y="326"/>
                    </a:lnTo>
                    <a:lnTo>
                      <a:pt x="43" y="338"/>
                    </a:lnTo>
                    <a:lnTo>
                      <a:pt x="50" y="349"/>
                    </a:lnTo>
                    <a:lnTo>
                      <a:pt x="58" y="361"/>
                    </a:lnTo>
                    <a:lnTo>
                      <a:pt x="66" y="373"/>
                    </a:lnTo>
                    <a:lnTo>
                      <a:pt x="78" y="390"/>
                    </a:lnTo>
                    <a:lnTo>
                      <a:pt x="90" y="409"/>
                    </a:lnTo>
                    <a:lnTo>
                      <a:pt x="96" y="418"/>
                    </a:lnTo>
                    <a:lnTo>
                      <a:pt x="100" y="426"/>
                    </a:lnTo>
                    <a:lnTo>
                      <a:pt x="104" y="436"/>
                    </a:lnTo>
                    <a:lnTo>
                      <a:pt x="108" y="446"/>
                    </a:lnTo>
                    <a:lnTo>
                      <a:pt x="111" y="456"/>
                    </a:lnTo>
                    <a:lnTo>
                      <a:pt x="114" y="467"/>
                    </a:lnTo>
                    <a:lnTo>
                      <a:pt x="116" y="482"/>
                    </a:lnTo>
                    <a:lnTo>
                      <a:pt x="120" y="498"/>
                    </a:lnTo>
                    <a:lnTo>
                      <a:pt x="121" y="511"/>
                    </a:lnTo>
                    <a:lnTo>
                      <a:pt x="124" y="527"/>
                    </a:lnTo>
                    <a:lnTo>
                      <a:pt x="126" y="539"/>
                    </a:lnTo>
                    <a:lnTo>
                      <a:pt x="128" y="549"/>
                    </a:lnTo>
                    <a:lnTo>
                      <a:pt x="130" y="559"/>
                    </a:lnTo>
                    <a:lnTo>
                      <a:pt x="132" y="561"/>
                    </a:lnTo>
                    <a:lnTo>
                      <a:pt x="132" y="564"/>
                    </a:lnTo>
                    <a:lnTo>
                      <a:pt x="132" y="565"/>
                    </a:lnTo>
                    <a:lnTo>
                      <a:pt x="133" y="566"/>
                    </a:lnTo>
                    <a:lnTo>
                      <a:pt x="134" y="567"/>
                    </a:lnTo>
                    <a:lnTo>
                      <a:pt x="136" y="569"/>
                    </a:lnTo>
                    <a:lnTo>
                      <a:pt x="138" y="571"/>
                    </a:lnTo>
                    <a:lnTo>
                      <a:pt x="140" y="573"/>
                    </a:lnTo>
                    <a:lnTo>
                      <a:pt x="144" y="576"/>
                    </a:lnTo>
                    <a:lnTo>
                      <a:pt x="148" y="577"/>
                    </a:lnTo>
                    <a:lnTo>
                      <a:pt x="154" y="580"/>
                    </a:lnTo>
                    <a:lnTo>
                      <a:pt x="160" y="582"/>
                    </a:lnTo>
                    <a:lnTo>
                      <a:pt x="166" y="584"/>
                    </a:lnTo>
                    <a:lnTo>
                      <a:pt x="171" y="585"/>
                    </a:lnTo>
                    <a:lnTo>
                      <a:pt x="176" y="586"/>
                    </a:lnTo>
                    <a:lnTo>
                      <a:pt x="183" y="587"/>
                    </a:lnTo>
                    <a:lnTo>
                      <a:pt x="190" y="589"/>
                    </a:lnTo>
                    <a:lnTo>
                      <a:pt x="195" y="589"/>
                    </a:lnTo>
                    <a:lnTo>
                      <a:pt x="202" y="590"/>
                    </a:lnTo>
                    <a:lnTo>
                      <a:pt x="209" y="591"/>
                    </a:lnTo>
                    <a:lnTo>
                      <a:pt x="215" y="592"/>
                    </a:lnTo>
                    <a:lnTo>
                      <a:pt x="221" y="592"/>
                    </a:lnTo>
                    <a:lnTo>
                      <a:pt x="228" y="592"/>
                    </a:lnTo>
                    <a:lnTo>
                      <a:pt x="234" y="593"/>
                    </a:lnTo>
                    <a:lnTo>
                      <a:pt x="240" y="593"/>
                    </a:lnTo>
                    <a:lnTo>
                      <a:pt x="245" y="593"/>
                    </a:lnTo>
                    <a:lnTo>
                      <a:pt x="251" y="593"/>
                    </a:lnTo>
                    <a:lnTo>
                      <a:pt x="259" y="593"/>
                    </a:lnTo>
                    <a:lnTo>
                      <a:pt x="265" y="592"/>
                    </a:lnTo>
                    <a:lnTo>
                      <a:pt x="270" y="592"/>
                    </a:lnTo>
                    <a:lnTo>
                      <a:pt x="277" y="592"/>
                    </a:lnTo>
                    <a:lnTo>
                      <a:pt x="284" y="591"/>
                    </a:lnTo>
                    <a:lnTo>
                      <a:pt x="290" y="590"/>
                    </a:lnTo>
                    <a:lnTo>
                      <a:pt x="297" y="589"/>
                    </a:lnTo>
                    <a:lnTo>
                      <a:pt x="302" y="588"/>
                    </a:lnTo>
                    <a:lnTo>
                      <a:pt x="308" y="587"/>
                    </a:lnTo>
                    <a:lnTo>
                      <a:pt x="314" y="586"/>
                    </a:lnTo>
                    <a:lnTo>
                      <a:pt x="319" y="585"/>
                    </a:lnTo>
                    <a:lnTo>
                      <a:pt x="325" y="584"/>
                    </a:lnTo>
                    <a:lnTo>
                      <a:pt x="330" y="582"/>
                    </a:lnTo>
                    <a:lnTo>
                      <a:pt x="335" y="580"/>
                    </a:lnTo>
                    <a:lnTo>
                      <a:pt x="340" y="578"/>
                    </a:lnTo>
                    <a:lnTo>
                      <a:pt x="345" y="577"/>
                    </a:lnTo>
                  </a:path>
                </a:pathLst>
              </a:custGeom>
              <a:solidFill>
                <a:srgbClr val="FF9900"/>
              </a:solidFill>
              <a:ln w="12700" cap="rnd" cmpd="sng">
                <a:solidFill>
                  <a:srgbClr val="FFFFFF"/>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33" name="Freeform 108">
                <a:extLst>
                  <a:ext uri="{FF2B5EF4-FFF2-40B4-BE49-F238E27FC236}">
                    <a16:creationId xmlns:a16="http://schemas.microsoft.com/office/drawing/2014/main" id="{FD209F10-4A81-8A1F-C8D9-27EA106949E1}"/>
                  </a:ext>
                </a:extLst>
              </p:cNvPr>
              <p:cNvSpPr/>
              <p:nvPr/>
            </p:nvSpPr>
            <p:spPr bwMode="auto">
              <a:xfrm>
                <a:off x="2405" y="1290"/>
                <a:ext cx="48" cy="50"/>
              </a:xfrm>
              <a:custGeom>
                <a:avLst/>
                <a:gdLst>
                  <a:gd name="T0" fmla="*/ 0 w 84"/>
                  <a:gd name="T1" fmla="*/ 0 h 89"/>
                  <a:gd name="T2" fmla="*/ 7 w 84"/>
                  <a:gd name="T3" fmla="*/ 3 h 89"/>
                  <a:gd name="T4" fmla="*/ 14 w 84"/>
                  <a:gd name="T5" fmla="*/ 6 h 89"/>
                  <a:gd name="T6" fmla="*/ 19 w 84"/>
                  <a:gd name="T7" fmla="*/ 10 h 89"/>
                  <a:gd name="T8" fmla="*/ 22 w 84"/>
                  <a:gd name="T9" fmla="*/ 13 h 89"/>
                  <a:gd name="T10" fmla="*/ 24 w 84"/>
                  <a:gd name="T11" fmla="*/ 16 h 89"/>
                  <a:gd name="T12" fmla="*/ 26 w 84"/>
                  <a:gd name="T13" fmla="*/ 20 h 89"/>
                  <a:gd name="T14" fmla="*/ 27 w 84"/>
                  <a:gd name="T15" fmla="*/ 23 h 89"/>
                  <a:gd name="T16" fmla="*/ 18 w 84"/>
                  <a:gd name="T17" fmla="*/ 28 h 89"/>
                  <a:gd name="T18" fmla="*/ 17 w 84"/>
                  <a:gd name="T19" fmla="*/ 23 h 89"/>
                  <a:gd name="T20" fmla="*/ 15 w 84"/>
                  <a:gd name="T21" fmla="*/ 19 h 89"/>
                  <a:gd name="T22" fmla="*/ 13 w 84"/>
                  <a:gd name="T23" fmla="*/ 13 h 89"/>
                  <a:gd name="T24" fmla="*/ 10 w 84"/>
                  <a:gd name="T25" fmla="*/ 9 h 89"/>
                  <a:gd name="T26" fmla="*/ 6 w 84"/>
                  <a:gd name="T27" fmla="*/ 4 h 89"/>
                  <a:gd name="T28" fmla="*/ 0 w 84"/>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4" h="89">
                    <a:moveTo>
                      <a:pt x="0" y="0"/>
                    </a:moveTo>
                    <a:lnTo>
                      <a:pt x="22" y="9"/>
                    </a:lnTo>
                    <a:lnTo>
                      <a:pt x="42" y="19"/>
                    </a:lnTo>
                    <a:lnTo>
                      <a:pt x="57" y="30"/>
                    </a:lnTo>
                    <a:lnTo>
                      <a:pt x="67" y="41"/>
                    </a:lnTo>
                    <a:lnTo>
                      <a:pt x="74" y="52"/>
                    </a:lnTo>
                    <a:lnTo>
                      <a:pt x="79" y="62"/>
                    </a:lnTo>
                    <a:lnTo>
                      <a:pt x="83" y="73"/>
                    </a:lnTo>
                    <a:lnTo>
                      <a:pt x="54" y="88"/>
                    </a:lnTo>
                    <a:lnTo>
                      <a:pt x="50" y="73"/>
                    </a:lnTo>
                    <a:lnTo>
                      <a:pt x="46" y="58"/>
                    </a:lnTo>
                    <a:lnTo>
                      <a:pt x="39" y="42"/>
                    </a:lnTo>
                    <a:lnTo>
                      <a:pt x="30" y="29"/>
                    </a:lnTo>
                    <a:lnTo>
                      <a:pt x="18" y="15"/>
                    </a:lnTo>
                    <a:lnTo>
                      <a:pt x="0"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268" name="Group 109">
              <a:extLst>
                <a:ext uri="{FF2B5EF4-FFF2-40B4-BE49-F238E27FC236}">
                  <a16:creationId xmlns:a16="http://schemas.microsoft.com/office/drawing/2014/main" id="{BB8856F0-0F2B-CDBE-BB40-A20E98FBE823}"/>
                </a:ext>
              </a:extLst>
            </p:cNvPr>
            <p:cNvGrpSpPr/>
            <p:nvPr/>
          </p:nvGrpSpPr>
          <p:grpSpPr bwMode="auto">
            <a:xfrm>
              <a:off x="1197" y="1069"/>
              <a:ext cx="277" cy="430"/>
              <a:chOff x="1625" y="1248"/>
              <a:chExt cx="277" cy="430"/>
            </a:xfrm>
          </p:grpSpPr>
          <p:grpSp>
            <p:nvGrpSpPr>
              <p:cNvPr id="311" name="Group 110">
                <a:extLst>
                  <a:ext uri="{FF2B5EF4-FFF2-40B4-BE49-F238E27FC236}">
                    <a16:creationId xmlns:a16="http://schemas.microsoft.com/office/drawing/2014/main" id="{5D9BC14B-FEB7-F71E-5390-DDBC0B829906}"/>
                  </a:ext>
                </a:extLst>
              </p:cNvPr>
              <p:cNvGrpSpPr/>
              <p:nvPr/>
            </p:nvGrpSpPr>
            <p:grpSpPr bwMode="auto">
              <a:xfrm>
                <a:off x="1700" y="1579"/>
                <a:ext cx="126" cy="99"/>
                <a:chOff x="1107" y="1792"/>
                <a:chExt cx="224" cy="177"/>
              </a:xfrm>
            </p:grpSpPr>
            <p:grpSp>
              <p:nvGrpSpPr>
                <p:cNvPr id="314" name="Group 111">
                  <a:extLst>
                    <a:ext uri="{FF2B5EF4-FFF2-40B4-BE49-F238E27FC236}">
                      <a16:creationId xmlns:a16="http://schemas.microsoft.com/office/drawing/2014/main" id="{84F8318E-0617-A6EF-61EE-679816415F43}"/>
                    </a:ext>
                  </a:extLst>
                </p:cNvPr>
                <p:cNvGrpSpPr/>
                <p:nvPr/>
              </p:nvGrpSpPr>
              <p:grpSpPr bwMode="auto">
                <a:xfrm>
                  <a:off x="1107" y="1792"/>
                  <a:ext cx="224" cy="177"/>
                  <a:chOff x="1107" y="1792"/>
                  <a:chExt cx="224" cy="177"/>
                </a:xfrm>
              </p:grpSpPr>
              <p:grpSp>
                <p:nvGrpSpPr>
                  <p:cNvPr id="320" name="Group 112">
                    <a:extLst>
                      <a:ext uri="{FF2B5EF4-FFF2-40B4-BE49-F238E27FC236}">
                        <a16:creationId xmlns:a16="http://schemas.microsoft.com/office/drawing/2014/main" id="{FF67F320-3EEC-8F86-8667-839585B7422C}"/>
                      </a:ext>
                    </a:extLst>
                  </p:cNvPr>
                  <p:cNvGrpSpPr/>
                  <p:nvPr/>
                </p:nvGrpSpPr>
                <p:grpSpPr bwMode="auto">
                  <a:xfrm>
                    <a:off x="1163" y="1927"/>
                    <a:ext cx="123" cy="42"/>
                    <a:chOff x="1163" y="1927"/>
                    <a:chExt cx="123" cy="42"/>
                  </a:xfrm>
                </p:grpSpPr>
                <p:sp>
                  <p:nvSpPr>
                    <p:cNvPr id="329" name="Freeform 113">
                      <a:extLst>
                        <a:ext uri="{FF2B5EF4-FFF2-40B4-BE49-F238E27FC236}">
                          <a16:creationId xmlns:a16="http://schemas.microsoft.com/office/drawing/2014/main" id="{EA5CAD56-2063-2C21-9FC6-76E4D505B9BC}"/>
                        </a:ext>
                      </a:extLst>
                    </p:cNvPr>
                    <p:cNvSpPr/>
                    <p:nvPr/>
                  </p:nvSpPr>
                  <p:spPr bwMode="auto">
                    <a:xfrm>
                      <a:off x="1163" y="1927"/>
                      <a:ext cx="123" cy="42"/>
                    </a:xfrm>
                    <a:custGeom>
                      <a:avLst/>
                      <a:gdLst>
                        <a:gd name="T0" fmla="*/ 0 w 123"/>
                        <a:gd name="T1" fmla="*/ 0 h 42"/>
                        <a:gd name="T2" fmla="*/ 24 w 123"/>
                        <a:gd name="T3" fmla="*/ 32 h 42"/>
                        <a:gd name="T4" fmla="*/ 26 w 123"/>
                        <a:gd name="T5" fmla="*/ 34 h 42"/>
                        <a:gd name="T6" fmla="*/ 29 w 123"/>
                        <a:gd name="T7" fmla="*/ 35 h 42"/>
                        <a:gd name="T8" fmla="*/ 33 w 123"/>
                        <a:gd name="T9" fmla="*/ 37 h 42"/>
                        <a:gd name="T10" fmla="*/ 37 w 123"/>
                        <a:gd name="T11" fmla="*/ 38 h 42"/>
                        <a:gd name="T12" fmla="*/ 42 w 123"/>
                        <a:gd name="T13" fmla="*/ 39 h 42"/>
                        <a:gd name="T14" fmla="*/ 46 w 123"/>
                        <a:gd name="T15" fmla="*/ 39 h 42"/>
                        <a:gd name="T16" fmla="*/ 50 w 123"/>
                        <a:gd name="T17" fmla="*/ 40 h 42"/>
                        <a:gd name="T18" fmla="*/ 54 w 123"/>
                        <a:gd name="T19" fmla="*/ 40 h 42"/>
                        <a:gd name="T20" fmla="*/ 59 w 123"/>
                        <a:gd name="T21" fmla="*/ 41 h 42"/>
                        <a:gd name="T22" fmla="*/ 62 w 123"/>
                        <a:gd name="T23" fmla="*/ 41 h 42"/>
                        <a:gd name="T24" fmla="*/ 68 w 123"/>
                        <a:gd name="T25" fmla="*/ 40 h 42"/>
                        <a:gd name="T26" fmla="*/ 72 w 123"/>
                        <a:gd name="T27" fmla="*/ 40 h 42"/>
                        <a:gd name="T28" fmla="*/ 77 w 123"/>
                        <a:gd name="T29" fmla="*/ 39 h 42"/>
                        <a:gd name="T30" fmla="*/ 81 w 123"/>
                        <a:gd name="T31" fmla="*/ 39 h 42"/>
                        <a:gd name="T32" fmla="*/ 85 w 123"/>
                        <a:gd name="T33" fmla="*/ 38 h 42"/>
                        <a:gd name="T34" fmla="*/ 89 w 123"/>
                        <a:gd name="T35" fmla="*/ 37 h 42"/>
                        <a:gd name="T36" fmla="*/ 93 w 123"/>
                        <a:gd name="T37" fmla="*/ 35 h 42"/>
                        <a:gd name="T38" fmla="*/ 95 w 123"/>
                        <a:gd name="T39" fmla="*/ 34 h 42"/>
                        <a:gd name="T40" fmla="*/ 97 w 123"/>
                        <a:gd name="T41" fmla="*/ 33 h 42"/>
                        <a:gd name="T42" fmla="*/ 99 w 123"/>
                        <a:gd name="T43" fmla="*/ 31 h 42"/>
                        <a:gd name="T44" fmla="*/ 122 w 123"/>
                        <a:gd name="T45" fmla="*/ 0 h 42"/>
                        <a:gd name="T46" fmla="*/ 0 w 123"/>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3" h="42">
                          <a:moveTo>
                            <a:pt x="0" y="0"/>
                          </a:moveTo>
                          <a:lnTo>
                            <a:pt x="24" y="32"/>
                          </a:lnTo>
                          <a:lnTo>
                            <a:pt x="26" y="34"/>
                          </a:lnTo>
                          <a:lnTo>
                            <a:pt x="29" y="35"/>
                          </a:lnTo>
                          <a:lnTo>
                            <a:pt x="33" y="37"/>
                          </a:lnTo>
                          <a:lnTo>
                            <a:pt x="37" y="38"/>
                          </a:lnTo>
                          <a:lnTo>
                            <a:pt x="42" y="39"/>
                          </a:lnTo>
                          <a:lnTo>
                            <a:pt x="46" y="39"/>
                          </a:lnTo>
                          <a:lnTo>
                            <a:pt x="50" y="40"/>
                          </a:lnTo>
                          <a:lnTo>
                            <a:pt x="54" y="40"/>
                          </a:lnTo>
                          <a:lnTo>
                            <a:pt x="59" y="41"/>
                          </a:lnTo>
                          <a:lnTo>
                            <a:pt x="62" y="41"/>
                          </a:lnTo>
                          <a:lnTo>
                            <a:pt x="68" y="40"/>
                          </a:lnTo>
                          <a:lnTo>
                            <a:pt x="72" y="40"/>
                          </a:lnTo>
                          <a:lnTo>
                            <a:pt x="77" y="39"/>
                          </a:lnTo>
                          <a:lnTo>
                            <a:pt x="81" y="39"/>
                          </a:lnTo>
                          <a:lnTo>
                            <a:pt x="85" y="38"/>
                          </a:lnTo>
                          <a:lnTo>
                            <a:pt x="89" y="37"/>
                          </a:lnTo>
                          <a:lnTo>
                            <a:pt x="93" y="35"/>
                          </a:lnTo>
                          <a:lnTo>
                            <a:pt x="95" y="34"/>
                          </a:lnTo>
                          <a:lnTo>
                            <a:pt x="97" y="33"/>
                          </a:lnTo>
                          <a:lnTo>
                            <a:pt x="99" y="31"/>
                          </a:lnTo>
                          <a:lnTo>
                            <a:pt x="122" y="0"/>
                          </a:lnTo>
                          <a:lnTo>
                            <a:pt x="0" y="0"/>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30" name="Freeform 114">
                      <a:extLst>
                        <a:ext uri="{FF2B5EF4-FFF2-40B4-BE49-F238E27FC236}">
                          <a16:creationId xmlns:a16="http://schemas.microsoft.com/office/drawing/2014/main" id="{11D3EAE7-A1F6-3700-9AA5-C299F57BC613}"/>
                        </a:ext>
                      </a:extLst>
                    </p:cNvPr>
                    <p:cNvSpPr/>
                    <p:nvPr/>
                  </p:nvSpPr>
                  <p:spPr bwMode="auto">
                    <a:xfrm>
                      <a:off x="1182" y="1927"/>
                      <a:ext cx="56" cy="42"/>
                    </a:xfrm>
                    <a:custGeom>
                      <a:avLst/>
                      <a:gdLst>
                        <a:gd name="T0" fmla="*/ 0 w 56"/>
                        <a:gd name="T1" fmla="*/ 0 h 42"/>
                        <a:gd name="T2" fmla="*/ 15 w 56"/>
                        <a:gd name="T3" fmla="*/ 37 h 42"/>
                        <a:gd name="T4" fmla="*/ 18 w 56"/>
                        <a:gd name="T5" fmla="*/ 38 h 42"/>
                        <a:gd name="T6" fmla="*/ 23 w 56"/>
                        <a:gd name="T7" fmla="*/ 39 h 42"/>
                        <a:gd name="T8" fmla="*/ 27 w 56"/>
                        <a:gd name="T9" fmla="*/ 39 h 42"/>
                        <a:gd name="T10" fmla="*/ 31 w 56"/>
                        <a:gd name="T11" fmla="*/ 40 h 42"/>
                        <a:gd name="T12" fmla="*/ 35 w 56"/>
                        <a:gd name="T13" fmla="*/ 40 h 42"/>
                        <a:gd name="T14" fmla="*/ 40 w 56"/>
                        <a:gd name="T15" fmla="*/ 41 h 42"/>
                        <a:gd name="T16" fmla="*/ 44 w 56"/>
                        <a:gd name="T17" fmla="*/ 41 h 42"/>
                        <a:gd name="T18" fmla="*/ 49 w 56"/>
                        <a:gd name="T19" fmla="*/ 40 h 42"/>
                        <a:gd name="T20" fmla="*/ 55 w 56"/>
                        <a:gd name="T21" fmla="*/ 0 h 42"/>
                        <a:gd name="T22" fmla="*/ 0 w 56"/>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 h="42">
                          <a:moveTo>
                            <a:pt x="0" y="0"/>
                          </a:moveTo>
                          <a:lnTo>
                            <a:pt x="15" y="37"/>
                          </a:lnTo>
                          <a:lnTo>
                            <a:pt x="18" y="38"/>
                          </a:lnTo>
                          <a:lnTo>
                            <a:pt x="23" y="39"/>
                          </a:lnTo>
                          <a:lnTo>
                            <a:pt x="27" y="39"/>
                          </a:lnTo>
                          <a:lnTo>
                            <a:pt x="31" y="40"/>
                          </a:lnTo>
                          <a:lnTo>
                            <a:pt x="35" y="40"/>
                          </a:lnTo>
                          <a:lnTo>
                            <a:pt x="40" y="41"/>
                          </a:lnTo>
                          <a:lnTo>
                            <a:pt x="44" y="41"/>
                          </a:lnTo>
                          <a:lnTo>
                            <a:pt x="49" y="40"/>
                          </a:lnTo>
                          <a:lnTo>
                            <a:pt x="55" y="0"/>
                          </a:lnTo>
                          <a:lnTo>
                            <a:pt x="0" y="0"/>
                          </a:lnTo>
                        </a:path>
                      </a:pathLst>
                    </a:custGeom>
                    <a:solidFill>
                      <a:srgbClr val="404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321" name="Group 115">
                    <a:extLst>
                      <a:ext uri="{FF2B5EF4-FFF2-40B4-BE49-F238E27FC236}">
                        <a16:creationId xmlns:a16="http://schemas.microsoft.com/office/drawing/2014/main" id="{6EC14FA2-7528-A4A5-DDFD-4E0DD0CE7A61}"/>
                      </a:ext>
                    </a:extLst>
                  </p:cNvPr>
                  <p:cNvGrpSpPr/>
                  <p:nvPr/>
                </p:nvGrpSpPr>
                <p:grpSpPr bwMode="auto">
                  <a:xfrm>
                    <a:off x="1107" y="1792"/>
                    <a:ext cx="224" cy="148"/>
                    <a:chOff x="1107" y="1792"/>
                    <a:chExt cx="224" cy="148"/>
                  </a:xfrm>
                </p:grpSpPr>
                <p:sp>
                  <p:nvSpPr>
                    <p:cNvPr id="322" name="Freeform 116">
                      <a:extLst>
                        <a:ext uri="{FF2B5EF4-FFF2-40B4-BE49-F238E27FC236}">
                          <a16:creationId xmlns:a16="http://schemas.microsoft.com/office/drawing/2014/main" id="{29787066-0217-F35E-8F16-970845BEBE01}"/>
                        </a:ext>
                      </a:extLst>
                    </p:cNvPr>
                    <p:cNvSpPr/>
                    <p:nvPr/>
                  </p:nvSpPr>
                  <p:spPr bwMode="auto">
                    <a:xfrm>
                      <a:off x="1107" y="1792"/>
                      <a:ext cx="224" cy="148"/>
                    </a:xfrm>
                    <a:custGeom>
                      <a:avLst/>
                      <a:gdLst>
                        <a:gd name="T0" fmla="*/ 5 w 224"/>
                        <a:gd name="T1" fmla="*/ 4 h 148"/>
                        <a:gd name="T2" fmla="*/ 6 w 224"/>
                        <a:gd name="T3" fmla="*/ 7 h 148"/>
                        <a:gd name="T4" fmla="*/ 5 w 224"/>
                        <a:gd name="T5" fmla="*/ 15 h 148"/>
                        <a:gd name="T6" fmla="*/ 3 w 224"/>
                        <a:gd name="T7" fmla="*/ 19 h 148"/>
                        <a:gd name="T8" fmla="*/ 1 w 224"/>
                        <a:gd name="T9" fmla="*/ 25 h 148"/>
                        <a:gd name="T10" fmla="*/ 4 w 224"/>
                        <a:gd name="T11" fmla="*/ 30 h 148"/>
                        <a:gd name="T12" fmla="*/ 8 w 224"/>
                        <a:gd name="T13" fmla="*/ 36 h 148"/>
                        <a:gd name="T14" fmla="*/ 7 w 224"/>
                        <a:gd name="T15" fmla="*/ 39 h 148"/>
                        <a:gd name="T16" fmla="*/ 3 w 224"/>
                        <a:gd name="T17" fmla="*/ 44 h 148"/>
                        <a:gd name="T18" fmla="*/ 1 w 224"/>
                        <a:gd name="T19" fmla="*/ 48 h 148"/>
                        <a:gd name="T20" fmla="*/ 4 w 224"/>
                        <a:gd name="T21" fmla="*/ 53 h 148"/>
                        <a:gd name="T22" fmla="*/ 7 w 224"/>
                        <a:gd name="T23" fmla="*/ 56 h 148"/>
                        <a:gd name="T24" fmla="*/ 7 w 224"/>
                        <a:gd name="T25" fmla="*/ 61 h 148"/>
                        <a:gd name="T26" fmla="*/ 3 w 224"/>
                        <a:gd name="T27" fmla="*/ 66 h 148"/>
                        <a:gd name="T28" fmla="*/ 0 w 224"/>
                        <a:gd name="T29" fmla="*/ 71 h 148"/>
                        <a:gd name="T30" fmla="*/ 3 w 224"/>
                        <a:gd name="T31" fmla="*/ 76 h 148"/>
                        <a:gd name="T32" fmla="*/ 8 w 224"/>
                        <a:gd name="T33" fmla="*/ 80 h 148"/>
                        <a:gd name="T34" fmla="*/ 8 w 224"/>
                        <a:gd name="T35" fmla="*/ 88 h 148"/>
                        <a:gd name="T36" fmla="*/ 4 w 224"/>
                        <a:gd name="T37" fmla="*/ 92 h 148"/>
                        <a:gd name="T38" fmla="*/ 5 w 224"/>
                        <a:gd name="T39" fmla="*/ 96 h 148"/>
                        <a:gd name="T40" fmla="*/ 10 w 224"/>
                        <a:gd name="T41" fmla="*/ 102 h 148"/>
                        <a:gd name="T42" fmla="*/ 26 w 224"/>
                        <a:gd name="T43" fmla="*/ 117 h 148"/>
                        <a:gd name="T44" fmla="*/ 40 w 224"/>
                        <a:gd name="T45" fmla="*/ 128 h 148"/>
                        <a:gd name="T46" fmla="*/ 53 w 224"/>
                        <a:gd name="T47" fmla="*/ 135 h 148"/>
                        <a:gd name="T48" fmla="*/ 76 w 224"/>
                        <a:gd name="T49" fmla="*/ 143 h 148"/>
                        <a:gd name="T50" fmla="*/ 98 w 224"/>
                        <a:gd name="T51" fmla="*/ 146 h 148"/>
                        <a:gd name="T52" fmla="*/ 127 w 224"/>
                        <a:gd name="T53" fmla="*/ 146 h 148"/>
                        <a:gd name="T54" fmla="*/ 152 w 224"/>
                        <a:gd name="T55" fmla="*/ 144 h 148"/>
                        <a:gd name="T56" fmla="*/ 170 w 224"/>
                        <a:gd name="T57" fmla="*/ 140 h 148"/>
                        <a:gd name="T58" fmla="*/ 181 w 224"/>
                        <a:gd name="T59" fmla="*/ 134 h 148"/>
                        <a:gd name="T60" fmla="*/ 189 w 224"/>
                        <a:gd name="T61" fmla="*/ 128 h 148"/>
                        <a:gd name="T62" fmla="*/ 213 w 224"/>
                        <a:gd name="T63" fmla="*/ 100 h 148"/>
                        <a:gd name="T64" fmla="*/ 218 w 224"/>
                        <a:gd name="T65" fmla="*/ 91 h 148"/>
                        <a:gd name="T66" fmla="*/ 218 w 224"/>
                        <a:gd name="T67" fmla="*/ 87 h 148"/>
                        <a:gd name="T68" fmla="*/ 215 w 224"/>
                        <a:gd name="T69" fmla="*/ 83 h 148"/>
                        <a:gd name="T70" fmla="*/ 215 w 224"/>
                        <a:gd name="T71" fmla="*/ 77 h 148"/>
                        <a:gd name="T72" fmla="*/ 218 w 224"/>
                        <a:gd name="T73" fmla="*/ 73 h 148"/>
                        <a:gd name="T74" fmla="*/ 221 w 224"/>
                        <a:gd name="T75" fmla="*/ 69 h 148"/>
                        <a:gd name="T76" fmla="*/ 223 w 224"/>
                        <a:gd name="T77" fmla="*/ 64 h 148"/>
                        <a:gd name="T78" fmla="*/ 219 w 224"/>
                        <a:gd name="T79" fmla="*/ 60 h 148"/>
                        <a:gd name="T80" fmla="*/ 216 w 224"/>
                        <a:gd name="T81" fmla="*/ 56 h 148"/>
                        <a:gd name="T82" fmla="*/ 216 w 224"/>
                        <a:gd name="T83" fmla="*/ 52 h 148"/>
                        <a:gd name="T84" fmla="*/ 221 w 224"/>
                        <a:gd name="T85" fmla="*/ 46 h 148"/>
                        <a:gd name="T86" fmla="*/ 221 w 224"/>
                        <a:gd name="T87" fmla="*/ 41 h 148"/>
                        <a:gd name="T88" fmla="*/ 218 w 224"/>
                        <a:gd name="T89" fmla="*/ 36 h 148"/>
                        <a:gd name="T90" fmla="*/ 216 w 224"/>
                        <a:gd name="T91" fmla="*/ 31 h 148"/>
                        <a:gd name="T92" fmla="*/ 218 w 224"/>
                        <a:gd name="T93" fmla="*/ 26 h 148"/>
                        <a:gd name="T94" fmla="*/ 221 w 224"/>
                        <a:gd name="T95" fmla="*/ 23 h 148"/>
                        <a:gd name="T96" fmla="*/ 223 w 224"/>
                        <a:gd name="T97" fmla="*/ 18 h 148"/>
                        <a:gd name="T98" fmla="*/ 220 w 224"/>
                        <a:gd name="T99" fmla="*/ 13 h 148"/>
                        <a:gd name="T100" fmla="*/ 217 w 224"/>
                        <a:gd name="T101" fmla="*/ 8 h 148"/>
                        <a:gd name="T102" fmla="*/ 218 w 224"/>
                        <a:gd name="T103" fmla="*/ 3 h 148"/>
                        <a:gd name="T104" fmla="*/ 6 w 224"/>
                        <a:gd name="T105" fmla="*/ 0 h 1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4" h="148">
                          <a:moveTo>
                            <a:pt x="6" y="0"/>
                          </a:moveTo>
                          <a:lnTo>
                            <a:pt x="5" y="4"/>
                          </a:lnTo>
                          <a:lnTo>
                            <a:pt x="5" y="5"/>
                          </a:lnTo>
                          <a:lnTo>
                            <a:pt x="6" y="7"/>
                          </a:lnTo>
                          <a:lnTo>
                            <a:pt x="6" y="12"/>
                          </a:lnTo>
                          <a:lnTo>
                            <a:pt x="5" y="15"/>
                          </a:lnTo>
                          <a:lnTo>
                            <a:pt x="4" y="17"/>
                          </a:lnTo>
                          <a:lnTo>
                            <a:pt x="3" y="19"/>
                          </a:lnTo>
                          <a:lnTo>
                            <a:pt x="1" y="23"/>
                          </a:lnTo>
                          <a:lnTo>
                            <a:pt x="1" y="25"/>
                          </a:lnTo>
                          <a:lnTo>
                            <a:pt x="3" y="28"/>
                          </a:lnTo>
                          <a:lnTo>
                            <a:pt x="4" y="30"/>
                          </a:lnTo>
                          <a:lnTo>
                            <a:pt x="7" y="33"/>
                          </a:lnTo>
                          <a:lnTo>
                            <a:pt x="8" y="36"/>
                          </a:lnTo>
                          <a:lnTo>
                            <a:pt x="8" y="37"/>
                          </a:lnTo>
                          <a:lnTo>
                            <a:pt x="7" y="39"/>
                          </a:lnTo>
                          <a:lnTo>
                            <a:pt x="5" y="41"/>
                          </a:lnTo>
                          <a:lnTo>
                            <a:pt x="3" y="44"/>
                          </a:lnTo>
                          <a:lnTo>
                            <a:pt x="1" y="46"/>
                          </a:lnTo>
                          <a:lnTo>
                            <a:pt x="1" y="48"/>
                          </a:lnTo>
                          <a:lnTo>
                            <a:pt x="3" y="50"/>
                          </a:lnTo>
                          <a:lnTo>
                            <a:pt x="4" y="53"/>
                          </a:lnTo>
                          <a:lnTo>
                            <a:pt x="6" y="55"/>
                          </a:lnTo>
                          <a:lnTo>
                            <a:pt x="7" y="56"/>
                          </a:lnTo>
                          <a:lnTo>
                            <a:pt x="8" y="58"/>
                          </a:lnTo>
                          <a:lnTo>
                            <a:pt x="7" y="61"/>
                          </a:lnTo>
                          <a:lnTo>
                            <a:pt x="5" y="64"/>
                          </a:lnTo>
                          <a:lnTo>
                            <a:pt x="3" y="66"/>
                          </a:lnTo>
                          <a:lnTo>
                            <a:pt x="0" y="69"/>
                          </a:lnTo>
                          <a:lnTo>
                            <a:pt x="0" y="71"/>
                          </a:lnTo>
                          <a:lnTo>
                            <a:pt x="1" y="73"/>
                          </a:lnTo>
                          <a:lnTo>
                            <a:pt x="3" y="76"/>
                          </a:lnTo>
                          <a:lnTo>
                            <a:pt x="5" y="78"/>
                          </a:lnTo>
                          <a:lnTo>
                            <a:pt x="8" y="80"/>
                          </a:lnTo>
                          <a:lnTo>
                            <a:pt x="9" y="84"/>
                          </a:lnTo>
                          <a:lnTo>
                            <a:pt x="8" y="88"/>
                          </a:lnTo>
                          <a:lnTo>
                            <a:pt x="5" y="91"/>
                          </a:lnTo>
                          <a:lnTo>
                            <a:pt x="4" y="92"/>
                          </a:lnTo>
                          <a:lnTo>
                            <a:pt x="4" y="95"/>
                          </a:lnTo>
                          <a:lnTo>
                            <a:pt x="5" y="96"/>
                          </a:lnTo>
                          <a:lnTo>
                            <a:pt x="7" y="98"/>
                          </a:lnTo>
                          <a:lnTo>
                            <a:pt x="10" y="102"/>
                          </a:lnTo>
                          <a:lnTo>
                            <a:pt x="15" y="108"/>
                          </a:lnTo>
                          <a:lnTo>
                            <a:pt x="26" y="117"/>
                          </a:lnTo>
                          <a:lnTo>
                            <a:pt x="35" y="124"/>
                          </a:lnTo>
                          <a:lnTo>
                            <a:pt x="40" y="128"/>
                          </a:lnTo>
                          <a:lnTo>
                            <a:pt x="46" y="131"/>
                          </a:lnTo>
                          <a:lnTo>
                            <a:pt x="53" y="135"/>
                          </a:lnTo>
                          <a:lnTo>
                            <a:pt x="62" y="139"/>
                          </a:lnTo>
                          <a:lnTo>
                            <a:pt x="76" y="143"/>
                          </a:lnTo>
                          <a:lnTo>
                            <a:pt x="87" y="145"/>
                          </a:lnTo>
                          <a:lnTo>
                            <a:pt x="98" y="146"/>
                          </a:lnTo>
                          <a:lnTo>
                            <a:pt x="112" y="147"/>
                          </a:lnTo>
                          <a:lnTo>
                            <a:pt x="127" y="146"/>
                          </a:lnTo>
                          <a:lnTo>
                            <a:pt x="140" y="146"/>
                          </a:lnTo>
                          <a:lnTo>
                            <a:pt x="152" y="144"/>
                          </a:lnTo>
                          <a:lnTo>
                            <a:pt x="162" y="142"/>
                          </a:lnTo>
                          <a:lnTo>
                            <a:pt x="170" y="140"/>
                          </a:lnTo>
                          <a:lnTo>
                            <a:pt x="176" y="137"/>
                          </a:lnTo>
                          <a:lnTo>
                            <a:pt x="181" y="134"/>
                          </a:lnTo>
                          <a:lnTo>
                            <a:pt x="185" y="132"/>
                          </a:lnTo>
                          <a:lnTo>
                            <a:pt x="189" y="128"/>
                          </a:lnTo>
                          <a:lnTo>
                            <a:pt x="203" y="113"/>
                          </a:lnTo>
                          <a:lnTo>
                            <a:pt x="213" y="100"/>
                          </a:lnTo>
                          <a:lnTo>
                            <a:pt x="217" y="94"/>
                          </a:lnTo>
                          <a:lnTo>
                            <a:pt x="218" y="91"/>
                          </a:lnTo>
                          <a:lnTo>
                            <a:pt x="218" y="89"/>
                          </a:lnTo>
                          <a:lnTo>
                            <a:pt x="218" y="87"/>
                          </a:lnTo>
                          <a:lnTo>
                            <a:pt x="216" y="84"/>
                          </a:lnTo>
                          <a:lnTo>
                            <a:pt x="215" y="83"/>
                          </a:lnTo>
                          <a:lnTo>
                            <a:pt x="214" y="80"/>
                          </a:lnTo>
                          <a:lnTo>
                            <a:pt x="215" y="77"/>
                          </a:lnTo>
                          <a:lnTo>
                            <a:pt x="216" y="76"/>
                          </a:lnTo>
                          <a:lnTo>
                            <a:pt x="218" y="73"/>
                          </a:lnTo>
                          <a:lnTo>
                            <a:pt x="219" y="72"/>
                          </a:lnTo>
                          <a:lnTo>
                            <a:pt x="221" y="69"/>
                          </a:lnTo>
                          <a:lnTo>
                            <a:pt x="223" y="67"/>
                          </a:lnTo>
                          <a:lnTo>
                            <a:pt x="223" y="64"/>
                          </a:lnTo>
                          <a:lnTo>
                            <a:pt x="221" y="62"/>
                          </a:lnTo>
                          <a:lnTo>
                            <a:pt x="219" y="60"/>
                          </a:lnTo>
                          <a:lnTo>
                            <a:pt x="218" y="58"/>
                          </a:lnTo>
                          <a:lnTo>
                            <a:pt x="216" y="56"/>
                          </a:lnTo>
                          <a:lnTo>
                            <a:pt x="215" y="54"/>
                          </a:lnTo>
                          <a:lnTo>
                            <a:pt x="216" y="52"/>
                          </a:lnTo>
                          <a:lnTo>
                            <a:pt x="218" y="49"/>
                          </a:lnTo>
                          <a:lnTo>
                            <a:pt x="221" y="46"/>
                          </a:lnTo>
                          <a:lnTo>
                            <a:pt x="221" y="44"/>
                          </a:lnTo>
                          <a:lnTo>
                            <a:pt x="221" y="41"/>
                          </a:lnTo>
                          <a:lnTo>
                            <a:pt x="220" y="38"/>
                          </a:lnTo>
                          <a:lnTo>
                            <a:pt x="218" y="36"/>
                          </a:lnTo>
                          <a:lnTo>
                            <a:pt x="217" y="34"/>
                          </a:lnTo>
                          <a:lnTo>
                            <a:pt x="216" y="31"/>
                          </a:lnTo>
                          <a:lnTo>
                            <a:pt x="216" y="29"/>
                          </a:lnTo>
                          <a:lnTo>
                            <a:pt x="218" y="26"/>
                          </a:lnTo>
                          <a:lnTo>
                            <a:pt x="219" y="24"/>
                          </a:lnTo>
                          <a:lnTo>
                            <a:pt x="221" y="23"/>
                          </a:lnTo>
                          <a:lnTo>
                            <a:pt x="223" y="20"/>
                          </a:lnTo>
                          <a:lnTo>
                            <a:pt x="223" y="18"/>
                          </a:lnTo>
                          <a:lnTo>
                            <a:pt x="222" y="16"/>
                          </a:lnTo>
                          <a:lnTo>
                            <a:pt x="220" y="13"/>
                          </a:lnTo>
                          <a:lnTo>
                            <a:pt x="218" y="11"/>
                          </a:lnTo>
                          <a:lnTo>
                            <a:pt x="217" y="8"/>
                          </a:lnTo>
                          <a:lnTo>
                            <a:pt x="217" y="5"/>
                          </a:lnTo>
                          <a:lnTo>
                            <a:pt x="218" y="3"/>
                          </a:lnTo>
                          <a:lnTo>
                            <a:pt x="217" y="0"/>
                          </a:lnTo>
                          <a:lnTo>
                            <a:pt x="6" y="0"/>
                          </a:lnTo>
                        </a:path>
                      </a:pathLst>
                    </a:custGeom>
                    <a:solidFill>
                      <a:srgbClr val="FFC08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23" name="Freeform 117">
                      <a:extLst>
                        <a:ext uri="{FF2B5EF4-FFF2-40B4-BE49-F238E27FC236}">
                          <a16:creationId xmlns:a16="http://schemas.microsoft.com/office/drawing/2014/main" id="{CA765056-488E-8A8E-DCD2-CD155EB9C1F9}"/>
                        </a:ext>
                      </a:extLst>
                    </p:cNvPr>
                    <p:cNvSpPr/>
                    <p:nvPr/>
                  </p:nvSpPr>
                  <p:spPr bwMode="auto">
                    <a:xfrm>
                      <a:off x="1109" y="1812"/>
                      <a:ext cx="28" cy="21"/>
                    </a:xfrm>
                    <a:custGeom>
                      <a:avLst/>
                      <a:gdLst>
                        <a:gd name="T0" fmla="*/ 1 w 28"/>
                        <a:gd name="T1" fmla="*/ 0 h 21"/>
                        <a:gd name="T2" fmla="*/ 3 w 28"/>
                        <a:gd name="T3" fmla="*/ 2 h 21"/>
                        <a:gd name="T4" fmla="*/ 5 w 28"/>
                        <a:gd name="T5" fmla="*/ 5 h 21"/>
                        <a:gd name="T6" fmla="*/ 10 w 28"/>
                        <a:gd name="T7" fmla="*/ 8 h 21"/>
                        <a:gd name="T8" fmla="*/ 15 w 28"/>
                        <a:gd name="T9" fmla="*/ 11 h 21"/>
                        <a:gd name="T10" fmla="*/ 21 w 28"/>
                        <a:gd name="T11" fmla="*/ 13 h 21"/>
                        <a:gd name="T12" fmla="*/ 27 w 28"/>
                        <a:gd name="T13" fmla="*/ 14 h 21"/>
                        <a:gd name="T14" fmla="*/ 24 w 28"/>
                        <a:gd name="T15" fmla="*/ 18 h 21"/>
                        <a:gd name="T16" fmla="*/ 17 w 28"/>
                        <a:gd name="T17" fmla="*/ 17 h 21"/>
                        <a:gd name="T18" fmla="*/ 10 w 28"/>
                        <a:gd name="T19" fmla="*/ 17 h 21"/>
                        <a:gd name="T20" fmla="*/ 5 w 28"/>
                        <a:gd name="T21" fmla="*/ 20 h 21"/>
                        <a:gd name="T22" fmla="*/ 6 w 28"/>
                        <a:gd name="T23" fmla="*/ 18 h 21"/>
                        <a:gd name="T24" fmla="*/ 6 w 28"/>
                        <a:gd name="T25" fmla="*/ 15 h 21"/>
                        <a:gd name="T26" fmla="*/ 4 w 28"/>
                        <a:gd name="T27" fmla="*/ 12 h 21"/>
                        <a:gd name="T28" fmla="*/ 2 w 28"/>
                        <a:gd name="T29" fmla="*/ 10 h 21"/>
                        <a:gd name="T30" fmla="*/ 0 w 28"/>
                        <a:gd name="T31" fmla="*/ 6 h 21"/>
                        <a:gd name="T32" fmla="*/ 0 w 28"/>
                        <a:gd name="T33" fmla="*/ 3 h 21"/>
                        <a:gd name="T34" fmla="*/ 1 w 28"/>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 h="21">
                          <a:moveTo>
                            <a:pt x="1" y="0"/>
                          </a:moveTo>
                          <a:lnTo>
                            <a:pt x="3" y="2"/>
                          </a:lnTo>
                          <a:lnTo>
                            <a:pt x="5" y="5"/>
                          </a:lnTo>
                          <a:lnTo>
                            <a:pt x="10" y="8"/>
                          </a:lnTo>
                          <a:lnTo>
                            <a:pt x="15" y="11"/>
                          </a:lnTo>
                          <a:lnTo>
                            <a:pt x="21" y="13"/>
                          </a:lnTo>
                          <a:lnTo>
                            <a:pt x="27" y="14"/>
                          </a:lnTo>
                          <a:lnTo>
                            <a:pt x="24" y="18"/>
                          </a:lnTo>
                          <a:lnTo>
                            <a:pt x="17" y="17"/>
                          </a:lnTo>
                          <a:lnTo>
                            <a:pt x="10" y="17"/>
                          </a:lnTo>
                          <a:lnTo>
                            <a:pt x="5" y="20"/>
                          </a:lnTo>
                          <a:lnTo>
                            <a:pt x="6" y="18"/>
                          </a:lnTo>
                          <a:lnTo>
                            <a:pt x="6" y="15"/>
                          </a:lnTo>
                          <a:lnTo>
                            <a:pt x="4" y="12"/>
                          </a:lnTo>
                          <a:lnTo>
                            <a:pt x="2" y="10"/>
                          </a:lnTo>
                          <a:lnTo>
                            <a:pt x="0" y="6"/>
                          </a:lnTo>
                          <a:lnTo>
                            <a:pt x="0" y="3"/>
                          </a:lnTo>
                          <a:lnTo>
                            <a:pt x="1"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24" name="Freeform 118">
                      <a:extLst>
                        <a:ext uri="{FF2B5EF4-FFF2-40B4-BE49-F238E27FC236}">
                          <a16:creationId xmlns:a16="http://schemas.microsoft.com/office/drawing/2014/main" id="{AE0926C3-AACF-8911-61A9-89D2BDDE96F4}"/>
                        </a:ext>
                      </a:extLst>
                    </p:cNvPr>
                    <p:cNvSpPr/>
                    <p:nvPr/>
                  </p:nvSpPr>
                  <p:spPr bwMode="auto">
                    <a:xfrm>
                      <a:off x="1109" y="1837"/>
                      <a:ext cx="37" cy="18"/>
                    </a:xfrm>
                    <a:custGeom>
                      <a:avLst/>
                      <a:gdLst>
                        <a:gd name="T0" fmla="*/ 0 w 37"/>
                        <a:gd name="T1" fmla="*/ 1 h 18"/>
                        <a:gd name="T2" fmla="*/ 1 w 37"/>
                        <a:gd name="T3" fmla="*/ 0 h 18"/>
                        <a:gd name="T4" fmla="*/ 2 w 37"/>
                        <a:gd name="T5" fmla="*/ 1 h 18"/>
                        <a:gd name="T6" fmla="*/ 5 w 37"/>
                        <a:gd name="T7" fmla="*/ 3 h 18"/>
                        <a:gd name="T8" fmla="*/ 10 w 37"/>
                        <a:gd name="T9" fmla="*/ 4 h 18"/>
                        <a:gd name="T10" fmla="*/ 15 w 37"/>
                        <a:gd name="T11" fmla="*/ 6 h 18"/>
                        <a:gd name="T12" fmla="*/ 24 w 37"/>
                        <a:gd name="T13" fmla="*/ 7 h 18"/>
                        <a:gd name="T14" fmla="*/ 33 w 37"/>
                        <a:gd name="T15" fmla="*/ 9 h 18"/>
                        <a:gd name="T16" fmla="*/ 36 w 37"/>
                        <a:gd name="T17" fmla="*/ 16 h 18"/>
                        <a:gd name="T18" fmla="*/ 25 w 37"/>
                        <a:gd name="T19" fmla="*/ 14 h 18"/>
                        <a:gd name="T20" fmla="*/ 17 w 37"/>
                        <a:gd name="T21" fmla="*/ 13 h 18"/>
                        <a:gd name="T22" fmla="*/ 10 w 37"/>
                        <a:gd name="T23" fmla="*/ 14 h 18"/>
                        <a:gd name="T24" fmla="*/ 6 w 37"/>
                        <a:gd name="T25" fmla="*/ 17 h 18"/>
                        <a:gd name="T26" fmla="*/ 6 w 37"/>
                        <a:gd name="T27" fmla="*/ 15 h 18"/>
                        <a:gd name="T28" fmla="*/ 6 w 37"/>
                        <a:gd name="T29" fmla="*/ 12 h 18"/>
                        <a:gd name="T30" fmla="*/ 5 w 37"/>
                        <a:gd name="T31" fmla="*/ 10 h 18"/>
                        <a:gd name="T32" fmla="*/ 2 w 37"/>
                        <a:gd name="T33" fmla="*/ 7 h 18"/>
                        <a:gd name="T34" fmla="*/ 0 w 37"/>
                        <a:gd name="T35" fmla="*/ 4 h 18"/>
                        <a:gd name="T36" fmla="*/ 0 w 37"/>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 h="18">
                          <a:moveTo>
                            <a:pt x="0" y="1"/>
                          </a:moveTo>
                          <a:lnTo>
                            <a:pt x="1" y="0"/>
                          </a:lnTo>
                          <a:lnTo>
                            <a:pt x="2" y="1"/>
                          </a:lnTo>
                          <a:lnTo>
                            <a:pt x="5" y="3"/>
                          </a:lnTo>
                          <a:lnTo>
                            <a:pt x="10" y="4"/>
                          </a:lnTo>
                          <a:lnTo>
                            <a:pt x="15" y="6"/>
                          </a:lnTo>
                          <a:lnTo>
                            <a:pt x="24" y="7"/>
                          </a:lnTo>
                          <a:lnTo>
                            <a:pt x="33" y="9"/>
                          </a:lnTo>
                          <a:lnTo>
                            <a:pt x="36" y="16"/>
                          </a:lnTo>
                          <a:lnTo>
                            <a:pt x="25" y="14"/>
                          </a:lnTo>
                          <a:lnTo>
                            <a:pt x="17" y="13"/>
                          </a:lnTo>
                          <a:lnTo>
                            <a:pt x="10" y="14"/>
                          </a:lnTo>
                          <a:lnTo>
                            <a:pt x="6" y="17"/>
                          </a:lnTo>
                          <a:lnTo>
                            <a:pt x="6" y="15"/>
                          </a:lnTo>
                          <a:lnTo>
                            <a:pt x="6" y="12"/>
                          </a:lnTo>
                          <a:lnTo>
                            <a:pt x="5" y="10"/>
                          </a:lnTo>
                          <a:lnTo>
                            <a:pt x="2" y="7"/>
                          </a:lnTo>
                          <a:lnTo>
                            <a:pt x="0" y="4"/>
                          </a:lnTo>
                          <a:lnTo>
                            <a:pt x="0" y="1"/>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25" name="Freeform 119">
                      <a:extLst>
                        <a:ext uri="{FF2B5EF4-FFF2-40B4-BE49-F238E27FC236}">
                          <a16:creationId xmlns:a16="http://schemas.microsoft.com/office/drawing/2014/main" id="{76D16E03-77AF-5D89-AF76-467E04D0F335}"/>
                        </a:ext>
                      </a:extLst>
                    </p:cNvPr>
                    <p:cNvSpPr/>
                    <p:nvPr/>
                  </p:nvSpPr>
                  <p:spPr bwMode="auto">
                    <a:xfrm>
                      <a:off x="1107" y="1858"/>
                      <a:ext cx="44" cy="23"/>
                    </a:xfrm>
                    <a:custGeom>
                      <a:avLst/>
                      <a:gdLst>
                        <a:gd name="T0" fmla="*/ 0 w 44"/>
                        <a:gd name="T1" fmla="*/ 3 h 23"/>
                        <a:gd name="T2" fmla="*/ 2 w 44"/>
                        <a:gd name="T3" fmla="*/ 0 h 23"/>
                        <a:gd name="T4" fmla="*/ 5 w 44"/>
                        <a:gd name="T5" fmla="*/ 3 h 23"/>
                        <a:gd name="T6" fmla="*/ 8 w 44"/>
                        <a:gd name="T7" fmla="*/ 5 h 23"/>
                        <a:gd name="T8" fmla="*/ 11 w 44"/>
                        <a:gd name="T9" fmla="*/ 7 h 23"/>
                        <a:gd name="T10" fmla="*/ 17 w 44"/>
                        <a:gd name="T11" fmla="*/ 9 h 23"/>
                        <a:gd name="T12" fmla="*/ 23 w 44"/>
                        <a:gd name="T13" fmla="*/ 10 h 23"/>
                        <a:gd name="T14" fmla="*/ 30 w 44"/>
                        <a:gd name="T15" fmla="*/ 12 h 23"/>
                        <a:gd name="T16" fmla="*/ 41 w 44"/>
                        <a:gd name="T17" fmla="*/ 15 h 23"/>
                        <a:gd name="T18" fmla="*/ 43 w 44"/>
                        <a:gd name="T19" fmla="*/ 22 h 23"/>
                        <a:gd name="T20" fmla="*/ 32 w 44"/>
                        <a:gd name="T21" fmla="*/ 18 h 23"/>
                        <a:gd name="T22" fmla="*/ 25 w 44"/>
                        <a:gd name="T23" fmla="*/ 16 h 23"/>
                        <a:gd name="T24" fmla="*/ 19 w 44"/>
                        <a:gd name="T25" fmla="*/ 15 h 23"/>
                        <a:gd name="T26" fmla="*/ 14 w 44"/>
                        <a:gd name="T27" fmla="*/ 15 h 23"/>
                        <a:gd name="T28" fmla="*/ 11 w 44"/>
                        <a:gd name="T29" fmla="*/ 16 h 23"/>
                        <a:gd name="T30" fmla="*/ 8 w 44"/>
                        <a:gd name="T31" fmla="*/ 19 h 23"/>
                        <a:gd name="T32" fmla="*/ 8 w 44"/>
                        <a:gd name="T33" fmla="*/ 16 h 23"/>
                        <a:gd name="T34" fmla="*/ 5 w 44"/>
                        <a:gd name="T35" fmla="*/ 12 h 23"/>
                        <a:gd name="T36" fmla="*/ 2 w 44"/>
                        <a:gd name="T37" fmla="*/ 9 h 23"/>
                        <a:gd name="T38" fmla="*/ 0 w 44"/>
                        <a:gd name="T39" fmla="*/ 6 h 23"/>
                        <a:gd name="T40" fmla="*/ 0 w 44"/>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 h="23">
                          <a:moveTo>
                            <a:pt x="0" y="3"/>
                          </a:moveTo>
                          <a:lnTo>
                            <a:pt x="2" y="0"/>
                          </a:lnTo>
                          <a:lnTo>
                            <a:pt x="5" y="3"/>
                          </a:lnTo>
                          <a:lnTo>
                            <a:pt x="8" y="5"/>
                          </a:lnTo>
                          <a:lnTo>
                            <a:pt x="11" y="7"/>
                          </a:lnTo>
                          <a:lnTo>
                            <a:pt x="17" y="9"/>
                          </a:lnTo>
                          <a:lnTo>
                            <a:pt x="23" y="10"/>
                          </a:lnTo>
                          <a:lnTo>
                            <a:pt x="30" y="12"/>
                          </a:lnTo>
                          <a:lnTo>
                            <a:pt x="41" y="15"/>
                          </a:lnTo>
                          <a:lnTo>
                            <a:pt x="43" y="22"/>
                          </a:lnTo>
                          <a:lnTo>
                            <a:pt x="32" y="18"/>
                          </a:lnTo>
                          <a:lnTo>
                            <a:pt x="25" y="16"/>
                          </a:lnTo>
                          <a:lnTo>
                            <a:pt x="19" y="15"/>
                          </a:lnTo>
                          <a:lnTo>
                            <a:pt x="14" y="15"/>
                          </a:lnTo>
                          <a:lnTo>
                            <a:pt x="11" y="16"/>
                          </a:lnTo>
                          <a:lnTo>
                            <a:pt x="8" y="19"/>
                          </a:lnTo>
                          <a:lnTo>
                            <a:pt x="8" y="16"/>
                          </a:lnTo>
                          <a:lnTo>
                            <a:pt x="5" y="12"/>
                          </a:lnTo>
                          <a:lnTo>
                            <a:pt x="2" y="9"/>
                          </a:lnTo>
                          <a:lnTo>
                            <a:pt x="0" y="6"/>
                          </a:lnTo>
                          <a:lnTo>
                            <a:pt x="0" y="3"/>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26" name="Freeform 120">
                      <a:extLst>
                        <a:ext uri="{FF2B5EF4-FFF2-40B4-BE49-F238E27FC236}">
                          <a16:creationId xmlns:a16="http://schemas.microsoft.com/office/drawing/2014/main" id="{C40468FD-C960-21E2-433C-436CCE3154E6}"/>
                        </a:ext>
                      </a:extLst>
                    </p:cNvPr>
                    <p:cNvSpPr/>
                    <p:nvPr/>
                  </p:nvSpPr>
                  <p:spPr bwMode="auto">
                    <a:xfrm>
                      <a:off x="1112" y="1882"/>
                      <a:ext cx="52" cy="48"/>
                    </a:xfrm>
                    <a:custGeom>
                      <a:avLst/>
                      <a:gdLst>
                        <a:gd name="T0" fmla="*/ 0 w 52"/>
                        <a:gd name="T1" fmla="*/ 7 h 48"/>
                        <a:gd name="T2" fmla="*/ 0 w 52"/>
                        <a:gd name="T3" fmla="*/ 4 h 48"/>
                        <a:gd name="T4" fmla="*/ 0 w 52"/>
                        <a:gd name="T5" fmla="*/ 2 h 48"/>
                        <a:gd name="T6" fmla="*/ 1 w 52"/>
                        <a:gd name="T7" fmla="*/ 0 h 48"/>
                        <a:gd name="T8" fmla="*/ 5 w 52"/>
                        <a:gd name="T9" fmla="*/ 3 h 48"/>
                        <a:gd name="T10" fmla="*/ 11 w 52"/>
                        <a:gd name="T11" fmla="*/ 6 h 48"/>
                        <a:gd name="T12" fmla="*/ 17 w 52"/>
                        <a:gd name="T13" fmla="*/ 8 h 48"/>
                        <a:gd name="T14" fmla="*/ 26 w 52"/>
                        <a:gd name="T15" fmla="*/ 11 h 48"/>
                        <a:gd name="T16" fmla="*/ 38 w 52"/>
                        <a:gd name="T17" fmla="*/ 13 h 48"/>
                        <a:gd name="T18" fmla="*/ 40 w 52"/>
                        <a:gd name="T19" fmla="*/ 18 h 48"/>
                        <a:gd name="T20" fmla="*/ 34 w 52"/>
                        <a:gd name="T21" fmla="*/ 16 h 48"/>
                        <a:gd name="T22" fmla="*/ 28 w 52"/>
                        <a:gd name="T23" fmla="*/ 16 h 48"/>
                        <a:gd name="T24" fmla="*/ 24 w 52"/>
                        <a:gd name="T25" fmla="*/ 16 h 48"/>
                        <a:gd name="T26" fmla="*/ 23 w 52"/>
                        <a:gd name="T27" fmla="*/ 19 h 48"/>
                        <a:gd name="T28" fmla="*/ 25 w 52"/>
                        <a:gd name="T29" fmla="*/ 22 h 48"/>
                        <a:gd name="T30" fmla="*/ 28 w 52"/>
                        <a:gd name="T31" fmla="*/ 26 h 48"/>
                        <a:gd name="T32" fmla="*/ 33 w 52"/>
                        <a:gd name="T33" fmla="*/ 31 h 48"/>
                        <a:gd name="T34" fmla="*/ 40 w 52"/>
                        <a:gd name="T35" fmla="*/ 36 h 48"/>
                        <a:gd name="T36" fmla="*/ 51 w 52"/>
                        <a:gd name="T37" fmla="*/ 42 h 48"/>
                        <a:gd name="T38" fmla="*/ 51 w 52"/>
                        <a:gd name="T39" fmla="*/ 47 h 48"/>
                        <a:gd name="T40" fmla="*/ 46 w 52"/>
                        <a:gd name="T41" fmla="*/ 44 h 48"/>
                        <a:gd name="T42" fmla="*/ 40 w 52"/>
                        <a:gd name="T43" fmla="*/ 41 h 48"/>
                        <a:gd name="T44" fmla="*/ 32 w 52"/>
                        <a:gd name="T45" fmla="*/ 36 h 48"/>
                        <a:gd name="T46" fmla="*/ 25 w 52"/>
                        <a:gd name="T47" fmla="*/ 30 h 48"/>
                        <a:gd name="T48" fmla="*/ 19 w 52"/>
                        <a:gd name="T49" fmla="*/ 26 h 48"/>
                        <a:gd name="T50" fmla="*/ 14 w 52"/>
                        <a:gd name="T51" fmla="*/ 20 h 48"/>
                        <a:gd name="T52" fmla="*/ 9 w 52"/>
                        <a:gd name="T53" fmla="*/ 15 h 48"/>
                        <a:gd name="T54" fmla="*/ 3 w 52"/>
                        <a:gd name="T55" fmla="*/ 11 h 48"/>
                        <a:gd name="T56" fmla="*/ 0 w 52"/>
                        <a:gd name="T57" fmla="*/ 7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2" h="48">
                          <a:moveTo>
                            <a:pt x="0" y="7"/>
                          </a:moveTo>
                          <a:lnTo>
                            <a:pt x="0" y="4"/>
                          </a:lnTo>
                          <a:lnTo>
                            <a:pt x="0" y="2"/>
                          </a:lnTo>
                          <a:lnTo>
                            <a:pt x="1" y="0"/>
                          </a:lnTo>
                          <a:lnTo>
                            <a:pt x="5" y="3"/>
                          </a:lnTo>
                          <a:lnTo>
                            <a:pt x="11" y="6"/>
                          </a:lnTo>
                          <a:lnTo>
                            <a:pt x="17" y="8"/>
                          </a:lnTo>
                          <a:lnTo>
                            <a:pt x="26" y="11"/>
                          </a:lnTo>
                          <a:lnTo>
                            <a:pt x="38" y="13"/>
                          </a:lnTo>
                          <a:lnTo>
                            <a:pt x="40" y="18"/>
                          </a:lnTo>
                          <a:lnTo>
                            <a:pt x="34" y="16"/>
                          </a:lnTo>
                          <a:lnTo>
                            <a:pt x="28" y="16"/>
                          </a:lnTo>
                          <a:lnTo>
                            <a:pt x="24" y="16"/>
                          </a:lnTo>
                          <a:lnTo>
                            <a:pt x="23" y="19"/>
                          </a:lnTo>
                          <a:lnTo>
                            <a:pt x="25" y="22"/>
                          </a:lnTo>
                          <a:lnTo>
                            <a:pt x="28" y="26"/>
                          </a:lnTo>
                          <a:lnTo>
                            <a:pt x="33" y="31"/>
                          </a:lnTo>
                          <a:lnTo>
                            <a:pt x="40" y="36"/>
                          </a:lnTo>
                          <a:lnTo>
                            <a:pt x="51" y="42"/>
                          </a:lnTo>
                          <a:lnTo>
                            <a:pt x="51" y="47"/>
                          </a:lnTo>
                          <a:lnTo>
                            <a:pt x="46" y="44"/>
                          </a:lnTo>
                          <a:lnTo>
                            <a:pt x="40" y="41"/>
                          </a:lnTo>
                          <a:lnTo>
                            <a:pt x="32" y="36"/>
                          </a:lnTo>
                          <a:lnTo>
                            <a:pt x="25" y="30"/>
                          </a:lnTo>
                          <a:lnTo>
                            <a:pt x="19" y="26"/>
                          </a:lnTo>
                          <a:lnTo>
                            <a:pt x="14" y="20"/>
                          </a:lnTo>
                          <a:lnTo>
                            <a:pt x="9" y="15"/>
                          </a:lnTo>
                          <a:lnTo>
                            <a:pt x="3" y="11"/>
                          </a:lnTo>
                          <a:lnTo>
                            <a:pt x="0" y="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27" name="Freeform 121">
                      <a:extLst>
                        <a:ext uri="{FF2B5EF4-FFF2-40B4-BE49-F238E27FC236}">
                          <a16:creationId xmlns:a16="http://schemas.microsoft.com/office/drawing/2014/main" id="{087B6A0C-809B-9CA5-48F2-1AA186B10ED9}"/>
                        </a:ext>
                      </a:extLst>
                    </p:cNvPr>
                    <p:cNvSpPr/>
                    <p:nvPr/>
                  </p:nvSpPr>
                  <p:spPr bwMode="auto">
                    <a:xfrm>
                      <a:off x="1113" y="1797"/>
                      <a:ext cx="22" cy="17"/>
                    </a:xfrm>
                    <a:custGeom>
                      <a:avLst/>
                      <a:gdLst>
                        <a:gd name="T0" fmla="*/ 0 w 22"/>
                        <a:gd name="T1" fmla="*/ 0 h 17"/>
                        <a:gd name="T2" fmla="*/ 2 w 22"/>
                        <a:gd name="T3" fmla="*/ 2 h 17"/>
                        <a:gd name="T4" fmla="*/ 5 w 22"/>
                        <a:gd name="T5" fmla="*/ 4 h 17"/>
                        <a:gd name="T6" fmla="*/ 10 w 22"/>
                        <a:gd name="T7" fmla="*/ 7 h 17"/>
                        <a:gd name="T8" fmla="*/ 14 w 22"/>
                        <a:gd name="T9" fmla="*/ 10 h 17"/>
                        <a:gd name="T10" fmla="*/ 18 w 22"/>
                        <a:gd name="T11" fmla="*/ 12 h 17"/>
                        <a:gd name="T12" fmla="*/ 21 w 22"/>
                        <a:gd name="T13" fmla="*/ 14 h 17"/>
                        <a:gd name="T14" fmla="*/ 15 w 22"/>
                        <a:gd name="T15" fmla="*/ 16 h 17"/>
                        <a:gd name="T16" fmla="*/ 10 w 22"/>
                        <a:gd name="T17" fmla="*/ 14 h 17"/>
                        <a:gd name="T18" fmla="*/ 4 w 22"/>
                        <a:gd name="T19" fmla="*/ 12 h 17"/>
                        <a:gd name="T20" fmla="*/ 0 w 22"/>
                        <a:gd name="T21" fmla="*/ 9 h 17"/>
                        <a:gd name="T22" fmla="*/ 0 w 22"/>
                        <a:gd name="T23" fmla="*/ 7 h 17"/>
                        <a:gd name="T24" fmla="*/ 0 w 22"/>
                        <a:gd name="T25" fmla="*/ 3 h 17"/>
                        <a:gd name="T26" fmla="*/ 0 w 22"/>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 h="17">
                          <a:moveTo>
                            <a:pt x="0" y="0"/>
                          </a:moveTo>
                          <a:lnTo>
                            <a:pt x="2" y="2"/>
                          </a:lnTo>
                          <a:lnTo>
                            <a:pt x="5" y="4"/>
                          </a:lnTo>
                          <a:lnTo>
                            <a:pt x="10" y="7"/>
                          </a:lnTo>
                          <a:lnTo>
                            <a:pt x="14" y="10"/>
                          </a:lnTo>
                          <a:lnTo>
                            <a:pt x="18" y="12"/>
                          </a:lnTo>
                          <a:lnTo>
                            <a:pt x="21" y="14"/>
                          </a:lnTo>
                          <a:lnTo>
                            <a:pt x="15" y="16"/>
                          </a:lnTo>
                          <a:lnTo>
                            <a:pt x="10" y="14"/>
                          </a:lnTo>
                          <a:lnTo>
                            <a:pt x="4" y="12"/>
                          </a:lnTo>
                          <a:lnTo>
                            <a:pt x="0" y="9"/>
                          </a:lnTo>
                          <a:lnTo>
                            <a:pt x="0" y="7"/>
                          </a:lnTo>
                          <a:lnTo>
                            <a:pt x="0" y="3"/>
                          </a:lnTo>
                          <a:lnTo>
                            <a:pt x="0"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28" name="Freeform 122">
                      <a:extLst>
                        <a:ext uri="{FF2B5EF4-FFF2-40B4-BE49-F238E27FC236}">
                          <a16:creationId xmlns:a16="http://schemas.microsoft.com/office/drawing/2014/main" id="{D7D65476-11E5-C860-E1B1-4B7FFFAF9FF9}"/>
                        </a:ext>
                      </a:extLst>
                    </p:cNvPr>
                    <p:cNvSpPr/>
                    <p:nvPr/>
                  </p:nvSpPr>
                  <p:spPr bwMode="auto">
                    <a:xfrm>
                      <a:off x="1151" y="1794"/>
                      <a:ext cx="180" cy="142"/>
                    </a:xfrm>
                    <a:custGeom>
                      <a:avLst/>
                      <a:gdLst>
                        <a:gd name="T0" fmla="*/ 85 w 180"/>
                        <a:gd name="T1" fmla="*/ 32 h 142"/>
                        <a:gd name="T2" fmla="*/ 71 w 180"/>
                        <a:gd name="T3" fmla="*/ 36 h 142"/>
                        <a:gd name="T4" fmla="*/ 42 w 180"/>
                        <a:gd name="T5" fmla="*/ 40 h 142"/>
                        <a:gd name="T6" fmla="*/ 0 w 180"/>
                        <a:gd name="T7" fmla="*/ 42 h 142"/>
                        <a:gd name="T8" fmla="*/ 50 w 180"/>
                        <a:gd name="T9" fmla="*/ 49 h 142"/>
                        <a:gd name="T10" fmla="*/ 106 w 180"/>
                        <a:gd name="T11" fmla="*/ 46 h 142"/>
                        <a:gd name="T12" fmla="*/ 145 w 180"/>
                        <a:gd name="T13" fmla="*/ 36 h 142"/>
                        <a:gd name="T14" fmla="*/ 158 w 180"/>
                        <a:gd name="T15" fmla="*/ 34 h 142"/>
                        <a:gd name="T16" fmla="*/ 152 w 180"/>
                        <a:gd name="T17" fmla="*/ 42 h 142"/>
                        <a:gd name="T18" fmla="*/ 124 w 180"/>
                        <a:gd name="T19" fmla="*/ 53 h 142"/>
                        <a:gd name="T20" fmla="*/ 74 w 180"/>
                        <a:gd name="T21" fmla="*/ 63 h 142"/>
                        <a:gd name="T22" fmla="*/ 43 w 180"/>
                        <a:gd name="T23" fmla="*/ 71 h 142"/>
                        <a:gd name="T24" fmla="*/ 100 w 180"/>
                        <a:gd name="T25" fmla="*/ 70 h 142"/>
                        <a:gd name="T26" fmla="*/ 138 w 180"/>
                        <a:gd name="T27" fmla="*/ 63 h 142"/>
                        <a:gd name="T28" fmla="*/ 161 w 180"/>
                        <a:gd name="T29" fmla="*/ 56 h 142"/>
                        <a:gd name="T30" fmla="*/ 161 w 180"/>
                        <a:gd name="T31" fmla="*/ 61 h 142"/>
                        <a:gd name="T32" fmla="*/ 142 w 180"/>
                        <a:gd name="T33" fmla="*/ 72 h 142"/>
                        <a:gd name="T34" fmla="*/ 107 w 180"/>
                        <a:gd name="T35" fmla="*/ 83 h 142"/>
                        <a:gd name="T36" fmla="*/ 58 w 180"/>
                        <a:gd name="T37" fmla="*/ 90 h 142"/>
                        <a:gd name="T38" fmla="*/ 74 w 180"/>
                        <a:gd name="T39" fmla="*/ 95 h 142"/>
                        <a:gd name="T40" fmla="*/ 118 w 180"/>
                        <a:gd name="T41" fmla="*/ 93 h 142"/>
                        <a:gd name="T42" fmla="*/ 153 w 180"/>
                        <a:gd name="T43" fmla="*/ 84 h 142"/>
                        <a:gd name="T44" fmla="*/ 157 w 180"/>
                        <a:gd name="T45" fmla="*/ 88 h 142"/>
                        <a:gd name="T46" fmla="*/ 146 w 180"/>
                        <a:gd name="T47" fmla="*/ 96 h 142"/>
                        <a:gd name="T48" fmla="*/ 119 w 180"/>
                        <a:gd name="T49" fmla="*/ 106 h 142"/>
                        <a:gd name="T50" fmla="*/ 88 w 180"/>
                        <a:gd name="T51" fmla="*/ 110 h 142"/>
                        <a:gd name="T52" fmla="*/ 40 w 180"/>
                        <a:gd name="T53" fmla="*/ 111 h 142"/>
                        <a:gd name="T54" fmla="*/ 73 w 180"/>
                        <a:gd name="T55" fmla="*/ 118 h 142"/>
                        <a:gd name="T56" fmla="*/ 104 w 180"/>
                        <a:gd name="T57" fmla="*/ 118 h 142"/>
                        <a:gd name="T58" fmla="*/ 132 w 180"/>
                        <a:gd name="T59" fmla="*/ 114 h 142"/>
                        <a:gd name="T60" fmla="*/ 143 w 180"/>
                        <a:gd name="T61" fmla="*/ 115 h 142"/>
                        <a:gd name="T62" fmla="*/ 137 w 180"/>
                        <a:gd name="T63" fmla="*/ 122 h 142"/>
                        <a:gd name="T64" fmla="*/ 121 w 180"/>
                        <a:gd name="T65" fmla="*/ 127 h 142"/>
                        <a:gd name="T66" fmla="*/ 62 w 180"/>
                        <a:gd name="T67" fmla="*/ 132 h 142"/>
                        <a:gd name="T68" fmla="*/ 110 w 180"/>
                        <a:gd name="T69" fmla="*/ 135 h 142"/>
                        <a:gd name="T70" fmla="*/ 114 w 180"/>
                        <a:gd name="T71" fmla="*/ 140 h 142"/>
                        <a:gd name="T72" fmla="*/ 132 w 180"/>
                        <a:gd name="T73" fmla="*/ 135 h 142"/>
                        <a:gd name="T74" fmla="*/ 145 w 180"/>
                        <a:gd name="T75" fmla="*/ 126 h 142"/>
                        <a:gd name="T76" fmla="*/ 173 w 180"/>
                        <a:gd name="T77" fmla="*/ 92 h 142"/>
                        <a:gd name="T78" fmla="*/ 174 w 180"/>
                        <a:gd name="T79" fmla="*/ 85 h 142"/>
                        <a:gd name="T80" fmla="*/ 170 w 180"/>
                        <a:gd name="T81" fmla="*/ 79 h 142"/>
                        <a:gd name="T82" fmla="*/ 174 w 180"/>
                        <a:gd name="T83" fmla="*/ 72 h 142"/>
                        <a:gd name="T84" fmla="*/ 179 w 180"/>
                        <a:gd name="T85" fmla="*/ 66 h 142"/>
                        <a:gd name="T86" fmla="*/ 175 w 180"/>
                        <a:gd name="T87" fmla="*/ 58 h 142"/>
                        <a:gd name="T88" fmla="*/ 171 w 180"/>
                        <a:gd name="T89" fmla="*/ 52 h 142"/>
                        <a:gd name="T90" fmla="*/ 177 w 180"/>
                        <a:gd name="T91" fmla="*/ 45 h 142"/>
                        <a:gd name="T92" fmla="*/ 176 w 180"/>
                        <a:gd name="T93" fmla="*/ 36 h 142"/>
                        <a:gd name="T94" fmla="*/ 172 w 180"/>
                        <a:gd name="T95" fmla="*/ 30 h 142"/>
                        <a:gd name="T96" fmla="*/ 175 w 180"/>
                        <a:gd name="T97" fmla="*/ 23 h 142"/>
                        <a:gd name="T98" fmla="*/ 179 w 180"/>
                        <a:gd name="T99" fmla="*/ 16 h 142"/>
                        <a:gd name="T100" fmla="*/ 174 w 180"/>
                        <a:gd name="T101" fmla="*/ 9 h 142"/>
                        <a:gd name="T102" fmla="*/ 155 w 180"/>
                        <a:gd name="T103" fmla="*/ 10 h 142"/>
                        <a:gd name="T104" fmla="*/ 116 w 180"/>
                        <a:gd name="T105" fmla="*/ 21 h 142"/>
                        <a:gd name="T106" fmla="*/ 71 w 180"/>
                        <a:gd name="T107" fmla="*/ 27 h 1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0" h="142">
                          <a:moveTo>
                            <a:pt x="71" y="27"/>
                          </a:moveTo>
                          <a:lnTo>
                            <a:pt x="45" y="29"/>
                          </a:lnTo>
                          <a:lnTo>
                            <a:pt x="85" y="32"/>
                          </a:lnTo>
                          <a:lnTo>
                            <a:pt x="82" y="34"/>
                          </a:lnTo>
                          <a:lnTo>
                            <a:pt x="77" y="35"/>
                          </a:lnTo>
                          <a:lnTo>
                            <a:pt x="71" y="36"/>
                          </a:lnTo>
                          <a:lnTo>
                            <a:pt x="63" y="38"/>
                          </a:lnTo>
                          <a:lnTo>
                            <a:pt x="54" y="40"/>
                          </a:lnTo>
                          <a:lnTo>
                            <a:pt x="42" y="40"/>
                          </a:lnTo>
                          <a:lnTo>
                            <a:pt x="29" y="42"/>
                          </a:lnTo>
                          <a:lnTo>
                            <a:pt x="15" y="42"/>
                          </a:lnTo>
                          <a:lnTo>
                            <a:pt x="0" y="42"/>
                          </a:lnTo>
                          <a:lnTo>
                            <a:pt x="23" y="47"/>
                          </a:lnTo>
                          <a:lnTo>
                            <a:pt x="37" y="49"/>
                          </a:lnTo>
                          <a:lnTo>
                            <a:pt x="50" y="49"/>
                          </a:lnTo>
                          <a:lnTo>
                            <a:pt x="65" y="49"/>
                          </a:lnTo>
                          <a:lnTo>
                            <a:pt x="87" y="48"/>
                          </a:lnTo>
                          <a:lnTo>
                            <a:pt x="106" y="46"/>
                          </a:lnTo>
                          <a:lnTo>
                            <a:pt x="121" y="42"/>
                          </a:lnTo>
                          <a:lnTo>
                            <a:pt x="138" y="38"/>
                          </a:lnTo>
                          <a:lnTo>
                            <a:pt x="145" y="36"/>
                          </a:lnTo>
                          <a:lnTo>
                            <a:pt x="152" y="34"/>
                          </a:lnTo>
                          <a:lnTo>
                            <a:pt x="156" y="33"/>
                          </a:lnTo>
                          <a:lnTo>
                            <a:pt x="158" y="34"/>
                          </a:lnTo>
                          <a:lnTo>
                            <a:pt x="158" y="36"/>
                          </a:lnTo>
                          <a:lnTo>
                            <a:pt x="157" y="39"/>
                          </a:lnTo>
                          <a:lnTo>
                            <a:pt x="152" y="42"/>
                          </a:lnTo>
                          <a:lnTo>
                            <a:pt x="145" y="46"/>
                          </a:lnTo>
                          <a:lnTo>
                            <a:pt x="136" y="49"/>
                          </a:lnTo>
                          <a:lnTo>
                            <a:pt x="124" y="53"/>
                          </a:lnTo>
                          <a:lnTo>
                            <a:pt x="109" y="57"/>
                          </a:lnTo>
                          <a:lnTo>
                            <a:pt x="91" y="60"/>
                          </a:lnTo>
                          <a:lnTo>
                            <a:pt x="74" y="63"/>
                          </a:lnTo>
                          <a:lnTo>
                            <a:pt x="55" y="65"/>
                          </a:lnTo>
                          <a:lnTo>
                            <a:pt x="23" y="68"/>
                          </a:lnTo>
                          <a:lnTo>
                            <a:pt x="43" y="71"/>
                          </a:lnTo>
                          <a:lnTo>
                            <a:pt x="59" y="73"/>
                          </a:lnTo>
                          <a:lnTo>
                            <a:pt x="79" y="73"/>
                          </a:lnTo>
                          <a:lnTo>
                            <a:pt x="100" y="70"/>
                          </a:lnTo>
                          <a:lnTo>
                            <a:pt x="116" y="68"/>
                          </a:lnTo>
                          <a:lnTo>
                            <a:pt x="128" y="65"/>
                          </a:lnTo>
                          <a:lnTo>
                            <a:pt x="138" y="63"/>
                          </a:lnTo>
                          <a:lnTo>
                            <a:pt x="149" y="59"/>
                          </a:lnTo>
                          <a:lnTo>
                            <a:pt x="157" y="57"/>
                          </a:lnTo>
                          <a:lnTo>
                            <a:pt x="161" y="56"/>
                          </a:lnTo>
                          <a:lnTo>
                            <a:pt x="163" y="56"/>
                          </a:lnTo>
                          <a:lnTo>
                            <a:pt x="162" y="58"/>
                          </a:lnTo>
                          <a:lnTo>
                            <a:pt x="161" y="61"/>
                          </a:lnTo>
                          <a:lnTo>
                            <a:pt x="158" y="64"/>
                          </a:lnTo>
                          <a:lnTo>
                            <a:pt x="150" y="68"/>
                          </a:lnTo>
                          <a:lnTo>
                            <a:pt x="142" y="72"/>
                          </a:lnTo>
                          <a:lnTo>
                            <a:pt x="133" y="75"/>
                          </a:lnTo>
                          <a:lnTo>
                            <a:pt x="121" y="79"/>
                          </a:lnTo>
                          <a:lnTo>
                            <a:pt x="107" y="83"/>
                          </a:lnTo>
                          <a:lnTo>
                            <a:pt x="86" y="87"/>
                          </a:lnTo>
                          <a:lnTo>
                            <a:pt x="71" y="89"/>
                          </a:lnTo>
                          <a:lnTo>
                            <a:pt x="58" y="90"/>
                          </a:lnTo>
                          <a:lnTo>
                            <a:pt x="37" y="91"/>
                          </a:lnTo>
                          <a:lnTo>
                            <a:pt x="58" y="94"/>
                          </a:lnTo>
                          <a:lnTo>
                            <a:pt x="74" y="95"/>
                          </a:lnTo>
                          <a:lnTo>
                            <a:pt x="88" y="95"/>
                          </a:lnTo>
                          <a:lnTo>
                            <a:pt x="103" y="95"/>
                          </a:lnTo>
                          <a:lnTo>
                            <a:pt x="118" y="93"/>
                          </a:lnTo>
                          <a:lnTo>
                            <a:pt x="129" y="91"/>
                          </a:lnTo>
                          <a:lnTo>
                            <a:pt x="138" y="88"/>
                          </a:lnTo>
                          <a:lnTo>
                            <a:pt x="153" y="84"/>
                          </a:lnTo>
                          <a:lnTo>
                            <a:pt x="155" y="84"/>
                          </a:lnTo>
                          <a:lnTo>
                            <a:pt x="157" y="85"/>
                          </a:lnTo>
                          <a:lnTo>
                            <a:pt x="157" y="88"/>
                          </a:lnTo>
                          <a:lnTo>
                            <a:pt x="155" y="90"/>
                          </a:lnTo>
                          <a:lnTo>
                            <a:pt x="151" y="93"/>
                          </a:lnTo>
                          <a:lnTo>
                            <a:pt x="146" y="96"/>
                          </a:lnTo>
                          <a:lnTo>
                            <a:pt x="137" y="100"/>
                          </a:lnTo>
                          <a:lnTo>
                            <a:pt x="128" y="104"/>
                          </a:lnTo>
                          <a:lnTo>
                            <a:pt x="119" y="106"/>
                          </a:lnTo>
                          <a:lnTo>
                            <a:pt x="109" y="108"/>
                          </a:lnTo>
                          <a:lnTo>
                            <a:pt x="100" y="109"/>
                          </a:lnTo>
                          <a:lnTo>
                            <a:pt x="88" y="110"/>
                          </a:lnTo>
                          <a:lnTo>
                            <a:pt x="74" y="111"/>
                          </a:lnTo>
                          <a:lnTo>
                            <a:pt x="61" y="111"/>
                          </a:lnTo>
                          <a:lnTo>
                            <a:pt x="40" y="111"/>
                          </a:lnTo>
                          <a:lnTo>
                            <a:pt x="51" y="114"/>
                          </a:lnTo>
                          <a:lnTo>
                            <a:pt x="62" y="117"/>
                          </a:lnTo>
                          <a:lnTo>
                            <a:pt x="73" y="118"/>
                          </a:lnTo>
                          <a:lnTo>
                            <a:pt x="83" y="118"/>
                          </a:lnTo>
                          <a:lnTo>
                            <a:pt x="93" y="119"/>
                          </a:lnTo>
                          <a:lnTo>
                            <a:pt x="104" y="118"/>
                          </a:lnTo>
                          <a:lnTo>
                            <a:pt x="112" y="118"/>
                          </a:lnTo>
                          <a:lnTo>
                            <a:pt x="121" y="117"/>
                          </a:lnTo>
                          <a:lnTo>
                            <a:pt x="132" y="114"/>
                          </a:lnTo>
                          <a:lnTo>
                            <a:pt x="140" y="113"/>
                          </a:lnTo>
                          <a:lnTo>
                            <a:pt x="143" y="113"/>
                          </a:lnTo>
                          <a:lnTo>
                            <a:pt x="143" y="115"/>
                          </a:lnTo>
                          <a:lnTo>
                            <a:pt x="143" y="117"/>
                          </a:lnTo>
                          <a:lnTo>
                            <a:pt x="140" y="119"/>
                          </a:lnTo>
                          <a:lnTo>
                            <a:pt x="137" y="122"/>
                          </a:lnTo>
                          <a:lnTo>
                            <a:pt x="133" y="123"/>
                          </a:lnTo>
                          <a:lnTo>
                            <a:pt x="128" y="125"/>
                          </a:lnTo>
                          <a:lnTo>
                            <a:pt x="121" y="127"/>
                          </a:lnTo>
                          <a:lnTo>
                            <a:pt x="105" y="129"/>
                          </a:lnTo>
                          <a:lnTo>
                            <a:pt x="91" y="130"/>
                          </a:lnTo>
                          <a:lnTo>
                            <a:pt x="62" y="132"/>
                          </a:lnTo>
                          <a:lnTo>
                            <a:pt x="99" y="134"/>
                          </a:lnTo>
                          <a:lnTo>
                            <a:pt x="107" y="134"/>
                          </a:lnTo>
                          <a:lnTo>
                            <a:pt x="110" y="135"/>
                          </a:lnTo>
                          <a:lnTo>
                            <a:pt x="112" y="136"/>
                          </a:lnTo>
                          <a:lnTo>
                            <a:pt x="112" y="139"/>
                          </a:lnTo>
                          <a:lnTo>
                            <a:pt x="114" y="140"/>
                          </a:lnTo>
                          <a:lnTo>
                            <a:pt x="118" y="141"/>
                          </a:lnTo>
                          <a:lnTo>
                            <a:pt x="126" y="138"/>
                          </a:lnTo>
                          <a:lnTo>
                            <a:pt x="132" y="135"/>
                          </a:lnTo>
                          <a:lnTo>
                            <a:pt x="137" y="133"/>
                          </a:lnTo>
                          <a:lnTo>
                            <a:pt x="141" y="130"/>
                          </a:lnTo>
                          <a:lnTo>
                            <a:pt x="145" y="126"/>
                          </a:lnTo>
                          <a:lnTo>
                            <a:pt x="159" y="111"/>
                          </a:lnTo>
                          <a:lnTo>
                            <a:pt x="169" y="99"/>
                          </a:lnTo>
                          <a:lnTo>
                            <a:pt x="173" y="92"/>
                          </a:lnTo>
                          <a:lnTo>
                            <a:pt x="174" y="89"/>
                          </a:lnTo>
                          <a:lnTo>
                            <a:pt x="174" y="88"/>
                          </a:lnTo>
                          <a:lnTo>
                            <a:pt x="174" y="85"/>
                          </a:lnTo>
                          <a:lnTo>
                            <a:pt x="172" y="83"/>
                          </a:lnTo>
                          <a:lnTo>
                            <a:pt x="171" y="81"/>
                          </a:lnTo>
                          <a:lnTo>
                            <a:pt x="170" y="79"/>
                          </a:lnTo>
                          <a:lnTo>
                            <a:pt x="171" y="76"/>
                          </a:lnTo>
                          <a:lnTo>
                            <a:pt x="172" y="74"/>
                          </a:lnTo>
                          <a:lnTo>
                            <a:pt x="174" y="72"/>
                          </a:lnTo>
                          <a:lnTo>
                            <a:pt x="175" y="70"/>
                          </a:lnTo>
                          <a:lnTo>
                            <a:pt x="177" y="68"/>
                          </a:lnTo>
                          <a:lnTo>
                            <a:pt x="179" y="66"/>
                          </a:lnTo>
                          <a:lnTo>
                            <a:pt x="179" y="63"/>
                          </a:lnTo>
                          <a:lnTo>
                            <a:pt x="177" y="60"/>
                          </a:lnTo>
                          <a:lnTo>
                            <a:pt x="175" y="58"/>
                          </a:lnTo>
                          <a:lnTo>
                            <a:pt x="174" y="56"/>
                          </a:lnTo>
                          <a:lnTo>
                            <a:pt x="172" y="54"/>
                          </a:lnTo>
                          <a:lnTo>
                            <a:pt x="171" y="52"/>
                          </a:lnTo>
                          <a:lnTo>
                            <a:pt x="172" y="50"/>
                          </a:lnTo>
                          <a:lnTo>
                            <a:pt x="174" y="47"/>
                          </a:lnTo>
                          <a:lnTo>
                            <a:pt x="177" y="45"/>
                          </a:lnTo>
                          <a:lnTo>
                            <a:pt x="177" y="42"/>
                          </a:lnTo>
                          <a:lnTo>
                            <a:pt x="177" y="39"/>
                          </a:lnTo>
                          <a:lnTo>
                            <a:pt x="176" y="36"/>
                          </a:lnTo>
                          <a:lnTo>
                            <a:pt x="174" y="34"/>
                          </a:lnTo>
                          <a:lnTo>
                            <a:pt x="173" y="32"/>
                          </a:lnTo>
                          <a:lnTo>
                            <a:pt x="172" y="30"/>
                          </a:lnTo>
                          <a:lnTo>
                            <a:pt x="172" y="27"/>
                          </a:lnTo>
                          <a:lnTo>
                            <a:pt x="174" y="24"/>
                          </a:lnTo>
                          <a:lnTo>
                            <a:pt x="175" y="23"/>
                          </a:lnTo>
                          <a:lnTo>
                            <a:pt x="177" y="21"/>
                          </a:lnTo>
                          <a:lnTo>
                            <a:pt x="179" y="18"/>
                          </a:lnTo>
                          <a:lnTo>
                            <a:pt x="179" y="16"/>
                          </a:lnTo>
                          <a:lnTo>
                            <a:pt x="178" y="14"/>
                          </a:lnTo>
                          <a:lnTo>
                            <a:pt x="176" y="12"/>
                          </a:lnTo>
                          <a:lnTo>
                            <a:pt x="174" y="9"/>
                          </a:lnTo>
                          <a:lnTo>
                            <a:pt x="173" y="6"/>
                          </a:lnTo>
                          <a:lnTo>
                            <a:pt x="173" y="0"/>
                          </a:lnTo>
                          <a:lnTo>
                            <a:pt x="155" y="10"/>
                          </a:lnTo>
                          <a:lnTo>
                            <a:pt x="143" y="14"/>
                          </a:lnTo>
                          <a:lnTo>
                            <a:pt x="131" y="17"/>
                          </a:lnTo>
                          <a:lnTo>
                            <a:pt x="116" y="21"/>
                          </a:lnTo>
                          <a:lnTo>
                            <a:pt x="102" y="23"/>
                          </a:lnTo>
                          <a:lnTo>
                            <a:pt x="89" y="25"/>
                          </a:lnTo>
                          <a:lnTo>
                            <a:pt x="71" y="2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grpSp>
              <p:nvGrpSpPr>
                <p:cNvPr id="315" name="Group 123">
                  <a:extLst>
                    <a:ext uri="{FF2B5EF4-FFF2-40B4-BE49-F238E27FC236}">
                      <a16:creationId xmlns:a16="http://schemas.microsoft.com/office/drawing/2014/main" id="{E1F05DC9-D37A-6B0C-95DD-11A20F8CCA4F}"/>
                    </a:ext>
                  </a:extLst>
                </p:cNvPr>
                <p:cNvGrpSpPr/>
                <p:nvPr/>
              </p:nvGrpSpPr>
              <p:grpSpPr bwMode="auto">
                <a:xfrm>
                  <a:off x="1256" y="1816"/>
                  <a:ext cx="54" cy="90"/>
                  <a:chOff x="1256" y="1816"/>
                  <a:chExt cx="54" cy="90"/>
                </a:xfrm>
              </p:grpSpPr>
              <p:sp>
                <p:nvSpPr>
                  <p:cNvPr id="316" name="Freeform 124">
                    <a:extLst>
                      <a:ext uri="{FF2B5EF4-FFF2-40B4-BE49-F238E27FC236}">
                        <a16:creationId xmlns:a16="http://schemas.microsoft.com/office/drawing/2014/main" id="{59335138-5B44-9E58-6EC8-0F06A3DFF7D0}"/>
                      </a:ext>
                    </a:extLst>
                  </p:cNvPr>
                  <p:cNvSpPr/>
                  <p:nvPr/>
                </p:nvSpPr>
                <p:spPr bwMode="auto">
                  <a:xfrm>
                    <a:off x="1266" y="1840"/>
                    <a:ext cx="42" cy="17"/>
                  </a:xfrm>
                  <a:custGeom>
                    <a:avLst/>
                    <a:gdLst>
                      <a:gd name="T0" fmla="*/ 41 w 42"/>
                      <a:gd name="T1" fmla="*/ 2 h 17"/>
                      <a:gd name="T2" fmla="*/ 37 w 42"/>
                      <a:gd name="T3" fmla="*/ 0 h 17"/>
                      <a:gd name="T4" fmla="*/ 24 w 42"/>
                      <a:gd name="T5" fmla="*/ 5 h 17"/>
                      <a:gd name="T6" fmla="*/ 12 w 42"/>
                      <a:gd name="T7" fmla="*/ 10 h 17"/>
                      <a:gd name="T8" fmla="*/ 0 w 42"/>
                      <a:gd name="T9" fmla="*/ 13 h 17"/>
                      <a:gd name="T10" fmla="*/ 2 w 42"/>
                      <a:gd name="T11" fmla="*/ 16 h 17"/>
                      <a:gd name="T12" fmla="*/ 10 w 42"/>
                      <a:gd name="T13" fmla="*/ 16 h 17"/>
                      <a:gd name="T14" fmla="*/ 21 w 42"/>
                      <a:gd name="T15" fmla="*/ 14 h 17"/>
                      <a:gd name="T16" fmla="*/ 32 w 42"/>
                      <a:gd name="T17" fmla="*/ 8 h 17"/>
                      <a:gd name="T18" fmla="*/ 41 w 42"/>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 h="17">
                        <a:moveTo>
                          <a:pt x="41" y="2"/>
                        </a:moveTo>
                        <a:lnTo>
                          <a:pt x="37" y="0"/>
                        </a:lnTo>
                        <a:lnTo>
                          <a:pt x="24" y="5"/>
                        </a:lnTo>
                        <a:lnTo>
                          <a:pt x="12" y="10"/>
                        </a:lnTo>
                        <a:lnTo>
                          <a:pt x="0" y="13"/>
                        </a:lnTo>
                        <a:lnTo>
                          <a:pt x="2" y="16"/>
                        </a:lnTo>
                        <a:lnTo>
                          <a:pt x="10" y="16"/>
                        </a:lnTo>
                        <a:lnTo>
                          <a:pt x="21" y="14"/>
                        </a:lnTo>
                        <a:lnTo>
                          <a:pt x="32" y="8"/>
                        </a:lnTo>
                        <a:lnTo>
                          <a:pt x="41"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17" name="Freeform 125">
                    <a:extLst>
                      <a:ext uri="{FF2B5EF4-FFF2-40B4-BE49-F238E27FC236}">
                        <a16:creationId xmlns:a16="http://schemas.microsoft.com/office/drawing/2014/main" id="{3320F5C9-E470-7677-4D2A-F359B708F4F0}"/>
                      </a:ext>
                    </a:extLst>
                  </p:cNvPr>
                  <p:cNvSpPr/>
                  <p:nvPr/>
                </p:nvSpPr>
                <p:spPr bwMode="auto">
                  <a:xfrm>
                    <a:off x="1274" y="1863"/>
                    <a:ext cx="36" cy="17"/>
                  </a:xfrm>
                  <a:custGeom>
                    <a:avLst/>
                    <a:gdLst>
                      <a:gd name="T0" fmla="*/ 35 w 36"/>
                      <a:gd name="T1" fmla="*/ 2 h 17"/>
                      <a:gd name="T2" fmla="*/ 33 w 36"/>
                      <a:gd name="T3" fmla="*/ 0 h 17"/>
                      <a:gd name="T4" fmla="*/ 21 w 36"/>
                      <a:gd name="T5" fmla="*/ 6 h 17"/>
                      <a:gd name="T6" fmla="*/ 11 w 36"/>
                      <a:gd name="T7" fmla="*/ 10 h 17"/>
                      <a:gd name="T8" fmla="*/ 0 w 36"/>
                      <a:gd name="T9" fmla="*/ 13 h 17"/>
                      <a:gd name="T10" fmla="*/ 2 w 36"/>
                      <a:gd name="T11" fmla="*/ 16 h 17"/>
                      <a:gd name="T12" fmla="*/ 10 w 36"/>
                      <a:gd name="T13" fmla="*/ 16 h 17"/>
                      <a:gd name="T14" fmla="*/ 18 w 36"/>
                      <a:gd name="T15" fmla="*/ 14 h 17"/>
                      <a:gd name="T16" fmla="*/ 26 w 36"/>
                      <a:gd name="T17" fmla="*/ 9 h 17"/>
                      <a:gd name="T18" fmla="*/ 35 w 36"/>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17">
                        <a:moveTo>
                          <a:pt x="35" y="2"/>
                        </a:moveTo>
                        <a:lnTo>
                          <a:pt x="33" y="0"/>
                        </a:lnTo>
                        <a:lnTo>
                          <a:pt x="21" y="6"/>
                        </a:lnTo>
                        <a:lnTo>
                          <a:pt x="11" y="10"/>
                        </a:lnTo>
                        <a:lnTo>
                          <a:pt x="0" y="13"/>
                        </a:lnTo>
                        <a:lnTo>
                          <a:pt x="2" y="16"/>
                        </a:lnTo>
                        <a:lnTo>
                          <a:pt x="10" y="16"/>
                        </a:lnTo>
                        <a:lnTo>
                          <a:pt x="18" y="14"/>
                        </a:lnTo>
                        <a:lnTo>
                          <a:pt x="26" y="9"/>
                        </a:lnTo>
                        <a:lnTo>
                          <a:pt x="35"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18" name="Freeform 126">
                    <a:extLst>
                      <a:ext uri="{FF2B5EF4-FFF2-40B4-BE49-F238E27FC236}">
                        <a16:creationId xmlns:a16="http://schemas.microsoft.com/office/drawing/2014/main" id="{4FF441D7-FA2E-F66A-E506-75EE89E6C26B}"/>
                      </a:ext>
                    </a:extLst>
                  </p:cNvPr>
                  <p:cNvSpPr/>
                  <p:nvPr/>
                </p:nvSpPr>
                <p:spPr bwMode="auto">
                  <a:xfrm>
                    <a:off x="1271" y="1889"/>
                    <a:ext cx="38" cy="17"/>
                  </a:xfrm>
                  <a:custGeom>
                    <a:avLst/>
                    <a:gdLst>
                      <a:gd name="T0" fmla="*/ 37 w 38"/>
                      <a:gd name="T1" fmla="*/ 2 h 17"/>
                      <a:gd name="T2" fmla="*/ 34 w 38"/>
                      <a:gd name="T3" fmla="*/ 0 h 17"/>
                      <a:gd name="T4" fmla="*/ 23 w 38"/>
                      <a:gd name="T5" fmla="*/ 6 h 17"/>
                      <a:gd name="T6" fmla="*/ 12 w 38"/>
                      <a:gd name="T7" fmla="*/ 10 h 17"/>
                      <a:gd name="T8" fmla="*/ 0 w 38"/>
                      <a:gd name="T9" fmla="*/ 13 h 17"/>
                      <a:gd name="T10" fmla="*/ 2 w 38"/>
                      <a:gd name="T11" fmla="*/ 16 h 17"/>
                      <a:gd name="T12" fmla="*/ 10 w 38"/>
                      <a:gd name="T13" fmla="*/ 15 h 17"/>
                      <a:gd name="T14" fmla="*/ 20 w 38"/>
                      <a:gd name="T15" fmla="*/ 13 h 17"/>
                      <a:gd name="T16" fmla="*/ 30 w 38"/>
                      <a:gd name="T17" fmla="*/ 8 h 17"/>
                      <a:gd name="T18" fmla="*/ 37 w 38"/>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7">
                        <a:moveTo>
                          <a:pt x="37" y="2"/>
                        </a:moveTo>
                        <a:lnTo>
                          <a:pt x="34" y="0"/>
                        </a:lnTo>
                        <a:lnTo>
                          <a:pt x="23" y="6"/>
                        </a:lnTo>
                        <a:lnTo>
                          <a:pt x="12" y="10"/>
                        </a:lnTo>
                        <a:lnTo>
                          <a:pt x="0" y="13"/>
                        </a:lnTo>
                        <a:lnTo>
                          <a:pt x="2" y="16"/>
                        </a:lnTo>
                        <a:lnTo>
                          <a:pt x="10" y="15"/>
                        </a:lnTo>
                        <a:lnTo>
                          <a:pt x="20" y="13"/>
                        </a:lnTo>
                        <a:lnTo>
                          <a:pt x="30" y="8"/>
                        </a:lnTo>
                        <a:lnTo>
                          <a:pt x="37"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19" name="Freeform 127">
                    <a:extLst>
                      <a:ext uri="{FF2B5EF4-FFF2-40B4-BE49-F238E27FC236}">
                        <a16:creationId xmlns:a16="http://schemas.microsoft.com/office/drawing/2014/main" id="{1661CE85-4508-CAA6-4399-BC265A9C39D9}"/>
                      </a:ext>
                    </a:extLst>
                  </p:cNvPr>
                  <p:cNvSpPr/>
                  <p:nvPr/>
                </p:nvSpPr>
                <p:spPr bwMode="auto">
                  <a:xfrm>
                    <a:off x="1256" y="1816"/>
                    <a:ext cx="43" cy="17"/>
                  </a:xfrm>
                  <a:custGeom>
                    <a:avLst/>
                    <a:gdLst>
                      <a:gd name="T0" fmla="*/ 42 w 43"/>
                      <a:gd name="T1" fmla="*/ 2 h 17"/>
                      <a:gd name="T2" fmla="*/ 37 w 43"/>
                      <a:gd name="T3" fmla="*/ 0 h 17"/>
                      <a:gd name="T4" fmla="*/ 23 w 43"/>
                      <a:gd name="T5" fmla="*/ 5 h 17"/>
                      <a:gd name="T6" fmla="*/ 12 w 43"/>
                      <a:gd name="T7" fmla="*/ 9 h 17"/>
                      <a:gd name="T8" fmla="*/ 0 w 43"/>
                      <a:gd name="T9" fmla="*/ 12 h 17"/>
                      <a:gd name="T10" fmla="*/ 2 w 43"/>
                      <a:gd name="T11" fmla="*/ 16 h 17"/>
                      <a:gd name="T12" fmla="*/ 10 w 43"/>
                      <a:gd name="T13" fmla="*/ 15 h 17"/>
                      <a:gd name="T14" fmla="*/ 20 w 43"/>
                      <a:gd name="T15" fmla="*/ 13 h 17"/>
                      <a:gd name="T16" fmla="*/ 31 w 43"/>
                      <a:gd name="T17" fmla="*/ 9 h 17"/>
                      <a:gd name="T18" fmla="*/ 42 w 4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17">
                        <a:moveTo>
                          <a:pt x="42" y="2"/>
                        </a:moveTo>
                        <a:lnTo>
                          <a:pt x="37" y="0"/>
                        </a:lnTo>
                        <a:lnTo>
                          <a:pt x="23" y="5"/>
                        </a:lnTo>
                        <a:lnTo>
                          <a:pt x="12" y="9"/>
                        </a:lnTo>
                        <a:lnTo>
                          <a:pt x="0" y="12"/>
                        </a:lnTo>
                        <a:lnTo>
                          <a:pt x="2" y="16"/>
                        </a:lnTo>
                        <a:lnTo>
                          <a:pt x="10" y="15"/>
                        </a:lnTo>
                        <a:lnTo>
                          <a:pt x="20" y="13"/>
                        </a:lnTo>
                        <a:lnTo>
                          <a:pt x="31" y="9"/>
                        </a:lnTo>
                        <a:lnTo>
                          <a:pt x="42"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sp>
            <p:nvSpPr>
              <p:cNvPr id="312" name="Freeform 128">
                <a:extLst>
                  <a:ext uri="{FF2B5EF4-FFF2-40B4-BE49-F238E27FC236}">
                    <a16:creationId xmlns:a16="http://schemas.microsoft.com/office/drawing/2014/main" id="{D99834C5-F561-5507-D629-3FE6B7057EC3}"/>
                  </a:ext>
                </a:extLst>
              </p:cNvPr>
              <p:cNvSpPr/>
              <p:nvPr/>
            </p:nvSpPr>
            <p:spPr bwMode="auto">
              <a:xfrm>
                <a:off x="1625" y="1248"/>
                <a:ext cx="277" cy="333"/>
              </a:xfrm>
              <a:custGeom>
                <a:avLst/>
                <a:gdLst>
                  <a:gd name="T0" fmla="*/ 111 w 494"/>
                  <a:gd name="T1" fmla="*/ 180 h 594"/>
                  <a:gd name="T2" fmla="*/ 112 w 494"/>
                  <a:gd name="T3" fmla="*/ 178 h 594"/>
                  <a:gd name="T4" fmla="*/ 113 w 494"/>
                  <a:gd name="T5" fmla="*/ 177 h 594"/>
                  <a:gd name="T6" fmla="*/ 114 w 494"/>
                  <a:gd name="T7" fmla="*/ 173 h 594"/>
                  <a:gd name="T8" fmla="*/ 120 w 494"/>
                  <a:gd name="T9" fmla="*/ 143 h 594"/>
                  <a:gd name="T10" fmla="*/ 124 w 494"/>
                  <a:gd name="T11" fmla="*/ 132 h 594"/>
                  <a:gd name="T12" fmla="*/ 128 w 494"/>
                  <a:gd name="T13" fmla="*/ 124 h 594"/>
                  <a:gd name="T14" fmla="*/ 136 w 494"/>
                  <a:gd name="T15" fmla="*/ 113 h 594"/>
                  <a:gd name="T16" fmla="*/ 144 w 494"/>
                  <a:gd name="T17" fmla="*/ 102 h 594"/>
                  <a:gd name="T18" fmla="*/ 150 w 494"/>
                  <a:gd name="T19" fmla="*/ 91 h 594"/>
                  <a:gd name="T20" fmla="*/ 153 w 494"/>
                  <a:gd name="T21" fmla="*/ 81 h 594"/>
                  <a:gd name="T22" fmla="*/ 155 w 494"/>
                  <a:gd name="T23" fmla="*/ 68 h 594"/>
                  <a:gd name="T24" fmla="*/ 154 w 494"/>
                  <a:gd name="T25" fmla="*/ 56 h 594"/>
                  <a:gd name="T26" fmla="*/ 150 w 494"/>
                  <a:gd name="T27" fmla="*/ 44 h 594"/>
                  <a:gd name="T28" fmla="*/ 145 w 494"/>
                  <a:gd name="T29" fmla="*/ 34 h 594"/>
                  <a:gd name="T30" fmla="*/ 136 w 494"/>
                  <a:gd name="T31" fmla="*/ 22 h 594"/>
                  <a:gd name="T32" fmla="*/ 126 w 494"/>
                  <a:gd name="T33" fmla="*/ 15 h 594"/>
                  <a:gd name="T34" fmla="*/ 113 w 494"/>
                  <a:gd name="T35" fmla="*/ 7 h 594"/>
                  <a:gd name="T36" fmla="*/ 98 w 494"/>
                  <a:gd name="T37" fmla="*/ 2 h 594"/>
                  <a:gd name="T38" fmla="*/ 86 w 494"/>
                  <a:gd name="T39" fmla="*/ 0 h 594"/>
                  <a:gd name="T40" fmla="*/ 72 w 494"/>
                  <a:gd name="T41" fmla="*/ 0 h 594"/>
                  <a:gd name="T42" fmla="*/ 60 w 494"/>
                  <a:gd name="T43" fmla="*/ 2 h 594"/>
                  <a:gd name="T44" fmla="*/ 48 w 494"/>
                  <a:gd name="T45" fmla="*/ 4 h 594"/>
                  <a:gd name="T46" fmla="*/ 38 w 494"/>
                  <a:gd name="T47" fmla="*/ 9 h 594"/>
                  <a:gd name="T48" fmla="*/ 27 w 494"/>
                  <a:gd name="T49" fmla="*/ 15 h 594"/>
                  <a:gd name="T50" fmla="*/ 19 w 494"/>
                  <a:gd name="T51" fmla="*/ 23 h 594"/>
                  <a:gd name="T52" fmla="*/ 11 w 494"/>
                  <a:gd name="T53" fmla="*/ 31 h 594"/>
                  <a:gd name="T54" fmla="*/ 4 w 494"/>
                  <a:gd name="T55" fmla="*/ 44 h 594"/>
                  <a:gd name="T56" fmla="*/ 1 w 494"/>
                  <a:gd name="T57" fmla="*/ 56 h 594"/>
                  <a:gd name="T58" fmla="*/ 0 w 494"/>
                  <a:gd name="T59" fmla="*/ 67 h 594"/>
                  <a:gd name="T60" fmla="*/ 1 w 494"/>
                  <a:gd name="T61" fmla="*/ 79 h 594"/>
                  <a:gd name="T62" fmla="*/ 4 w 494"/>
                  <a:gd name="T63" fmla="*/ 91 h 594"/>
                  <a:gd name="T64" fmla="*/ 11 w 494"/>
                  <a:gd name="T65" fmla="*/ 103 h 594"/>
                  <a:gd name="T66" fmla="*/ 19 w 494"/>
                  <a:gd name="T67" fmla="*/ 113 h 594"/>
                  <a:gd name="T68" fmla="*/ 28 w 494"/>
                  <a:gd name="T69" fmla="*/ 128 h 594"/>
                  <a:gd name="T70" fmla="*/ 33 w 494"/>
                  <a:gd name="T71" fmla="*/ 137 h 594"/>
                  <a:gd name="T72" fmla="*/ 36 w 494"/>
                  <a:gd name="T73" fmla="*/ 147 h 594"/>
                  <a:gd name="T74" fmla="*/ 38 w 494"/>
                  <a:gd name="T75" fmla="*/ 160 h 594"/>
                  <a:gd name="T76" fmla="*/ 40 w 494"/>
                  <a:gd name="T77" fmla="*/ 173 h 594"/>
                  <a:gd name="T78" fmla="*/ 41 w 494"/>
                  <a:gd name="T79" fmla="*/ 177 h 594"/>
                  <a:gd name="T80" fmla="*/ 42 w 494"/>
                  <a:gd name="T81" fmla="*/ 178 h 594"/>
                  <a:gd name="T82" fmla="*/ 44 w 494"/>
                  <a:gd name="T83" fmla="*/ 180 h 594"/>
                  <a:gd name="T84" fmla="*/ 48 w 494"/>
                  <a:gd name="T85" fmla="*/ 182 h 594"/>
                  <a:gd name="T86" fmla="*/ 54 w 494"/>
                  <a:gd name="T87" fmla="*/ 184 h 594"/>
                  <a:gd name="T88" fmla="*/ 60 w 494"/>
                  <a:gd name="T89" fmla="*/ 185 h 594"/>
                  <a:gd name="T90" fmla="*/ 66 w 494"/>
                  <a:gd name="T91" fmla="*/ 186 h 594"/>
                  <a:gd name="T92" fmla="*/ 72 w 494"/>
                  <a:gd name="T93" fmla="*/ 186 h 594"/>
                  <a:gd name="T94" fmla="*/ 77 w 494"/>
                  <a:gd name="T95" fmla="*/ 186 h 594"/>
                  <a:gd name="T96" fmla="*/ 84 w 494"/>
                  <a:gd name="T97" fmla="*/ 186 h 594"/>
                  <a:gd name="T98" fmla="*/ 89 w 494"/>
                  <a:gd name="T99" fmla="*/ 186 h 594"/>
                  <a:gd name="T100" fmla="*/ 95 w 494"/>
                  <a:gd name="T101" fmla="*/ 185 h 594"/>
                  <a:gd name="T102" fmla="*/ 100 w 494"/>
                  <a:gd name="T103" fmla="*/ 184 h 594"/>
                  <a:gd name="T104" fmla="*/ 105 w 494"/>
                  <a:gd name="T105" fmla="*/ 182 h 5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4" h="594">
                    <a:moveTo>
                      <a:pt x="345" y="577"/>
                    </a:moveTo>
                    <a:lnTo>
                      <a:pt x="349" y="574"/>
                    </a:lnTo>
                    <a:lnTo>
                      <a:pt x="353" y="572"/>
                    </a:lnTo>
                    <a:lnTo>
                      <a:pt x="354" y="570"/>
                    </a:lnTo>
                    <a:lnTo>
                      <a:pt x="356" y="568"/>
                    </a:lnTo>
                    <a:lnTo>
                      <a:pt x="357" y="567"/>
                    </a:lnTo>
                    <a:lnTo>
                      <a:pt x="358" y="566"/>
                    </a:lnTo>
                    <a:lnTo>
                      <a:pt x="358" y="565"/>
                    </a:lnTo>
                    <a:lnTo>
                      <a:pt x="359" y="563"/>
                    </a:lnTo>
                    <a:lnTo>
                      <a:pt x="360" y="561"/>
                    </a:lnTo>
                    <a:lnTo>
                      <a:pt x="360" y="559"/>
                    </a:lnTo>
                    <a:lnTo>
                      <a:pt x="362" y="550"/>
                    </a:lnTo>
                    <a:lnTo>
                      <a:pt x="376" y="473"/>
                    </a:lnTo>
                    <a:lnTo>
                      <a:pt x="379" y="462"/>
                    </a:lnTo>
                    <a:lnTo>
                      <a:pt x="381" y="454"/>
                    </a:lnTo>
                    <a:lnTo>
                      <a:pt x="385" y="443"/>
                    </a:lnTo>
                    <a:lnTo>
                      <a:pt x="390" y="431"/>
                    </a:lnTo>
                    <a:lnTo>
                      <a:pt x="395" y="420"/>
                    </a:lnTo>
                    <a:lnTo>
                      <a:pt x="400" y="411"/>
                    </a:lnTo>
                    <a:lnTo>
                      <a:pt x="404" y="403"/>
                    </a:lnTo>
                    <a:lnTo>
                      <a:pt x="408" y="396"/>
                    </a:lnTo>
                    <a:lnTo>
                      <a:pt x="416" y="383"/>
                    </a:lnTo>
                    <a:lnTo>
                      <a:pt x="424" y="371"/>
                    </a:lnTo>
                    <a:lnTo>
                      <a:pt x="433" y="360"/>
                    </a:lnTo>
                    <a:lnTo>
                      <a:pt x="439" y="351"/>
                    </a:lnTo>
                    <a:lnTo>
                      <a:pt x="451" y="335"/>
                    </a:lnTo>
                    <a:lnTo>
                      <a:pt x="458" y="324"/>
                    </a:lnTo>
                    <a:lnTo>
                      <a:pt x="465" y="314"/>
                    </a:lnTo>
                    <a:lnTo>
                      <a:pt x="470" y="304"/>
                    </a:lnTo>
                    <a:lnTo>
                      <a:pt x="476" y="291"/>
                    </a:lnTo>
                    <a:lnTo>
                      <a:pt x="480" y="280"/>
                    </a:lnTo>
                    <a:lnTo>
                      <a:pt x="484" y="268"/>
                    </a:lnTo>
                    <a:lnTo>
                      <a:pt x="487" y="258"/>
                    </a:lnTo>
                    <a:lnTo>
                      <a:pt x="490" y="247"/>
                    </a:lnTo>
                    <a:lnTo>
                      <a:pt x="492" y="232"/>
                    </a:lnTo>
                    <a:lnTo>
                      <a:pt x="493" y="216"/>
                    </a:lnTo>
                    <a:lnTo>
                      <a:pt x="493" y="201"/>
                    </a:lnTo>
                    <a:lnTo>
                      <a:pt x="491" y="189"/>
                    </a:lnTo>
                    <a:lnTo>
                      <a:pt x="489" y="178"/>
                    </a:lnTo>
                    <a:lnTo>
                      <a:pt x="487" y="167"/>
                    </a:lnTo>
                    <a:lnTo>
                      <a:pt x="483" y="154"/>
                    </a:lnTo>
                    <a:lnTo>
                      <a:pt x="478" y="141"/>
                    </a:lnTo>
                    <a:lnTo>
                      <a:pt x="473" y="129"/>
                    </a:lnTo>
                    <a:lnTo>
                      <a:pt x="468" y="117"/>
                    </a:lnTo>
                    <a:lnTo>
                      <a:pt x="461" y="107"/>
                    </a:lnTo>
                    <a:lnTo>
                      <a:pt x="451" y="94"/>
                    </a:lnTo>
                    <a:lnTo>
                      <a:pt x="441" y="82"/>
                    </a:lnTo>
                    <a:lnTo>
                      <a:pt x="431" y="72"/>
                    </a:lnTo>
                    <a:lnTo>
                      <a:pt x="421" y="63"/>
                    </a:lnTo>
                    <a:lnTo>
                      <a:pt x="411" y="55"/>
                    </a:lnTo>
                    <a:lnTo>
                      <a:pt x="399" y="47"/>
                    </a:lnTo>
                    <a:lnTo>
                      <a:pt x="388" y="39"/>
                    </a:lnTo>
                    <a:lnTo>
                      <a:pt x="374" y="32"/>
                    </a:lnTo>
                    <a:lnTo>
                      <a:pt x="359" y="24"/>
                    </a:lnTo>
                    <a:lnTo>
                      <a:pt x="344" y="17"/>
                    </a:lnTo>
                    <a:lnTo>
                      <a:pt x="327" y="12"/>
                    </a:lnTo>
                    <a:lnTo>
                      <a:pt x="311" y="7"/>
                    </a:lnTo>
                    <a:lnTo>
                      <a:pt x="299" y="5"/>
                    </a:lnTo>
                    <a:lnTo>
                      <a:pt x="285" y="2"/>
                    </a:lnTo>
                    <a:lnTo>
                      <a:pt x="272" y="0"/>
                    </a:lnTo>
                    <a:lnTo>
                      <a:pt x="257" y="0"/>
                    </a:lnTo>
                    <a:lnTo>
                      <a:pt x="243" y="0"/>
                    </a:lnTo>
                    <a:lnTo>
                      <a:pt x="228" y="0"/>
                    </a:lnTo>
                    <a:lnTo>
                      <a:pt x="215" y="0"/>
                    </a:lnTo>
                    <a:lnTo>
                      <a:pt x="201" y="3"/>
                    </a:lnTo>
                    <a:lnTo>
                      <a:pt x="190" y="5"/>
                    </a:lnTo>
                    <a:lnTo>
                      <a:pt x="177" y="8"/>
                    </a:lnTo>
                    <a:lnTo>
                      <a:pt x="164" y="11"/>
                    </a:lnTo>
                    <a:lnTo>
                      <a:pt x="153" y="15"/>
                    </a:lnTo>
                    <a:lnTo>
                      <a:pt x="142" y="19"/>
                    </a:lnTo>
                    <a:lnTo>
                      <a:pt x="132" y="24"/>
                    </a:lnTo>
                    <a:lnTo>
                      <a:pt x="121" y="29"/>
                    </a:lnTo>
                    <a:lnTo>
                      <a:pt x="111" y="35"/>
                    </a:lnTo>
                    <a:lnTo>
                      <a:pt x="99" y="42"/>
                    </a:lnTo>
                    <a:lnTo>
                      <a:pt x="88" y="49"/>
                    </a:lnTo>
                    <a:lnTo>
                      <a:pt x="79" y="56"/>
                    </a:lnTo>
                    <a:lnTo>
                      <a:pt x="69" y="64"/>
                    </a:lnTo>
                    <a:lnTo>
                      <a:pt x="59" y="73"/>
                    </a:lnTo>
                    <a:lnTo>
                      <a:pt x="50" y="81"/>
                    </a:lnTo>
                    <a:lnTo>
                      <a:pt x="42" y="89"/>
                    </a:lnTo>
                    <a:lnTo>
                      <a:pt x="34" y="100"/>
                    </a:lnTo>
                    <a:lnTo>
                      <a:pt x="25" y="112"/>
                    </a:lnTo>
                    <a:lnTo>
                      <a:pt x="17" y="126"/>
                    </a:lnTo>
                    <a:lnTo>
                      <a:pt x="12" y="139"/>
                    </a:lnTo>
                    <a:lnTo>
                      <a:pt x="8" y="153"/>
                    </a:lnTo>
                    <a:lnTo>
                      <a:pt x="3" y="166"/>
                    </a:lnTo>
                    <a:lnTo>
                      <a:pt x="1" y="179"/>
                    </a:lnTo>
                    <a:lnTo>
                      <a:pt x="0" y="191"/>
                    </a:lnTo>
                    <a:lnTo>
                      <a:pt x="0" y="203"/>
                    </a:lnTo>
                    <a:lnTo>
                      <a:pt x="0" y="214"/>
                    </a:lnTo>
                    <a:lnTo>
                      <a:pt x="0" y="227"/>
                    </a:lnTo>
                    <a:lnTo>
                      <a:pt x="0" y="238"/>
                    </a:lnTo>
                    <a:lnTo>
                      <a:pt x="3" y="252"/>
                    </a:lnTo>
                    <a:lnTo>
                      <a:pt x="5" y="264"/>
                    </a:lnTo>
                    <a:lnTo>
                      <a:pt x="9" y="277"/>
                    </a:lnTo>
                    <a:lnTo>
                      <a:pt x="14" y="290"/>
                    </a:lnTo>
                    <a:lnTo>
                      <a:pt x="20" y="303"/>
                    </a:lnTo>
                    <a:lnTo>
                      <a:pt x="27" y="314"/>
                    </a:lnTo>
                    <a:lnTo>
                      <a:pt x="34" y="326"/>
                    </a:lnTo>
                    <a:lnTo>
                      <a:pt x="43" y="338"/>
                    </a:lnTo>
                    <a:lnTo>
                      <a:pt x="50" y="349"/>
                    </a:lnTo>
                    <a:lnTo>
                      <a:pt x="58" y="361"/>
                    </a:lnTo>
                    <a:lnTo>
                      <a:pt x="66" y="373"/>
                    </a:lnTo>
                    <a:lnTo>
                      <a:pt x="78" y="390"/>
                    </a:lnTo>
                    <a:lnTo>
                      <a:pt x="90" y="409"/>
                    </a:lnTo>
                    <a:lnTo>
                      <a:pt x="96" y="418"/>
                    </a:lnTo>
                    <a:lnTo>
                      <a:pt x="100" y="426"/>
                    </a:lnTo>
                    <a:lnTo>
                      <a:pt x="104" y="436"/>
                    </a:lnTo>
                    <a:lnTo>
                      <a:pt x="108" y="446"/>
                    </a:lnTo>
                    <a:lnTo>
                      <a:pt x="111" y="456"/>
                    </a:lnTo>
                    <a:lnTo>
                      <a:pt x="114" y="467"/>
                    </a:lnTo>
                    <a:lnTo>
                      <a:pt x="116" y="482"/>
                    </a:lnTo>
                    <a:lnTo>
                      <a:pt x="120" y="498"/>
                    </a:lnTo>
                    <a:lnTo>
                      <a:pt x="121" y="511"/>
                    </a:lnTo>
                    <a:lnTo>
                      <a:pt x="124" y="527"/>
                    </a:lnTo>
                    <a:lnTo>
                      <a:pt x="126" y="539"/>
                    </a:lnTo>
                    <a:lnTo>
                      <a:pt x="128" y="549"/>
                    </a:lnTo>
                    <a:lnTo>
                      <a:pt x="130" y="559"/>
                    </a:lnTo>
                    <a:lnTo>
                      <a:pt x="132" y="561"/>
                    </a:lnTo>
                    <a:lnTo>
                      <a:pt x="132" y="564"/>
                    </a:lnTo>
                    <a:lnTo>
                      <a:pt x="132" y="565"/>
                    </a:lnTo>
                    <a:lnTo>
                      <a:pt x="133" y="566"/>
                    </a:lnTo>
                    <a:lnTo>
                      <a:pt x="134" y="567"/>
                    </a:lnTo>
                    <a:lnTo>
                      <a:pt x="136" y="569"/>
                    </a:lnTo>
                    <a:lnTo>
                      <a:pt x="138" y="571"/>
                    </a:lnTo>
                    <a:lnTo>
                      <a:pt x="140" y="573"/>
                    </a:lnTo>
                    <a:lnTo>
                      <a:pt x="144" y="576"/>
                    </a:lnTo>
                    <a:lnTo>
                      <a:pt x="148" y="577"/>
                    </a:lnTo>
                    <a:lnTo>
                      <a:pt x="154" y="580"/>
                    </a:lnTo>
                    <a:lnTo>
                      <a:pt x="160" y="582"/>
                    </a:lnTo>
                    <a:lnTo>
                      <a:pt x="166" y="584"/>
                    </a:lnTo>
                    <a:lnTo>
                      <a:pt x="171" y="585"/>
                    </a:lnTo>
                    <a:lnTo>
                      <a:pt x="176" y="586"/>
                    </a:lnTo>
                    <a:lnTo>
                      <a:pt x="183" y="587"/>
                    </a:lnTo>
                    <a:lnTo>
                      <a:pt x="190" y="589"/>
                    </a:lnTo>
                    <a:lnTo>
                      <a:pt x="195" y="589"/>
                    </a:lnTo>
                    <a:lnTo>
                      <a:pt x="202" y="590"/>
                    </a:lnTo>
                    <a:lnTo>
                      <a:pt x="209" y="591"/>
                    </a:lnTo>
                    <a:lnTo>
                      <a:pt x="215" y="592"/>
                    </a:lnTo>
                    <a:lnTo>
                      <a:pt x="221" y="592"/>
                    </a:lnTo>
                    <a:lnTo>
                      <a:pt x="228" y="592"/>
                    </a:lnTo>
                    <a:lnTo>
                      <a:pt x="234" y="593"/>
                    </a:lnTo>
                    <a:lnTo>
                      <a:pt x="240" y="593"/>
                    </a:lnTo>
                    <a:lnTo>
                      <a:pt x="245" y="593"/>
                    </a:lnTo>
                    <a:lnTo>
                      <a:pt x="251" y="593"/>
                    </a:lnTo>
                    <a:lnTo>
                      <a:pt x="259" y="593"/>
                    </a:lnTo>
                    <a:lnTo>
                      <a:pt x="265" y="592"/>
                    </a:lnTo>
                    <a:lnTo>
                      <a:pt x="270" y="592"/>
                    </a:lnTo>
                    <a:lnTo>
                      <a:pt x="277" y="592"/>
                    </a:lnTo>
                    <a:lnTo>
                      <a:pt x="284" y="591"/>
                    </a:lnTo>
                    <a:lnTo>
                      <a:pt x="290" y="590"/>
                    </a:lnTo>
                    <a:lnTo>
                      <a:pt x="297" y="589"/>
                    </a:lnTo>
                    <a:lnTo>
                      <a:pt x="302" y="588"/>
                    </a:lnTo>
                    <a:lnTo>
                      <a:pt x="308" y="587"/>
                    </a:lnTo>
                    <a:lnTo>
                      <a:pt x="314" y="586"/>
                    </a:lnTo>
                    <a:lnTo>
                      <a:pt x="319" y="585"/>
                    </a:lnTo>
                    <a:lnTo>
                      <a:pt x="325" y="584"/>
                    </a:lnTo>
                    <a:lnTo>
                      <a:pt x="330" y="582"/>
                    </a:lnTo>
                    <a:lnTo>
                      <a:pt x="335" y="580"/>
                    </a:lnTo>
                    <a:lnTo>
                      <a:pt x="340" y="578"/>
                    </a:lnTo>
                    <a:lnTo>
                      <a:pt x="345" y="577"/>
                    </a:lnTo>
                  </a:path>
                </a:pathLst>
              </a:custGeom>
              <a:solidFill>
                <a:srgbClr val="FF9900"/>
              </a:solidFill>
              <a:ln w="12700" cap="rnd" cmpd="sng">
                <a:solidFill>
                  <a:srgbClr val="FFFFFF"/>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13" name="Freeform 129">
                <a:extLst>
                  <a:ext uri="{FF2B5EF4-FFF2-40B4-BE49-F238E27FC236}">
                    <a16:creationId xmlns:a16="http://schemas.microsoft.com/office/drawing/2014/main" id="{47FE882B-2AEF-A98A-3152-47216E0584EB}"/>
                  </a:ext>
                </a:extLst>
              </p:cNvPr>
              <p:cNvSpPr/>
              <p:nvPr/>
            </p:nvSpPr>
            <p:spPr bwMode="auto">
              <a:xfrm>
                <a:off x="1818" y="1290"/>
                <a:ext cx="48" cy="50"/>
              </a:xfrm>
              <a:custGeom>
                <a:avLst/>
                <a:gdLst>
                  <a:gd name="T0" fmla="*/ 0 w 84"/>
                  <a:gd name="T1" fmla="*/ 0 h 89"/>
                  <a:gd name="T2" fmla="*/ 7 w 84"/>
                  <a:gd name="T3" fmla="*/ 3 h 89"/>
                  <a:gd name="T4" fmla="*/ 14 w 84"/>
                  <a:gd name="T5" fmla="*/ 6 h 89"/>
                  <a:gd name="T6" fmla="*/ 19 w 84"/>
                  <a:gd name="T7" fmla="*/ 10 h 89"/>
                  <a:gd name="T8" fmla="*/ 22 w 84"/>
                  <a:gd name="T9" fmla="*/ 13 h 89"/>
                  <a:gd name="T10" fmla="*/ 24 w 84"/>
                  <a:gd name="T11" fmla="*/ 16 h 89"/>
                  <a:gd name="T12" fmla="*/ 26 w 84"/>
                  <a:gd name="T13" fmla="*/ 20 h 89"/>
                  <a:gd name="T14" fmla="*/ 27 w 84"/>
                  <a:gd name="T15" fmla="*/ 23 h 89"/>
                  <a:gd name="T16" fmla="*/ 18 w 84"/>
                  <a:gd name="T17" fmla="*/ 28 h 89"/>
                  <a:gd name="T18" fmla="*/ 17 w 84"/>
                  <a:gd name="T19" fmla="*/ 23 h 89"/>
                  <a:gd name="T20" fmla="*/ 15 w 84"/>
                  <a:gd name="T21" fmla="*/ 19 h 89"/>
                  <a:gd name="T22" fmla="*/ 13 w 84"/>
                  <a:gd name="T23" fmla="*/ 13 h 89"/>
                  <a:gd name="T24" fmla="*/ 10 w 84"/>
                  <a:gd name="T25" fmla="*/ 9 h 89"/>
                  <a:gd name="T26" fmla="*/ 6 w 84"/>
                  <a:gd name="T27" fmla="*/ 4 h 89"/>
                  <a:gd name="T28" fmla="*/ 0 w 84"/>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4" h="89">
                    <a:moveTo>
                      <a:pt x="0" y="0"/>
                    </a:moveTo>
                    <a:lnTo>
                      <a:pt x="22" y="9"/>
                    </a:lnTo>
                    <a:lnTo>
                      <a:pt x="42" y="19"/>
                    </a:lnTo>
                    <a:lnTo>
                      <a:pt x="57" y="30"/>
                    </a:lnTo>
                    <a:lnTo>
                      <a:pt x="67" y="41"/>
                    </a:lnTo>
                    <a:lnTo>
                      <a:pt x="74" y="52"/>
                    </a:lnTo>
                    <a:lnTo>
                      <a:pt x="79" y="62"/>
                    </a:lnTo>
                    <a:lnTo>
                      <a:pt x="83" y="73"/>
                    </a:lnTo>
                    <a:lnTo>
                      <a:pt x="54" y="88"/>
                    </a:lnTo>
                    <a:lnTo>
                      <a:pt x="50" y="73"/>
                    </a:lnTo>
                    <a:lnTo>
                      <a:pt x="46" y="58"/>
                    </a:lnTo>
                    <a:lnTo>
                      <a:pt x="39" y="42"/>
                    </a:lnTo>
                    <a:lnTo>
                      <a:pt x="30" y="29"/>
                    </a:lnTo>
                    <a:lnTo>
                      <a:pt x="18" y="15"/>
                    </a:lnTo>
                    <a:lnTo>
                      <a:pt x="0"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269" name="Group 130">
              <a:extLst>
                <a:ext uri="{FF2B5EF4-FFF2-40B4-BE49-F238E27FC236}">
                  <a16:creationId xmlns:a16="http://schemas.microsoft.com/office/drawing/2014/main" id="{3AA08FA4-793A-05DF-C538-C3E452169036}"/>
                </a:ext>
              </a:extLst>
            </p:cNvPr>
            <p:cNvGrpSpPr/>
            <p:nvPr/>
          </p:nvGrpSpPr>
          <p:grpSpPr bwMode="auto">
            <a:xfrm>
              <a:off x="3117" y="1069"/>
              <a:ext cx="277" cy="430"/>
              <a:chOff x="3497" y="1248"/>
              <a:chExt cx="277" cy="430"/>
            </a:xfrm>
          </p:grpSpPr>
          <p:grpSp>
            <p:nvGrpSpPr>
              <p:cNvPr id="291" name="Group 131">
                <a:extLst>
                  <a:ext uri="{FF2B5EF4-FFF2-40B4-BE49-F238E27FC236}">
                    <a16:creationId xmlns:a16="http://schemas.microsoft.com/office/drawing/2014/main" id="{2B2E0202-7F33-8B62-C419-0FAFEDFC45E9}"/>
                  </a:ext>
                </a:extLst>
              </p:cNvPr>
              <p:cNvGrpSpPr/>
              <p:nvPr/>
            </p:nvGrpSpPr>
            <p:grpSpPr bwMode="auto">
              <a:xfrm>
                <a:off x="3572" y="1579"/>
                <a:ext cx="126" cy="99"/>
                <a:chOff x="3099" y="1792"/>
                <a:chExt cx="224" cy="177"/>
              </a:xfrm>
            </p:grpSpPr>
            <p:grpSp>
              <p:nvGrpSpPr>
                <p:cNvPr id="294" name="Group 132">
                  <a:extLst>
                    <a:ext uri="{FF2B5EF4-FFF2-40B4-BE49-F238E27FC236}">
                      <a16:creationId xmlns:a16="http://schemas.microsoft.com/office/drawing/2014/main" id="{AA2353BA-A5D6-E0A7-D26C-545E81BB0590}"/>
                    </a:ext>
                  </a:extLst>
                </p:cNvPr>
                <p:cNvGrpSpPr/>
                <p:nvPr/>
              </p:nvGrpSpPr>
              <p:grpSpPr bwMode="auto">
                <a:xfrm>
                  <a:off x="3099" y="1792"/>
                  <a:ext cx="224" cy="177"/>
                  <a:chOff x="3099" y="1792"/>
                  <a:chExt cx="224" cy="177"/>
                </a:xfrm>
              </p:grpSpPr>
              <p:grpSp>
                <p:nvGrpSpPr>
                  <p:cNvPr id="300" name="Group 133">
                    <a:extLst>
                      <a:ext uri="{FF2B5EF4-FFF2-40B4-BE49-F238E27FC236}">
                        <a16:creationId xmlns:a16="http://schemas.microsoft.com/office/drawing/2014/main" id="{0698EB06-6854-28B8-EDBF-9132E29FCFBB}"/>
                      </a:ext>
                    </a:extLst>
                  </p:cNvPr>
                  <p:cNvGrpSpPr/>
                  <p:nvPr/>
                </p:nvGrpSpPr>
                <p:grpSpPr bwMode="auto">
                  <a:xfrm>
                    <a:off x="3155" y="1927"/>
                    <a:ext cx="123" cy="42"/>
                    <a:chOff x="3155" y="1927"/>
                    <a:chExt cx="123" cy="42"/>
                  </a:xfrm>
                </p:grpSpPr>
                <p:sp>
                  <p:nvSpPr>
                    <p:cNvPr id="309" name="Freeform 134">
                      <a:extLst>
                        <a:ext uri="{FF2B5EF4-FFF2-40B4-BE49-F238E27FC236}">
                          <a16:creationId xmlns:a16="http://schemas.microsoft.com/office/drawing/2014/main" id="{3B24E804-88E1-A1AF-2E70-70C2B03054CD}"/>
                        </a:ext>
                      </a:extLst>
                    </p:cNvPr>
                    <p:cNvSpPr/>
                    <p:nvPr/>
                  </p:nvSpPr>
                  <p:spPr bwMode="auto">
                    <a:xfrm>
                      <a:off x="3155" y="1927"/>
                      <a:ext cx="123" cy="42"/>
                    </a:xfrm>
                    <a:custGeom>
                      <a:avLst/>
                      <a:gdLst>
                        <a:gd name="T0" fmla="*/ 0 w 123"/>
                        <a:gd name="T1" fmla="*/ 0 h 42"/>
                        <a:gd name="T2" fmla="*/ 24 w 123"/>
                        <a:gd name="T3" fmla="*/ 32 h 42"/>
                        <a:gd name="T4" fmla="*/ 26 w 123"/>
                        <a:gd name="T5" fmla="*/ 34 h 42"/>
                        <a:gd name="T6" fmla="*/ 29 w 123"/>
                        <a:gd name="T7" fmla="*/ 35 h 42"/>
                        <a:gd name="T8" fmla="*/ 33 w 123"/>
                        <a:gd name="T9" fmla="*/ 37 h 42"/>
                        <a:gd name="T10" fmla="*/ 37 w 123"/>
                        <a:gd name="T11" fmla="*/ 38 h 42"/>
                        <a:gd name="T12" fmla="*/ 42 w 123"/>
                        <a:gd name="T13" fmla="*/ 39 h 42"/>
                        <a:gd name="T14" fmla="*/ 46 w 123"/>
                        <a:gd name="T15" fmla="*/ 39 h 42"/>
                        <a:gd name="T16" fmla="*/ 50 w 123"/>
                        <a:gd name="T17" fmla="*/ 40 h 42"/>
                        <a:gd name="T18" fmla="*/ 54 w 123"/>
                        <a:gd name="T19" fmla="*/ 40 h 42"/>
                        <a:gd name="T20" fmla="*/ 59 w 123"/>
                        <a:gd name="T21" fmla="*/ 41 h 42"/>
                        <a:gd name="T22" fmla="*/ 62 w 123"/>
                        <a:gd name="T23" fmla="*/ 41 h 42"/>
                        <a:gd name="T24" fmla="*/ 68 w 123"/>
                        <a:gd name="T25" fmla="*/ 40 h 42"/>
                        <a:gd name="T26" fmla="*/ 72 w 123"/>
                        <a:gd name="T27" fmla="*/ 40 h 42"/>
                        <a:gd name="T28" fmla="*/ 77 w 123"/>
                        <a:gd name="T29" fmla="*/ 39 h 42"/>
                        <a:gd name="T30" fmla="*/ 81 w 123"/>
                        <a:gd name="T31" fmla="*/ 39 h 42"/>
                        <a:gd name="T32" fmla="*/ 85 w 123"/>
                        <a:gd name="T33" fmla="*/ 38 h 42"/>
                        <a:gd name="T34" fmla="*/ 89 w 123"/>
                        <a:gd name="T35" fmla="*/ 37 h 42"/>
                        <a:gd name="T36" fmla="*/ 93 w 123"/>
                        <a:gd name="T37" fmla="*/ 35 h 42"/>
                        <a:gd name="T38" fmla="*/ 95 w 123"/>
                        <a:gd name="T39" fmla="*/ 34 h 42"/>
                        <a:gd name="T40" fmla="*/ 97 w 123"/>
                        <a:gd name="T41" fmla="*/ 33 h 42"/>
                        <a:gd name="T42" fmla="*/ 99 w 123"/>
                        <a:gd name="T43" fmla="*/ 31 h 42"/>
                        <a:gd name="T44" fmla="*/ 122 w 123"/>
                        <a:gd name="T45" fmla="*/ 0 h 42"/>
                        <a:gd name="T46" fmla="*/ 0 w 123"/>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3" h="42">
                          <a:moveTo>
                            <a:pt x="0" y="0"/>
                          </a:moveTo>
                          <a:lnTo>
                            <a:pt x="24" y="32"/>
                          </a:lnTo>
                          <a:lnTo>
                            <a:pt x="26" y="34"/>
                          </a:lnTo>
                          <a:lnTo>
                            <a:pt x="29" y="35"/>
                          </a:lnTo>
                          <a:lnTo>
                            <a:pt x="33" y="37"/>
                          </a:lnTo>
                          <a:lnTo>
                            <a:pt x="37" y="38"/>
                          </a:lnTo>
                          <a:lnTo>
                            <a:pt x="42" y="39"/>
                          </a:lnTo>
                          <a:lnTo>
                            <a:pt x="46" y="39"/>
                          </a:lnTo>
                          <a:lnTo>
                            <a:pt x="50" y="40"/>
                          </a:lnTo>
                          <a:lnTo>
                            <a:pt x="54" y="40"/>
                          </a:lnTo>
                          <a:lnTo>
                            <a:pt x="59" y="41"/>
                          </a:lnTo>
                          <a:lnTo>
                            <a:pt x="62" y="41"/>
                          </a:lnTo>
                          <a:lnTo>
                            <a:pt x="68" y="40"/>
                          </a:lnTo>
                          <a:lnTo>
                            <a:pt x="72" y="40"/>
                          </a:lnTo>
                          <a:lnTo>
                            <a:pt x="77" y="39"/>
                          </a:lnTo>
                          <a:lnTo>
                            <a:pt x="81" y="39"/>
                          </a:lnTo>
                          <a:lnTo>
                            <a:pt x="85" y="38"/>
                          </a:lnTo>
                          <a:lnTo>
                            <a:pt x="89" y="37"/>
                          </a:lnTo>
                          <a:lnTo>
                            <a:pt x="93" y="35"/>
                          </a:lnTo>
                          <a:lnTo>
                            <a:pt x="95" y="34"/>
                          </a:lnTo>
                          <a:lnTo>
                            <a:pt x="97" y="33"/>
                          </a:lnTo>
                          <a:lnTo>
                            <a:pt x="99" y="31"/>
                          </a:lnTo>
                          <a:lnTo>
                            <a:pt x="122" y="0"/>
                          </a:lnTo>
                          <a:lnTo>
                            <a:pt x="0" y="0"/>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10" name="Freeform 135">
                      <a:extLst>
                        <a:ext uri="{FF2B5EF4-FFF2-40B4-BE49-F238E27FC236}">
                          <a16:creationId xmlns:a16="http://schemas.microsoft.com/office/drawing/2014/main" id="{DC37BEA7-B886-B968-A509-EE75CD15B93C}"/>
                        </a:ext>
                      </a:extLst>
                    </p:cNvPr>
                    <p:cNvSpPr/>
                    <p:nvPr/>
                  </p:nvSpPr>
                  <p:spPr bwMode="auto">
                    <a:xfrm>
                      <a:off x="3174" y="1927"/>
                      <a:ext cx="56" cy="42"/>
                    </a:xfrm>
                    <a:custGeom>
                      <a:avLst/>
                      <a:gdLst>
                        <a:gd name="T0" fmla="*/ 0 w 56"/>
                        <a:gd name="T1" fmla="*/ 0 h 42"/>
                        <a:gd name="T2" fmla="*/ 15 w 56"/>
                        <a:gd name="T3" fmla="*/ 37 h 42"/>
                        <a:gd name="T4" fmla="*/ 18 w 56"/>
                        <a:gd name="T5" fmla="*/ 38 h 42"/>
                        <a:gd name="T6" fmla="*/ 23 w 56"/>
                        <a:gd name="T7" fmla="*/ 39 h 42"/>
                        <a:gd name="T8" fmla="*/ 27 w 56"/>
                        <a:gd name="T9" fmla="*/ 39 h 42"/>
                        <a:gd name="T10" fmla="*/ 31 w 56"/>
                        <a:gd name="T11" fmla="*/ 40 h 42"/>
                        <a:gd name="T12" fmla="*/ 35 w 56"/>
                        <a:gd name="T13" fmla="*/ 40 h 42"/>
                        <a:gd name="T14" fmla="*/ 40 w 56"/>
                        <a:gd name="T15" fmla="*/ 41 h 42"/>
                        <a:gd name="T16" fmla="*/ 44 w 56"/>
                        <a:gd name="T17" fmla="*/ 41 h 42"/>
                        <a:gd name="T18" fmla="*/ 49 w 56"/>
                        <a:gd name="T19" fmla="*/ 40 h 42"/>
                        <a:gd name="T20" fmla="*/ 55 w 56"/>
                        <a:gd name="T21" fmla="*/ 0 h 42"/>
                        <a:gd name="T22" fmla="*/ 0 w 56"/>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 h="42">
                          <a:moveTo>
                            <a:pt x="0" y="0"/>
                          </a:moveTo>
                          <a:lnTo>
                            <a:pt x="15" y="37"/>
                          </a:lnTo>
                          <a:lnTo>
                            <a:pt x="18" y="38"/>
                          </a:lnTo>
                          <a:lnTo>
                            <a:pt x="23" y="39"/>
                          </a:lnTo>
                          <a:lnTo>
                            <a:pt x="27" y="39"/>
                          </a:lnTo>
                          <a:lnTo>
                            <a:pt x="31" y="40"/>
                          </a:lnTo>
                          <a:lnTo>
                            <a:pt x="35" y="40"/>
                          </a:lnTo>
                          <a:lnTo>
                            <a:pt x="40" y="41"/>
                          </a:lnTo>
                          <a:lnTo>
                            <a:pt x="44" y="41"/>
                          </a:lnTo>
                          <a:lnTo>
                            <a:pt x="49" y="40"/>
                          </a:lnTo>
                          <a:lnTo>
                            <a:pt x="55" y="0"/>
                          </a:lnTo>
                          <a:lnTo>
                            <a:pt x="0" y="0"/>
                          </a:lnTo>
                        </a:path>
                      </a:pathLst>
                    </a:custGeom>
                    <a:solidFill>
                      <a:srgbClr val="404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301" name="Group 136">
                    <a:extLst>
                      <a:ext uri="{FF2B5EF4-FFF2-40B4-BE49-F238E27FC236}">
                        <a16:creationId xmlns:a16="http://schemas.microsoft.com/office/drawing/2014/main" id="{9476FE96-477F-A7A5-5D1C-49EED126B320}"/>
                      </a:ext>
                    </a:extLst>
                  </p:cNvPr>
                  <p:cNvGrpSpPr/>
                  <p:nvPr/>
                </p:nvGrpSpPr>
                <p:grpSpPr bwMode="auto">
                  <a:xfrm>
                    <a:off x="3099" y="1792"/>
                    <a:ext cx="224" cy="148"/>
                    <a:chOff x="3099" y="1792"/>
                    <a:chExt cx="224" cy="148"/>
                  </a:xfrm>
                </p:grpSpPr>
                <p:sp>
                  <p:nvSpPr>
                    <p:cNvPr id="302" name="Freeform 137">
                      <a:extLst>
                        <a:ext uri="{FF2B5EF4-FFF2-40B4-BE49-F238E27FC236}">
                          <a16:creationId xmlns:a16="http://schemas.microsoft.com/office/drawing/2014/main" id="{16303DD6-CE15-1187-AF35-72914FF30EF7}"/>
                        </a:ext>
                      </a:extLst>
                    </p:cNvPr>
                    <p:cNvSpPr/>
                    <p:nvPr/>
                  </p:nvSpPr>
                  <p:spPr bwMode="auto">
                    <a:xfrm>
                      <a:off x="3099" y="1792"/>
                      <a:ext cx="224" cy="148"/>
                    </a:xfrm>
                    <a:custGeom>
                      <a:avLst/>
                      <a:gdLst>
                        <a:gd name="T0" fmla="*/ 5 w 224"/>
                        <a:gd name="T1" fmla="*/ 4 h 148"/>
                        <a:gd name="T2" fmla="*/ 6 w 224"/>
                        <a:gd name="T3" fmla="*/ 7 h 148"/>
                        <a:gd name="T4" fmla="*/ 5 w 224"/>
                        <a:gd name="T5" fmla="*/ 15 h 148"/>
                        <a:gd name="T6" fmla="*/ 3 w 224"/>
                        <a:gd name="T7" fmla="*/ 19 h 148"/>
                        <a:gd name="T8" fmla="*/ 1 w 224"/>
                        <a:gd name="T9" fmla="*/ 25 h 148"/>
                        <a:gd name="T10" fmla="*/ 4 w 224"/>
                        <a:gd name="T11" fmla="*/ 30 h 148"/>
                        <a:gd name="T12" fmla="*/ 8 w 224"/>
                        <a:gd name="T13" fmla="*/ 36 h 148"/>
                        <a:gd name="T14" fmla="*/ 7 w 224"/>
                        <a:gd name="T15" fmla="*/ 39 h 148"/>
                        <a:gd name="T16" fmla="*/ 3 w 224"/>
                        <a:gd name="T17" fmla="*/ 44 h 148"/>
                        <a:gd name="T18" fmla="*/ 1 w 224"/>
                        <a:gd name="T19" fmla="*/ 48 h 148"/>
                        <a:gd name="T20" fmla="*/ 4 w 224"/>
                        <a:gd name="T21" fmla="*/ 53 h 148"/>
                        <a:gd name="T22" fmla="*/ 7 w 224"/>
                        <a:gd name="T23" fmla="*/ 56 h 148"/>
                        <a:gd name="T24" fmla="*/ 7 w 224"/>
                        <a:gd name="T25" fmla="*/ 61 h 148"/>
                        <a:gd name="T26" fmla="*/ 3 w 224"/>
                        <a:gd name="T27" fmla="*/ 66 h 148"/>
                        <a:gd name="T28" fmla="*/ 0 w 224"/>
                        <a:gd name="T29" fmla="*/ 71 h 148"/>
                        <a:gd name="T30" fmla="*/ 3 w 224"/>
                        <a:gd name="T31" fmla="*/ 76 h 148"/>
                        <a:gd name="T32" fmla="*/ 8 w 224"/>
                        <a:gd name="T33" fmla="*/ 80 h 148"/>
                        <a:gd name="T34" fmla="*/ 8 w 224"/>
                        <a:gd name="T35" fmla="*/ 88 h 148"/>
                        <a:gd name="T36" fmla="*/ 4 w 224"/>
                        <a:gd name="T37" fmla="*/ 92 h 148"/>
                        <a:gd name="T38" fmla="*/ 5 w 224"/>
                        <a:gd name="T39" fmla="*/ 96 h 148"/>
                        <a:gd name="T40" fmla="*/ 10 w 224"/>
                        <a:gd name="T41" fmla="*/ 102 h 148"/>
                        <a:gd name="T42" fmla="*/ 26 w 224"/>
                        <a:gd name="T43" fmla="*/ 117 h 148"/>
                        <a:gd name="T44" fmla="*/ 40 w 224"/>
                        <a:gd name="T45" fmla="*/ 128 h 148"/>
                        <a:gd name="T46" fmla="*/ 53 w 224"/>
                        <a:gd name="T47" fmla="*/ 135 h 148"/>
                        <a:gd name="T48" fmla="*/ 76 w 224"/>
                        <a:gd name="T49" fmla="*/ 143 h 148"/>
                        <a:gd name="T50" fmla="*/ 98 w 224"/>
                        <a:gd name="T51" fmla="*/ 146 h 148"/>
                        <a:gd name="T52" fmla="*/ 127 w 224"/>
                        <a:gd name="T53" fmla="*/ 146 h 148"/>
                        <a:gd name="T54" fmla="*/ 152 w 224"/>
                        <a:gd name="T55" fmla="*/ 144 h 148"/>
                        <a:gd name="T56" fmla="*/ 170 w 224"/>
                        <a:gd name="T57" fmla="*/ 140 h 148"/>
                        <a:gd name="T58" fmla="*/ 181 w 224"/>
                        <a:gd name="T59" fmla="*/ 134 h 148"/>
                        <a:gd name="T60" fmla="*/ 189 w 224"/>
                        <a:gd name="T61" fmla="*/ 128 h 148"/>
                        <a:gd name="T62" fmla="*/ 213 w 224"/>
                        <a:gd name="T63" fmla="*/ 100 h 148"/>
                        <a:gd name="T64" fmla="*/ 218 w 224"/>
                        <a:gd name="T65" fmla="*/ 91 h 148"/>
                        <a:gd name="T66" fmla="*/ 218 w 224"/>
                        <a:gd name="T67" fmla="*/ 87 h 148"/>
                        <a:gd name="T68" fmla="*/ 215 w 224"/>
                        <a:gd name="T69" fmla="*/ 83 h 148"/>
                        <a:gd name="T70" fmla="*/ 215 w 224"/>
                        <a:gd name="T71" fmla="*/ 77 h 148"/>
                        <a:gd name="T72" fmla="*/ 218 w 224"/>
                        <a:gd name="T73" fmla="*/ 73 h 148"/>
                        <a:gd name="T74" fmla="*/ 221 w 224"/>
                        <a:gd name="T75" fmla="*/ 69 h 148"/>
                        <a:gd name="T76" fmla="*/ 223 w 224"/>
                        <a:gd name="T77" fmla="*/ 64 h 148"/>
                        <a:gd name="T78" fmla="*/ 219 w 224"/>
                        <a:gd name="T79" fmla="*/ 60 h 148"/>
                        <a:gd name="T80" fmla="*/ 216 w 224"/>
                        <a:gd name="T81" fmla="*/ 56 h 148"/>
                        <a:gd name="T82" fmla="*/ 216 w 224"/>
                        <a:gd name="T83" fmla="*/ 52 h 148"/>
                        <a:gd name="T84" fmla="*/ 221 w 224"/>
                        <a:gd name="T85" fmla="*/ 46 h 148"/>
                        <a:gd name="T86" fmla="*/ 221 w 224"/>
                        <a:gd name="T87" fmla="*/ 41 h 148"/>
                        <a:gd name="T88" fmla="*/ 218 w 224"/>
                        <a:gd name="T89" fmla="*/ 36 h 148"/>
                        <a:gd name="T90" fmla="*/ 216 w 224"/>
                        <a:gd name="T91" fmla="*/ 31 h 148"/>
                        <a:gd name="T92" fmla="*/ 218 w 224"/>
                        <a:gd name="T93" fmla="*/ 26 h 148"/>
                        <a:gd name="T94" fmla="*/ 221 w 224"/>
                        <a:gd name="T95" fmla="*/ 23 h 148"/>
                        <a:gd name="T96" fmla="*/ 223 w 224"/>
                        <a:gd name="T97" fmla="*/ 18 h 148"/>
                        <a:gd name="T98" fmla="*/ 220 w 224"/>
                        <a:gd name="T99" fmla="*/ 13 h 148"/>
                        <a:gd name="T100" fmla="*/ 217 w 224"/>
                        <a:gd name="T101" fmla="*/ 8 h 148"/>
                        <a:gd name="T102" fmla="*/ 218 w 224"/>
                        <a:gd name="T103" fmla="*/ 3 h 148"/>
                        <a:gd name="T104" fmla="*/ 6 w 224"/>
                        <a:gd name="T105" fmla="*/ 0 h 1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4" h="148">
                          <a:moveTo>
                            <a:pt x="6" y="0"/>
                          </a:moveTo>
                          <a:lnTo>
                            <a:pt x="5" y="4"/>
                          </a:lnTo>
                          <a:lnTo>
                            <a:pt x="5" y="5"/>
                          </a:lnTo>
                          <a:lnTo>
                            <a:pt x="6" y="7"/>
                          </a:lnTo>
                          <a:lnTo>
                            <a:pt x="6" y="12"/>
                          </a:lnTo>
                          <a:lnTo>
                            <a:pt x="5" y="15"/>
                          </a:lnTo>
                          <a:lnTo>
                            <a:pt x="4" y="17"/>
                          </a:lnTo>
                          <a:lnTo>
                            <a:pt x="3" y="19"/>
                          </a:lnTo>
                          <a:lnTo>
                            <a:pt x="1" y="23"/>
                          </a:lnTo>
                          <a:lnTo>
                            <a:pt x="1" y="25"/>
                          </a:lnTo>
                          <a:lnTo>
                            <a:pt x="3" y="28"/>
                          </a:lnTo>
                          <a:lnTo>
                            <a:pt x="4" y="30"/>
                          </a:lnTo>
                          <a:lnTo>
                            <a:pt x="7" y="33"/>
                          </a:lnTo>
                          <a:lnTo>
                            <a:pt x="8" y="36"/>
                          </a:lnTo>
                          <a:lnTo>
                            <a:pt x="8" y="37"/>
                          </a:lnTo>
                          <a:lnTo>
                            <a:pt x="7" y="39"/>
                          </a:lnTo>
                          <a:lnTo>
                            <a:pt x="5" y="41"/>
                          </a:lnTo>
                          <a:lnTo>
                            <a:pt x="3" y="44"/>
                          </a:lnTo>
                          <a:lnTo>
                            <a:pt x="1" y="46"/>
                          </a:lnTo>
                          <a:lnTo>
                            <a:pt x="1" y="48"/>
                          </a:lnTo>
                          <a:lnTo>
                            <a:pt x="3" y="50"/>
                          </a:lnTo>
                          <a:lnTo>
                            <a:pt x="4" y="53"/>
                          </a:lnTo>
                          <a:lnTo>
                            <a:pt x="6" y="55"/>
                          </a:lnTo>
                          <a:lnTo>
                            <a:pt x="7" y="56"/>
                          </a:lnTo>
                          <a:lnTo>
                            <a:pt x="8" y="58"/>
                          </a:lnTo>
                          <a:lnTo>
                            <a:pt x="7" y="61"/>
                          </a:lnTo>
                          <a:lnTo>
                            <a:pt x="5" y="64"/>
                          </a:lnTo>
                          <a:lnTo>
                            <a:pt x="3" y="66"/>
                          </a:lnTo>
                          <a:lnTo>
                            <a:pt x="0" y="69"/>
                          </a:lnTo>
                          <a:lnTo>
                            <a:pt x="0" y="71"/>
                          </a:lnTo>
                          <a:lnTo>
                            <a:pt x="1" y="73"/>
                          </a:lnTo>
                          <a:lnTo>
                            <a:pt x="3" y="76"/>
                          </a:lnTo>
                          <a:lnTo>
                            <a:pt x="5" y="78"/>
                          </a:lnTo>
                          <a:lnTo>
                            <a:pt x="8" y="80"/>
                          </a:lnTo>
                          <a:lnTo>
                            <a:pt x="9" y="84"/>
                          </a:lnTo>
                          <a:lnTo>
                            <a:pt x="8" y="88"/>
                          </a:lnTo>
                          <a:lnTo>
                            <a:pt x="5" y="91"/>
                          </a:lnTo>
                          <a:lnTo>
                            <a:pt x="4" y="92"/>
                          </a:lnTo>
                          <a:lnTo>
                            <a:pt x="4" y="95"/>
                          </a:lnTo>
                          <a:lnTo>
                            <a:pt x="5" y="96"/>
                          </a:lnTo>
                          <a:lnTo>
                            <a:pt x="7" y="98"/>
                          </a:lnTo>
                          <a:lnTo>
                            <a:pt x="10" y="102"/>
                          </a:lnTo>
                          <a:lnTo>
                            <a:pt x="15" y="108"/>
                          </a:lnTo>
                          <a:lnTo>
                            <a:pt x="26" y="117"/>
                          </a:lnTo>
                          <a:lnTo>
                            <a:pt x="35" y="124"/>
                          </a:lnTo>
                          <a:lnTo>
                            <a:pt x="40" y="128"/>
                          </a:lnTo>
                          <a:lnTo>
                            <a:pt x="46" y="131"/>
                          </a:lnTo>
                          <a:lnTo>
                            <a:pt x="53" y="135"/>
                          </a:lnTo>
                          <a:lnTo>
                            <a:pt x="62" y="139"/>
                          </a:lnTo>
                          <a:lnTo>
                            <a:pt x="76" y="143"/>
                          </a:lnTo>
                          <a:lnTo>
                            <a:pt x="87" y="145"/>
                          </a:lnTo>
                          <a:lnTo>
                            <a:pt x="98" y="146"/>
                          </a:lnTo>
                          <a:lnTo>
                            <a:pt x="112" y="147"/>
                          </a:lnTo>
                          <a:lnTo>
                            <a:pt x="127" y="146"/>
                          </a:lnTo>
                          <a:lnTo>
                            <a:pt x="140" y="146"/>
                          </a:lnTo>
                          <a:lnTo>
                            <a:pt x="152" y="144"/>
                          </a:lnTo>
                          <a:lnTo>
                            <a:pt x="162" y="142"/>
                          </a:lnTo>
                          <a:lnTo>
                            <a:pt x="170" y="140"/>
                          </a:lnTo>
                          <a:lnTo>
                            <a:pt x="176" y="137"/>
                          </a:lnTo>
                          <a:lnTo>
                            <a:pt x="181" y="134"/>
                          </a:lnTo>
                          <a:lnTo>
                            <a:pt x="185" y="132"/>
                          </a:lnTo>
                          <a:lnTo>
                            <a:pt x="189" y="128"/>
                          </a:lnTo>
                          <a:lnTo>
                            <a:pt x="203" y="113"/>
                          </a:lnTo>
                          <a:lnTo>
                            <a:pt x="213" y="100"/>
                          </a:lnTo>
                          <a:lnTo>
                            <a:pt x="217" y="94"/>
                          </a:lnTo>
                          <a:lnTo>
                            <a:pt x="218" y="91"/>
                          </a:lnTo>
                          <a:lnTo>
                            <a:pt x="218" y="89"/>
                          </a:lnTo>
                          <a:lnTo>
                            <a:pt x="218" y="87"/>
                          </a:lnTo>
                          <a:lnTo>
                            <a:pt x="216" y="84"/>
                          </a:lnTo>
                          <a:lnTo>
                            <a:pt x="215" y="83"/>
                          </a:lnTo>
                          <a:lnTo>
                            <a:pt x="214" y="80"/>
                          </a:lnTo>
                          <a:lnTo>
                            <a:pt x="215" y="77"/>
                          </a:lnTo>
                          <a:lnTo>
                            <a:pt x="216" y="76"/>
                          </a:lnTo>
                          <a:lnTo>
                            <a:pt x="218" y="73"/>
                          </a:lnTo>
                          <a:lnTo>
                            <a:pt x="219" y="72"/>
                          </a:lnTo>
                          <a:lnTo>
                            <a:pt x="221" y="69"/>
                          </a:lnTo>
                          <a:lnTo>
                            <a:pt x="223" y="67"/>
                          </a:lnTo>
                          <a:lnTo>
                            <a:pt x="223" y="64"/>
                          </a:lnTo>
                          <a:lnTo>
                            <a:pt x="221" y="62"/>
                          </a:lnTo>
                          <a:lnTo>
                            <a:pt x="219" y="60"/>
                          </a:lnTo>
                          <a:lnTo>
                            <a:pt x="218" y="58"/>
                          </a:lnTo>
                          <a:lnTo>
                            <a:pt x="216" y="56"/>
                          </a:lnTo>
                          <a:lnTo>
                            <a:pt x="215" y="54"/>
                          </a:lnTo>
                          <a:lnTo>
                            <a:pt x="216" y="52"/>
                          </a:lnTo>
                          <a:lnTo>
                            <a:pt x="218" y="49"/>
                          </a:lnTo>
                          <a:lnTo>
                            <a:pt x="221" y="46"/>
                          </a:lnTo>
                          <a:lnTo>
                            <a:pt x="221" y="44"/>
                          </a:lnTo>
                          <a:lnTo>
                            <a:pt x="221" y="41"/>
                          </a:lnTo>
                          <a:lnTo>
                            <a:pt x="220" y="38"/>
                          </a:lnTo>
                          <a:lnTo>
                            <a:pt x="218" y="36"/>
                          </a:lnTo>
                          <a:lnTo>
                            <a:pt x="217" y="34"/>
                          </a:lnTo>
                          <a:lnTo>
                            <a:pt x="216" y="31"/>
                          </a:lnTo>
                          <a:lnTo>
                            <a:pt x="216" y="29"/>
                          </a:lnTo>
                          <a:lnTo>
                            <a:pt x="218" y="26"/>
                          </a:lnTo>
                          <a:lnTo>
                            <a:pt x="219" y="24"/>
                          </a:lnTo>
                          <a:lnTo>
                            <a:pt x="221" y="23"/>
                          </a:lnTo>
                          <a:lnTo>
                            <a:pt x="223" y="20"/>
                          </a:lnTo>
                          <a:lnTo>
                            <a:pt x="223" y="18"/>
                          </a:lnTo>
                          <a:lnTo>
                            <a:pt x="222" y="16"/>
                          </a:lnTo>
                          <a:lnTo>
                            <a:pt x="220" y="13"/>
                          </a:lnTo>
                          <a:lnTo>
                            <a:pt x="218" y="11"/>
                          </a:lnTo>
                          <a:lnTo>
                            <a:pt x="217" y="8"/>
                          </a:lnTo>
                          <a:lnTo>
                            <a:pt x="217" y="5"/>
                          </a:lnTo>
                          <a:lnTo>
                            <a:pt x="218" y="3"/>
                          </a:lnTo>
                          <a:lnTo>
                            <a:pt x="217" y="0"/>
                          </a:lnTo>
                          <a:lnTo>
                            <a:pt x="6" y="0"/>
                          </a:lnTo>
                        </a:path>
                      </a:pathLst>
                    </a:custGeom>
                    <a:solidFill>
                      <a:srgbClr val="FFC08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3" name="Freeform 138">
                      <a:extLst>
                        <a:ext uri="{FF2B5EF4-FFF2-40B4-BE49-F238E27FC236}">
                          <a16:creationId xmlns:a16="http://schemas.microsoft.com/office/drawing/2014/main" id="{F6E334CE-15B5-282F-14AF-A701A6C90347}"/>
                        </a:ext>
                      </a:extLst>
                    </p:cNvPr>
                    <p:cNvSpPr/>
                    <p:nvPr/>
                  </p:nvSpPr>
                  <p:spPr bwMode="auto">
                    <a:xfrm>
                      <a:off x="3101" y="1812"/>
                      <a:ext cx="28" cy="21"/>
                    </a:xfrm>
                    <a:custGeom>
                      <a:avLst/>
                      <a:gdLst>
                        <a:gd name="T0" fmla="*/ 1 w 28"/>
                        <a:gd name="T1" fmla="*/ 0 h 21"/>
                        <a:gd name="T2" fmla="*/ 3 w 28"/>
                        <a:gd name="T3" fmla="*/ 2 h 21"/>
                        <a:gd name="T4" fmla="*/ 5 w 28"/>
                        <a:gd name="T5" fmla="*/ 5 h 21"/>
                        <a:gd name="T6" fmla="*/ 10 w 28"/>
                        <a:gd name="T7" fmla="*/ 8 h 21"/>
                        <a:gd name="T8" fmla="*/ 15 w 28"/>
                        <a:gd name="T9" fmla="*/ 11 h 21"/>
                        <a:gd name="T10" fmla="*/ 21 w 28"/>
                        <a:gd name="T11" fmla="*/ 13 h 21"/>
                        <a:gd name="T12" fmla="*/ 27 w 28"/>
                        <a:gd name="T13" fmla="*/ 14 h 21"/>
                        <a:gd name="T14" fmla="*/ 24 w 28"/>
                        <a:gd name="T15" fmla="*/ 18 h 21"/>
                        <a:gd name="T16" fmla="*/ 17 w 28"/>
                        <a:gd name="T17" fmla="*/ 17 h 21"/>
                        <a:gd name="T18" fmla="*/ 10 w 28"/>
                        <a:gd name="T19" fmla="*/ 17 h 21"/>
                        <a:gd name="T20" fmla="*/ 5 w 28"/>
                        <a:gd name="T21" fmla="*/ 20 h 21"/>
                        <a:gd name="T22" fmla="*/ 6 w 28"/>
                        <a:gd name="T23" fmla="*/ 18 h 21"/>
                        <a:gd name="T24" fmla="*/ 6 w 28"/>
                        <a:gd name="T25" fmla="*/ 15 h 21"/>
                        <a:gd name="T26" fmla="*/ 4 w 28"/>
                        <a:gd name="T27" fmla="*/ 12 h 21"/>
                        <a:gd name="T28" fmla="*/ 2 w 28"/>
                        <a:gd name="T29" fmla="*/ 10 h 21"/>
                        <a:gd name="T30" fmla="*/ 0 w 28"/>
                        <a:gd name="T31" fmla="*/ 6 h 21"/>
                        <a:gd name="T32" fmla="*/ 0 w 28"/>
                        <a:gd name="T33" fmla="*/ 3 h 21"/>
                        <a:gd name="T34" fmla="*/ 1 w 28"/>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 h="21">
                          <a:moveTo>
                            <a:pt x="1" y="0"/>
                          </a:moveTo>
                          <a:lnTo>
                            <a:pt x="3" y="2"/>
                          </a:lnTo>
                          <a:lnTo>
                            <a:pt x="5" y="5"/>
                          </a:lnTo>
                          <a:lnTo>
                            <a:pt x="10" y="8"/>
                          </a:lnTo>
                          <a:lnTo>
                            <a:pt x="15" y="11"/>
                          </a:lnTo>
                          <a:lnTo>
                            <a:pt x="21" y="13"/>
                          </a:lnTo>
                          <a:lnTo>
                            <a:pt x="27" y="14"/>
                          </a:lnTo>
                          <a:lnTo>
                            <a:pt x="24" y="18"/>
                          </a:lnTo>
                          <a:lnTo>
                            <a:pt x="17" y="17"/>
                          </a:lnTo>
                          <a:lnTo>
                            <a:pt x="10" y="17"/>
                          </a:lnTo>
                          <a:lnTo>
                            <a:pt x="5" y="20"/>
                          </a:lnTo>
                          <a:lnTo>
                            <a:pt x="6" y="18"/>
                          </a:lnTo>
                          <a:lnTo>
                            <a:pt x="6" y="15"/>
                          </a:lnTo>
                          <a:lnTo>
                            <a:pt x="4" y="12"/>
                          </a:lnTo>
                          <a:lnTo>
                            <a:pt x="2" y="10"/>
                          </a:lnTo>
                          <a:lnTo>
                            <a:pt x="0" y="6"/>
                          </a:lnTo>
                          <a:lnTo>
                            <a:pt x="0" y="3"/>
                          </a:lnTo>
                          <a:lnTo>
                            <a:pt x="1"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4" name="Freeform 139">
                      <a:extLst>
                        <a:ext uri="{FF2B5EF4-FFF2-40B4-BE49-F238E27FC236}">
                          <a16:creationId xmlns:a16="http://schemas.microsoft.com/office/drawing/2014/main" id="{8F390F4C-CFC1-F4F3-D6F2-E4FBD1931D93}"/>
                        </a:ext>
                      </a:extLst>
                    </p:cNvPr>
                    <p:cNvSpPr/>
                    <p:nvPr/>
                  </p:nvSpPr>
                  <p:spPr bwMode="auto">
                    <a:xfrm>
                      <a:off x="3101" y="1837"/>
                      <a:ext cx="37" cy="18"/>
                    </a:xfrm>
                    <a:custGeom>
                      <a:avLst/>
                      <a:gdLst>
                        <a:gd name="T0" fmla="*/ 0 w 37"/>
                        <a:gd name="T1" fmla="*/ 1 h 18"/>
                        <a:gd name="T2" fmla="*/ 1 w 37"/>
                        <a:gd name="T3" fmla="*/ 0 h 18"/>
                        <a:gd name="T4" fmla="*/ 2 w 37"/>
                        <a:gd name="T5" fmla="*/ 1 h 18"/>
                        <a:gd name="T6" fmla="*/ 5 w 37"/>
                        <a:gd name="T7" fmla="*/ 3 h 18"/>
                        <a:gd name="T8" fmla="*/ 10 w 37"/>
                        <a:gd name="T9" fmla="*/ 4 h 18"/>
                        <a:gd name="T10" fmla="*/ 15 w 37"/>
                        <a:gd name="T11" fmla="*/ 6 h 18"/>
                        <a:gd name="T12" fmla="*/ 24 w 37"/>
                        <a:gd name="T13" fmla="*/ 7 h 18"/>
                        <a:gd name="T14" fmla="*/ 33 w 37"/>
                        <a:gd name="T15" fmla="*/ 9 h 18"/>
                        <a:gd name="T16" fmla="*/ 36 w 37"/>
                        <a:gd name="T17" fmla="*/ 16 h 18"/>
                        <a:gd name="T18" fmla="*/ 25 w 37"/>
                        <a:gd name="T19" fmla="*/ 14 h 18"/>
                        <a:gd name="T20" fmla="*/ 17 w 37"/>
                        <a:gd name="T21" fmla="*/ 13 h 18"/>
                        <a:gd name="T22" fmla="*/ 10 w 37"/>
                        <a:gd name="T23" fmla="*/ 14 h 18"/>
                        <a:gd name="T24" fmla="*/ 6 w 37"/>
                        <a:gd name="T25" fmla="*/ 17 h 18"/>
                        <a:gd name="T26" fmla="*/ 6 w 37"/>
                        <a:gd name="T27" fmla="*/ 15 h 18"/>
                        <a:gd name="T28" fmla="*/ 6 w 37"/>
                        <a:gd name="T29" fmla="*/ 12 h 18"/>
                        <a:gd name="T30" fmla="*/ 5 w 37"/>
                        <a:gd name="T31" fmla="*/ 10 h 18"/>
                        <a:gd name="T32" fmla="*/ 2 w 37"/>
                        <a:gd name="T33" fmla="*/ 7 h 18"/>
                        <a:gd name="T34" fmla="*/ 0 w 37"/>
                        <a:gd name="T35" fmla="*/ 4 h 18"/>
                        <a:gd name="T36" fmla="*/ 0 w 37"/>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 h="18">
                          <a:moveTo>
                            <a:pt x="0" y="1"/>
                          </a:moveTo>
                          <a:lnTo>
                            <a:pt x="1" y="0"/>
                          </a:lnTo>
                          <a:lnTo>
                            <a:pt x="2" y="1"/>
                          </a:lnTo>
                          <a:lnTo>
                            <a:pt x="5" y="3"/>
                          </a:lnTo>
                          <a:lnTo>
                            <a:pt x="10" y="4"/>
                          </a:lnTo>
                          <a:lnTo>
                            <a:pt x="15" y="6"/>
                          </a:lnTo>
                          <a:lnTo>
                            <a:pt x="24" y="7"/>
                          </a:lnTo>
                          <a:lnTo>
                            <a:pt x="33" y="9"/>
                          </a:lnTo>
                          <a:lnTo>
                            <a:pt x="36" y="16"/>
                          </a:lnTo>
                          <a:lnTo>
                            <a:pt x="25" y="14"/>
                          </a:lnTo>
                          <a:lnTo>
                            <a:pt x="17" y="13"/>
                          </a:lnTo>
                          <a:lnTo>
                            <a:pt x="10" y="14"/>
                          </a:lnTo>
                          <a:lnTo>
                            <a:pt x="6" y="17"/>
                          </a:lnTo>
                          <a:lnTo>
                            <a:pt x="6" y="15"/>
                          </a:lnTo>
                          <a:lnTo>
                            <a:pt x="6" y="12"/>
                          </a:lnTo>
                          <a:lnTo>
                            <a:pt x="5" y="10"/>
                          </a:lnTo>
                          <a:lnTo>
                            <a:pt x="2" y="7"/>
                          </a:lnTo>
                          <a:lnTo>
                            <a:pt x="0" y="4"/>
                          </a:lnTo>
                          <a:lnTo>
                            <a:pt x="0" y="1"/>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5" name="Freeform 140">
                      <a:extLst>
                        <a:ext uri="{FF2B5EF4-FFF2-40B4-BE49-F238E27FC236}">
                          <a16:creationId xmlns:a16="http://schemas.microsoft.com/office/drawing/2014/main" id="{903C140C-DD28-5466-9465-8C1A58C646BB}"/>
                        </a:ext>
                      </a:extLst>
                    </p:cNvPr>
                    <p:cNvSpPr/>
                    <p:nvPr/>
                  </p:nvSpPr>
                  <p:spPr bwMode="auto">
                    <a:xfrm>
                      <a:off x="3099" y="1858"/>
                      <a:ext cx="44" cy="23"/>
                    </a:xfrm>
                    <a:custGeom>
                      <a:avLst/>
                      <a:gdLst>
                        <a:gd name="T0" fmla="*/ 0 w 44"/>
                        <a:gd name="T1" fmla="*/ 3 h 23"/>
                        <a:gd name="T2" fmla="*/ 2 w 44"/>
                        <a:gd name="T3" fmla="*/ 0 h 23"/>
                        <a:gd name="T4" fmla="*/ 5 w 44"/>
                        <a:gd name="T5" fmla="*/ 3 h 23"/>
                        <a:gd name="T6" fmla="*/ 8 w 44"/>
                        <a:gd name="T7" fmla="*/ 5 h 23"/>
                        <a:gd name="T8" fmla="*/ 11 w 44"/>
                        <a:gd name="T9" fmla="*/ 7 h 23"/>
                        <a:gd name="T10" fmla="*/ 17 w 44"/>
                        <a:gd name="T11" fmla="*/ 9 h 23"/>
                        <a:gd name="T12" fmla="*/ 23 w 44"/>
                        <a:gd name="T13" fmla="*/ 10 h 23"/>
                        <a:gd name="T14" fmla="*/ 30 w 44"/>
                        <a:gd name="T15" fmla="*/ 12 h 23"/>
                        <a:gd name="T16" fmla="*/ 41 w 44"/>
                        <a:gd name="T17" fmla="*/ 15 h 23"/>
                        <a:gd name="T18" fmla="*/ 43 w 44"/>
                        <a:gd name="T19" fmla="*/ 22 h 23"/>
                        <a:gd name="T20" fmla="*/ 32 w 44"/>
                        <a:gd name="T21" fmla="*/ 18 h 23"/>
                        <a:gd name="T22" fmla="*/ 25 w 44"/>
                        <a:gd name="T23" fmla="*/ 16 h 23"/>
                        <a:gd name="T24" fmla="*/ 19 w 44"/>
                        <a:gd name="T25" fmla="*/ 15 h 23"/>
                        <a:gd name="T26" fmla="*/ 14 w 44"/>
                        <a:gd name="T27" fmla="*/ 15 h 23"/>
                        <a:gd name="T28" fmla="*/ 11 w 44"/>
                        <a:gd name="T29" fmla="*/ 16 h 23"/>
                        <a:gd name="T30" fmla="*/ 8 w 44"/>
                        <a:gd name="T31" fmla="*/ 19 h 23"/>
                        <a:gd name="T32" fmla="*/ 8 w 44"/>
                        <a:gd name="T33" fmla="*/ 16 h 23"/>
                        <a:gd name="T34" fmla="*/ 5 w 44"/>
                        <a:gd name="T35" fmla="*/ 12 h 23"/>
                        <a:gd name="T36" fmla="*/ 2 w 44"/>
                        <a:gd name="T37" fmla="*/ 9 h 23"/>
                        <a:gd name="T38" fmla="*/ 0 w 44"/>
                        <a:gd name="T39" fmla="*/ 6 h 23"/>
                        <a:gd name="T40" fmla="*/ 0 w 44"/>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 h="23">
                          <a:moveTo>
                            <a:pt x="0" y="3"/>
                          </a:moveTo>
                          <a:lnTo>
                            <a:pt x="2" y="0"/>
                          </a:lnTo>
                          <a:lnTo>
                            <a:pt x="5" y="3"/>
                          </a:lnTo>
                          <a:lnTo>
                            <a:pt x="8" y="5"/>
                          </a:lnTo>
                          <a:lnTo>
                            <a:pt x="11" y="7"/>
                          </a:lnTo>
                          <a:lnTo>
                            <a:pt x="17" y="9"/>
                          </a:lnTo>
                          <a:lnTo>
                            <a:pt x="23" y="10"/>
                          </a:lnTo>
                          <a:lnTo>
                            <a:pt x="30" y="12"/>
                          </a:lnTo>
                          <a:lnTo>
                            <a:pt x="41" y="15"/>
                          </a:lnTo>
                          <a:lnTo>
                            <a:pt x="43" y="22"/>
                          </a:lnTo>
                          <a:lnTo>
                            <a:pt x="32" y="18"/>
                          </a:lnTo>
                          <a:lnTo>
                            <a:pt x="25" y="16"/>
                          </a:lnTo>
                          <a:lnTo>
                            <a:pt x="19" y="15"/>
                          </a:lnTo>
                          <a:lnTo>
                            <a:pt x="14" y="15"/>
                          </a:lnTo>
                          <a:lnTo>
                            <a:pt x="11" y="16"/>
                          </a:lnTo>
                          <a:lnTo>
                            <a:pt x="8" y="19"/>
                          </a:lnTo>
                          <a:lnTo>
                            <a:pt x="8" y="16"/>
                          </a:lnTo>
                          <a:lnTo>
                            <a:pt x="5" y="12"/>
                          </a:lnTo>
                          <a:lnTo>
                            <a:pt x="2" y="9"/>
                          </a:lnTo>
                          <a:lnTo>
                            <a:pt x="0" y="6"/>
                          </a:lnTo>
                          <a:lnTo>
                            <a:pt x="0" y="3"/>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6" name="Freeform 141">
                      <a:extLst>
                        <a:ext uri="{FF2B5EF4-FFF2-40B4-BE49-F238E27FC236}">
                          <a16:creationId xmlns:a16="http://schemas.microsoft.com/office/drawing/2014/main" id="{4B86D3E1-312A-5F00-9768-C18DDF248404}"/>
                        </a:ext>
                      </a:extLst>
                    </p:cNvPr>
                    <p:cNvSpPr/>
                    <p:nvPr/>
                  </p:nvSpPr>
                  <p:spPr bwMode="auto">
                    <a:xfrm>
                      <a:off x="3104" y="1882"/>
                      <a:ext cx="52" cy="48"/>
                    </a:xfrm>
                    <a:custGeom>
                      <a:avLst/>
                      <a:gdLst>
                        <a:gd name="T0" fmla="*/ 0 w 52"/>
                        <a:gd name="T1" fmla="*/ 7 h 48"/>
                        <a:gd name="T2" fmla="*/ 0 w 52"/>
                        <a:gd name="T3" fmla="*/ 4 h 48"/>
                        <a:gd name="T4" fmla="*/ 0 w 52"/>
                        <a:gd name="T5" fmla="*/ 2 h 48"/>
                        <a:gd name="T6" fmla="*/ 1 w 52"/>
                        <a:gd name="T7" fmla="*/ 0 h 48"/>
                        <a:gd name="T8" fmla="*/ 5 w 52"/>
                        <a:gd name="T9" fmla="*/ 3 h 48"/>
                        <a:gd name="T10" fmla="*/ 11 w 52"/>
                        <a:gd name="T11" fmla="*/ 6 h 48"/>
                        <a:gd name="T12" fmla="*/ 17 w 52"/>
                        <a:gd name="T13" fmla="*/ 8 h 48"/>
                        <a:gd name="T14" fmla="*/ 26 w 52"/>
                        <a:gd name="T15" fmla="*/ 11 h 48"/>
                        <a:gd name="T16" fmla="*/ 38 w 52"/>
                        <a:gd name="T17" fmla="*/ 13 h 48"/>
                        <a:gd name="T18" fmla="*/ 40 w 52"/>
                        <a:gd name="T19" fmla="*/ 18 h 48"/>
                        <a:gd name="T20" fmla="*/ 34 w 52"/>
                        <a:gd name="T21" fmla="*/ 16 h 48"/>
                        <a:gd name="T22" fmla="*/ 28 w 52"/>
                        <a:gd name="T23" fmla="*/ 16 h 48"/>
                        <a:gd name="T24" fmla="*/ 24 w 52"/>
                        <a:gd name="T25" fmla="*/ 16 h 48"/>
                        <a:gd name="T26" fmla="*/ 23 w 52"/>
                        <a:gd name="T27" fmla="*/ 19 h 48"/>
                        <a:gd name="T28" fmla="*/ 25 w 52"/>
                        <a:gd name="T29" fmla="*/ 22 h 48"/>
                        <a:gd name="T30" fmla="*/ 28 w 52"/>
                        <a:gd name="T31" fmla="*/ 26 h 48"/>
                        <a:gd name="T32" fmla="*/ 33 w 52"/>
                        <a:gd name="T33" fmla="*/ 31 h 48"/>
                        <a:gd name="T34" fmla="*/ 40 w 52"/>
                        <a:gd name="T35" fmla="*/ 36 h 48"/>
                        <a:gd name="T36" fmla="*/ 51 w 52"/>
                        <a:gd name="T37" fmla="*/ 42 h 48"/>
                        <a:gd name="T38" fmla="*/ 51 w 52"/>
                        <a:gd name="T39" fmla="*/ 47 h 48"/>
                        <a:gd name="T40" fmla="*/ 46 w 52"/>
                        <a:gd name="T41" fmla="*/ 44 h 48"/>
                        <a:gd name="T42" fmla="*/ 40 w 52"/>
                        <a:gd name="T43" fmla="*/ 41 h 48"/>
                        <a:gd name="T44" fmla="*/ 32 w 52"/>
                        <a:gd name="T45" fmla="*/ 36 h 48"/>
                        <a:gd name="T46" fmla="*/ 25 w 52"/>
                        <a:gd name="T47" fmla="*/ 30 h 48"/>
                        <a:gd name="T48" fmla="*/ 19 w 52"/>
                        <a:gd name="T49" fmla="*/ 26 h 48"/>
                        <a:gd name="T50" fmla="*/ 14 w 52"/>
                        <a:gd name="T51" fmla="*/ 20 h 48"/>
                        <a:gd name="T52" fmla="*/ 9 w 52"/>
                        <a:gd name="T53" fmla="*/ 15 h 48"/>
                        <a:gd name="T54" fmla="*/ 3 w 52"/>
                        <a:gd name="T55" fmla="*/ 11 h 48"/>
                        <a:gd name="T56" fmla="*/ 0 w 52"/>
                        <a:gd name="T57" fmla="*/ 7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2" h="48">
                          <a:moveTo>
                            <a:pt x="0" y="7"/>
                          </a:moveTo>
                          <a:lnTo>
                            <a:pt x="0" y="4"/>
                          </a:lnTo>
                          <a:lnTo>
                            <a:pt x="0" y="2"/>
                          </a:lnTo>
                          <a:lnTo>
                            <a:pt x="1" y="0"/>
                          </a:lnTo>
                          <a:lnTo>
                            <a:pt x="5" y="3"/>
                          </a:lnTo>
                          <a:lnTo>
                            <a:pt x="11" y="6"/>
                          </a:lnTo>
                          <a:lnTo>
                            <a:pt x="17" y="8"/>
                          </a:lnTo>
                          <a:lnTo>
                            <a:pt x="26" y="11"/>
                          </a:lnTo>
                          <a:lnTo>
                            <a:pt x="38" y="13"/>
                          </a:lnTo>
                          <a:lnTo>
                            <a:pt x="40" y="18"/>
                          </a:lnTo>
                          <a:lnTo>
                            <a:pt x="34" y="16"/>
                          </a:lnTo>
                          <a:lnTo>
                            <a:pt x="28" y="16"/>
                          </a:lnTo>
                          <a:lnTo>
                            <a:pt x="24" y="16"/>
                          </a:lnTo>
                          <a:lnTo>
                            <a:pt x="23" y="19"/>
                          </a:lnTo>
                          <a:lnTo>
                            <a:pt x="25" y="22"/>
                          </a:lnTo>
                          <a:lnTo>
                            <a:pt x="28" y="26"/>
                          </a:lnTo>
                          <a:lnTo>
                            <a:pt x="33" y="31"/>
                          </a:lnTo>
                          <a:lnTo>
                            <a:pt x="40" y="36"/>
                          </a:lnTo>
                          <a:lnTo>
                            <a:pt x="51" y="42"/>
                          </a:lnTo>
                          <a:lnTo>
                            <a:pt x="51" y="47"/>
                          </a:lnTo>
                          <a:lnTo>
                            <a:pt x="46" y="44"/>
                          </a:lnTo>
                          <a:lnTo>
                            <a:pt x="40" y="41"/>
                          </a:lnTo>
                          <a:lnTo>
                            <a:pt x="32" y="36"/>
                          </a:lnTo>
                          <a:lnTo>
                            <a:pt x="25" y="30"/>
                          </a:lnTo>
                          <a:lnTo>
                            <a:pt x="19" y="26"/>
                          </a:lnTo>
                          <a:lnTo>
                            <a:pt x="14" y="20"/>
                          </a:lnTo>
                          <a:lnTo>
                            <a:pt x="9" y="15"/>
                          </a:lnTo>
                          <a:lnTo>
                            <a:pt x="3" y="11"/>
                          </a:lnTo>
                          <a:lnTo>
                            <a:pt x="0" y="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 name="Freeform 142">
                      <a:extLst>
                        <a:ext uri="{FF2B5EF4-FFF2-40B4-BE49-F238E27FC236}">
                          <a16:creationId xmlns:a16="http://schemas.microsoft.com/office/drawing/2014/main" id="{14023B4C-3820-2155-3D02-37793B9222D2}"/>
                        </a:ext>
                      </a:extLst>
                    </p:cNvPr>
                    <p:cNvSpPr/>
                    <p:nvPr/>
                  </p:nvSpPr>
                  <p:spPr bwMode="auto">
                    <a:xfrm>
                      <a:off x="3105" y="1797"/>
                      <a:ext cx="22" cy="17"/>
                    </a:xfrm>
                    <a:custGeom>
                      <a:avLst/>
                      <a:gdLst>
                        <a:gd name="T0" fmla="*/ 0 w 22"/>
                        <a:gd name="T1" fmla="*/ 0 h 17"/>
                        <a:gd name="T2" fmla="*/ 2 w 22"/>
                        <a:gd name="T3" fmla="*/ 2 h 17"/>
                        <a:gd name="T4" fmla="*/ 5 w 22"/>
                        <a:gd name="T5" fmla="*/ 4 h 17"/>
                        <a:gd name="T6" fmla="*/ 10 w 22"/>
                        <a:gd name="T7" fmla="*/ 7 h 17"/>
                        <a:gd name="T8" fmla="*/ 14 w 22"/>
                        <a:gd name="T9" fmla="*/ 10 h 17"/>
                        <a:gd name="T10" fmla="*/ 18 w 22"/>
                        <a:gd name="T11" fmla="*/ 12 h 17"/>
                        <a:gd name="T12" fmla="*/ 21 w 22"/>
                        <a:gd name="T13" fmla="*/ 14 h 17"/>
                        <a:gd name="T14" fmla="*/ 15 w 22"/>
                        <a:gd name="T15" fmla="*/ 16 h 17"/>
                        <a:gd name="T16" fmla="*/ 10 w 22"/>
                        <a:gd name="T17" fmla="*/ 14 h 17"/>
                        <a:gd name="T18" fmla="*/ 4 w 22"/>
                        <a:gd name="T19" fmla="*/ 12 h 17"/>
                        <a:gd name="T20" fmla="*/ 0 w 22"/>
                        <a:gd name="T21" fmla="*/ 9 h 17"/>
                        <a:gd name="T22" fmla="*/ 0 w 22"/>
                        <a:gd name="T23" fmla="*/ 7 h 17"/>
                        <a:gd name="T24" fmla="*/ 0 w 22"/>
                        <a:gd name="T25" fmla="*/ 3 h 17"/>
                        <a:gd name="T26" fmla="*/ 0 w 22"/>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 h="17">
                          <a:moveTo>
                            <a:pt x="0" y="0"/>
                          </a:moveTo>
                          <a:lnTo>
                            <a:pt x="2" y="2"/>
                          </a:lnTo>
                          <a:lnTo>
                            <a:pt x="5" y="4"/>
                          </a:lnTo>
                          <a:lnTo>
                            <a:pt x="10" y="7"/>
                          </a:lnTo>
                          <a:lnTo>
                            <a:pt x="14" y="10"/>
                          </a:lnTo>
                          <a:lnTo>
                            <a:pt x="18" y="12"/>
                          </a:lnTo>
                          <a:lnTo>
                            <a:pt x="21" y="14"/>
                          </a:lnTo>
                          <a:lnTo>
                            <a:pt x="15" y="16"/>
                          </a:lnTo>
                          <a:lnTo>
                            <a:pt x="10" y="14"/>
                          </a:lnTo>
                          <a:lnTo>
                            <a:pt x="4" y="12"/>
                          </a:lnTo>
                          <a:lnTo>
                            <a:pt x="0" y="9"/>
                          </a:lnTo>
                          <a:lnTo>
                            <a:pt x="0" y="7"/>
                          </a:lnTo>
                          <a:lnTo>
                            <a:pt x="0" y="3"/>
                          </a:lnTo>
                          <a:lnTo>
                            <a:pt x="0"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8" name="Freeform 143">
                      <a:extLst>
                        <a:ext uri="{FF2B5EF4-FFF2-40B4-BE49-F238E27FC236}">
                          <a16:creationId xmlns:a16="http://schemas.microsoft.com/office/drawing/2014/main" id="{908D65CC-30A6-EE07-24EC-DF2C9BF688EC}"/>
                        </a:ext>
                      </a:extLst>
                    </p:cNvPr>
                    <p:cNvSpPr/>
                    <p:nvPr/>
                  </p:nvSpPr>
                  <p:spPr bwMode="auto">
                    <a:xfrm>
                      <a:off x="3143" y="1794"/>
                      <a:ext cx="180" cy="142"/>
                    </a:xfrm>
                    <a:custGeom>
                      <a:avLst/>
                      <a:gdLst>
                        <a:gd name="T0" fmla="*/ 85 w 180"/>
                        <a:gd name="T1" fmla="*/ 32 h 142"/>
                        <a:gd name="T2" fmla="*/ 71 w 180"/>
                        <a:gd name="T3" fmla="*/ 36 h 142"/>
                        <a:gd name="T4" fmla="*/ 42 w 180"/>
                        <a:gd name="T5" fmla="*/ 40 h 142"/>
                        <a:gd name="T6" fmla="*/ 0 w 180"/>
                        <a:gd name="T7" fmla="*/ 42 h 142"/>
                        <a:gd name="T8" fmla="*/ 50 w 180"/>
                        <a:gd name="T9" fmla="*/ 49 h 142"/>
                        <a:gd name="T10" fmla="*/ 106 w 180"/>
                        <a:gd name="T11" fmla="*/ 46 h 142"/>
                        <a:gd name="T12" fmla="*/ 145 w 180"/>
                        <a:gd name="T13" fmla="*/ 36 h 142"/>
                        <a:gd name="T14" fmla="*/ 158 w 180"/>
                        <a:gd name="T15" fmla="*/ 34 h 142"/>
                        <a:gd name="T16" fmla="*/ 152 w 180"/>
                        <a:gd name="T17" fmla="*/ 42 h 142"/>
                        <a:gd name="T18" fmla="*/ 124 w 180"/>
                        <a:gd name="T19" fmla="*/ 53 h 142"/>
                        <a:gd name="T20" fmla="*/ 74 w 180"/>
                        <a:gd name="T21" fmla="*/ 63 h 142"/>
                        <a:gd name="T22" fmla="*/ 43 w 180"/>
                        <a:gd name="T23" fmla="*/ 71 h 142"/>
                        <a:gd name="T24" fmla="*/ 100 w 180"/>
                        <a:gd name="T25" fmla="*/ 70 h 142"/>
                        <a:gd name="T26" fmla="*/ 138 w 180"/>
                        <a:gd name="T27" fmla="*/ 63 h 142"/>
                        <a:gd name="T28" fmla="*/ 161 w 180"/>
                        <a:gd name="T29" fmla="*/ 56 h 142"/>
                        <a:gd name="T30" fmla="*/ 161 w 180"/>
                        <a:gd name="T31" fmla="*/ 61 h 142"/>
                        <a:gd name="T32" fmla="*/ 142 w 180"/>
                        <a:gd name="T33" fmla="*/ 72 h 142"/>
                        <a:gd name="T34" fmla="*/ 107 w 180"/>
                        <a:gd name="T35" fmla="*/ 83 h 142"/>
                        <a:gd name="T36" fmla="*/ 58 w 180"/>
                        <a:gd name="T37" fmla="*/ 90 h 142"/>
                        <a:gd name="T38" fmla="*/ 74 w 180"/>
                        <a:gd name="T39" fmla="*/ 95 h 142"/>
                        <a:gd name="T40" fmla="*/ 118 w 180"/>
                        <a:gd name="T41" fmla="*/ 93 h 142"/>
                        <a:gd name="T42" fmla="*/ 153 w 180"/>
                        <a:gd name="T43" fmla="*/ 84 h 142"/>
                        <a:gd name="T44" fmla="*/ 157 w 180"/>
                        <a:gd name="T45" fmla="*/ 88 h 142"/>
                        <a:gd name="T46" fmla="*/ 146 w 180"/>
                        <a:gd name="T47" fmla="*/ 96 h 142"/>
                        <a:gd name="T48" fmla="*/ 119 w 180"/>
                        <a:gd name="T49" fmla="*/ 106 h 142"/>
                        <a:gd name="T50" fmla="*/ 88 w 180"/>
                        <a:gd name="T51" fmla="*/ 110 h 142"/>
                        <a:gd name="T52" fmla="*/ 40 w 180"/>
                        <a:gd name="T53" fmla="*/ 111 h 142"/>
                        <a:gd name="T54" fmla="*/ 73 w 180"/>
                        <a:gd name="T55" fmla="*/ 118 h 142"/>
                        <a:gd name="T56" fmla="*/ 104 w 180"/>
                        <a:gd name="T57" fmla="*/ 118 h 142"/>
                        <a:gd name="T58" fmla="*/ 132 w 180"/>
                        <a:gd name="T59" fmla="*/ 114 h 142"/>
                        <a:gd name="T60" fmla="*/ 143 w 180"/>
                        <a:gd name="T61" fmla="*/ 115 h 142"/>
                        <a:gd name="T62" fmla="*/ 137 w 180"/>
                        <a:gd name="T63" fmla="*/ 122 h 142"/>
                        <a:gd name="T64" fmla="*/ 121 w 180"/>
                        <a:gd name="T65" fmla="*/ 127 h 142"/>
                        <a:gd name="T66" fmla="*/ 62 w 180"/>
                        <a:gd name="T67" fmla="*/ 132 h 142"/>
                        <a:gd name="T68" fmla="*/ 110 w 180"/>
                        <a:gd name="T69" fmla="*/ 135 h 142"/>
                        <a:gd name="T70" fmla="*/ 114 w 180"/>
                        <a:gd name="T71" fmla="*/ 140 h 142"/>
                        <a:gd name="T72" fmla="*/ 132 w 180"/>
                        <a:gd name="T73" fmla="*/ 135 h 142"/>
                        <a:gd name="T74" fmla="*/ 145 w 180"/>
                        <a:gd name="T75" fmla="*/ 126 h 142"/>
                        <a:gd name="T76" fmla="*/ 173 w 180"/>
                        <a:gd name="T77" fmla="*/ 92 h 142"/>
                        <a:gd name="T78" fmla="*/ 174 w 180"/>
                        <a:gd name="T79" fmla="*/ 85 h 142"/>
                        <a:gd name="T80" fmla="*/ 170 w 180"/>
                        <a:gd name="T81" fmla="*/ 79 h 142"/>
                        <a:gd name="T82" fmla="*/ 174 w 180"/>
                        <a:gd name="T83" fmla="*/ 72 h 142"/>
                        <a:gd name="T84" fmla="*/ 179 w 180"/>
                        <a:gd name="T85" fmla="*/ 66 h 142"/>
                        <a:gd name="T86" fmla="*/ 175 w 180"/>
                        <a:gd name="T87" fmla="*/ 58 h 142"/>
                        <a:gd name="T88" fmla="*/ 171 w 180"/>
                        <a:gd name="T89" fmla="*/ 52 h 142"/>
                        <a:gd name="T90" fmla="*/ 177 w 180"/>
                        <a:gd name="T91" fmla="*/ 45 h 142"/>
                        <a:gd name="T92" fmla="*/ 176 w 180"/>
                        <a:gd name="T93" fmla="*/ 36 h 142"/>
                        <a:gd name="T94" fmla="*/ 172 w 180"/>
                        <a:gd name="T95" fmla="*/ 30 h 142"/>
                        <a:gd name="T96" fmla="*/ 175 w 180"/>
                        <a:gd name="T97" fmla="*/ 23 h 142"/>
                        <a:gd name="T98" fmla="*/ 179 w 180"/>
                        <a:gd name="T99" fmla="*/ 16 h 142"/>
                        <a:gd name="T100" fmla="*/ 174 w 180"/>
                        <a:gd name="T101" fmla="*/ 9 h 142"/>
                        <a:gd name="T102" fmla="*/ 155 w 180"/>
                        <a:gd name="T103" fmla="*/ 10 h 142"/>
                        <a:gd name="T104" fmla="*/ 116 w 180"/>
                        <a:gd name="T105" fmla="*/ 21 h 142"/>
                        <a:gd name="T106" fmla="*/ 71 w 180"/>
                        <a:gd name="T107" fmla="*/ 27 h 1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0" h="142">
                          <a:moveTo>
                            <a:pt x="71" y="27"/>
                          </a:moveTo>
                          <a:lnTo>
                            <a:pt x="45" y="29"/>
                          </a:lnTo>
                          <a:lnTo>
                            <a:pt x="85" y="32"/>
                          </a:lnTo>
                          <a:lnTo>
                            <a:pt x="82" y="34"/>
                          </a:lnTo>
                          <a:lnTo>
                            <a:pt x="77" y="35"/>
                          </a:lnTo>
                          <a:lnTo>
                            <a:pt x="71" y="36"/>
                          </a:lnTo>
                          <a:lnTo>
                            <a:pt x="63" y="38"/>
                          </a:lnTo>
                          <a:lnTo>
                            <a:pt x="54" y="40"/>
                          </a:lnTo>
                          <a:lnTo>
                            <a:pt x="42" y="40"/>
                          </a:lnTo>
                          <a:lnTo>
                            <a:pt x="29" y="42"/>
                          </a:lnTo>
                          <a:lnTo>
                            <a:pt x="15" y="42"/>
                          </a:lnTo>
                          <a:lnTo>
                            <a:pt x="0" y="42"/>
                          </a:lnTo>
                          <a:lnTo>
                            <a:pt x="23" y="47"/>
                          </a:lnTo>
                          <a:lnTo>
                            <a:pt x="37" y="49"/>
                          </a:lnTo>
                          <a:lnTo>
                            <a:pt x="50" y="49"/>
                          </a:lnTo>
                          <a:lnTo>
                            <a:pt x="65" y="49"/>
                          </a:lnTo>
                          <a:lnTo>
                            <a:pt x="87" y="48"/>
                          </a:lnTo>
                          <a:lnTo>
                            <a:pt x="106" y="46"/>
                          </a:lnTo>
                          <a:lnTo>
                            <a:pt x="121" y="42"/>
                          </a:lnTo>
                          <a:lnTo>
                            <a:pt x="138" y="38"/>
                          </a:lnTo>
                          <a:lnTo>
                            <a:pt x="145" y="36"/>
                          </a:lnTo>
                          <a:lnTo>
                            <a:pt x="152" y="34"/>
                          </a:lnTo>
                          <a:lnTo>
                            <a:pt x="156" y="33"/>
                          </a:lnTo>
                          <a:lnTo>
                            <a:pt x="158" y="34"/>
                          </a:lnTo>
                          <a:lnTo>
                            <a:pt x="158" y="36"/>
                          </a:lnTo>
                          <a:lnTo>
                            <a:pt x="157" y="39"/>
                          </a:lnTo>
                          <a:lnTo>
                            <a:pt x="152" y="42"/>
                          </a:lnTo>
                          <a:lnTo>
                            <a:pt x="145" y="46"/>
                          </a:lnTo>
                          <a:lnTo>
                            <a:pt x="136" y="49"/>
                          </a:lnTo>
                          <a:lnTo>
                            <a:pt x="124" y="53"/>
                          </a:lnTo>
                          <a:lnTo>
                            <a:pt x="109" y="57"/>
                          </a:lnTo>
                          <a:lnTo>
                            <a:pt x="91" y="60"/>
                          </a:lnTo>
                          <a:lnTo>
                            <a:pt x="74" y="63"/>
                          </a:lnTo>
                          <a:lnTo>
                            <a:pt x="55" y="65"/>
                          </a:lnTo>
                          <a:lnTo>
                            <a:pt x="23" y="68"/>
                          </a:lnTo>
                          <a:lnTo>
                            <a:pt x="43" y="71"/>
                          </a:lnTo>
                          <a:lnTo>
                            <a:pt x="59" y="73"/>
                          </a:lnTo>
                          <a:lnTo>
                            <a:pt x="79" y="73"/>
                          </a:lnTo>
                          <a:lnTo>
                            <a:pt x="100" y="70"/>
                          </a:lnTo>
                          <a:lnTo>
                            <a:pt x="116" y="68"/>
                          </a:lnTo>
                          <a:lnTo>
                            <a:pt x="128" y="65"/>
                          </a:lnTo>
                          <a:lnTo>
                            <a:pt x="138" y="63"/>
                          </a:lnTo>
                          <a:lnTo>
                            <a:pt x="149" y="59"/>
                          </a:lnTo>
                          <a:lnTo>
                            <a:pt x="157" y="57"/>
                          </a:lnTo>
                          <a:lnTo>
                            <a:pt x="161" y="56"/>
                          </a:lnTo>
                          <a:lnTo>
                            <a:pt x="163" y="56"/>
                          </a:lnTo>
                          <a:lnTo>
                            <a:pt x="162" y="58"/>
                          </a:lnTo>
                          <a:lnTo>
                            <a:pt x="161" y="61"/>
                          </a:lnTo>
                          <a:lnTo>
                            <a:pt x="158" y="64"/>
                          </a:lnTo>
                          <a:lnTo>
                            <a:pt x="150" y="68"/>
                          </a:lnTo>
                          <a:lnTo>
                            <a:pt x="142" y="72"/>
                          </a:lnTo>
                          <a:lnTo>
                            <a:pt x="133" y="75"/>
                          </a:lnTo>
                          <a:lnTo>
                            <a:pt x="121" y="79"/>
                          </a:lnTo>
                          <a:lnTo>
                            <a:pt x="107" y="83"/>
                          </a:lnTo>
                          <a:lnTo>
                            <a:pt x="86" y="87"/>
                          </a:lnTo>
                          <a:lnTo>
                            <a:pt x="71" y="89"/>
                          </a:lnTo>
                          <a:lnTo>
                            <a:pt x="58" y="90"/>
                          </a:lnTo>
                          <a:lnTo>
                            <a:pt x="37" y="91"/>
                          </a:lnTo>
                          <a:lnTo>
                            <a:pt x="58" y="94"/>
                          </a:lnTo>
                          <a:lnTo>
                            <a:pt x="74" y="95"/>
                          </a:lnTo>
                          <a:lnTo>
                            <a:pt x="88" y="95"/>
                          </a:lnTo>
                          <a:lnTo>
                            <a:pt x="103" y="95"/>
                          </a:lnTo>
                          <a:lnTo>
                            <a:pt x="118" y="93"/>
                          </a:lnTo>
                          <a:lnTo>
                            <a:pt x="129" y="91"/>
                          </a:lnTo>
                          <a:lnTo>
                            <a:pt x="138" y="88"/>
                          </a:lnTo>
                          <a:lnTo>
                            <a:pt x="153" y="84"/>
                          </a:lnTo>
                          <a:lnTo>
                            <a:pt x="155" y="84"/>
                          </a:lnTo>
                          <a:lnTo>
                            <a:pt x="157" y="85"/>
                          </a:lnTo>
                          <a:lnTo>
                            <a:pt x="157" y="88"/>
                          </a:lnTo>
                          <a:lnTo>
                            <a:pt x="155" y="90"/>
                          </a:lnTo>
                          <a:lnTo>
                            <a:pt x="151" y="93"/>
                          </a:lnTo>
                          <a:lnTo>
                            <a:pt x="146" y="96"/>
                          </a:lnTo>
                          <a:lnTo>
                            <a:pt x="137" y="100"/>
                          </a:lnTo>
                          <a:lnTo>
                            <a:pt x="128" y="104"/>
                          </a:lnTo>
                          <a:lnTo>
                            <a:pt x="119" y="106"/>
                          </a:lnTo>
                          <a:lnTo>
                            <a:pt x="109" y="108"/>
                          </a:lnTo>
                          <a:lnTo>
                            <a:pt x="100" y="109"/>
                          </a:lnTo>
                          <a:lnTo>
                            <a:pt x="88" y="110"/>
                          </a:lnTo>
                          <a:lnTo>
                            <a:pt x="74" y="111"/>
                          </a:lnTo>
                          <a:lnTo>
                            <a:pt x="61" y="111"/>
                          </a:lnTo>
                          <a:lnTo>
                            <a:pt x="40" y="111"/>
                          </a:lnTo>
                          <a:lnTo>
                            <a:pt x="51" y="114"/>
                          </a:lnTo>
                          <a:lnTo>
                            <a:pt x="62" y="117"/>
                          </a:lnTo>
                          <a:lnTo>
                            <a:pt x="73" y="118"/>
                          </a:lnTo>
                          <a:lnTo>
                            <a:pt x="83" y="118"/>
                          </a:lnTo>
                          <a:lnTo>
                            <a:pt x="93" y="119"/>
                          </a:lnTo>
                          <a:lnTo>
                            <a:pt x="104" y="118"/>
                          </a:lnTo>
                          <a:lnTo>
                            <a:pt x="112" y="118"/>
                          </a:lnTo>
                          <a:lnTo>
                            <a:pt x="121" y="117"/>
                          </a:lnTo>
                          <a:lnTo>
                            <a:pt x="132" y="114"/>
                          </a:lnTo>
                          <a:lnTo>
                            <a:pt x="140" y="113"/>
                          </a:lnTo>
                          <a:lnTo>
                            <a:pt x="143" y="113"/>
                          </a:lnTo>
                          <a:lnTo>
                            <a:pt x="143" y="115"/>
                          </a:lnTo>
                          <a:lnTo>
                            <a:pt x="143" y="117"/>
                          </a:lnTo>
                          <a:lnTo>
                            <a:pt x="140" y="119"/>
                          </a:lnTo>
                          <a:lnTo>
                            <a:pt x="137" y="122"/>
                          </a:lnTo>
                          <a:lnTo>
                            <a:pt x="133" y="123"/>
                          </a:lnTo>
                          <a:lnTo>
                            <a:pt x="128" y="125"/>
                          </a:lnTo>
                          <a:lnTo>
                            <a:pt x="121" y="127"/>
                          </a:lnTo>
                          <a:lnTo>
                            <a:pt x="105" y="129"/>
                          </a:lnTo>
                          <a:lnTo>
                            <a:pt x="91" y="130"/>
                          </a:lnTo>
                          <a:lnTo>
                            <a:pt x="62" y="132"/>
                          </a:lnTo>
                          <a:lnTo>
                            <a:pt x="99" y="134"/>
                          </a:lnTo>
                          <a:lnTo>
                            <a:pt x="107" y="134"/>
                          </a:lnTo>
                          <a:lnTo>
                            <a:pt x="110" y="135"/>
                          </a:lnTo>
                          <a:lnTo>
                            <a:pt x="112" y="136"/>
                          </a:lnTo>
                          <a:lnTo>
                            <a:pt x="112" y="139"/>
                          </a:lnTo>
                          <a:lnTo>
                            <a:pt x="114" y="140"/>
                          </a:lnTo>
                          <a:lnTo>
                            <a:pt x="118" y="141"/>
                          </a:lnTo>
                          <a:lnTo>
                            <a:pt x="126" y="138"/>
                          </a:lnTo>
                          <a:lnTo>
                            <a:pt x="132" y="135"/>
                          </a:lnTo>
                          <a:lnTo>
                            <a:pt x="137" y="133"/>
                          </a:lnTo>
                          <a:lnTo>
                            <a:pt x="141" y="130"/>
                          </a:lnTo>
                          <a:lnTo>
                            <a:pt x="145" y="126"/>
                          </a:lnTo>
                          <a:lnTo>
                            <a:pt x="159" y="111"/>
                          </a:lnTo>
                          <a:lnTo>
                            <a:pt x="169" y="99"/>
                          </a:lnTo>
                          <a:lnTo>
                            <a:pt x="173" y="92"/>
                          </a:lnTo>
                          <a:lnTo>
                            <a:pt x="174" y="89"/>
                          </a:lnTo>
                          <a:lnTo>
                            <a:pt x="174" y="88"/>
                          </a:lnTo>
                          <a:lnTo>
                            <a:pt x="174" y="85"/>
                          </a:lnTo>
                          <a:lnTo>
                            <a:pt x="172" y="83"/>
                          </a:lnTo>
                          <a:lnTo>
                            <a:pt x="171" y="81"/>
                          </a:lnTo>
                          <a:lnTo>
                            <a:pt x="170" y="79"/>
                          </a:lnTo>
                          <a:lnTo>
                            <a:pt x="171" y="76"/>
                          </a:lnTo>
                          <a:lnTo>
                            <a:pt x="172" y="74"/>
                          </a:lnTo>
                          <a:lnTo>
                            <a:pt x="174" y="72"/>
                          </a:lnTo>
                          <a:lnTo>
                            <a:pt x="175" y="70"/>
                          </a:lnTo>
                          <a:lnTo>
                            <a:pt x="177" y="68"/>
                          </a:lnTo>
                          <a:lnTo>
                            <a:pt x="179" y="66"/>
                          </a:lnTo>
                          <a:lnTo>
                            <a:pt x="179" y="63"/>
                          </a:lnTo>
                          <a:lnTo>
                            <a:pt x="177" y="60"/>
                          </a:lnTo>
                          <a:lnTo>
                            <a:pt x="175" y="58"/>
                          </a:lnTo>
                          <a:lnTo>
                            <a:pt x="174" y="56"/>
                          </a:lnTo>
                          <a:lnTo>
                            <a:pt x="172" y="54"/>
                          </a:lnTo>
                          <a:lnTo>
                            <a:pt x="171" y="52"/>
                          </a:lnTo>
                          <a:lnTo>
                            <a:pt x="172" y="50"/>
                          </a:lnTo>
                          <a:lnTo>
                            <a:pt x="174" y="47"/>
                          </a:lnTo>
                          <a:lnTo>
                            <a:pt x="177" y="45"/>
                          </a:lnTo>
                          <a:lnTo>
                            <a:pt x="177" y="42"/>
                          </a:lnTo>
                          <a:lnTo>
                            <a:pt x="177" y="39"/>
                          </a:lnTo>
                          <a:lnTo>
                            <a:pt x="176" y="36"/>
                          </a:lnTo>
                          <a:lnTo>
                            <a:pt x="174" y="34"/>
                          </a:lnTo>
                          <a:lnTo>
                            <a:pt x="173" y="32"/>
                          </a:lnTo>
                          <a:lnTo>
                            <a:pt x="172" y="30"/>
                          </a:lnTo>
                          <a:lnTo>
                            <a:pt x="172" y="27"/>
                          </a:lnTo>
                          <a:lnTo>
                            <a:pt x="174" y="24"/>
                          </a:lnTo>
                          <a:lnTo>
                            <a:pt x="175" y="23"/>
                          </a:lnTo>
                          <a:lnTo>
                            <a:pt x="177" y="21"/>
                          </a:lnTo>
                          <a:lnTo>
                            <a:pt x="179" y="18"/>
                          </a:lnTo>
                          <a:lnTo>
                            <a:pt x="179" y="16"/>
                          </a:lnTo>
                          <a:lnTo>
                            <a:pt x="178" y="14"/>
                          </a:lnTo>
                          <a:lnTo>
                            <a:pt x="176" y="12"/>
                          </a:lnTo>
                          <a:lnTo>
                            <a:pt x="174" y="9"/>
                          </a:lnTo>
                          <a:lnTo>
                            <a:pt x="173" y="6"/>
                          </a:lnTo>
                          <a:lnTo>
                            <a:pt x="173" y="0"/>
                          </a:lnTo>
                          <a:lnTo>
                            <a:pt x="155" y="10"/>
                          </a:lnTo>
                          <a:lnTo>
                            <a:pt x="143" y="14"/>
                          </a:lnTo>
                          <a:lnTo>
                            <a:pt x="131" y="17"/>
                          </a:lnTo>
                          <a:lnTo>
                            <a:pt x="116" y="21"/>
                          </a:lnTo>
                          <a:lnTo>
                            <a:pt x="102" y="23"/>
                          </a:lnTo>
                          <a:lnTo>
                            <a:pt x="89" y="25"/>
                          </a:lnTo>
                          <a:lnTo>
                            <a:pt x="71" y="2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grpSp>
              <p:nvGrpSpPr>
                <p:cNvPr id="295" name="Group 144">
                  <a:extLst>
                    <a:ext uri="{FF2B5EF4-FFF2-40B4-BE49-F238E27FC236}">
                      <a16:creationId xmlns:a16="http://schemas.microsoft.com/office/drawing/2014/main" id="{1456DE9A-1527-0CEA-4BF7-4E7EE54FF023}"/>
                    </a:ext>
                  </a:extLst>
                </p:cNvPr>
                <p:cNvGrpSpPr/>
                <p:nvPr/>
              </p:nvGrpSpPr>
              <p:grpSpPr bwMode="auto">
                <a:xfrm>
                  <a:off x="3248" y="1816"/>
                  <a:ext cx="54" cy="90"/>
                  <a:chOff x="3248" y="1816"/>
                  <a:chExt cx="54" cy="90"/>
                </a:xfrm>
              </p:grpSpPr>
              <p:sp>
                <p:nvSpPr>
                  <p:cNvPr id="296" name="Freeform 145">
                    <a:extLst>
                      <a:ext uri="{FF2B5EF4-FFF2-40B4-BE49-F238E27FC236}">
                        <a16:creationId xmlns:a16="http://schemas.microsoft.com/office/drawing/2014/main" id="{FA1F2618-6501-E0B6-485F-22BDAB7E2222}"/>
                      </a:ext>
                    </a:extLst>
                  </p:cNvPr>
                  <p:cNvSpPr/>
                  <p:nvPr/>
                </p:nvSpPr>
                <p:spPr bwMode="auto">
                  <a:xfrm>
                    <a:off x="3258" y="1840"/>
                    <a:ext cx="42" cy="17"/>
                  </a:xfrm>
                  <a:custGeom>
                    <a:avLst/>
                    <a:gdLst>
                      <a:gd name="T0" fmla="*/ 41 w 42"/>
                      <a:gd name="T1" fmla="*/ 2 h 17"/>
                      <a:gd name="T2" fmla="*/ 37 w 42"/>
                      <a:gd name="T3" fmla="*/ 0 h 17"/>
                      <a:gd name="T4" fmla="*/ 24 w 42"/>
                      <a:gd name="T5" fmla="*/ 5 h 17"/>
                      <a:gd name="T6" fmla="*/ 12 w 42"/>
                      <a:gd name="T7" fmla="*/ 10 h 17"/>
                      <a:gd name="T8" fmla="*/ 0 w 42"/>
                      <a:gd name="T9" fmla="*/ 13 h 17"/>
                      <a:gd name="T10" fmla="*/ 2 w 42"/>
                      <a:gd name="T11" fmla="*/ 16 h 17"/>
                      <a:gd name="T12" fmla="*/ 10 w 42"/>
                      <a:gd name="T13" fmla="*/ 16 h 17"/>
                      <a:gd name="T14" fmla="*/ 21 w 42"/>
                      <a:gd name="T15" fmla="*/ 14 h 17"/>
                      <a:gd name="T16" fmla="*/ 32 w 42"/>
                      <a:gd name="T17" fmla="*/ 8 h 17"/>
                      <a:gd name="T18" fmla="*/ 41 w 42"/>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 h="17">
                        <a:moveTo>
                          <a:pt x="41" y="2"/>
                        </a:moveTo>
                        <a:lnTo>
                          <a:pt x="37" y="0"/>
                        </a:lnTo>
                        <a:lnTo>
                          <a:pt x="24" y="5"/>
                        </a:lnTo>
                        <a:lnTo>
                          <a:pt x="12" y="10"/>
                        </a:lnTo>
                        <a:lnTo>
                          <a:pt x="0" y="13"/>
                        </a:lnTo>
                        <a:lnTo>
                          <a:pt x="2" y="16"/>
                        </a:lnTo>
                        <a:lnTo>
                          <a:pt x="10" y="16"/>
                        </a:lnTo>
                        <a:lnTo>
                          <a:pt x="21" y="14"/>
                        </a:lnTo>
                        <a:lnTo>
                          <a:pt x="32" y="8"/>
                        </a:lnTo>
                        <a:lnTo>
                          <a:pt x="41"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97" name="Freeform 146">
                    <a:extLst>
                      <a:ext uri="{FF2B5EF4-FFF2-40B4-BE49-F238E27FC236}">
                        <a16:creationId xmlns:a16="http://schemas.microsoft.com/office/drawing/2014/main" id="{E3DC15CC-B7C6-D632-2D72-2786CC7F65E9}"/>
                      </a:ext>
                    </a:extLst>
                  </p:cNvPr>
                  <p:cNvSpPr/>
                  <p:nvPr/>
                </p:nvSpPr>
                <p:spPr bwMode="auto">
                  <a:xfrm>
                    <a:off x="3266" y="1863"/>
                    <a:ext cx="36" cy="17"/>
                  </a:xfrm>
                  <a:custGeom>
                    <a:avLst/>
                    <a:gdLst>
                      <a:gd name="T0" fmla="*/ 35 w 36"/>
                      <a:gd name="T1" fmla="*/ 2 h 17"/>
                      <a:gd name="T2" fmla="*/ 33 w 36"/>
                      <a:gd name="T3" fmla="*/ 0 h 17"/>
                      <a:gd name="T4" fmla="*/ 21 w 36"/>
                      <a:gd name="T5" fmla="*/ 6 h 17"/>
                      <a:gd name="T6" fmla="*/ 11 w 36"/>
                      <a:gd name="T7" fmla="*/ 10 h 17"/>
                      <a:gd name="T8" fmla="*/ 0 w 36"/>
                      <a:gd name="T9" fmla="*/ 13 h 17"/>
                      <a:gd name="T10" fmla="*/ 2 w 36"/>
                      <a:gd name="T11" fmla="*/ 16 h 17"/>
                      <a:gd name="T12" fmla="*/ 10 w 36"/>
                      <a:gd name="T13" fmla="*/ 16 h 17"/>
                      <a:gd name="T14" fmla="*/ 18 w 36"/>
                      <a:gd name="T15" fmla="*/ 14 h 17"/>
                      <a:gd name="T16" fmla="*/ 26 w 36"/>
                      <a:gd name="T17" fmla="*/ 9 h 17"/>
                      <a:gd name="T18" fmla="*/ 35 w 36"/>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17">
                        <a:moveTo>
                          <a:pt x="35" y="2"/>
                        </a:moveTo>
                        <a:lnTo>
                          <a:pt x="33" y="0"/>
                        </a:lnTo>
                        <a:lnTo>
                          <a:pt x="21" y="6"/>
                        </a:lnTo>
                        <a:lnTo>
                          <a:pt x="11" y="10"/>
                        </a:lnTo>
                        <a:lnTo>
                          <a:pt x="0" y="13"/>
                        </a:lnTo>
                        <a:lnTo>
                          <a:pt x="2" y="16"/>
                        </a:lnTo>
                        <a:lnTo>
                          <a:pt x="10" y="16"/>
                        </a:lnTo>
                        <a:lnTo>
                          <a:pt x="18" y="14"/>
                        </a:lnTo>
                        <a:lnTo>
                          <a:pt x="26" y="9"/>
                        </a:lnTo>
                        <a:lnTo>
                          <a:pt x="35"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98" name="Freeform 147">
                    <a:extLst>
                      <a:ext uri="{FF2B5EF4-FFF2-40B4-BE49-F238E27FC236}">
                        <a16:creationId xmlns:a16="http://schemas.microsoft.com/office/drawing/2014/main" id="{6DBEFD5E-8FE6-A6A6-47F7-04617FF0D0BD}"/>
                      </a:ext>
                    </a:extLst>
                  </p:cNvPr>
                  <p:cNvSpPr/>
                  <p:nvPr/>
                </p:nvSpPr>
                <p:spPr bwMode="auto">
                  <a:xfrm>
                    <a:off x="3263" y="1889"/>
                    <a:ext cx="38" cy="17"/>
                  </a:xfrm>
                  <a:custGeom>
                    <a:avLst/>
                    <a:gdLst>
                      <a:gd name="T0" fmla="*/ 37 w 38"/>
                      <a:gd name="T1" fmla="*/ 2 h 17"/>
                      <a:gd name="T2" fmla="*/ 34 w 38"/>
                      <a:gd name="T3" fmla="*/ 0 h 17"/>
                      <a:gd name="T4" fmla="*/ 23 w 38"/>
                      <a:gd name="T5" fmla="*/ 6 h 17"/>
                      <a:gd name="T6" fmla="*/ 12 w 38"/>
                      <a:gd name="T7" fmla="*/ 10 h 17"/>
                      <a:gd name="T8" fmla="*/ 0 w 38"/>
                      <a:gd name="T9" fmla="*/ 13 h 17"/>
                      <a:gd name="T10" fmla="*/ 2 w 38"/>
                      <a:gd name="T11" fmla="*/ 16 h 17"/>
                      <a:gd name="T12" fmla="*/ 10 w 38"/>
                      <a:gd name="T13" fmla="*/ 15 h 17"/>
                      <a:gd name="T14" fmla="*/ 20 w 38"/>
                      <a:gd name="T15" fmla="*/ 13 h 17"/>
                      <a:gd name="T16" fmla="*/ 30 w 38"/>
                      <a:gd name="T17" fmla="*/ 8 h 17"/>
                      <a:gd name="T18" fmla="*/ 37 w 38"/>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7">
                        <a:moveTo>
                          <a:pt x="37" y="2"/>
                        </a:moveTo>
                        <a:lnTo>
                          <a:pt x="34" y="0"/>
                        </a:lnTo>
                        <a:lnTo>
                          <a:pt x="23" y="6"/>
                        </a:lnTo>
                        <a:lnTo>
                          <a:pt x="12" y="10"/>
                        </a:lnTo>
                        <a:lnTo>
                          <a:pt x="0" y="13"/>
                        </a:lnTo>
                        <a:lnTo>
                          <a:pt x="2" y="16"/>
                        </a:lnTo>
                        <a:lnTo>
                          <a:pt x="10" y="15"/>
                        </a:lnTo>
                        <a:lnTo>
                          <a:pt x="20" y="13"/>
                        </a:lnTo>
                        <a:lnTo>
                          <a:pt x="30" y="8"/>
                        </a:lnTo>
                        <a:lnTo>
                          <a:pt x="37"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99" name="Freeform 148">
                    <a:extLst>
                      <a:ext uri="{FF2B5EF4-FFF2-40B4-BE49-F238E27FC236}">
                        <a16:creationId xmlns:a16="http://schemas.microsoft.com/office/drawing/2014/main" id="{E63F3FAF-9A63-13FD-3C43-1D3C9F211507}"/>
                      </a:ext>
                    </a:extLst>
                  </p:cNvPr>
                  <p:cNvSpPr/>
                  <p:nvPr/>
                </p:nvSpPr>
                <p:spPr bwMode="auto">
                  <a:xfrm>
                    <a:off x="3248" y="1816"/>
                    <a:ext cx="43" cy="17"/>
                  </a:xfrm>
                  <a:custGeom>
                    <a:avLst/>
                    <a:gdLst>
                      <a:gd name="T0" fmla="*/ 42 w 43"/>
                      <a:gd name="T1" fmla="*/ 2 h 17"/>
                      <a:gd name="T2" fmla="*/ 37 w 43"/>
                      <a:gd name="T3" fmla="*/ 0 h 17"/>
                      <a:gd name="T4" fmla="*/ 23 w 43"/>
                      <a:gd name="T5" fmla="*/ 5 h 17"/>
                      <a:gd name="T6" fmla="*/ 12 w 43"/>
                      <a:gd name="T7" fmla="*/ 9 h 17"/>
                      <a:gd name="T8" fmla="*/ 0 w 43"/>
                      <a:gd name="T9" fmla="*/ 12 h 17"/>
                      <a:gd name="T10" fmla="*/ 2 w 43"/>
                      <a:gd name="T11" fmla="*/ 16 h 17"/>
                      <a:gd name="T12" fmla="*/ 10 w 43"/>
                      <a:gd name="T13" fmla="*/ 15 h 17"/>
                      <a:gd name="T14" fmla="*/ 20 w 43"/>
                      <a:gd name="T15" fmla="*/ 13 h 17"/>
                      <a:gd name="T16" fmla="*/ 31 w 43"/>
                      <a:gd name="T17" fmla="*/ 9 h 17"/>
                      <a:gd name="T18" fmla="*/ 42 w 4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17">
                        <a:moveTo>
                          <a:pt x="42" y="2"/>
                        </a:moveTo>
                        <a:lnTo>
                          <a:pt x="37" y="0"/>
                        </a:lnTo>
                        <a:lnTo>
                          <a:pt x="23" y="5"/>
                        </a:lnTo>
                        <a:lnTo>
                          <a:pt x="12" y="9"/>
                        </a:lnTo>
                        <a:lnTo>
                          <a:pt x="0" y="12"/>
                        </a:lnTo>
                        <a:lnTo>
                          <a:pt x="2" y="16"/>
                        </a:lnTo>
                        <a:lnTo>
                          <a:pt x="10" y="15"/>
                        </a:lnTo>
                        <a:lnTo>
                          <a:pt x="20" y="13"/>
                        </a:lnTo>
                        <a:lnTo>
                          <a:pt x="31" y="9"/>
                        </a:lnTo>
                        <a:lnTo>
                          <a:pt x="42"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sp>
            <p:nvSpPr>
              <p:cNvPr id="292" name="Freeform 149">
                <a:extLst>
                  <a:ext uri="{FF2B5EF4-FFF2-40B4-BE49-F238E27FC236}">
                    <a16:creationId xmlns:a16="http://schemas.microsoft.com/office/drawing/2014/main" id="{90A476D0-3CD2-1581-44F5-9F83245120F1}"/>
                  </a:ext>
                </a:extLst>
              </p:cNvPr>
              <p:cNvSpPr/>
              <p:nvPr/>
            </p:nvSpPr>
            <p:spPr bwMode="auto">
              <a:xfrm>
                <a:off x="3497" y="1248"/>
                <a:ext cx="277" cy="333"/>
              </a:xfrm>
              <a:custGeom>
                <a:avLst/>
                <a:gdLst>
                  <a:gd name="T0" fmla="*/ 111 w 494"/>
                  <a:gd name="T1" fmla="*/ 180 h 594"/>
                  <a:gd name="T2" fmla="*/ 112 w 494"/>
                  <a:gd name="T3" fmla="*/ 178 h 594"/>
                  <a:gd name="T4" fmla="*/ 113 w 494"/>
                  <a:gd name="T5" fmla="*/ 177 h 594"/>
                  <a:gd name="T6" fmla="*/ 114 w 494"/>
                  <a:gd name="T7" fmla="*/ 173 h 594"/>
                  <a:gd name="T8" fmla="*/ 120 w 494"/>
                  <a:gd name="T9" fmla="*/ 143 h 594"/>
                  <a:gd name="T10" fmla="*/ 124 w 494"/>
                  <a:gd name="T11" fmla="*/ 132 h 594"/>
                  <a:gd name="T12" fmla="*/ 128 w 494"/>
                  <a:gd name="T13" fmla="*/ 124 h 594"/>
                  <a:gd name="T14" fmla="*/ 136 w 494"/>
                  <a:gd name="T15" fmla="*/ 113 h 594"/>
                  <a:gd name="T16" fmla="*/ 144 w 494"/>
                  <a:gd name="T17" fmla="*/ 102 h 594"/>
                  <a:gd name="T18" fmla="*/ 150 w 494"/>
                  <a:gd name="T19" fmla="*/ 91 h 594"/>
                  <a:gd name="T20" fmla="*/ 153 w 494"/>
                  <a:gd name="T21" fmla="*/ 81 h 594"/>
                  <a:gd name="T22" fmla="*/ 155 w 494"/>
                  <a:gd name="T23" fmla="*/ 68 h 594"/>
                  <a:gd name="T24" fmla="*/ 154 w 494"/>
                  <a:gd name="T25" fmla="*/ 56 h 594"/>
                  <a:gd name="T26" fmla="*/ 150 w 494"/>
                  <a:gd name="T27" fmla="*/ 44 h 594"/>
                  <a:gd name="T28" fmla="*/ 145 w 494"/>
                  <a:gd name="T29" fmla="*/ 34 h 594"/>
                  <a:gd name="T30" fmla="*/ 136 w 494"/>
                  <a:gd name="T31" fmla="*/ 22 h 594"/>
                  <a:gd name="T32" fmla="*/ 126 w 494"/>
                  <a:gd name="T33" fmla="*/ 15 h 594"/>
                  <a:gd name="T34" fmla="*/ 113 w 494"/>
                  <a:gd name="T35" fmla="*/ 7 h 594"/>
                  <a:gd name="T36" fmla="*/ 98 w 494"/>
                  <a:gd name="T37" fmla="*/ 2 h 594"/>
                  <a:gd name="T38" fmla="*/ 86 w 494"/>
                  <a:gd name="T39" fmla="*/ 0 h 594"/>
                  <a:gd name="T40" fmla="*/ 72 w 494"/>
                  <a:gd name="T41" fmla="*/ 0 h 594"/>
                  <a:gd name="T42" fmla="*/ 60 w 494"/>
                  <a:gd name="T43" fmla="*/ 2 h 594"/>
                  <a:gd name="T44" fmla="*/ 48 w 494"/>
                  <a:gd name="T45" fmla="*/ 4 h 594"/>
                  <a:gd name="T46" fmla="*/ 38 w 494"/>
                  <a:gd name="T47" fmla="*/ 9 h 594"/>
                  <a:gd name="T48" fmla="*/ 27 w 494"/>
                  <a:gd name="T49" fmla="*/ 15 h 594"/>
                  <a:gd name="T50" fmla="*/ 19 w 494"/>
                  <a:gd name="T51" fmla="*/ 23 h 594"/>
                  <a:gd name="T52" fmla="*/ 11 w 494"/>
                  <a:gd name="T53" fmla="*/ 31 h 594"/>
                  <a:gd name="T54" fmla="*/ 4 w 494"/>
                  <a:gd name="T55" fmla="*/ 44 h 594"/>
                  <a:gd name="T56" fmla="*/ 1 w 494"/>
                  <a:gd name="T57" fmla="*/ 56 h 594"/>
                  <a:gd name="T58" fmla="*/ 0 w 494"/>
                  <a:gd name="T59" fmla="*/ 67 h 594"/>
                  <a:gd name="T60" fmla="*/ 1 w 494"/>
                  <a:gd name="T61" fmla="*/ 79 h 594"/>
                  <a:gd name="T62" fmla="*/ 4 w 494"/>
                  <a:gd name="T63" fmla="*/ 91 h 594"/>
                  <a:gd name="T64" fmla="*/ 11 w 494"/>
                  <a:gd name="T65" fmla="*/ 103 h 594"/>
                  <a:gd name="T66" fmla="*/ 19 w 494"/>
                  <a:gd name="T67" fmla="*/ 113 h 594"/>
                  <a:gd name="T68" fmla="*/ 28 w 494"/>
                  <a:gd name="T69" fmla="*/ 128 h 594"/>
                  <a:gd name="T70" fmla="*/ 33 w 494"/>
                  <a:gd name="T71" fmla="*/ 137 h 594"/>
                  <a:gd name="T72" fmla="*/ 36 w 494"/>
                  <a:gd name="T73" fmla="*/ 147 h 594"/>
                  <a:gd name="T74" fmla="*/ 38 w 494"/>
                  <a:gd name="T75" fmla="*/ 160 h 594"/>
                  <a:gd name="T76" fmla="*/ 40 w 494"/>
                  <a:gd name="T77" fmla="*/ 173 h 594"/>
                  <a:gd name="T78" fmla="*/ 41 w 494"/>
                  <a:gd name="T79" fmla="*/ 177 h 594"/>
                  <a:gd name="T80" fmla="*/ 42 w 494"/>
                  <a:gd name="T81" fmla="*/ 178 h 594"/>
                  <a:gd name="T82" fmla="*/ 44 w 494"/>
                  <a:gd name="T83" fmla="*/ 180 h 594"/>
                  <a:gd name="T84" fmla="*/ 48 w 494"/>
                  <a:gd name="T85" fmla="*/ 182 h 594"/>
                  <a:gd name="T86" fmla="*/ 54 w 494"/>
                  <a:gd name="T87" fmla="*/ 184 h 594"/>
                  <a:gd name="T88" fmla="*/ 60 w 494"/>
                  <a:gd name="T89" fmla="*/ 185 h 594"/>
                  <a:gd name="T90" fmla="*/ 66 w 494"/>
                  <a:gd name="T91" fmla="*/ 186 h 594"/>
                  <a:gd name="T92" fmla="*/ 72 w 494"/>
                  <a:gd name="T93" fmla="*/ 186 h 594"/>
                  <a:gd name="T94" fmla="*/ 77 w 494"/>
                  <a:gd name="T95" fmla="*/ 186 h 594"/>
                  <a:gd name="T96" fmla="*/ 84 w 494"/>
                  <a:gd name="T97" fmla="*/ 186 h 594"/>
                  <a:gd name="T98" fmla="*/ 89 w 494"/>
                  <a:gd name="T99" fmla="*/ 186 h 594"/>
                  <a:gd name="T100" fmla="*/ 95 w 494"/>
                  <a:gd name="T101" fmla="*/ 185 h 594"/>
                  <a:gd name="T102" fmla="*/ 100 w 494"/>
                  <a:gd name="T103" fmla="*/ 184 h 594"/>
                  <a:gd name="T104" fmla="*/ 105 w 494"/>
                  <a:gd name="T105" fmla="*/ 182 h 5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4" h="594">
                    <a:moveTo>
                      <a:pt x="345" y="577"/>
                    </a:moveTo>
                    <a:lnTo>
                      <a:pt x="349" y="574"/>
                    </a:lnTo>
                    <a:lnTo>
                      <a:pt x="353" y="572"/>
                    </a:lnTo>
                    <a:lnTo>
                      <a:pt x="354" y="570"/>
                    </a:lnTo>
                    <a:lnTo>
                      <a:pt x="356" y="568"/>
                    </a:lnTo>
                    <a:lnTo>
                      <a:pt x="357" y="567"/>
                    </a:lnTo>
                    <a:lnTo>
                      <a:pt x="358" y="566"/>
                    </a:lnTo>
                    <a:lnTo>
                      <a:pt x="358" y="565"/>
                    </a:lnTo>
                    <a:lnTo>
                      <a:pt x="359" y="563"/>
                    </a:lnTo>
                    <a:lnTo>
                      <a:pt x="360" y="561"/>
                    </a:lnTo>
                    <a:lnTo>
                      <a:pt x="360" y="559"/>
                    </a:lnTo>
                    <a:lnTo>
                      <a:pt x="362" y="550"/>
                    </a:lnTo>
                    <a:lnTo>
                      <a:pt x="376" y="473"/>
                    </a:lnTo>
                    <a:lnTo>
                      <a:pt x="379" y="462"/>
                    </a:lnTo>
                    <a:lnTo>
                      <a:pt x="381" y="454"/>
                    </a:lnTo>
                    <a:lnTo>
                      <a:pt x="385" y="443"/>
                    </a:lnTo>
                    <a:lnTo>
                      <a:pt x="390" y="431"/>
                    </a:lnTo>
                    <a:lnTo>
                      <a:pt x="395" y="420"/>
                    </a:lnTo>
                    <a:lnTo>
                      <a:pt x="400" y="411"/>
                    </a:lnTo>
                    <a:lnTo>
                      <a:pt x="404" y="403"/>
                    </a:lnTo>
                    <a:lnTo>
                      <a:pt x="408" y="396"/>
                    </a:lnTo>
                    <a:lnTo>
                      <a:pt x="416" y="383"/>
                    </a:lnTo>
                    <a:lnTo>
                      <a:pt x="424" y="371"/>
                    </a:lnTo>
                    <a:lnTo>
                      <a:pt x="433" y="360"/>
                    </a:lnTo>
                    <a:lnTo>
                      <a:pt x="439" y="351"/>
                    </a:lnTo>
                    <a:lnTo>
                      <a:pt x="451" y="335"/>
                    </a:lnTo>
                    <a:lnTo>
                      <a:pt x="458" y="324"/>
                    </a:lnTo>
                    <a:lnTo>
                      <a:pt x="465" y="314"/>
                    </a:lnTo>
                    <a:lnTo>
                      <a:pt x="470" y="304"/>
                    </a:lnTo>
                    <a:lnTo>
                      <a:pt x="476" y="291"/>
                    </a:lnTo>
                    <a:lnTo>
                      <a:pt x="480" y="280"/>
                    </a:lnTo>
                    <a:lnTo>
                      <a:pt x="484" y="268"/>
                    </a:lnTo>
                    <a:lnTo>
                      <a:pt x="487" y="258"/>
                    </a:lnTo>
                    <a:lnTo>
                      <a:pt x="490" y="247"/>
                    </a:lnTo>
                    <a:lnTo>
                      <a:pt x="492" y="232"/>
                    </a:lnTo>
                    <a:lnTo>
                      <a:pt x="493" y="216"/>
                    </a:lnTo>
                    <a:lnTo>
                      <a:pt x="493" y="201"/>
                    </a:lnTo>
                    <a:lnTo>
                      <a:pt x="491" y="189"/>
                    </a:lnTo>
                    <a:lnTo>
                      <a:pt x="489" y="178"/>
                    </a:lnTo>
                    <a:lnTo>
                      <a:pt x="487" y="167"/>
                    </a:lnTo>
                    <a:lnTo>
                      <a:pt x="483" y="154"/>
                    </a:lnTo>
                    <a:lnTo>
                      <a:pt x="478" y="141"/>
                    </a:lnTo>
                    <a:lnTo>
                      <a:pt x="473" y="129"/>
                    </a:lnTo>
                    <a:lnTo>
                      <a:pt x="468" y="117"/>
                    </a:lnTo>
                    <a:lnTo>
                      <a:pt x="461" y="107"/>
                    </a:lnTo>
                    <a:lnTo>
                      <a:pt x="451" y="94"/>
                    </a:lnTo>
                    <a:lnTo>
                      <a:pt x="441" y="82"/>
                    </a:lnTo>
                    <a:lnTo>
                      <a:pt x="431" y="72"/>
                    </a:lnTo>
                    <a:lnTo>
                      <a:pt x="421" y="63"/>
                    </a:lnTo>
                    <a:lnTo>
                      <a:pt x="411" y="55"/>
                    </a:lnTo>
                    <a:lnTo>
                      <a:pt x="399" y="47"/>
                    </a:lnTo>
                    <a:lnTo>
                      <a:pt x="388" y="39"/>
                    </a:lnTo>
                    <a:lnTo>
                      <a:pt x="374" y="32"/>
                    </a:lnTo>
                    <a:lnTo>
                      <a:pt x="359" y="24"/>
                    </a:lnTo>
                    <a:lnTo>
                      <a:pt x="344" y="17"/>
                    </a:lnTo>
                    <a:lnTo>
                      <a:pt x="327" y="12"/>
                    </a:lnTo>
                    <a:lnTo>
                      <a:pt x="311" y="7"/>
                    </a:lnTo>
                    <a:lnTo>
                      <a:pt x="299" y="5"/>
                    </a:lnTo>
                    <a:lnTo>
                      <a:pt x="285" y="2"/>
                    </a:lnTo>
                    <a:lnTo>
                      <a:pt x="272" y="0"/>
                    </a:lnTo>
                    <a:lnTo>
                      <a:pt x="257" y="0"/>
                    </a:lnTo>
                    <a:lnTo>
                      <a:pt x="243" y="0"/>
                    </a:lnTo>
                    <a:lnTo>
                      <a:pt x="228" y="0"/>
                    </a:lnTo>
                    <a:lnTo>
                      <a:pt x="215" y="0"/>
                    </a:lnTo>
                    <a:lnTo>
                      <a:pt x="201" y="3"/>
                    </a:lnTo>
                    <a:lnTo>
                      <a:pt x="190" y="5"/>
                    </a:lnTo>
                    <a:lnTo>
                      <a:pt x="177" y="8"/>
                    </a:lnTo>
                    <a:lnTo>
                      <a:pt x="164" y="11"/>
                    </a:lnTo>
                    <a:lnTo>
                      <a:pt x="153" y="15"/>
                    </a:lnTo>
                    <a:lnTo>
                      <a:pt x="142" y="19"/>
                    </a:lnTo>
                    <a:lnTo>
                      <a:pt x="132" y="24"/>
                    </a:lnTo>
                    <a:lnTo>
                      <a:pt x="121" y="29"/>
                    </a:lnTo>
                    <a:lnTo>
                      <a:pt x="111" y="35"/>
                    </a:lnTo>
                    <a:lnTo>
                      <a:pt x="99" y="42"/>
                    </a:lnTo>
                    <a:lnTo>
                      <a:pt x="88" y="49"/>
                    </a:lnTo>
                    <a:lnTo>
                      <a:pt x="79" y="56"/>
                    </a:lnTo>
                    <a:lnTo>
                      <a:pt x="69" y="64"/>
                    </a:lnTo>
                    <a:lnTo>
                      <a:pt x="59" y="73"/>
                    </a:lnTo>
                    <a:lnTo>
                      <a:pt x="50" y="81"/>
                    </a:lnTo>
                    <a:lnTo>
                      <a:pt x="42" y="89"/>
                    </a:lnTo>
                    <a:lnTo>
                      <a:pt x="34" y="100"/>
                    </a:lnTo>
                    <a:lnTo>
                      <a:pt x="25" y="112"/>
                    </a:lnTo>
                    <a:lnTo>
                      <a:pt x="17" y="126"/>
                    </a:lnTo>
                    <a:lnTo>
                      <a:pt x="12" y="139"/>
                    </a:lnTo>
                    <a:lnTo>
                      <a:pt x="8" y="153"/>
                    </a:lnTo>
                    <a:lnTo>
                      <a:pt x="3" y="166"/>
                    </a:lnTo>
                    <a:lnTo>
                      <a:pt x="1" y="179"/>
                    </a:lnTo>
                    <a:lnTo>
                      <a:pt x="0" y="191"/>
                    </a:lnTo>
                    <a:lnTo>
                      <a:pt x="0" y="203"/>
                    </a:lnTo>
                    <a:lnTo>
                      <a:pt x="0" y="214"/>
                    </a:lnTo>
                    <a:lnTo>
                      <a:pt x="0" y="227"/>
                    </a:lnTo>
                    <a:lnTo>
                      <a:pt x="0" y="238"/>
                    </a:lnTo>
                    <a:lnTo>
                      <a:pt x="3" y="252"/>
                    </a:lnTo>
                    <a:lnTo>
                      <a:pt x="5" y="264"/>
                    </a:lnTo>
                    <a:lnTo>
                      <a:pt x="9" y="277"/>
                    </a:lnTo>
                    <a:lnTo>
                      <a:pt x="14" y="290"/>
                    </a:lnTo>
                    <a:lnTo>
                      <a:pt x="20" y="303"/>
                    </a:lnTo>
                    <a:lnTo>
                      <a:pt x="27" y="314"/>
                    </a:lnTo>
                    <a:lnTo>
                      <a:pt x="34" y="326"/>
                    </a:lnTo>
                    <a:lnTo>
                      <a:pt x="43" y="338"/>
                    </a:lnTo>
                    <a:lnTo>
                      <a:pt x="50" y="349"/>
                    </a:lnTo>
                    <a:lnTo>
                      <a:pt x="58" y="361"/>
                    </a:lnTo>
                    <a:lnTo>
                      <a:pt x="66" y="373"/>
                    </a:lnTo>
                    <a:lnTo>
                      <a:pt x="78" y="390"/>
                    </a:lnTo>
                    <a:lnTo>
                      <a:pt x="90" y="409"/>
                    </a:lnTo>
                    <a:lnTo>
                      <a:pt x="96" y="418"/>
                    </a:lnTo>
                    <a:lnTo>
                      <a:pt x="100" y="426"/>
                    </a:lnTo>
                    <a:lnTo>
                      <a:pt x="104" y="436"/>
                    </a:lnTo>
                    <a:lnTo>
                      <a:pt x="108" y="446"/>
                    </a:lnTo>
                    <a:lnTo>
                      <a:pt x="111" y="456"/>
                    </a:lnTo>
                    <a:lnTo>
                      <a:pt x="114" y="467"/>
                    </a:lnTo>
                    <a:lnTo>
                      <a:pt x="116" y="482"/>
                    </a:lnTo>
                    <a:lnTo>
                      <a:pt x="120" y="498"/>
                    </a:lnTo>
                    <a:lnTo>
                      <a:pt x="121" y="511"/>
                    </a:lnTo>
                    <a:lnTo>
                      <a:pt x="124" y="527"/>
                    </a:lnTo>
                    <a:lnTo>
                      <a:pt x="126" y="539"/>
                    </a:lnTo>
                    <a:lnTo>
                      <a:pt x="128" y="549"/>
                    </a:lnTo>
                    <a:lnTo>
                      <a:pt x="130" y="559"/>
                    </a:lnTo>
                    <a:lnTo>
                      <a:pt x="132" y="561"/>
                    </a:lnTo>
                    <a:lnTo>
                      <a:pt x="132" y="564"/>
                    </a:lnTo>
                    <a:lnTo>
                      <a:pt x="132" y="565"/>
                    </a:lnTo>
                    <a:lnTo>
                      <a:pt x="133" y="566"/>
                    </a:lnTo>
                    <a:lnTo>
                      <a:pt x="134" y="567"/>
                    </a:lnTo>
                    <a:lnTo>
                      <a:pt x="136" y="569"/>
                    </a:lnTo>
                    <a:lnTo>
                      <a:pt x="138" y="571"/>
                    </a:lnTo>
                    <a:lnTo>
                      <a:pt x="140" y="573"/>
                    </a:lnTo>
                    <a:lnTo>
                      <a:pt x="144" y="576"/>
                    </a:lnTo>
                    <a:lnTo>
                      <a:pt x="148" y="577"/>
                    </a:lnTo>
                    <a:lnTo>
                      <a:pt x="154" y="580"/>
                    </a:lnTo>
                    <a:lnTo>
                      <a:pt x="160" y="582"/>
                    </a:lnTo>
                    <a:lnTo>
                      <a:pt x="166" y="584"/>
                    </a:lnTo>
                    <a:lnTo>
                      <a:pt x="171" y="585"/>
                    </a:lnTo>
                    <a:lnTo>
                      <a:pt x="176" y="586"/>
                    </a:lnTo>
                    <a:lnTo>
                      <a:pt x="183" y="587"/>
                    </a:lnTo>
                    <a:lnTo>
                      <a:pt x="190" y="589"/>
                    </a:lnTo>
                    <a:lnTo>
                      <a:pt x="195" y="589"/>
                    </a:lnTo>
                    <a:lnTo>
                      <a:pt x="202" y="590"/>
                    </a:lnTo>
                    <a:lnTo>
                      <a:pt x="209" y="591"/>
                    </a:lnTo>
                    <a:lnTo>
                      <a:pt x="215" y="592"/>
                    </a:lnTo>
                    <a:lnTo>
                      <a:pt x="221" y="592"/>
                    </a:lnTo>
                    <a:lnTo>
                      <a:pt x="228" y="592"/>
                    </a:lnTo>
                    <a:lnTo>
                      <a:pt x="234" y="593"/>
                    </a:lnTo>
                    <a:lnTo>
                      <a:pt x="240" y="593"/>
                    </a:lnTo>
                    <a:lnTo>
                      <a:pt x="245" y="593"/>
                    </a:lnTo>
                    <a:lnTo>
                      <a:pt x="251" y="593"/>
                    </a:lnTo>
                    <a:lnTo>
                      <a:pt x="259" y="593"/>
                    </a:lnTo>
                    <a:lnTo>
                      <a:pt x="265" y="592"/>
                    </a:lnTo>
                    <a:lnTo>
                      <a:pt x="270" y="592"/>
                    </a:lnTo>
                    <a:lnTo>
                      <a:pt x="277" y="592"/>
                    </a:lnTo>
                    <a:lnTo>
                      <a:pt x="284" y="591"/>
                    </a:lnTo>
                    <a:lnTo>
                      <a:pt x="290" y="590"/>
                    </a:lnTo>
                    <a:lnTo>
                      <a:pt x="297" y="589"/>
                    </a:lnTo>
                    <a:lnTo>
                      <a:pt x="302" y="588"/>
                    </a:lnTo>
                    <a:lnTo>
                      <a:pt x="308" y="587"/>
                    </a:lnTo>
                    <a:lnTo>
                      <a:pt x="314" y="586"/>
                    </a:lnTo>
                    <a:lnTo>
                      <a:pt x="319" y="585"/>
                    </a:lnTo>
                    <a:lnTo>
                      <a:pt x="325" y="584"/>
                    </a:lnTo>
                    <a:lnTo>
                      <a:pt x="330" y="582"/>
                    </a:lnTo>
                    <a:lnTo>
                      <a:pt x="335" y="580"/>
                    </a:lnTo>
                    <a:lnTo>
                      <a:pt x="340" y="578"/>
                    </a:lnTo>
                    <a:lnTo>
                      <a:pt x="345" y="577"/>
                    </a:lnTo>
                  </a:path>
                </a:pathLst>
              </a:custGeom>
              <a:solidFill>
                <a:srgbClr val="FF9900"/>
              </a:solidFill>
              <a:ln w="12700" cap="rnd" cmpd="sng">
                <a:solidFill>
                  <a:srgbClr val="FFFFFF"/>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93" name="Freeform 150">
                <a:extLst>
                  <a:ext uri="{FF2B5EF4-FFF2-40B4-BE49-F238E27FC236}">
                    <a16:creationId xmlns:a16="http://schemas.microsoft.com/office/drawing/2014/main" id="{FE08999A-1F01-909A-B15C-DC4C523A7DE3}"/>
                  </a:ext>
                </a:extLst>
              </p:cNvPr>
              <p:cNvSpPr/>
              <p:nvPr/>
            </p:nvSpPr>
            <p:spPr bwMode="auto">
              <a:xfrm>
                <a:off x="3690" y="1290"/>
                <a:ext cx="48" cy="50"/>
              </a:xfrm>
              <a:custGeom>
                <a:avLst/>
                <a:gdLst>
                  <a:gd name="T0" fmla="*/ 0 w 84"/>
                  <a:gd name="T1" fmla="*/ 0 h 89"/>
                  <a:gd name="T2" fmla="*/ 7 w 84"/>
                  <a:gd name="T3" fmla="*/ 3 h 89"/>
                  <a:gd name="T4" fmla="*/ 14 w 84"/>
                  <a:gd name="T5" fmla="*/ 6 h 89"/>
                  <a:gd name="T6" fmla="*/ 19 w 84"/>
                  <a:gd name="T7" fmla="*/ 10 h 89"/>
                  <a:gd name="T8" fmla="*/ 22 w 84"/>
                  <a:gd name="T9" fmla="*/ 13 h 89"/>
                  <a:gd name="T10" fmla="*/ 24 w 84"/>
                  <a:gd name="T11" fmla="*/ 16 h 89"/>
                  <a:gd name="T12" fmla="*/ 26 w 84"/>
                  <a:gd name="T13" fmla="*/ 20 h 89"/>
                  <a:gd name="T14" fmla="*/ 27 w 84"/>
                  <a:gd name="T15" fmla="*/ 23 h 89"/>
                  <a:gd name="T16" fmla="*/ 18 w 84"/>
                  <a:gd name="T17" fmla="*/ 28 h 89"/>
                  <a:gd name="T18" fmla="*/ 17 w 84"/>
                  <a:gd name="T19" fmla="*/ 23 h 89"/>
                  <a:gd name="T20" fmla="*/ 15 w 84"/>
                  <a:gd name="T21" fmla="*/ 19 h 89"/>
                  <a:gd name="T22" fmla="*/ 13 w 84"/>
                  <a:gd name="T23" fmla="*/ 13 h 89"/>
                  <a:gd name="T24" fmla="*/ 10 w 84"/>
                  <a:gd name="T25" fmla="*/ 9 h 89"/>
                  <a:gd name="T26" fmla="*/ 6 w 84"/>
                  <a:gd name="T27" fmla="*/ 4 h 89"/>
                  <a:gd name="T28" fmla="*/ 0 w 84"/>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4" h="89">
                    <a:moveTo>
                      <a:pt x="0" y="0"/>
                    </a:moveTo>
                    <a:lnTo>
                      <a:pt x="22" y="9"/>
                    </a:lnTo>
                    <a:lnTo>
                      <a:pt x="42" y="19"/>
                    </a:lnTo>
                    <a:lnTo>
                      <a:pt x="57" y="30"/>
                    </a:lnTo>
                    <a:lnTo>
                      <a:pt x="67" y="41"/>
                    </a:lnTo>
                    <a:lnTo>
                      <a:pt x="74" y="52"/>
                    </a:lnTo>
                    <a:lnTo>
                      <a:pt x="79" y="62"/>
                    </a:lnTo>
                    <a:lnTo>
                      <a:pt x="83" y="73"/>
                    </a:lnTo>
                    <a:lnTo>
                      <a:pt x="54" y="88"/>
                    </a:lnTo>
                    <a:lnTo>
                      <a:pt x="50" y="73"/>
                    </a:lnTo>
                    <a:lnTo>
                      <a:pt x="46" y="58"/>
                    </a:lnTo>
                    <a:lnTo>
                      <a:pt x="39" y="42"/>
                    </a:lnTo>
                    <a:lnTo>
                      <a:pt x="30" y="29"/>
                    </a:lnTo>
                    <a:lnTo>
                      <a:pt x="18" y="15"/>
                    </a:lnTo>
                    <a:lnTo>
                      <a:pt x="0"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270" name="Group 151">
              <a:extLst>
                <a:ext uri="{FF2B5EF4-FFF2-40B4-BE49-F238E27FC236}">
                  <a16:creationId xmlns:a16="http://schemas.microsoft.com/office/drawing/2014/main" id="{F442B8E4-6A0B-08F9-4505-A2842309E233}"/>
                </a:ext>
              </a:extLst>
            </p:cNvPr>
            <p:cNvGrpSpPr/>
            <p:nvPr/>
          </p:nvGrpSpPr>
          <p:grpSpPr bwMode="auto">
            <a:xfrm>
              <a:off x="4269" y="1069"/>
              <a:ext cx="277" cy="430"/>
              <a:chOff x="4793" y="1248"/>
              <a:chExt cx="277" cy="430"/>
            </a:xfrm>
          </p:grpSpPr>
          <p:grpSp>
            <p:nvGrpSpPr>
              <p:cNvPr id="271" name="Group 152">
                <a:extLst>
                  <a:ext uri="{FF2B5EF4-FFF2-40B4-BE49-F238E27FC236}">
                    <a16:creationId xmlns:a16="http://schemas.microsoft.com/office/drawing/2014/main" id="{8EF98840-83EC-450E-8ED1-1F31DDD18291}"/>
                  </a:ext>
                </a:extLst>
              </p:cNvPr>
              <p:cNvGrpSpPr/>
              <p:nvPr/>
            </p:nvGrpSpPr>
            <p:grpSpPr bwMode="auto">
              <a:xfrm>
                <a:off x="4868" y="1579"/>
                <a:ext cx="126" cy="99"/>
                <a:chOff x="4494" y="1792"/>
                <a:chExt cx="224" cy="177"/>
              </a:xfrm>
            </p:grpSpPr>
            <p:grpSp>
              <p:nvGrpSpPr>
                <p:cNvPr id="274" name="Group 153">
                  <a:extLst>
                    <a:ext uri="{FF2B5EF4-FFF2-40B4-BE49-F238E27FC236}">
                      <a16:creationId xmlns:a16="http://schemas.microsoft.com/office/drawing/2014/main" id="{370D6130-9F39-585C-C159-B887272F1D59}"/>
                    </a:ext>
                  </a:extLst>
                </p:cNvPr>
                <p:cNvGrpSpPr/>
                <p:nvPr/>
              </p:nvGrpSpPr>
              <p:grpSpPr bwMode="auto">
                <a:xfrm>
                  <a:off x="4494" y="1792"/>
                  <a:ext cx="224" cy="177"/>
                  <a:chOff x="4494" y="1792"/>
                  <a:chExt cx="224" cy="177"/>
                </a:xfrm>
              </p:grpSpPr>
              <p:grpSp>
                <p:nvGrpSpPr>
                  <p:cNvPr id="280" name="Group 154">
                    <a:extLst>
                      <a:ext uri="{FF2B5EF4-FFF2-40B4-BE49-F238E27FC236}">
                        <a16:creationId xmlns:a16="http://schemas.microsoft.com/office/drawing/2014/main" id="{E0697AA6-C57E-8581-D1FA-AE52C7529DAF}"/>
                      </a:ext>
                    </a:extLst>
                  </p:cNvPr>
                  <p:cNvGrpSpPr/>
                  <p:nvPr/>
                </p:nvGrpSpPr>
                <p:grpSpPr bwMode="auto">
                  <a:xfrm>
                    <a:off x="4550" y="1927"/>
                    <a:ext cx="123" cy="42"/>
                    <a:chOff x="4550" y="1927"/>
                    <a:chExt cx="123" cy="42"/>
                  </a:xfrm>
                </p:grpSpPr>
                <p:sp>
                  <p:nvSpPr>
                    <p:cNvPr id="289" name="Freeform 155">
                      <a:extLst>
                        <a:ext uri="{FF2B5EF4-FFF2-40B4-BE49-F238E27FC236}">
                          <a16:creationId xmlns:a16="http://schemas.microsoft.com/office/drawing/2014/main" id="{12CD6E87-977C-08BE-668F-B2D7C4EE078C}"/>
                        </a:ext>
                      </a:extLst>
                    </p:cNvPr>
                    <p:cNvSpPr/>
                    <p:nvPr/>
                  </p:nvSpPr>
                  <p:spPr bwMode="auto">
                    <a:xfrm>
                      <a:off x="4550" y="1927"/>
                      <a:ext cx="123" cy="42"/>
                    </a:xfrm>
                    <a:custGeom>
                      <a:avLst/>
                      <a:gdLst>
                        <a:gd name="T0" fmla="*/ 0 w 123"/>
                        <a:gd name="T1" fmla="*/ 0 h 42"/>
                        <a:gd name="T2" fmla="*/ 24 w 123"/>
                        <a:gd name="T3" fmla="*/ 32 h 42"/>
                        <a:gd name="T4" fmla="*/ 26 w 123"/>
                        <a:gd name="T5" fmla="*/ 34 h 42"/>
                        <a:gd name="T6" fmla="*/ 29 w 123"/>
                        <a:gd name="T7" fmla="*/ 35 h 42"/>
                        <a:gd name="T8" fmla="*/ 33 w 123"/>
                        <a:gd name="T9" fmla="*/ 37 h 42"/>
                        <a:gd name="T10" fmla="*/ 37 w 123"/>
                        <a:gd name="T11" fmla="*/ 38 h 42"/>
                        <a:gd name="T12" fmla="*/ 42 w 123"/>
                        <a:gd name="T13" fmla="*/ 39 h 42"/>
                        <a:gd name="T14" fmla="*/ 46 w 123"/>
                        <a:gd name="T15" fmla="*/ 39 h 42"/>
                        <a:gd name="T16" fmla="*/ 50 w 123"/>
                        <a:gd name="T17" fmla="*/ 40 h 42"/>
                        <a:gd name="T18" fmla="*/ 54 w 123"/>
                        <a:gd name="T19" fmla="*/ 40 h 42"/>
                        <a:gd name="T20" fmla="*/ 59 w 123"/>
                        <a:gd name="T21" fmla="*/ 41 h 42"/>
                        <a:gd name="T22" fmla="*/ 62 w 123"/>
                        <a:gd name="T23" fmla="*/ 41 h 42"/>
                        <a:gd name="T24" fmla="*/ 68 w 123"/>
                        <a:gd name="T25" fmla="*/ 40 h 42"/>
                        <a:gd name="T26" fmla="*/ 72 w 123"/>
                        <a:gd name="T27" fmla="*/ 40 h 42"/>
                        <a:gd name="T28" fmla="*/ 77 w 123"/>
                        <a:gd name="T29" fmla="*/ 39 h 42"/>
                        <a:gd name="T30" fmla="*/ 81 w 123"/>
                        <a:gd name="T31" fmla="*/ 39 h 42"/>
                        <a:gd name="T32" fmla="*/ 85 w 123"/>
                        <a:gd name="T33" fmla="*/ 38 h 42"/>
                        <a:gd name="T34" fmla="*/ 89 w 123"/>
                        <a:gd name="T35" fmla="*/ 37 h 42"/>
                        <a:gd name="T36" fmla="*/ 93 w 123"/>
                        <a:gd name="T37" fmla="*/ 35 h 42"/>
                        <a:gd name="T38" fmla="*/ 95 w 123"/>
                        <a:gd name="T39" fmla="*/ 34 h 42"/>
                        <a:gd name="T40" fmla="*/ 97 w 123"/>
                        <a:gd name="T41" fmla="*/ 33 h 42"/>
                        <a:gd name="T42" fmla="*/ 99 w 123"/>
                        <a:gd name="T43" fmla="*/ 31 h 42"/>
                        <a:gd name="T44" fmla="*/ 122 w 123"/>
                        <a:gd name="T45" fmla="*/ 0 h 42"/>
                        <a:gd name="T46" fmla="*/ 0 w 123"/>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3" h="42">
                          <a:moveTo>
                            <a:pt x="0" y="0"/>
                          </a:moveTo>
                          <a:lnTo>
                            <a:pt x="24" y="32"/>
                          </a:lnTo>
                          <a:lnTo>
                            <a:pt x="26" y="34"/>
                          </a:lnTo>
                          <a:lnTo>
                            <a:pt x="29" y="35"/>
                          </a:lnTo>
                          <a:lnTo>
                            <a:pt x="33" y="37"/>
                          </a:lnTo>
                          <a:lnTo>
                            <a:pt x="37" y="38"/>
                          </a:lnTo>
                          <a:lnTo>
                            <a:pt x="42" y="39"/>
                          </a:lnTo>
                          <a:lnTo>
                            <a:pt x="46" y="39"/>
                          </a:lnTo>
                          <a:lnTo>
                            <a:pt x="50" y="40"/>
                          </a:lnTo>
                          <a:lnTo>
                            <a:pt x="54" y="40"/>
                          </a:lnTo>
                          <a:lnTo>
                            <a:pt x="59" y="41"/>
                          </a:lnTo>
                          <a:lnTo>
                            <a:pt x="62" y="41"/>
                          </a:lnTo>
                          <a:lnTo>
                            <a:pt x="68" y="40"/>
                          </a:lnTo>
                          <a:lnTo>
                            <a:pt x="72" y="40"/>
                          </a:lnTo>
                          <a:lnTo>
                            <a:pt x="77" y="39"/>
                          </a:lnTo>
                          <a:lnTo>
                            <a:pt x="81" y="39"/>
                          </a:lnTo>
                          <a:lnTo>
                            <a:pt x="85" y="38"/>
                          </a:lnTo>
                          <a:lnTo>
                            <a:pt x="89" y="37"/>
                          </a:lnTo>
                          <a:lnTo>
                            <a:pt x="93" y="35"/>
                          </a:lnTo>
                          <a:lnTo>
                            <a:pt x="95" y="34"/>
                          </a:lnTo>
                          <a:lnTo>
                            <a:pt x="97" y="33"/>
                          </a:lnTo>
                          <a:lnTo>
                            <a:pt x="99" y="31"/>
                          </a:lnTo>
                          <a:lnTo>
                            <a:pt x="122" y="0"/>
                          </a:lnTo>
                          <a:lnTo>
                            <a:pt x="0" y="0"/>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90" name="Freeform 156">
                      <a:extLst>
                        <a:ext uri="{FF2B5EF4-FFF2-40B4-BE49-F238E27FC236}">
                          <a16:creationId xmlns:a16="http://schemas.microsoft.com/office/drawing/2014/main" id="{459FE43D-3224-8449-12C1-E744FE0A7122}"/>
                        </a:ext>
                      </a:extLst>
                    </p:cNvPr>
                    <p:cNvSpPr/>
                    <p:nvPr/>
                  </p:nvSpPr>
                  <p:spPr bwMode="auto">
                    <a:xfrm>
                      <a:off x="4569" y="1927"/>
                      <a:ext cx="56" cy="42"/>
                    </a:xfrm>
                    <a:custGeom>
                      <a:avLst/>
                      <a:gdLst>
                        <a:gd name="T0" fmla="*/ 0 w 56"/>
                        <a:gd name="T1" fmla="*/ 0 h 42"/>
                        <a:gd name="T2" fmla="*/ 15 w 56"/>
                        <a:gd name="T3" fmla="*/ 37 h 42"/>
                        <a:gd name="T4" fmla="*/ 18 w 56"/>
                        <a:gd name="T5" fmla="*/ 38 h 42"/>
                        <a:gd name="T6" fmla="*/ 23 w 56"/>
                        <a:gd name="T7" fmla="*/ 39 h 42"/>
                        <a:gd name="T8" fmla="*/ 27 w 56"/>
                        <a:gd name="T9" fmla="*/ 39 h 42"/>
                        <a:gd name="T10" fmla="*/ 31 w 56"/>
                        <a:gd name="T11" fmla="*/ 40 h 42"/>
                        <a:gd name="T12" fmla="*/ 35 w 56"/>
                        <a:gd name="T13" fmla="*/ 40 h 42"/>
                        <a:gd name="T14" fmla="*/ 40 w 56"/>
                        <a:gd name="T15" fmla="*/ 41 h 42"/>
                        <a:gd name="T16" fmla="*/ 44 w 56"/>
                        <a:gd name="T17" fmla="*/ 41 h 42"/>
                        <a:gd name="T18" fmla="*/ 49 w 56"/>
                        <a:gd name="T19" fmla="*/ 40 h 42"/>
                        <a:gd name="T20" fmla="*/ 55 w 56"/>
                        <a:gd name="T21" fmla="*/ 0 h 42"/>
                        <a:gd name="T22" fmla="*/ 0 w 56"/>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 h="42">
                          <a:moveTo>
                            <a:pt x="0" y="0"/>
                          </a:moveTo>
                          <a:lnTo>
                            <a:pt x="15" y="37"/>
                          </a:lnTo>
                          <a:lnTo>
                            <a:pt x="18" y="38"/>
                          </a:lnTo>
                          <a:lnTo>
                            <a:pt x="23" y="39"/>
                          </a:lnTo>
                          <a:lnTo>
                            <a:pt x="27" y="39"/>
                          </a:lnTo>
                          <a:lnTo>
                            <a:pt x="31" y="40"/>
                          </a:lnTo>
                          <a:lnTo>
                            <a:pt x="35" y="40"/>
                          </a:lnTo>
                          <a:lnTo>
                            <a:pt x="40" y="41"/>
                          </a:lnTo>
                          <a:lnTo>
                            <a:pt x="44" y="41"/>
                          </a:lnTo>
                          <a:lnTo>
                            <a:pt x="49" y="40"/>
                          </a:lnTo>
                          <a:lnTo>
                            <a:pt x="55" y="0"/>
                          </a:lnTo>
                          <a:lnTo>
                            <a:pt x="0" y="0"/>
                          </a:lnTo>
                        </a:path>
                      </a:pathLst>
                    </a:custGeom>
                    <a:solidFill>
                      <a:srgbClr val="404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281" name="Group 157">
                    <a:extLst>
                      <a:ext uri="{FF2B5EF4-FFF2-40B4-BE49-F238E27FC236}">
                        <a16:creationId xmlns:a16="http://schemas.microsoft.com/office/drawing/2014/main" id="{5A8FE800-4FB5-0274-A764-12FB7144934D}"/>
                      </a:ext>
                    </a:extLst>
                  </p:cNvPr>
                  <p:cNvGrpSpPr/>
                  <p:nvPr/>
                </p:nvGrpSpPr>
                <p:grpSpPr bwMode="auto">
                  <a:xfrm>
                    <a:off x="4494" y="1792"/>
                    <a:ext cx="224" cy="148"/>
                    <a:chOff x="4494" y="1792"/>
                    <a:chExt cx="224" cy="148"/>
                  </a:xfrm>
                </p:grpSpPr>
                <p:sp>
                  <p:nvSpPr>
                    <p:cNvPr id="282" name="Freeform 158">
                      <a:extLst>
                        <a:ext uri="{FF2B5EF4-FFF2-40B4-BE49-F238E27FC236}">
                          <a16:creationId xmlns:a16="http://schemas.microsoft.com/office/drawing/2014/main" id="{B5E9764E-D40A-B7E7-D546-3304C9947D28}"/>
                        </a:ext>
                      </a:extLst>
                    </p:cNvPr>
                    <p:cNvSpPr/>
                    <p:nvPr/>
                  </p:nvSpPr>
                  <p:spPr bwMode="auto">
                    <a:xfrm>
                      <a:off x="4494" y="1792"/>
                      <a:ext cx="224" cy="148"/>
                    </a:xfrm>
                    <a:custGeom>
                      <a:avLst/>
                      <a:gdLst>
                        <a:gd name="T0" fmla="*/ 5 w 224"/>
                        <a:gd name="T1" fmla="*/ 4 h 148"/>
                        <a:gd name="T2" fmla="*/ 6 w 224"/>
                        <a:gd name="T3" fmla="*/ 7 h 148"/>
                        <a:gd name="T4" fmla="*/ 5 w 224"/>
                        <a:gd name="T5" fmla="*/ 15 h 148"/>
                        <a:gd name="T6" fmla="*/ 3 w 224"/>
                        <a:gd name="T7" fmla="*/ 19 h 148"/>
                        <a:gd name="T8" fmla="*/ 1 w 224"/>
                        <a:gd name="T9" fmla="*/ 25 h 148"/>
                        <a:gd name="T10" fmla="*/ 4 w 224"/>
                        <a:gd name="T11" fmla="*/ 30 h 148"/>
                        <a:gd name="T12" fmla="*/ 8 w 224"/>
                        <a:gd name="T13" fmla="*/ 36 h 148"/>
                        <a:gd name="T14" fmla="*/ 7 w 224"/>
                        <a:gd name="T15" fmla="*/ 39 h 148"/>
                        <a:gd name="T16" fmla="*/ 3 w 224"/>
                        <a:gd name="T17" fmla="*/ 44 h 148"/>
                        <a:gd name="T18" fmla="*/ 1 w 224"/>
                        <a:gd name="T19" fmla="*/ 48 h 148"/>
                        <a:gd name="T20" fmla="*/ 4 w 224"/>
                        <a:gd name="T21" fmla="*/ 53 h 148"/>
                        <a:gd name="T22" fmla="*/ 7 w 224"/>
                        <a:gd name="T23" fmla="*/ 56 h 148"/>
                        <a:gd name="T24" fmla="*/ 7 w 224"/>
                        <a:gd name="T25" fmla="*/ 61 h 148"/>
                        <a:gd name="T26" fmla="*/ 3 w 224"/>
                        <a:gd name="T27" fmla="*/ 66 h 148"/>
                        <a:gd name="T28" fmla="*/ 0 w 224"/>
                        <a:gd name="T29" fmla="*/ 71 h 148"/>
                        <a:gd name="T30" fmla="*/ 3 w 224"/>
                        <a:gd name="T31" fmla="*/ 76 h 148"/>
                        <a:gd name="T32" fmla="*/ 8 w 224"/>
                        <a:gd name="T33" fmla="*/ 80 h 148"/>
                        <a:gd name="T34" fmla="*/ 8 w 224"/>
                        <a:gd name="T35" fmla="*/ 88 h 148"/>
                        <a:gd name="T36" fmla="*/ 4 w 224"/>
                        <a:gd name="T37" fmla="*/ 92 h 148"/>
                        <a:gd name="T38" fmla="*/ 5 w 224"/>
                        <a:gd name="T39" fmla="*/ 96 h 148"/>
                        <a:gd name="T40" fmla="*/ 10 w 224"/>
                        <a:gd name="T41" fmla="*/ 102 h 148"/>
                        <a:gd name="T42" fmla="*/ 26 w 224"/>
                        <a:gd name="T43" fmla="*/ 117 h 148"/>
                        <a:gd name="T44" fmla="*/ 40 w 224"/>
                        <a:gd name="T45" fmla="*/ 128 h 148"/>
                        <a:gd name="T46" fmla="*/ 53 w 224"/>
                        <a:gd name="T47" fmla="*/ 135 h 148"/>
                        <a:gd name="T48" fmla="*/ 76 w 224"/>
                        <a:gd name="T49" fmla="*/ 143 h 148"/>
                        <a:gd name="T50" fmla="*/ 98 w 224"/>
                        <a:gd name="T51" fmla="*/ 146 h 148"/>
                        <a:gd name="T52" fmla="*/ 127 w 224"/>
                        <a:gd name="T53" fmla="*/ 146 h 148"/>
                        <a:gd name="T54" fmla="*/ 152 w 224"/>
                        <a:gd name="T55" fmla="*/ 144 h 148"/>
                        <a:gd name="T56" fmla="*/ 170 w 224"/>
                        <a:gd name="T57" fmla="*/ 140 h 148"/>
                        <a:gd name="T58" fmla="*/ 181 w 224"/>
                        <a:gd name="T59" fmla="*/ 134 h 148"/>
                        <a:gd name="T60" fmla="*/ 189 w 224"/>
                        <a:gd name="T61" fmla="*/ 128 h 148"/>
                        <a:gd name="T62" fmla="*/ 213 w 224"/>
                        <a:gd name="T63" fmla="*/ 100 h 148"/>
                        <a:gd name="T64" fmla="*/ 218 w 224"/>
                        <a:gd name="T65" fmla="*/ 91 h 148"/>
                        <a:gd name="T66" fmla="*/ 218 w 224"/>
                        <a:gd name="T67" fmla="*/ 87 h 148"/>
                        <a:gd name="T68" fmla="*/ 215 w 224"/>
                        <a:gd name="T69" fmla="*/ 83 h 148"/>
                        <a:gd name="T70" fmla="*/ 215 w 224"/>
                        <a:gd name="T71" fmla="*/ 77 h 148"/>
                        <a:gd name="T72" fmla="*/ 218 w 224"/>
                        <a:gd name="T73" fmla="*/ 73 h 148"/>
                        <a:gd name="T74" fmla="*/ 221 w 224"/>
                        <a:gd name="T75" fmla="*/ 69 h 148"/>
                        <a:gd name="T76" fmla="*/ 223 w 224"/>
                        <a:gd name="T77" fmla="*/ 64 h 148"/>
                        <a:gd name="T78" fmla="*/ 219 w 224"/>
                        <a:gd name="T79" fmla="*/ 60 h 148"/>
                        <a:gd name="T80" fmla="*/ 216 w 224"/>
                        <a:gd name="T81" fmla="*/ 56 h 148"/>
                        <a:gd name="T82" fmla="*/ 216 w 224"/>
                        <a:gd name="T83" fmla="*/ 52 h 148"/>
                        <a:gd name="T84" fmla="*/ 221 w 224"/>
                        <a:gd name="T85" fmla="*/ 46 h 148"/>
                        <a:gd name="T86" fmla="*/ 221 w 224"/>
                        <a:gd name="T87" fmla="*/ 41 h 148"/>
                        <a:gd name="T88" fmla="*/ 218 w 224"/>
                        <a:gd name="T89" fmla="*/ 36 h 148"/>
                        <a:gd name="T90" fmla="*/ 216 w 224"/>
                        <a:gd name="T91" fmla="*/ 31 h 148"/>
                        <a:gd name="T92" fmla="*/ 218 w 224"/>
                        <a:gd name="T93" fmla="*/ 26 h 148"/>
                        <a:gd name="T94" fmla="*/ 221 w 224"/>
                        <a:gd name="T95" fmla="*/ 23 h 148"/>
                        <a:gd name="T96" fmla="*/ 223 w 224"/>
                        <a:gd name="T97" fmla="*/ 18 h 148"/>
                        <a:gd name="T98" fmla="*/ 220 w 224"/>
                        <a:gd name="T99" fmla="*/ 13 h 148"/>
                        <a:gd name="T100" fmla="*/ 217 w 224"/>
                        <a:gd name="T101" fmla="*/ 8 h 148"/>
                        <a:gd name="T102" fmla="*/ 218 w 224"/>
                        <a:gd name="T103" fmla="*/ 3 h 148"/>
                        <a:gd name="T104" fmla="*/ 6 w 224"/>
                        <a:gd name="T105" fmla="*/ 0 h 1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4" h="148">
                          <a:moveTo>
                            <a:pt x="6" y="0"/>
                          </a:moveTo>
                          <a:lnTo>
                            <a:pt x="5" y="4"/>
                          </a:lnTo>
                          <a:lnTo>
                            <a:pt x="5" y="5"/>
                          </a:lnTo>
                          <a:lnTo>
                            <a:pt x="6" y="7"/>
                          </a:lnTo>
                          <a:lnTo>
                            <a:pt x="6" y="12"/>
                          </a:lnTo>
                          <a:lnTo>
                            <a:pt x="5" y="15"/>
                          </a:lnTo>
                          <a:lnTo>
                            <a:pt x="4" y="17"/>
                          </a:lnTo>
                          <a:lnTo>
                            <a:pt x="3" y="19"/>
                          </a:lnTo>
                          <a:lnTo>
                            <a:pt x="1" y="23"/>
                          </a:lnTo>
                          <a:lnTo>
                            <a:pt x="1" y="25"/>
                          </a:lnTo>
                          <a:lnTo>
                            <a:pt x="3" y="28"/>
                          </a:lnTo>
                          <a:lnTo>
                            <a:pt x="4" y="30"/>
                          </a:lnTo>
                          <a:lnTo>
                            <a:pt x="7" y="33"/>
                          </a:lnTo>
                          <a:lnTo>
                            <a:pt x="8" y="36"/>
                          </a:lnTo>
                          <a:lnTo>
                            <a:pt x="8" y="37"/>
                          </a:lnTo>
                          <a:lnTo>
                            <a:pt x="7" y="39"/>
                          </a:lnTo>
                          <a:lnTo>
                            <a:pt x="5" y="41"/>
                          </a:lnTo>
                          <a:lnTo>
                            <a:pt x="3" y="44"/>
                          </a:lnTo>
                          <a:lnTo>
                            <a:pt x="1" y="46"/>
                          </a:lnTo>
                          <a:lnTo>
                            <a:pt x="1" y="48"/>
                          </a:lnTo>
                          <a:lnTo>
                            <a:pt x="3" y="50"/>
                          </a:lnTo>
                          <a:lnTo>
                            <a:pt x="4" y="53"/>
                          </a:lnTo>
                          <a:lnTo>
                            <a:pt x="6" y="55"/>
                          </a:lnTo>
                          <a:lnTo>
                            <a:pt x="7" y="56"/>
                          </a:lnTo>
                          <a:lnTo>
                            <a:pt x="8" y="58"/>
                          </a:lnTo>
                          <a:lnTo>
                            <a:pt x="7" y="61"/>
                          </a:lnTo>
                          <a:lnTo>
                            <a:pt x="5" y="64"/>
                          </a:lnTo>
                          <a:lnTo>
                            <a:pt x="3" y="66"/>
                          </a:lnTo>
                          <a:lnTo>
                            <a:pt x="0" y="69"/>
                          </a:lnTo>
                          <a:lnTo>
                            <a:pt x="0" y="71"/>
                          </a:lnTo>
                          <a:lnTo>
                            <a:pt x="1" y="73"/>
                          </a:lnTo>
                          <a:lnTo>
                            <a:pt x="3" y="76"/>
                          </a:lnTo>
                          <a:lnTo>
                            <a:pt x="5" y="78"/>
                          </a:lnTo>
                          <a:lnTo>
                            <a:pt x="8" y="80"/>
                          </a:lnTo>
                          <a:lnTo>
                            <a:pt x="9" y="84"/>
                          </a:lnTo>
                          <a:lnTo>
                            <a:pt x="8" y="88"/>
                          </a:lnTo>
                          <a:lnTo>
                            <a:pt x="5" y="91"/>
                          </a:lnTo>
                          <a:lnTo>
                            <a:pt x="4" y="92"/>
                          </a:lnTo>
                          <a:lnTo>
                            <a:pt x="4" y="95"/>
                          </a:lnTo>
                          <a:lnTo>
                            <a:pt x="5" y="96"/>
                          </a:lnTo>
                          <a:lnTo>
                            <a:pt x="7" y="98"/>
                          </a:lnTo>
                          <a:lnTo>
                            <a:pt x="10" y="102"/>
                          </a:lnTo>
                          <a:lnTo>
                            <a:pt x="15" y="108"/>
                          </a:lnTo>
                          <a:lnTo>
                            <a:pt x="26" y="117"/>
                          </a:lnTo>
                          <a:lnTo>
                            <a:pt x="35" y="124"/>
                          </a:lnTo>
                          <a:lnTo>
                            <a:pt x="40" y="128"/>
                          </a:lnTo>
                          <a:lnTo>
                            <a:pt x="46" y="131"/>
                          </a:lnTo>
                          <a:lnTo>
                            <a:pt x="53" y="135"/>
                          </a:lnTo>
                          <a:lnTo>
                            <a:pt x="62" y="139"/>
                          </a:lnTo>
                          <a:lnTo>
                            <a:pt x="76" y="143"/>
                          </a:lnTo>
                          <a:lnTo>
                            <a:pt x="87" y="145"/>
                          </a:lnTo>
                          <a:lnTo>
                            <a:pt x="98" y="146"/>
                          </a:lnTo>
                          <a:lnTo>
                            <a:pt x="112" y="147"/>
                          </a:lnTo>
                          <a:lnTo>
                            <a:pt x="127" y="146"/>
                          </a:lnTo>
                          <a:lnTo>
                            <a:pt x="140" y="146"/>
                          </a:lnTo>
                          <a:lnTo>
                            <a:pt x="152" y="144"/>
                          </a:lnTo>
                          <a:lnTo>
                            <a:pt x="162" y="142"/>
                          </a:lnTo>
                          <a:lnTo>
                            <a:pt x="170" y="140"/>
                          </a:lnTo>
                          <a:lnTo>
                            <a:pt x="176" y="137"/>
                          </a:lnTo>
                          <a:lnTo>
                            <a:pt x="181" y="134"/>
                          </a:lnTo>
                          <a:lnTo>
                            <a:pt x="185" y="132"/>
                          </a:lnTo>
                          <a:lnTo>
                            <a:pt x="189" y="128"/>
                          </a:lnTo>
                          <a:lnTo>
                            <a:pt x="203" y="113"/>
                          </a:lnTo>
                          <a:lnTo>
                            <a:pt x="213" y="100"/>
                          </a:lnTo>
                          <a:lnTo>
                            <a:pt x="217" y="94"/>
                          </a:lnTo>
                          <a:lnTo>
                            <a:pt x="218" y="91"/>
                          </a:lnTo>
                          <a:lnTo>
                            <a:pt x="218" y="89"/>
                          </a:lnTo>
                          <a:lnTo>
                            <a:pt x="218" y="87"/>
                          </a:lnTo>
                          <a:lnTo>
                            <a:pt x="216" y="84"/>
                          </a:lnTo>
                          <a:lnTo>
                            <a:pt x="215" y="83"/>
                          </a:lnTo>
                          <a:lnTo>
                            <a:pt x="214" y="80"/>
                          </a:lnTo>
                          <a:lnTo>
                            <a:pt x="215" y="77"/>
                          </a:lnTo>
                          <a:lnTo>
                            <a:pt x="216" y="76"/>
                          </a:lnTo>
                          <a:lnTo>
                            <a:pt x="218" y="73"/>
                          </a:lnTo>
                          <a:lnTo>
                            <a:pt x="219" y="72"/>
                          </a:lnTo>
                          <a:lnTo>
                            <a:pt x="221" y="69"/>
                          </a:lnTo>
                          <a:lnTo>
                            <a:pt x="223" y="67"/>
                          </a:lnTo>
                          <a:lnTo>
                            <a:pt x="223" y="64"/>
                          </a:lnTo>
                          <a:lnTo>
                            <a:pt x="221" y="62"/>
                          </a:lnTo>
                          <a:lnTo>
                            <a:pt x="219" y="60"/>
                          </a:lnTo>
                          <a:lnTo>
                            <a:pt x="218" y="58"/>
                          </a:lnTo>
                          <a:lnTo>
                            <a:pt x="216" y="56"/>
                          </a:lnTo>
                          <a:lnTo>
                            <a:pt x="215" y="54"/>
                          </a:lnTo>
                          <a:lnTo>
                            <a:pt x="216" y="52"/>
                          </a:lnTo>
                          <a:lnTo>
                            <a:pt x="218" y="49"/>
                          </a:lnTo>
                          <a:lnTo>
                            <a:pt x="221" y="46"/>
                          </a:lnTo>
                          <a:lnTo>
                            <a:pt x="221" y="44"/>
                          </a:lnTo>
                          <a:lnTo>
                            <a:pt x="221" y="41"/>
                          </a:lnTo>
                          <a:lnTo>
                            <a:pt x="220" y="38"/>
                          </a:lnTo>
                          <a:lnTo>
                            <a:pt x="218" y="36"/>
                          </a:lnTo>
                          <a:lnTo>
                            <a:pt x="217" y="34"/>
                          </a:lnTo>
                          <a:lnTo>
                            <a:pt x="216" y="31"/>
                          </a:lnTo>
                          <a:lnTo>
                            <a:pt x="216" y="29"/>
                          </a:lnTo>
                          <a:lnTo>
                            <a:pt x="218" y="26"/>
                          </a:lnTo>
                          <a:lnTo>
                            <a:pt x="219" y="24"/>
                          </a:lnTo>
                          <a:lnTo>
                            <a:pt x="221" y="23"/>
                          </a:lnTo>
                          <a:lnTo>
                            <a:pt x="223" y="20"/>
                          </a:lnTo>
                          <a:lnTo>
                            <a:pt x="223" y="18"/>
                          </a:lnTo>
                          <a:lnTo>
                            <a:pt x="222" y="16"/>
                          </a:lnTo>
                          <a:lnTo>
                            <a:pt x="220" y="13"/>
                          </a:lnTo>
                          <a:lnTo>
                            <a:pt x="218" y="11"/>
                          </a:lnTo>
                          <a:lnTo>
                            <a:pt x="217" y="8"/>
                          </a:lnTo>
                          <a:lnTo>
                            <a:pt x="217" y="5"/>
                          </a:lnTo>
                          <a:lnTo>
                            <a:pt x="218" y="3"/>
                          </a:lnTo>
                          <a:lnTo>
                            <a:pt x="217" y="0"/>
                          </a:lnTo>
                          <a:lnTo>
                            <a:pt x="6" y="0"/>
                          </a:lnTo>
                        </a:path>
                      </a:pathLst>
                    </a:custGeom>
                    <a:solidFill>
                      <a:srgbClr val="FFC08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83" name="Freeform 159">
                      <a:extLst>
                        <a:ext uri="{FF2B5EF4-FFF2-40B4-BE49-F238E27FC236}">
                          <a16:creationId xmlns:a16="http://schemas.microsoft.com/office/drawing/2014/main" id="{28627D4D-8098-D827-CAA0-56313B8AC38B}"/>
                        </a:ext>
                      </a:extLst>
                    </p:cNvPr>
                    <p:cNvSpPr/>
                    <p:nvPr/>
                  </p:nvSpPr>
                  <p:spPr bwMode="auto">
                    <a:xfrm>
                      <a:off x="4496" y="1812"/>
                      <a:ext cx="28" cy="21"/>
                    </a:xfrm>
                    <a:custGeom>
                      <a:avLst/>
                      <a:gdLst>
                        <a:gd name="T0" fmla="*/ 1 w 28"/>
                        <a:gd name="T1" fmla="*/ 0 h 21"/>
                        <a:gd name="T2" fmla="*/ 3 w 28"/>
                        <a:gd name="T3" fmla="*/ 2 h 21"/>
                        <a:gd name="T4" fmla="*/ 5 w 28"/>
                        <a:gd name="T5" fmla="*/ 5 h 21"/>
                        <a:gd name="T6" fmla="*/ 10 w 28"/>
                        <a:gd name="T7" fmla="*/ 8 h 21"/>
                        <a:gd name="T8" fmla="*/ 15 w 28"/>
                        <a:gd name="T9" fmla="*/ 11 h 21"/>
                        <a:gd name="T10" fmla="*/ 21 w 28"/>
                        <a:gd name="T11" fmla="*/ 13 h 21"/>
                        <a:gd name="T12" fmla="*/ 27 w 28"/>
                        <a:gd name="T13" fmla="*/ 14 h 21"/>
                        <a:gd name="T14" fmla="*/ 24 w 28"/>
                        <a:gd name="T15" fmla="*/ 18 h 21"/>
                        <a:gd name="T16" fmla="*/ 17 w 28"/>
                        <a:gd name="T17" fmla="*/ 17 h 21"/>
                        <a:gd name="T18" fmla="*/ 10 w 28"/>
                        <a:gd name="T19" fmla="*/ 17 h 21"/>
                        <a:gd name="T20" fmla="*/ 5 w 28"/>
                        <a:gd name="T21" fmla="*/ 20 h 21"/>
                        <a:gd name="T22" fmla="*/ 6 w 28"/>
                        <a:gd name="T23" fmla="*/ 18 h 21"/>
                        <a:gd name="T24" fmla="*/ 6 w 28"/>
                        <a:gd name="T25" fmla="*/ 15 h 21"/>
                        <a:gd name="T26" fmla="*/ 4 w 28"/>
                        <a:gd name="T27" fmla="*/ 12 h 21"/>
                        <a:gd name="T28" fmla="*/ 2 w 28"/>
                        <a:gd name="T29" fmla="*/ 10 h 21"/>
                        <a:gd name="T30" fmla="*/ 0 w 28"/>
                        <a:gd name="T31" fmla="*/ 6 h 21"/>
                        <a:gd name="T32" fmla="*/ 0 w 28"/>
                        <a:gd name="T33" fmla="*/ 3 h 21"/>
                        <a:gd name="T34" fmla="*/ 1 w 28"/>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 h="21">
                          <a:moveTo>
                            <a:pt x="1" y="0"/>
                          </a:moveTo>
                          <a:lnTo>
                            <a:pt x="3" y="2"/>
                          </a:lnTo>
                          <a:lnTo>
                            <a:pt x="5" y="5"/>
                          </a:lnTo>
                          <a:lnTo>
                            <a:pt x="10" y="8"/>
                          </a:lnTo>
                          <a:lnTo>
                            <a:pt x="15" y="11"/>
                          </a:lnTo>
                          <a:lnTo>
                            <a:pt x="21" y="13"/>
                          </a:lnTo>
                          <a:lnTo>
                            <a:pt x="27" y="14"/>
                          </a:lnTo>
                          <a:lnTo>
                            <a:pt x="24" y="18"/>
                          </a:lnTo>
                          <a:lnTo>
                            <a:pt x="17" y="17"/>
                          </a:lnTo>
                          <a:lnTo>
                            <a:pt x="10" y="17"/>
                          </a:lnTo>
                          <a:lnTo>
                            <a:pt x="5" y="20"/>
                          </a:lnTo>
                          <a:lnTo>
                            <a:pt x="6" y="18"/>
                          </a:lnTo>
                          <a:lnTo>
                            <a:pt x="6" y="15"/>
                          </a:lnTo>
                          <a:lnTo>
                            <a:pt x="4" y="12"/>
                          </a:lnTo>
                          <a:lnTo>
                            <a:pt x="2" y="10"/>
                          </a:lnTo>
                          <a:lnTo>
                            <a:pt x="0" y="6"/>
                          </a:lnTo>
                          <a:lnTo>
                            <a:pt x="0" y="3"/>
                          </a:lnTo>
                          <a:lnTo>
                            <a:pt x="1"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84" name="Freeform 160">
                      <a:extLst>
                        <a:ext uri="{FF2B5EF4-FFF2-40B4-BE49-F238E27FC236}">
                          <a16:creationId xmlns:a16="http://schemas.microsoft.com/office/drawing/2014/main" id="{62C7C76F-F061-5615-37A2-39365DD53B21}"/>
                        </a:ext>
                      </a:extLst>
                    </p:cNvPr>
                    <p:cNvSpPr/>
                    <p:nvPr/>
                  </p:nvSpPr>
                  <p:spPr bwMode="auto">
                    <a:xfrm>
                      <a:off x="4496" y="1837"/>
                      <a:ext cx="37" cy="18"/>
                    </a:xfrm>
                    <a:custGeom>
                      <a:avLst/>
                      <a:gdLst>
                        <a:gd name="T0" fmla="*/ 0 w 37"/>
                        <a:gd name="T1" fmla="*/ 1 h 18"/>
                        <a:gd name="T2" fmla="*/ 1 w 37"/>
                        <a:gd name="T3" fmla="*/ 0 h 18"/>
                        <a:gd name="T4" fmla="*/ 2 w 37"/>
                        <a:gd name="T5" fmla="*/ 1 h 18"/>
                        <a:gd name="T6" fmla="*/ 5 w 37"/>
                        <a:gd name="T7" fmla="*/ 3 h 18"/>
                        <a:gd name="T8" fmla="*/ 10 w 37"/>
                        <a:gd name="T9" fmla="*/ 4 h 18"/>
                        <a:gd name="T10" fmla="*/ 15 w 37"/>
                        <a:gd name="T11" fmla="*/ 6 h 18"/>
                        <a:gd name="T12" fmla="*/ 24 w 37"/>
                        <a:gd name="T13" fmla="*/ 7 h 18"/>
                        <a:gd name="T14" fmla="*/ 33 w 37"/>
                        <a:gd name="T15" fmla="*/ 9 h 18"/>
                        <a:gd name="T16" fmla="*/ 36 w 37"/>
                        <a:gd name="T17" fmla="*/ 16 h 18"/>
                        <a:gd name="T18" fmla="*/ 25 w 37"/>
                        <a:gd name="T19" fmla="*/ 14 h 18"/>
                        <a:gd name="T20" fmla="*/ 17 w 37"/>
                        <a:gd name="T21" fmla="*/ 13 h 18"/>
                        <a:gd name="T22" fmla="*/ 10 w 37"/>
                        <a:gd name="T23" fmla="*/ 14 h 18"/>
                        <a:gd name="T24" fmla="*/ 6 w 37"/>
                        <a:gd name="T25" fmla="*/ 17 h 18"/>
                        <a:gd name="T26" fmla="*/ 6 w 37"/>
                        <a:gd name="T27" fmla="*/ 15 h 18"/>
                        <a:gd name="T28" fmla="*/ 6 w 37"/>
                        <a:gd name="T29" fmla="*/ 12 h 18"/>
                        <a:gd name="T30" fmla="*/ 5 w 37"/>
                        <a:gd name="T31" fmla="*/ 10 h 18"/>
                        <a:gd name="T32" fmla="*/ 2 w 37"/>
                        <a:gd name="T33" fmla="*/ 7 h 18"/>
                        <a:gd name="T34" fmla="*/ 0 w 37"/>
                        <a:gd name="T35" fmla="*/ 4 h 18"/>
                        <a:gd name="T36" fmla="*/ 0 w 37"/>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 h="18">
                          <a:moveTo>
                            <a:pt x="0" y="1"/>
                          </a:moveTo>
                          <a:lnTo>
                            <a:pt x="1" y="0"/>
                          </a:lnTo>
                          <a:lnTo>
                            <a:pt x="2" y="1"/>
                          </a:lnTo>
                          <a:lnTo>
                            <a:pt x="5" y="3"/>
                          </a:lnTo>
                          <a:lnTo>
                            <a:pt x="10" y="4"/>
                          </a:lnTo>
                          <a:lnTo>
                            <a:pt x="15" y="6"/>
                          </a:lnTo>
                          <a:lnTo>
                            <a:pt x="24" y="7"/>
                          </a:lnTo>
                          <a:lnTo>
                            <a:pt x="33" y="9"/>
                          </a:lnTo>
                          <a:lnTo>
                            <a:pt x="36" y="16"/>
                          </a:lnTo>
                          <a:lnTo>
                            <a:pt x="25" y="14"/>
                          </a:lnTo>
                          <a:lnTo>
                            <a:pt x="17" y="13"/>
                          </a:lnTo>
                          <a:lnTo>
                            <a:pt x="10" y="14"/>
                          </a:lnTo>
                          <a:lnTo>
                            <a:pt x="6" y="17"/>
                          </a:lnTo>
                          <a:lnTo>
                            <a:pt x="6" y="15"/>
                          </a:lnTo>
                          <a:lnTo>
                            <a:pt x="6" y="12"/>
                          </a:lnTo>
                          <a:lnTo>
                            <a:pt x="5" y="10"/>
                          </a:lnTo>
                          <a:lnTo>
                            <a:pt x="2" y="7"/>
                          </a:lnTo>
                          <a:lnTo>
                            <a:pt x="0" y="4"/>
                          </a:lnTo>
                          <a:lnTo>
                            <a:pt x="0" y="1"/>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85" name="Freeform 161">
                      <a:extLst>
                        <a:ext uri="{FF2B5EF4-FFF2-40B4-BE49-F238E27FC236}">
                          <a16:creationId xmlns:a16="http://schemas.microsoft.com/office/drawing/2014/main" id="{C339F87A-10F9-C694-B709-4D8E763863B3}"/>
                        </a:ext>
                      </a:extLst>
                    </p:cNvPr>
                    <p:cNvSpPr/>
                    <p:nvPr/>
                  </p:nvSpPr>
                  <p:spPr bwMode="auto">
                    <a:xfrm>
                      <a:off x="4494" y="1858"/>
                      <a:ext cx="44" cy="23"/>
                    </a:xfrm>
                    <a:custGeom>
                      <a:avLst/>
                      <a:gdLst>
                        <a:gd name="T0" fmla="*/ 0 w 44"/>
                        <a:gd name="T1" fmla="*/ 3 h 23"/>
                        <a:gd name="T2" fmla="*/ 2 w 44"/>
                        <a:gd name="T3" fmla="*/ 0 h 23"/>
                        <a:gd name="T4" fmla="*/ 5 w 44"/>
                        <a:gd name="T5" fmla="*/ 3 h 23"/>
                        <a:gd name="T6" fmla="*/ 8 w 44"/>
                        <a:gd name="T7" fmla="*/ 5 h 23"/>
                        <a:gd name="T8" fmla="*/ 11 w 44"/>
                        <a:gd name="T9" fmla="*/ 7 h 23"/>
                        <a:gd name="T10" fmla="*/ 17 w 44"/>
                        <a:gd name="T11" fmla="*/ 9 h 23"/>
                        <a:gd name="T12" fmla="*/ 23 w 44"/>
                        <a:gd name="T13" fmla="*/ 10 h 23"/>
                        <a:gd name="T14" fmla="*/ 30 w 44"/>
                        <a:gd name="T15" fmla="*/ 12 h 23"/>
                        <a:gd name="T16" fmla="*/ 41 w 44"/>
                        <a:gd name="T17" fmla="*/ 15 h 23"/>
                        <a:gd name="T18" fmla="*/ 43 w 44"/>
                        <a:gd name="T19" fmla="*/ 22 h 23"/>
                        <a:gd name="T20" fmla="*/ 32 w 44"/>
                        <a:gd name="T21" fmla="*/ 18 h 23"/>
                        <a:gd name="T22" fmla="*/ 25 w 44"/>
                        <a:gd name="T23" fmla="*/ 16 h 23"/>
                        <a:gd name="T24" fmla="*/ 19 w 44"/>
                        <a:gd name="T25" fmla="*/ 15 h 23"/>
                        <a:gd name="T26" fmla="*/ 14 w 44"/>
                        <a:gd name="T27" fmla="*/ 15 h 23"/>
                        <a:gd name="T28" fmla="*/ 11 w 44"/>
                        <a:gd name="T29" fmla="*/ 16 h 23"/>
                        <a:gd name="T30" fmla="*/ 8 w 44"/>
                        <a:gd name="T31" fmla="*/ 19 h 23"/>
                        <a:gd name="T32" fmla="*/ 8 w 44"/>
                        <a:gd name="T33" fmla="*/ 16 h 23"/>
                        <a:gd name="T34" fmla="*/ 5 w 44"/>
                        <a:gd name="T35" fmla="*/ 12 h 23"/>
                        <a:gd name="T36" fmla="*/ 2 w 44"/>
                        <a:gd name="T37" fmla="*/ 9 h 23"/>
                        <a:gd name="T38" fmla="*/ 0 w 44"/>
                        <a:gd name="T39" fmla="*/ 6 h 23"/>
                        <a:gd name="T40" fmla="*/ 0 w 44"/>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 h="23">
                          <a:moveTo>
                            <a:pt x="0" y="3"/>
                          </a:moveTo>
                          <a:lnTo>
                            <a:pt x="2" y="0"/>
                          </a:lnTo>
                          <a:lnTo>
                            <a:pt x="5" y="3"/>
                          </a:lnTo>
                          <a:lnTo>
                            <a:pt x="8" y="5"/>
                          </a:lnTo>
                          <a:lnTo>
                            <a:pt x="11" y="7"/>
                          </a:lnTo>
                          <a:lnTo>
                            <a:pt x="17" y="9"/>
                          </a:lnTo>
                          <a:lnTo>
                            <a:pt x="23" y="10"/>
                          </a:lnTo>
                          <a:lnTo>
                            <a:pt x="30" y="12"/>
                          </a:lnTo>
                          <a:lnTo>
                            <a:pt x="41" y="15"/>
                          </a:lnTo>
                          <a:lnTo>
                            <a:pt x="43" y="22"/>
                          </a:lnTo>
                          <a:lnTo>
                            <a:pt x="32" y="18"/>
                          </a:lnTo>
                          <a:lnTo>
                            <a:pt x="25" y="16"/>
                          </a:lnTo>
                          <a:lnTo>
                            <a:pt x="19" y="15"/>
                          </a:lnTo>
                          <a:lnTo>
                            <a:pt x="14" y="15"/>
                          </a:lnTo>
                          <a:lnTo>
                            <a:pt x="11" y="16"/>
                          </a:lnTo>
                          <a:lnTo>
                            <a:pt x="8" y="19"/>
                          </a:lnTo>
                          <a:lnTo>
                            <a:pt x="8" y="16"/>
                          </a:lnTo>
                          <a:lnTo>
                            <a:pt x="5" y="12"/>
                          </a:lnTo>
                          <a:lnTo>
                            <a:pt x="2" y="9"/>
                          </a:lnTo>
                          <a:lnTo>
                            <a:pt x="0" y="6"/>
                          </a:lnTo>
                          <a:lnTo>
                            <a:pt x="0" y="3"/>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86" name="Freeform 162">
                      <a:extLst>
                        <a:ext uri="{FF2B5EF4-FFF2-40B4-BE49-F238E27FC236}">
                          <a16:creationId xmlns:a16="http://schemas.microsoft.com/office/drawing/2014/main" id="{6E25B74D-2451-454C-2C12-E73DF41A530A}"/>
                        </a:ext>
                      </a:extLst>
                    </p:cNvPr>
                    <p:cNvSpPr/>
                    <p:nvPr/>
                  </p:nvSpPr>
                  <p:spPr bwMode="auto">
                    <a:xfrm>
                      <a:off x="4499" y="1882"/>
                      <a:ext cx="52" cy="48"/>
                    </a:xfrm>
                    <a:custGeom>
                      <a:avLst/>
                      <a:gdLst>
                        <a:gd name="T0" fmla="*/ 0 w 52"/>
                        <a:gd name="T1" fmla="*/ 7 h 48"/>
                        <a:gd name="T2" fmla="*/ 0 w 52"/>
                        <a:gd name="T3" fmla="*/ 4 h 48"/>
                        <a:gd name="T4" fmla="*/ 0 w 52"/>
                        <a:gd name="T5" fmla="*/ 2 h 48"/>
                        <a:gd name="T6" fmla="*/ 1 w 52"/>
                        <a:gd name="T7" fmla="*/ 0 h 48"/>
                        <a:gd name="T8" fmla="*/ 5 w 52"/>
                        <a:gd name="T9" fmla="*/ 3 h 48"/>
                        <a:gd name="T10" fmla="*/ 11 w 52"/>
                        <a:gd name="T11" fmla="*/ 6 h 48"/>
                        <a:gd name="T12" fmla="*/ 17 w 52"/>
                        <a:gd name="T13" fmla="*/ 8 h 48"/>
                        <a:gd name="T14" fmla="*/ 26 w 52"/>
                        <a:gd name="T15" fmla="*/ 11 h 48"/>
                        <a:gd name="T16" fmla="*/ 38 w 52"/>
                        <a:gd name="T17" fmla="*/ 13 h 48"/>
                        <a:gd name="T18" fmla="*/ 40 w 52"/>
                        <a:gd name="T19" fmla="*/ 18 h 48"/>
                        <a:gd name="T20" fmla="*/ 34 w 52"/>
                        <a:gd name="T21" fmla="*/ 16 h 48"/>
                        <a:gd name="T22" fmla="*/ 28 w 52"/>
                        <a:gd name="T23" fmla="*/ 16 h 48"/>
                        <a:gd name="T24" fmla="*/ 24 w 52"/>
                        <a:gd name="T25" fmla="*/ 16 h 48"/>
                        <a:gd name="T26" fmla="*/ 23 w 52"/>
                        <a:gd name="T27" fmla="*/ 19 h 48"/>
                        <a:gd name="T28" fmla="*/ 25 w 52"/>
                        <a:gd name="T29" fmla="*/ 22 h 48"/>
                        <a:gd name="T30" fmla="*/ 28 w 52"/>
                        <a:gd name="T31" fmla="*/ 26 h 48"/>
                        <a:gd name="T32" fmla="*/ 33 w 52"/>
                        <a:gd name="T33" fmla="*/ 31 h 48"/>
                        <a:gd name="T34" fmla="*/ 40 w 52"/>
                        <a:gd name="T35" fmla="*/ 36 h 48"/>
                        <a:gd name="T36" fmla="*/ 51 w 52"/>
                        <a:gd name="T37" fmla="*/ 42 h 48"/>
                        <a:gd name="T38" fmla="*/ 51 w 52"/>
                        <a:gd name="T39" fmla="*/ 47 h 48"/>
                        <a:gd name="T40" fmla="*/ 46 w 52"/>
                        <a:gd name="T41" fmla="*/ 44 h 48"/>
                        <a:gd name="T42" fmla="*/ 40 w 52"/>
                        <a:gd name="T43" fmla="*/ 41 h 48"/>
                        <a:gd name="T44" fmla="*/ 32 w 52"/>
                        <a:gd name="T45" fmla="*/ 36 h 48"/>
                        <a:gd name="T46" fmla="*/ 25 w 52"/>
                        <a:gd name="T47" fmla="*/ 30 h 48"/>
                        <a:gd name="T48" fmla="*/ 19 w 52"/>
                        <a:gd name="T49" fmla="*/ 26 h 48"/>
                        <a:gd name="T50" fmla="*/ 14 w 52"/>
                        <a:gd name="T51" fmla="*/ 20 h 48"/>
                        <a:gd name="T52" fmla="*/ 9 w 52"/>
                        <a:gd name="T53" fmla="*/ 15 h 48"/>
                        <a:gd name="T54" fmla="*/ 3 w 52"/>
                        <a:gd name="T55" fmla="*/ 11 h 48"/>
                        <a:gd name="T56" fmla="*/ 0 w 52"/>
                        <a:gd name="T57" fmla="*/ 7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2" h="48">
                          <a:moveTo>
                            <a:pt x="0" y="7"/>
                          </a:moveTo>
                          <a:lnTo>
                            <a:pt x="0" y="4"/>
                          </a:lnTo>
                          <a:lnTo>
                            <a:pt x="0" y="2"/>
                          </a:lnTo>
                          <a:lnTo>
                            <a:pt x="1" y="0"/>
                          </a:lnTo>
                          <a:lnTo>
                            <a:pt x="5" y="3"/>
                          </a:lnTo>
                          <a:lnTo>
                            <a:pt x="11" y="6"/>
                          </a:lnTo>
                          <a:lnTo>
                            <a:pt x="17" y="8"/>
                          </a:lnTo>
                          <a:lnTo>
                            <a:pt x="26" y="11"/>
                          </a:lnTo>
                          <a:lnTo>
                            <a:pt x="38" y="13"/>
                          </a:lnTo>
                          <a:lnTo>
                            <a:pt x="40" y="18"/>
                          </a:lnTo>
                          <a:lnTo>
                            <a:pt x="34" y="16"/>
                          </a:lnTo>
                          <a:lnTo>
                            <a:pt x="28" y="16"/>
                          </a:lnTo>
                          <a:lnTo>
                            <a:pt x="24" y="16"/>
                          </a:lnTo>
                          <a:lnTo>
                            <a:pt x="23" y="19"/>
                          </a:lnTo>
                          <a:lnTo>
                            <a:pt x="25" y="22"/>
                          </a:lnTo>
                          <a:lnTo>
                            <a:pt x="28" y="26"/>
                          </a:lnTo>
                          <a:lnTo>
                            <a:pt x="33" y="31"/>
                          </a:lnTo>
                          <a:lnTo>
                            <a:pt x="40" y="36"/>
                          </a:lnTo>
                          <a:lnTo>
                            <a:pt x="51" y="42"/>
                          </a:lnTo>
                          <a:lnTo>
                            <a:pt x="51" y="47"/>
                          </a:lnTo>
                          <a:lnTo>
                            <a:pt x="46" y="44"/>
                          </a:lnTo>
                          <a:lnTo>
                            <a:pt x="40" y="41"/>
                          </a:lnTo>
                          <a:lnTo>
                            <a:pt x="32" y="36"/>
                          </a:lnTo>
                          <a:lnTo>
                            <a:pt x="25" y="30"/>
                          </a:lnTo>
                          <a:lnTo>
                            <a:pt x="19" y="26"/>
                          </a:lnTo>
                          <a:lnTo>
                            <a:pt x="14" y="20"/>
                          </a:lnTo>
                          <a:lnTo>
                            <a:pt x="9" y="15"/>
                          </a:lnTo>
                          <a:lnTo>
                            <a:pt x="3" y="11"/>
                          </a:lnTo>
                          <a:lnTo>
                            <a:pt x="0" y="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87" name="Freeform 163">
                      <a:extLst>
                        <a:ext uri="{FF2B5EF4-FFF2-40B4-BE49-F238E27FC236}">
                          <a16:creationId xmlns:a16="http://schemas.microsoft.com/office/drawing/2014/main" id="{C513489E-68ED-B5A0-DF8D-AF056180958B}"/>
                        </a:ext>
                      </a:extLst>
                    </p:cNvPr>
                    <p:cNvSpPr/>
                    <p:nvPr/>
                  </p:nvSpPr>
                  <p:spPr bwMode="auto">
                    <a:xfrm>
                      <a:off x="4500" y="1797"/>
                      <a:ext cx="22" cy="17"/>
                    </a:xfrm>
                    <a:custGeom>
                      <a:avLst/>
                      <a:gdLst>
                        <a:gd name="T0" fmla="*/ 0 w 22"/>
                        <a:gd name="T1" fmla="*/ 0 h 17"/>
                        <a:gd name="T2" fmla="*/ 2 w 22"/>
                        <a:gd name="T3" fmla="*/ 2 h 17"/>
                        <a:gd name="T4" fmla="*/ 5 w 22"/>
                        <a:gd name="T5" fmla="*/ 4 h 17"/>
                        <a:gd name="T6" fmla="*/ 10 w 22"/>
                        <a:gd name="T7" fmla="*/ 7 h 17"/>
                        <a:gd name="T8" fmla="*/ 14 w 22"/>
                        <a:gd name="T9" fmla="*/ 10 h 17"/>
                        <a:gd name="T10" fmla="*/ 18 w 22"/>
                        <a:gd name="T11" fmla="*/ 12 h 17"/>
                        <a:gd name="T12" fmla="*/ 21 w 22"/>
                        <a:gd name="T13" fmla="*/ 14 h 17"/>
                        <a:gd name="T14" fmla="*/ 15 w 22"/>
                        <a:gd name="T15" fmla="*/ 16 h 17"/>
                        <a:gd name="T16" fmla="*/ 10 w 22"/>
                        <a:gd name="T17" fmla="*/ 14 h 17"/>
                        <a:gd name="T18" fmla="*/ 4 w 22"/>
                        <a:gd name="T19" fmla="*/ 12 h 17"/>
                        <a:gd name="T20" fmla="*/ 0 w 22"/>
                        <a:gd name="T21" fmla="*/ 9 h 17"/>
                        <a:gd name="T22" fmla="*/ 0 w 22"/>
                        <a:gd name="T23" fmla="*/ 7 h 17"/>
                        <a:gd name="T24" fmla="*/ 0 w 22"/>
                        <a:gd name="T25" fmla="*/ 3 h 17"/>
                        <a:gd name="T26" fmla="*/ 0 w 22"/>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 h="17">
                          <a:moveTo>
                            <a:pt x="0" y="0"/>
                          </a:moveTo>
                          <a:lnTo>
                            <a:pt x="2" y="2"/>
                          </a:lnTo>
                          <a:lnTo>
                            <a:pt x="5" y="4"/>
                          </a:lnTo>
                          <a:lnTo>
                            <a:pt x="10" y="7"/>
                          </a:lnTo>
                          <a:lnTo>
                            <a:pt x="14" y="10"/>
                          </a:lnTo>
                          <a:lnTo>
                            <a:pt x="18" y="12"/>
                          </a:lnTo>
                          <a:lnTo>
                            <a:pt x="21" y="14"/>
                          </a:lnTo>
                          <a:lnTo>
                            <a:pt x="15" y="16"/>
                          </a:lnTo>
                          <a:lnTo>
                            <a:pt x="10" y="14"/>
                          </a:lnTo>
                          <a:lnTo>
                            <a:pt x="4" y="12"/>
                          </a:lnTo>
                          <a:lnTo>
                            <a:pt x="0" y="9"/>
                          </a:lnTo>
                          <a:lnTo>
                            <a:pt x="0" y="7"/>
                          </a:lnTo>
                          <a:lnTo>
                            <a:pt x="0" y="3"/>
                          </a:lnTo>
                          <a:lnTo>
                            <a:pt x="0"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88" name="Freeform 164">
                      <a:extLst>
                        <a:ext uri="{FF2B5EF4-FFF2-40B4-BE49-F238E27FC236}">
                          <a16:creationId xmlns:a16="http://schemas.microsoft.com/office/drawing/2014/main" id="{A4B8A94F-683B-8C63-609B-AE204B4A652D}"/>
                        </a:ext>
                      </a:extLst>
                    </p:cNvPr>
                    <p:cNvSpPr/>
                    <p:nvPr/>
                  </p:nvSpPr>
                  <p:spPr bwMode="auto">
                    <a:xfrm>
                      <a:off x="4538" y="1794"/>
                      <a:ext cx="180" cy="142"/>
                    </a:xfrm>
                    <a:custGeom>
                      <a:avLst/>
                      <a:gdLst>
                        <a:gd name="T0" fmla="*/ 85 w 180"/>
                        <a:gd name="T1" fmla="*/ 32 h 142"/>
                        <a:gd name="T2" fmla="*/ 71 w 180"/>
                        <a:gd name="T3" fmla="*/ 36 h 142"/>
                        <a:gd name="T4" fmla="*/ 42 w 180"/>
                        <a:gd name="T5" fmla="*/ 40 h 142"/>
                        <a:gd name="T6" fmla="*/ 0 w 180"/>
                        <a:gd name="T7" fmla="*/ 42 h 142"/>
                        <a:gd name="T8" fmla="*/ 50 w 180"/>
                        <a:gd name="T9" fmla="*/ 49 h 142"/>
                        <a:gd name="T10" fmla="*/ 106 w 180"/>
                        <a:gd name="T11" fmla="*/ 46 h 142"/>
                        <a:gd name="T12" fmla="*/ 145 w 180"/>
                        <a:gd name="T13" fmla="*/ 36 h 142"/>
                        <a:gd name="T14" fmla="*/ 158 w 180"/>
                        <a:gd name="T15" fmla="*/ 34 h 142"/>
                        <a:gd name="T16" fmla="*/ 152 w 180"/>
                        <a:gd name="T17" fmla="*/ 42 h 142"/>
                        <a:gd name="T18" fmla="*/ 124 w 180"/>
                        <a:gd name="T19" fmla="*/ 53 h 142"/>
                        <a:gd name="T20" fmla="*/ 74 w 180"/>
                        <a:gd name="T21" fmla="*/ 63 h 142"/>
                        <a:gd name="T22" fmla="*/ 43 w 180"/>
                        <a:gd name="T23" fmla="*/ 71 h 142"/>
                        <a:gd name="T24" fmla="*/ 100 w 180"/>
                        <a:gd name="T25" fmla="*/ 70 h 142"/>
                        <a:gd name="T26" fmla="*/ 138 w 180"/>
                        <a:gd name="T27" fmla="*/ 63 h 142"/>
                        <a:gd name="T28" fmla="*/ 161 w 180"/>
                        <a:gd name="T29" fmla="*/ 56 h 142"/>
                        <a:gd name="T30" fmla="*/ 161 w 180"/>
                        <a:gd name="T31" fmla="*/ 61 h 142"/>
                        <a:gd name="T32" fmla="*/ 142 w 180"/>
                        <a:gd name="T33" fmla="*/ 72 h 142"/>
                        <a:gd name="T34" fmla="*/ 107 w 180"/>
                        <a:gd name="T35" fmla="*/ 83 h 142"/>
                        <a:gd name="T36" fmla="*/ 58 w 180"/>
                        <a:gd name="T37" fmla="*/ 90 h 142"/>
                        <a:gd name="T38" fmla="*/ 74 w 180"/>
                        <a:gd name="T39" fmla="*/ 95 h 142"/>
                        <a:gd name="T40" fmla="*/ 118 w 180"/>
                        <a:gd name="T41" fmla="*/ 93 h 142"/>
                        <a:gd name="T42" fmla="*/ 153 w 180"/>
                        <a:gd name="T43" fmla="*/ 84 h 142"/>
                        <a:gd name="T44" fmla="*/ 157 w 180"/>
                        <a:gd name="T45" fmla="*/ 88 h 142"/>
                        <a:gd name="T46" fmla="*/ 146 w 180"/>
                        <a:gd name="T47" fmla="*/ 96 h 142"/>
                        <a:gd name="T48" fmla="*/ 119 w 180"/>
                        <a:gd name="T49" fmla="*/ 106 h 142"/>
                        <a:gd name="T50" fmla="*/ 88 w 180"/>
                        <a:gd name="T51" fmla="*/ 110 h 142"/>
                        <a:gd name="T52" fmla="*/ 40 w 180"/>
                        <a:gd name="T53" fmla="*/ 111 h 142"/>
                        <a:gd name="T54" fmla="*/ 73 w 180"/>
                        <a:gd name="T55" fmla="*/ 118 h 142"/>
                        <a:gd name="T56" fmla="*/ 104 w 180"/>
                        <a:gd name="T57" fmla="*/ 118 h 142"/>
                        <a:gd name="T58" fmla="*/ 132 w 180"/>
                        <a:gd name="T59" fmla="*/ 114 h 142"/>
                        <a:gd name="T60" fmla="*/ 143 w 180"/>
                        <a:gd name="T61" fmla="*/ 115 h 142"/>
                        <a:gd name="T62" fmla="*/ 137 w 180"/>
                        <a:gd name="T63" fmla="*/ 122 h 142"/>
                        <a:gd name="T64" fmla="*/ 121 w 180"/>
                        <a:gd name="T65" fmla="*/ 127 h 142"/>
                        <a:gd name="T66" fmla="*/ 62 w 180"/>
                        <a:gd name="T67" fmla="*/ 132 h 142"/>
                        <a:gd name="T68" fmla="*/ 110 w 180"/>
                        <a:gd name="T69" fmla="*/ 135 h 142"/>
                        <a:gd name="T70" fmla="*/ 114 w 180"/>
                        <a:gd name="T71" fmla="*/ 140 h 142"/>
                        <a:gd name="T72" fmla="*/ 132 w 180"/>
                        <a:gd name="T73" fmla="*/ 135 h 142"/>
                        <a:gd name="T74" fmla="*/ 145 w 180"/>
                        <a:gd name="T75" fmla="*/ 126 h 142"/>
                        <a:gd name="T76" fmla="*/ 173 w 180"/>
                        <a:gd name="T77" fmla="*/ 92 h 142"/>
                        <a:gd name="T78" fmla="*/ 174 w 180"/>
                        <a:gd name="T79" fmla="*/ 85 h 142"/>
                        <a:gd name="T80" fmla="*/ 170 w 180"/>
                        <a:gd name="T81" fmla="*/ 79 h 142"/>
                        <a:gd name="T82" fmla="*/ 174 w 180"/>
                        <a:gd name="T83" fmla="*/ 72 h 142"/>
                        <a:gd name="T84" fmla="*/ 179 w 180"/>
                        <a:gd name="T85" fmla="*/ 66 h 142"/>
                        <a:gd name="T86" fmla="*/ 175 w 180"/>
                        <a:gd name="T87" fmla="*/ 58 h 142"/>
                        <a:gd name="T88" fmla="*/ 171 w 180"/>
                        <a:gd name="T89" fmla="*/ 52 h 142"/>
                        <a:gd name="T90" fmla="*/ 177 w 180"/>
                        <a:gd name="T91" fmla="*/ 45 h 142"/>
                        <a:gd name="T92" fmla="*/ 176 w 180"/>
                        <a:gd name="T93" fmla="*/ 36 h 142"/>
                        <a:gd name="T94" fmla="*/ 172 w 180"/>
                        <a:gd name="T95" fmla="*/ 30 h 142"/>
                        <a:gd name="T96" fmla="*/ 175 w 180"/>
                        <a:gd name="T97" fmla="*/ 23 h 142"/>
                        <a:gd name="T98" fmla="*/ 179 w 180"/>
                        <a:gd name="T99" fmla="*/ 16 h 142"/>
                        <a:gd name="T100" fmla="*/ 174 w 180"/>
                        <a:gd name="T101" fmla="*/ 9 h 142"/>
                        <a:gd name="T102" fmla="*/ 155 w 180"/>
                        <a:gd name="T103" fmla="*/ 10 h 142"/>
                        <a:gd name="T104" fmla="*/ 116 w 180"/>
                        <a:gd name="T105" fmla="*/ 21 h 142"/>
                        <a:gd name="T106" fmla="*/ 71 w 180"/>
                        <a:gd name="T107" fmla="*/ 27 h 1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0" h="142">
                          <a:moveTo>
                            <a:pt x="71" y="27"/>
                          </a:moveTo>
                          <a:lnTo>
                            <a:pt x="45" y="29"/>
                          </a:lnTo>
                          <a:lnTo>
                            <a:pt x="85" y="32"/>
                          </a:lnTo>
                          <a:lnTo>
                            <a:pt x="82" y="34"/>
                          </a:lnTo>
                          <a:lnTo>
                            <a:pt x="77" y="35"/>
                          </a:lnTo>
                          <a:lnTo>
                            <a:pt x="71" y="36"/>
                          </a:lnTo>
                          <a:lnTo>
                            <a:pt x="63" y="38"/>
                          </a:lnTo>
                          <a:lnTo>
                            <a:pt x="54" y="40"/>
                          </a:lnTo>
                          <a:lnTo>
                            <a:pt x="42" y="40"/>
                          </a:lnTo>
                          <a:lnTo>
                            <a:pt x="29" y="42"/>
                          </a:lnTo>
                          <a:lnTo>
                            <a:pt x="15" y="42"/>
                          </a:lnTo>
                          <a:lnTo>
                            <a:pt x="0" y="42"/>
                          </a:lnTo>
                          <a:lnTo>
                            <a:pt x="23" y="47"/>
                          </a:lnTo>
                          <a:lnTo>
                            <a:pt x="37" y="49"/>
                          </a:lnTo>
                          <a:lnTo>
                            <a:pt x="50" y="49"/>
                          </a:lnTo>
                          <a:lnTo>
                            <a:pt x="65" y="49"/>
                          </a:lnTo>
                          <a:lnTo>
                            <a:pt x="87" y="48"/>
                          </a:lnTo>
                          <a:lnTo>
                            <a:pt x="106" y="46"/>
                          </a:lnTo>
                          <a:lnTo>
                            <a:pt x="121" y="42"/>
                          </a:lnTo>
                          <a:lnTo>
                            <a:pt x="138" y="38"/>
                          </a:lnTo>
                          <a:lnTo>
                            <a:pt x="145" y="36"/>
                          </a:lnTo>
                          <a:lnTo>
                            <a:pt x="152" y="34"/>
                          </a:lnTo>
                          <a:lnTo>
                            <a:pt x="156" y="33"/>
                          </a:lnTo>
                          <a:lnTo>
                            <a:pt x="158" y="34"/>
                          </a:lnTo>
                          <a:lnTo>
                            <a:pt x="158" y="36"/>
                          </a:lnTo>
                          <a:lnTo>
                            <a:pt x="157" y="39"/>
                          </a:lnTo>
                          <a:lnTo>
                            <a:pt x="152" y="42"/>
                          </a:lnTo>
                          <a:lnTo>
                            <a:pt x="145" y="46"/>
                          </a:lnTo>
                          <a:lnTo>
                            <a:pt x="136" y="49"/>
                          </a:lnTo>
                          <a:lnTo>
                            <a:pt x="124" y="53"/>
                          </a:lnTo>
                          <a:lnTo>
                            <a:pt x="109" y="57"/>
                          </a:lnTo>
                          <a:lnTo>
                            <a:pt x="91" y="60"/>
                          </a:lnTo>
                          <a:lnTo>
                            <a:pt x="74" y="63"/>
                          </a:lnTo>
                          <a:lnTo>
                            <a:pt x="55" y="65"/>
                          </a:lnTo>
                          <a:lnTo>
                            <a:pt x="23" y="68"/>
                          </a:lnTo>
                          <a:lnTo>
                            <a:pt x="43" y="71"/>
                          </a:lnTo>
                          <a:lnTo>
                            <a:pt x="59" y="73"/>
                          </a:lnTo>
                          <a:lnTo>
                            <a:pt x="79" y="73"/>
                          </a:lnTo>
                          <a:lnTo>
                            <a:pt x="100" y="70"/>
                          </a:lnTo>
                          <a:lnTo>
                            <a:pt x="116" y="68"/>
                          </a:lnTo>
                          <a:lnTo>
                            <a:pt x="128" y="65"/>
                          </a:lnTo>
                          <a:lnTo>
                            <a:pt x="138" y="63"/>
                          </a:lnTo>
                          <a:lnTo>
                            <a:pt x="149" y="59"/>
                          </a:lnTo>
                          <a:lnTo>
                            <a:pt x="157" y="57"/>
                          </a:lnTo>
                          <a:lnTo>
                            <a:pt x="161" y="56"/>
                          </a:lnTo>
                          <a:lnTo>
                            <a:pt x="163" y="56"/>
                          </a:lnTo>
                          <a:lnTo>
                            <a:pt x="162" y="58"/>
                          </a:lnTo>
                          <a:lnTo>
                            <a:pt x="161" y="61"/>
                          </a:lnTo>
                          <a:lnTo>
                            <a:pt x="158" y="64"/>
                          </a:lnTo>
                          <a:lnTo>
                            <a:pt x="150" y="68"/>
                          </a:lnTo>
                          <a:lnTo>
                            <a:pt x="142" y="72"/>
                          </a:lnTo>
                          <a:lnTo>
                            <a:pt x="133" y="75"/>
                          </a:lnTo>
                          <a:lnTo>
                            <a:pt x="121" y="79"/>
                          </a:lnTo>
                          <a:lnTo>
                            <a:pt x="107" y="83"/>
                          </a:lnTo>
                          <a:lnTo>
                            <a:pt x="86" y="87"/>
                          </a:lnTo>
                          <a:lnTo>
                            <a:pt x="71" y="89"/>
                          </a:lnTo>
                          <a:lnTo>
                            <a:pt x="58" y="90"/>
                          </a:lnTo>
                          <a:lnTo>
                            <a:pt x="37" y="91"/>
                          </a:lnTo>
                          <a:lnTo>
                            <a:pt x="58" y="94"/>
                          </a:lnTo>
                          <a:lnTo>
                            <a:pt x="74" y="95"/>
                          </a:lnTo>
                          <a:lnTo>
                            <a:pt x="88" y="95"/>
                          </a:lnTo>
                          <a:lnTo>
                            <a:pt x="103" y="95"/>
                          </a:lnTo>
                          <a:lnTo>
                            <a:pt x="118" y="93"/>
                          </a:lnTo>
                          <a:lnTo>
                            <a:pt x="129" y="91"/>
                          </a:lnTo>
                          <a:lnTo>
                            <a:pt x="138" y="88"/>
                          </a:lnTo>
                          <a:lnTo>
                            <a:pt x="153" y="84"/>
                          </a:lnTo>
                          <a:lnTo>
                            <a:pt x="155" y="84"/>
                          </a:lnTo>
                          <a:lnTo>
                            <a:pt x="157" y="85"/>
                          </a:lnTo>
                          <a:lnTo>
                            <a:pt x="157" y="88"/>
                          </a:lnTo>
                          <a:lnTo>
                            <a:pt x="155" y="90"/>
                          </a:lnTo>
                          <a:lnTo>
                            <a:pt x="151" y="93"/>
                          </a:lnTo>
                          <a:lnTo>
                            <a:pt x="146" y="96"/>
                          </a:lnTo>
                          <a:lnTo>
                            <a:pt x="137" y="100"/>
                          </a:lnTo>
                          <a:lnTo>
                            <a:pt x="128" y="104"/>
                          </a:lnTo>
                          <a:lnTo>
                            <a:pt x="119" y="106"/>
                          </a:lnTo>
                          <a:lnTo>
                            <a:pt x="109" y="108"/>
                          </a:lnTo>
                          <a:lnTo>
                            <a:pt x="100" y="109"/>
                          </a:lnTo>
                          <a:lnTo>
                            <a:pt x="88" y="110"/>
                          </a:lnTo>
                          <a:lnTo>
                            <a:pt x="74" y="111"/>
                          </a:lnTo>
                          <a:lnTo>
                            <a:pt x="61" y="111"/>
                          </a:lnTo>
                          <a:lnTo>
                            <a:pt x="40" y="111"/>
                          </a:lnTo>
                          <a:lnTo>
                            <a:pt x="51" y="114"/>
                          </a:lnTo>
                          <a:lnTo>
                            <a:pt x="62" y="117"/>
                          </a:lnTo>
                          <a:lnTo>
                            <a:pt x="73" y="118"/>
                          </a:lnTo>
                          <a:lnTo>
                            <a:pt x="83" y="118"/>
                          </a:lnTo>
                          <a:lnTo>
                            <a:pt x="93" y="119"/>
                          </a:lnTo>
                          <a:lnTo>
                            <a:pt x="104" y="118"/>
                          </a:lnTo>
                          <a:lnTo>
                            <a:pt x="112" y="118"/>
                          </a:lnTo>
                          <a:lnTo>
                            <a:pt x="121" y="117"/>
                          </a:lnTo>
                          <a:lnTo>
                            <a:pt x="132" y="114"/>
                          </a:lnTo>
                          <a:lnTo>
                            <a:pt x="140" y="113"/>
                          </a:lnTo>
                          <a:lnTo>
                            <a:pt x="143" y="113"/>
                          </a:lnTo>
                          <a:lnTo>
                            <a:pt x="143" y="115"/>
                          </a:lnTo>
                          <a:lnTo>
                            <a:pt x="143" y="117"/>
                          </a:lnTo>
                          <a:lnTo>
                            <a:pt x="140" y="119"/>
                          </a:lnTo>
                          <a:lnTo>
                            <a:pt x="137" y="122"/>
                          </a:lnTo>
                          <a:lnTo>
                            <a:pt x="133" y="123"/>
                          </a:lnTo>
                          <a:lnTo>
                            <a:pt x="128" y="125"/>
                          </a:lnTo>
                          <a:lnTo>
                            <a:pt x="121" y="127"/>
                          </a:lnTo>
                          <a:lnTo>
                            <a:pt x="105" y="129"/>
                          </a:lnTo>
                          <a:lnTo>
                            <a:pt x="91" y="130"/>
                          </a:lnTo>
                          <a:lnTo>
                            <a:pt x="62" y="132"/>
                          </a:lnTo>
                          <a:lnTo>
                            <a:pt x="99" y="134"/>
                          </a:lnTo>
                          <a:lnTo>
                            <a:pt x="107" y="134"/>
                          </a:lnTo>
                          <a:lnTo>
                            <a:pt x="110" y="135"/>
                          </a:lnTo>
                          <a:lnTo>
                            <a:pt x="112" y="136"/>
                          </a:lnTo>
                          <a:lnTo>
                            <a:pt x="112" y="139"/>
                          </a:lnTo>
                          <a:lnTo>
                            <a:pt x="114" y="140"/>
                          </a:lnTo>
                          <a:lnTo>
                            <a:pt x="118" y="141"/>
                          </a:lnTo>
                          <a:lnTo>
                            <a:pt x="126" y="138"/>
                          </a:lnTo>
                          <a:lnTo>
                            <a:pt x="132" y="135"/>
                          </a:lnTo>
                          <a:lnTo>
                            <a:pt x="137" y="133"/>
                          </a:lnTo>
                          <a:lnTo>
                            <a:pt x="141" y="130"/>
                          </a:lnTo>
                          <a:lnTo>
                            <a:pt x="145" y="126"/>
                          </a:lnTo>
                          <a:lnTo>
                            <a:pt x="159" y="111"/>
                          </a:lnTo>
                          <a:lnTo>
                            <a:pt x="169" y="99"/>
                          </a:lnTo>
                          <a:lnTo>
                            <a:pt x="173" y="92"/>
                          </a:lnTo>
                          <a:lnTo>
                            <a:pt x="174" y="89"/>
                          </a:lnTo>
                          <a:lnTo>
                            <a:pt x="174" y="88"/>
                          </a:lnTo>
                          <a:lnTo>
                            <a:pt x="174" y="85"/>
                          </a:lnTo>
                          <a:lnTo>
                            <a:pt x="172" y="83"/>
                          </a:lnTo>
                          <a:lnTo>
                            <a:pt x="171" y="81"/>
                          </a:lnTo>
                          <a:lnTo>
                            <a:pt x="170" y="79"/>
                          </a:lnTo>
                          <a:lnTo>
                            <a:pt x="171" y="76"/>
                          </a:lnTo>
                          <a:lnTo>
                            <a:pt x="172" y="74"/>
                          </a:lnTo>
                          <a:lnTo>
                            <a:pt x="174" y="72"/>
                          </a:lnTo>
                          <a:lnTo>
                            <a:pt x="175" y="70"/>
                          </a:lnTo>
                          <a:lnTo>
                            <a:pt x="177" y="68"/>
                          </a:lnTo>
                          <a:lnTo>
                            <a:pt x="179" y="66"/>
                          </a:lnTo>
                          <a:lnTo>
                            <a:pt x="179" y="63"/>
                          </a:lnTo>
                          <a:lnTo>
                            <a:pt x="177" y="60"/>
                          </a:lnTo>
                          <a:lnTo>
                            <a:pt x="175" y="58"/>
                          </a:lnTo>
                          <a:lnTo>
                            <a:pt x="174" y="56"/>
                          </a:lnTo>
                          <a:lnTo>
                            <a:pt x="172" y="54"/>
                          </a:lnTo>
                          <a:lnTo>
                            <a:pt x="171" y="52"/>
                          </a:lnTo>
                          <a:lnTo>
                            <a:pt x="172" y="50"/>
                          </a:lnTo>
                          <a:lnTo>
                            <a:pt x="174" y="47"/>
                          </a:lnTo>
                          <a:lnTo>
                            <a:pt x="177" y="45"/>
                          </a:lnTo>
                          <a:lnTo>
                            <a:pt x="177" y="42"/>
                          </a:lnTo>
                          <a:lnTo>
                            <a:pt x="177" y="39"/>
                          </a:lnTo>
                          <a:lnTo>
                            <a:pt x="176" y="36"/>
                          </a:lnTo>
                          <a:lnTo>
                            <a:pt x="174" y="34"/>
                          </a:lnTo>
                          <a:lnTo>
                            <a:pt x="173" y="32"/>
                          </a:lnTo>
                          <a:lnTo>
                            <a:pt x="172" y="30"/>
                          </a:lnTo>
                          <a:lnTo>
                            <a:pt x="172" y="27"/>
                          </a:lnTo>
                          <a:lnTo>
                            <a:pt x="174" y="24"/>
                          </a:lnTo>
                          <a:lnTo>
                            <a:pt x="175" y="23"/>
                          </a:lnTo>
                          <a:lnTo>
                            <a:pt x="177" y="21"/>
                          </a:lnTo>
                          <a:lnTo>
                            <a:pt x="179" y="18"/>
                          </a:lnTo>
                          <a:lnTo>
                            <a:pt x="179" y="16"/>
                          </a:lnTo>
                          <a:lnTo>
                            <a:pt x="178" y="14"/>
                          </a:lnTo>
                          <a:lnTo>
                            <a:pt x="176" y="12"/>
                          </a:lnTo>
                          <a:lnTo>
                            <a:pt x="174" y="9"/>
                          </a:lnTo>
                          <a:lnTo>
                            <a:pt x="173" y="6"/>
                          </a:lnTo>
                          <a:lnTo>
                            <a:pt x="173" y="0"/>
                          </a:lnTo>
                          <a:lnTo>
                            <a:pt x="155" y="10"/>
                          </a:lnTo>
                          <a:lnTo>
                            <a:pt x="143" y="14"/>
                          </a:lnTo>
                          <a:lnTo>
                            <a:pt x="131" y="17"/>
                          </a:lnTo>
                          <a:lnTo>
                            <a:pt x="116" y="21"/>
                          </a:lnTo>
                          <a:lnTo>
                            <a:pt x="102" y="23"/>
                          </a:lnTo>
                          <a:lnTo>
                            <a:pt x="89" y="25"/>
                          </a:lnTo>
                          <a:lnTo>
                            <a:pt x="71" y="2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grpSp>
              <p:nvGrpSpPr>
                <p:cNvPr id="275" name="Group 165">
                  <a:extLst>
                    <a:ext uri="{FF2B5EF4-FFF2-40B4-BE49-F238E27FC236}">
                      <a16:creationId xmlns:a16="http://schemas.microsoft.com/office/drawing/2014/main" id="{F4A6EC52-4DD5-9DE2-E2AE-7AE73CC03C16}"/>
                    </a:ext>
                  </a:extLst>
                </p:cNvPr>
                <p:cNvGrpSpPr/>
                <p:nvPr/>
              </p:nvGrpSpPr>
              <p:grpSpPr bwMode="auto">
                <a:xfrm>
                  <a:off x="4643" y="1816"/>
                  <a:ext cx="54" cy="90"/>
                  <a:chOff x="4643" y="1816"/>
                  <a:chExt cx="54" cy="90"/>
                </a:xfrm>
              </p:grpSpPr>
              <p:sp>
                <p:nvSpPr>
                  <p:cNvPr id="276" name="Freeform 166">
                    <a:extLst>
                      <a:ext uri="{FF2B5EF4-FFF2-40B4-BE49-F238E27FC236}">
                        <a16:creationId xmlns:a16="http://schemas.microsoft.com/office/drawing/2014/main" id="{7DFAF1AA-6F37-145C-AE18-7611521F9BE3}"/>
                      </a:ext>
                    </a:extLst>
                  </p:cNvPr>
                  <p:cNvSpPr/>
                  <p:nvPr/>
                </p:nvSpPr>
                <p:spPr bwMode="auto">
                  <a:xfrm>
                    <a:off x="4653" y="1840"/>
                    <a:ext cx="42" cy="17"/>
                  </a:xfrm>
                  <a:custGeom>
                    <a:avLst/>
                    <a:gdLst>
                      <a:gd name="T0" fmla="*/ 41 w 42"/>
                      <a:gd name="T1" fmla="*/ 2 h 17"/>
                      <a:gd name="T2" fmla="*/ 37 w 42"/>
                      <a:gd name="T3" fmla="*/ 0 h 17"/>
                      <a:gd name="T4" fmla="*/ 24 w 42"/>
                      <a:gd name="T5" fmla="*/ 5 h 17"/>
                      <a:gd name="T6" fmla="*/ 12 w 42"/>
                      <a:gd name="T7" fmla="*/ 10 h 17"/>
                      <a:gd name="T8" fmla="*/ 0 w 42"/>
                      <a:gd name="T9" fmla="*/ 13 h 17"/>
                      <a:gd name="T10" fmla="*/ 2 w 42"/>
                      <a:gd name="T11" fmla="*/ 16 h 17"/>
                      <a:gd name="T12" fmla="*/ 10 w 42"/>
                      <a:gd name="T13" fmla="*/ 16 h 17"/>
                      <a:gd name="T14" fmla="*/ 21 w 42"/>
                      <a:gd name="T15" fmla="*/ 14 h 17"/>
                      <a:gd name="T16" fmla="*/ 32 w 42"/>
                      <a:gd name="T17" fmla="*/ 8 h 17"/>
                      <a:gd name="T18" fmla="*/ 41 w 42"/>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 h="17">
                        <a:moveTo>
                          <a:pt x="41" y="2"/>
                        </a:moveTo>
                        <a:lnTo>
                          <a:pt x="37" y="0"/>
                        </a:lnTo>
                        <a:lnTo>
                          <a:pt x="24" y="5"/>
                        </a:lnTo>
                        <a:lnTo>
                          <a:pt x="12" y="10"/>
                        </a:lnTo>
                        <a:lnTo>
                          <a:pt x="0" y="13"/>
                        </a:lnTo>
                        <a:lnTo>
                          <a:pt x="2" y="16"/>
                        </a:lnTo>
                        <a:lnTo>
                          <a:pt x="10" y="16"/>
                        </a:lnTo>
                        <a:lnTo>
                          <a:pt x="21" y="14"/>
                        </a:lnTo>
                        <a:lnTo>
                          <a:pt x="32" y="8"/>
                        </a:lnTo>
                        <a:lnTo>
                          <a:pt x="41"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77" name="Freeform 167">
                    <a:extLst>
                      <a:ext uri="{FF2B5EF4-FFF2-40B4-BE49-F238E27FC236}">
                        <a16:creationId xmlns:a16="http://schemas.microsoft.com/office/drawing/2014/main" id="{BF73AE9D-5243-DD9A-02B6-1510C7D34F37}"/>
                      </a:ext>
                    </a:extLst>
                  </p:cNvPr>
                  <p:cNvSpPr/>
                  <p:nvPr/>
                </p:nvSpPr>
                <p:spPr bwMode="auto">
                  <a:xfrm>
                    <a:off x="4661" y="1863"/>
                    <a:ext cx="36" cy="17"/>
                  </a:xfrm>
                  <a:custGeom>
                    <a:avLst/>
                    <a:gdLst>
                      <a:gd name="T0" fmla="*/ 35 w 36"/>
                      <a:gd name="T1" fmla="*/ 2 h 17"/>
                      <a:gd name="T2" fmla="*/ 33 w 36"/>
                      <a:gd name="T3" fmla="*/ 0 h 17"/>
                      <a:gd name="T4" fmla="*/ 21 w 36"/>
                      <a:gd name="T5" fmla="*/ 6 h 17"/>
                      <a:gd name="T6" fmla="*/ 11 w 36"/>
                      <a:gd name="T7" fmla="*/ 10 h 17"/>
                      <a:gd name="T8" fmla="*/ 0 w 36"/>
                      <a:gd name="T9" fmla="*/ 13 h 17"/>
                      <a:gd name="T10" fmla="*/ 2 w 36"/>
                      <a:gd name="T11" fmla="*/ 16 h 17"/>
                      <a:gd name="T12" fmla="*/ 10 w 36"/>
                      <a:gd name="T13" fmla="*/ 16 h 17"/>
                      <a:gd name="T14" fmla="*/ 18 w 36"/>
                      <a:gd name="T15" fmla="*/ 14 h 17"/>
                      <a:gd name="T16" fmla="*/ 26 w 36"/>
                      <a:gd name="T17" fmla="*/ 9 h 17"/>
                      <a:gd name="T18" fmla="*/ 35 w 36"/>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17">
                        <a:moveTo>
                          <a:pt x="35" y="2"/>
                        </a:moveTo>
                        <a:lnTo>
                          <a:pt x="33" y="0"/>
                        </a:lnTo>
                        <a:lnTo>
                          <a:pt x="21" y="6"/>
                        </a:lnTo>
                        <a:lnTo>
                          <a:pt x="11" y="10"/>
                        </a:lnTo>
                        <a:lnTo>
                          <a:pt x="0" y="13"/>
                        </a:lnTo>
                        <a:lnTo>
                          <a:pt x="2" y="16"/>
                        </a:lnTo>
                        <a:lnTo>
                          <a:pt x="10" y="16"/>
                        </a:lnTo>
                        <a:lnTo>
                          <a:pt x="18" y="14"/>
                        </a:lnTo>
                        <a:lnTo>
                          <a:pt x="26" y="9"/>
                        </a:lnTo>
                        <a:lnTo>
                          <a:pt x="35"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78" name="Freeform 168">
                    <a:extLst>
                      <a:ext uri="{FF2B5EF4-FFF2-40B4-BE49-F238E27FC236}">
                        <a16:creationId xmlns:a16="http://schemas.microsoft.com/office/drawing/2014/main" id="{3DDC944F-2261-7B67-B967-C7AC59BE91A7}"/>
                      </a:ext>
                    </a:extLst>
                  </p:cNvPr>
                  <p:cNvSpPr/>
                  <p:nvPr/>
                </p:nvSpPr>
                <p:spPr bwMode="auto">
                  <a:xfrm>
                    <a:off x="4658" y="1889"/>
                    <a:ext cx="38" cy="17"/>
                  </a:xfrm>
                  <a:custGeom>
                    <a:avLst/>
                    <a:gdLst>
                      <a:gd name="T0" fmla="*/ 37 w 38"/>
                      <a:gd name="T1" fmla="*/ 2 h 17"/>
                      <a:gd name="T2" fmla="*/ 34 w 38"/>
                      <a:gd name="T3" fmla="*/ 0 h 17"/>
                      <a:gd name="T4" fmla="*/ 23 w 38"/>
                      <a:gd name="T5" fmla="*/ 6 h 17"/>
                      <a:gd name="T6" fmla="*/ 12 w 38"/>
                      <a:gd name="T7" fmla="*/ 10 h 17"/>
                      <a:gd name="T8" fmla="*/ 0 w 38"/>
                      <a:gd name="T9" fmla="*/ 13 h 17"/>
                      <a:gd name="T10" fmla="*/ 2 w 38"/>
                      <a:gd name="T11" fmla="*/ 16 h 17"/>
                      <a:gd name="T12" fmla="*/ 10 w 38"/>
                      <a:gd name="T13" fmla="*/ 15 h 17"/>
                      <a:gd name="T14" fmla="*/ 20 w 38"/>
                      <a:gd name="T15" fmla="*/ 13 h 17"/>
                      <a:gd name="T16" fmla="*/ 30 w 38"/>
                      <a:gd name="T17" fmla="*/ 8 h 17"/>
                      <a:gd name="T18" fmla="*/ 37 w 38"/>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7">
                        <a:moveTo>
                          <a:pt x="37" y="2"/>
                        </a:moveTo>
                        <a:lnTo>
                          <a:pt x="34" y="0"/>
                        </a:lnTo>
                        <a:lnTo>
                          <a:pt x="23" y="6"/>
                        </a:lnTo>
                        <a:lnTo>
                          <a:pt x="12" y="10"/>
                        </a:lnTo>
                        <a:lnTo>
                          <a:pt x="0" y="13"/>
                        </a:lnTo>
                        <a:lnTo>
                          <a:pt x="2" y="16"/>
                        </a:lnTo>
                        <a:lnTo>
                          <a:pt x="10" y="15"/>
                        </a:lnTo>
                        <a:lnTo>
                          <a:pt x="20" y="13"/>
                        </a:lnTo>
                        <a:lnTo>
                          <a:pt x="30" y="8"/>
                        </a:lnTo>
                        <a:lnTo>
                          <a:pt x="37"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79" name="Freeform 169">
                    <a:extLst>
                      <a:ext uri="{FF2B5EF4-FFF2-40B4-BE49-F238E27FC236}">
                        <a16:creationId xmlns:a16="http://schemas.microsoft.com/office/drawing/2014/main" id="{57D1D556-8D7A-5C7B-42D7-38715B7FC5D4}"/>
                      </a:ext>
                    </a:extLst>
                  </p:cNvPr>
                  <p:cNvSpPr/>
                  <p:nvPr/>
                </p:nvSpPr>
                <p:spPr bwMode="auto">
                  <a:xfrm>
                    <a:off x="4643" y="1816"/>
                    <a:ext cx="43" cy="17"/>
                  </a:xfrm>
                  <a:custGeom>
                    <a:avLst/>
                    <a:gdLst>
                      <a:gd name="T0" fmla="*/ 42 w 43"/>
                      <a:gd name="T1" fmla="*/ 2 h 17"/>
                      <a:gd name="T2" fmla="*/ 37 w 43"/>
                      <a:gd name="T3" fmla="*/ 0 h 17"/>
                      <a:gd name="T4" fmla="*/ 23 w 43"/>
                      <a:gd name="T5" fmla="*/ 5 h 17"/>
                      <a:gd name="T6" fmla="*/ 12 w 43"/>
                      <a:gd name="T7" fmla="*/ 9 h 17"/>
                      <a:gd name="T8" fmla="*/ 0 w 43"/>
                      <a:gd name="T9" fmla="*/ 12 h 17"/>
                      <a:gd name="T10" fmla="*/ 2 w 43"/>
                      <a:gd name="T11" fmla="*/ 16 h 17"/>
                      <a:gd name="T12" fmla="*/ 10 w 43"/>
                      <a:gd name="T13" fmla="*/ 15 h 17"/>
                      <a:gd name="T14" fmla="*/ 20 w 43"/>
                      <a:gd name="T15" fmla="*/ 13 h 17"/>
                      <a:gd name="T16" fmla="*/ 31 w 43"/>
                      <a:gd name="T17" fmla="*/ 9 h 17"/>
                      <a:gd name="T18" fmla="*/ 42 w 4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17">
                        <a:moveTo>
                          <a:pt x="42" y="2"/>
                        </a:moveTo>
                        <a:lnTo>
                          <a:pt x="37" y="0"/>
                        </a:lnTo>
                        <a:lnTo>
                          <a:pt x="23" y="5"/>
                        </a:lnTo>
                        <a:lnTo>
                          <a:pt x="12" y="9"/>
                        </a:lnTo>
                        <a:lnTo>
                          <a:pt x="0" y="12"/>
                        </a:lnTo>
                        <a:lnTo>
                          <a:pt x="2" y="16"/>
                        </a:lnTo>
                        <a:lnTo>
                          <a:pt x="10" y="15"/>
                        </a:lnTo>
                        <a:lnTo>
                          <a:pt x="20" y="13"/>
                        </a:lnTo>
                        <a:lnTo>
                          <a:pt x="31" y="9"/>
                        </a:lnTo>
                        <a:lnTo>
                          <a:pt x="42"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sp>
            <p:nvSpPr>
              <p:cNvPr id="272" name="Freeform 170">
                <a:extLst>
                  <a:ext uri="{FF2B5EF4-FFF2-40B4-BE49-F238E27FC236}">
                    <a16:creationId xmlns:a16="http://schemas.microsoft.com/office/drawing/2014/main" id="{E8C8C7F0-3E3C-8F19-F550-443CC615E596}"/>
                  </a:ext>
                </a:extLst>
              </p:cNvPr>
              <p:cNvSpPr/>
              <p:nvPr/>
            </p:nvSpPr>
            <p:spPr bwMode="auto">
              <a:xfrm>
                <a:off x="4793" y="1248"/>
                <a:ext cx="277" cy="333"/>
              </a:xfrm>
              <a:custGeom>
                <a:avLst/>
                <a:gdLst>
                  <a:gd name="T0" fmla="*/ 111 w 494"/>
                  <a:gd name="T1" fmla="*/ 180 h 594"/>
                  <a:gd name="T2" fmla="*/ 112 w 494"/>
                  <a:gd name="T3" fmla="*/ 178 h 594"/>
                  <a:gd name="T4" fmla="*/ 113 w 494"/>
                  <a:gd name="T5" fmla="*/ 177 h 594"/>
                  <a:gd name="T6" fmla="*/ 114 w 494"/>
                  <a:gd name="T7" fmla="*/ 173 h 594"/>
                  <a:gd name="T8" fmla="*/ 120 w 494"/>
                  <a:gd name="T9" fmla="*/ 143 h 594"/>
                  <a:gd name="T10" fmla="*/ 124 w 494"/>
                  <a:gd name="T11" fmla="*/ 132 h 594"/>
                  <a:gd name="T12" fmla="*/ 128 w 494"/>
                  <a:gd name="T13" fmla="*/ 124 h 594"/>
                  <a:gd name="T14" fmla="*/ 136 w 494"/>
                  <a:gd name="T15" fmla="*/ 113 h 594"/>
                  <a:gd name="T16" fmla="*/ 144 w 494"/>
                  <a:gd name="T17" fmla="*/ 102 h 594"/>
                  <a:gd name="T18" fmla="*/ 150 w 494"/>
                  <a:gd name="T19" fmla="*/ 91 h 594"/>
                  <a:gd name="T20" fmla="*/ 153 w 494"/>
                  <a:gd name="T21" fmla="*/ 81 h 594"/>
                  <a:gd name="T22" fmla="*/ 155 w 494"/>
                  <a:gd name="T23" fmla="*/ 68 h 594"/>
                  <a:gd name="T24" fmla="*/ 154 w 494"/>
                  <a:gd name="T25" fmla="*/ 56 h 594"/>
                  <a:gd name="T26" fmla="*/ 150 w 494"/>
                  <a:gd name="T27" fmla="*/ 44 h 594"/>
                  <a:gd name="T28" fmla="*/ 145 w 494"/>
                  <a:gd name="T29" fmla="*/ 34 h 594"/>
                  <a:gd name="T30" fmla="*/ 136 w 494"/>
                  <a:gd name="T31" fmla="*/ 22 h 594"/>
                  <a:gd name="T32" fmla="*/ 126 w 494"/>
                  <a:gd name="T33" fmla="*/ 15 h 594"/>
                  <a:gd name="T34" fmla="*/ 113 w 494"/>
                  <a:gd name="T35" fmla="*/ 7 h 594"/>
                  <a:gd name="T36" fmla="*/ 98 w 494"/>
                  <a:gd name="T37" fmla="*/ 2 h 594"/>
                  <a:gd name="T38" fmla="*/ 86 w 494"/>
                  <a:gd name="T39" fmla="*/ 0 h 594"/>
                  <a:gd name="T40" fmla="*/ 72 w 494"/>
                  <a:gd name="T41" fmla="*/ 0 h 594"/>
                  <a:gd name="T42" fmla="*/ 60 w 494"/>
                  <a:gd name="T43" fmla="*/ 2 h 594"/>
                  <a:gd name="T44" fmla="*/ 48 w 494"/>
                  <a:gd name="T45" fmla="*/ 4 h 594"/>
                  <a:gd name="T46" fmla="*/ 38 w 494"/>
                  <a:gd name="T47" fmla="*/ 9 h 594"/>
                  <a:gd name="T48" fmla="*/ 27 w 494"/>
                  <a:gd name="T49" fmla="*/ 15 h 594"/>
                  <a:gd name="T50" fmla="*/ 19 w 494"/>
                  <a:gd name="T51" fmla="*/ 23 h 594"/>
                  <a:gd name="T52" fmla="*/ 11 w 494"/>
                  <a:gd name="T53" fmla="*/ 31 h 594"/>
                  <a:gd name="T54" fmla="*/ 4 w 494"/>
                  <a:gd name="T55" fmla="*/ 44 h 594"/>
                  <a:gd name="T56" fmla="*/ 1 w 494"/>
                  <a:gd name="T57" fmla="*/ 56 h 594"/>
                  <a:gd name="T58" fmla="*/ 0 w 494"/>
                  <a:gd name="T59" fmla="*/ 67 h 594"/>
                  <a:gd name="T60" fmla="*/ 1 w 494"/>
                  <a:gd name="T61" fmla="*/ 79 h 594"/>
                  <a:gd name="T62" fmla="*/ 4 w 494"/>
                  <a:gd name="T63" fmla="*/ 91 h 594"/>
                  <a:gd name="T64" fmla="*/ 11 w 494"/>
                  <a:gd name="T65" fmla="*/ 103 h 594"/>
                  <a:gd name="T66" fmla="*/ 19 w 494"/>
                  <a:gd name="T67" fmla="*/ 113 h 594"/>
                  <a:gd name="T68" fmla="*/ 28 w 494"/>
                  <a:gd name="T69" fmla="*/ 128 h 594"/>
                  <a:gd name="T70" fmla="*/ 33 w 494"/>
                  <a:gd name="T71" fmla="*/ 137 h 594"/>
                  <a:gd name="T72" fmla="*/ 36 w 494"/>
                  <a:gd name="T73" fmla="*/ 147 h 594"/>
                  <a:gd name="T74" fmla="*/ 38 w 494"/>
                  <a:gd name="T75" fmla="*/ 160 h 594"/>
                  <a:gd name="T76" fmla="*/ 40 w 494"/>
                  <a:gd name="T77" fmla="*/ 173 h 594"/>
                  <a:gd name="T78" fmla="*/ 41 w 494"/>
                  <a:gd name="T79" fmla="*/ 177 h 594"/>
                  <a:gd name="T80" fmla="*/ 42 w 494"/>
                  <a:gd name="T81" fmla="*/ 178 h 594"/>
                  <a:gd name="T82" fmla="*/ 44 w 494"/>
                  <a:gd name="T83" fmla="*/ 180 h 594"/>
                  <a:gd name="T84" fmla="*/ 48 w 494"/>
                  <a:gd name="T85" fmla="*/ 182 h 594"/>
                  <a:gd name="T86" fmla="*/ 54 w 494"/>
                  <a:gd name="T87" fmla="*/ 184 h 594"/>
                  <a:gd name="T88" fmla="*/ 60 w 494"/>
                  <a:gd name="T89" fmla="*/ 185 h 594"/>
                  <a:gd name="T90" fmla="*/ 66 w 494"/>
                  <a:gd name="T91" fmla="*/ 186 h 594"/>
                  <a:gd name="T92" fmla="*/ 72 w 494"/>
                  <a:gd name="T93" fmla="*/ 186 h 594"/>
                  <a:gd name="T94" fmla="*/ 77 w 494"/>
                  <a:gd name="T95" fmla="*/ 186 h 594"/>
                  <a:gd name="T96" fmla="*/ 84 w 494"/>
                  <a:gd name="T97" fmla="*/ 186 h 594"/>
                  <a:gd name="T98" fmla="*/ 89 w 494"/>
                  <a:gd name="T99" fmla="*/ 186 h 594"/>
                  <a:gd name="T100" fmla="*/ 95 w 494"/>
                  <a:gd name="T101" fmla="*/ 185 h 594"/>
                  <a:gd name="T102" fmla="*/ 100 w 494"/>
                  <a:gd name="T103" fmla="*/ 184 h 594"/>
                  <a:gd name="T104" fmla="*/ 105 w 494"/>
                  <a:gd name="T105" fmla="*/ 182 h 5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4" h="594">
                    <a:moveTo>
                      <a:pt x="345" y="577"/>
                    </a:moveTo>
                    <a:lnTo>
                      <a:pt x="349" y="574"/>
                    </a:lnTo>
                    <a:lnTo>
                      <a:pt x="353" y="572"/>
                    </a:lnTo>
                    <a:lnTo>
                      <a:pt x="354" y="570"/>
                    </a:lnTo>
                    <a:lnTo>
                      <a:pt x="356" y="568"/>
                    </a:lnTo>
                    <a:lnTo>
                      <a:pt x="357" y="567"/>
                    </a:lnTo>
                    <a:lnTo>
                      <a:pt x="358" y="566"/>
                    </a:lnTo>
                    <a:lnTo>
                      <a:pt x="358" y="565"/>
                    </a:lnTo>
                    <a:lnTo>
                      <a:pt x="359" y="563"/>
                    </a:lnTo>
                    <a:lnTo>
                      <a:pt x="360" y="561"/>
                    </a:lnTo>
                    <a:lnTo>
                      <a:pt x="360" y="559"/>
                    </a:lnTo>
                    <a:lnTo>
                      <a:pt x="362" y="550"/>
                    </a:lnTo>
                    <a:lnTo>
                      <a:pt x="376" y="473"/>
                    </a:lnTo>
                    <a:lnTo>
                      <a:pt x="379" y="462"/>
                    </a:lnTo>
                    <a:lnTo>
                      <a:pt x="381" y="454"/>
                    </a:lnTo>
                    <a:lnTo>
                      <a:pt x="385" y="443"/>
                    </a:lnTo>
                    <a:lnTo>
                      <a:pt x="390" y="431"/>
                    </a:lnTo>
                    <a:lnTo>
                      <a:pt x="395" y="420"/>
                    </a:lnTo>
                    <a:lnTo>
                      <a:pt x="400" y="411"/>
                    </a:lnTo>
                    <a:lnTo>
                      <a:pt x="404" y="403"/>
                    </a:lnTo>
                    <a:lnTo>
                      <a:pt x="408" y="396"/>
                    </a:lnTo>
                    <a:lnTo>
                      <a:pt x="416" y="383"/>
                    </a:lnTo>
                    <a:lnTo>
                      <a:pt x="424" y="371"/>
                    </a:lnTo>
                    <a:lnTo>
                      <a:pt x="433" y="360"/>
                    </a:lnTo>
                    <a:lnTo>
                      <a:pt x="439" y="351"/>
                    </a:lnTo>
                    <a:lnTo>
                      <a:pt x="451" y="335"/>
                    </a:lnTo>
                    <a:lnTo>
                      <a:pt x="458" y="324"/>
                    </a:lnTo>
                    <a:lnTo>
                      <a:pt x="465" y="314"/>
                    </a:lnTo>
                    <a:lnTo>
                      <a:pt x="470" y="304"/>
                    </a:lnTo>
                    <a:lnTo>
                      <a:pt x="476" y="291"/>
                    </a:lnTo>
                    <a:lnTo>
                      <a:pt x="480" y="280"/>
                    </a:lnTo>
                    <a:lnTo>
                      <a:pt x="484" y="268"/>
                    </a:lnTo>
                    <a:lnTo>
                      <a:pt x="487" y="258"/>
                    </a:lnTo>
                    <a:lnTo>
                      <a:pt x="490" y="247"/>
                    </a:lnTo>
                    <a:lnTo>
                      <a:pt x="492" y="232"/>
                    </a:lnTo>
                    <a:lnTo>
                      <a:pt x="493" y="216"/>
                    </a:lnTo>
                    <a:lnTo>
                      <a:pt x="493" y="201"/>
                    </a:lnTo>
                    <a:lnTo>
                      <a:pt x="491" y="189"/>
                    </a:lnTo>
                    <a:lnTo>
                      <a:pt x="489" y="178"/>
                    </a:lnTo>
                    <a:lnTo>
                      <a:pt x="487" y="167"/>
                    </a:lnTo>
                    <a:lnTo>
                      <a:pt x="483" y="154"/>
                    </a:lnTo>
                    <a:lnTo>
                      <a:pt x="478" y="141"/>
                    </a:lnTo>
                    <a:lnTo>
                      <a:pt x="473" y="129"/>
                    </a:lnTo>
                    <a:lnTo>
                      <a:pt x="468" y="117"/>
                    </a:lnTo>
                    <a:lnTo>
                      <a:pt x="461" y="107"/>
                    </a:lnTo>
                    <a:lnTo>
                      <a:pt x="451" y="94"/>
                    </a:lnTo>
                    <a:lnTo>
                      <a:pt x="441" y="82"/>
                    </a:lnTo>
                    <a:lnTo>
                      <a:pt x="431" y="72"/>
                    </a:lnTo>
                    <a:lnTo>
                      <a:pt x="421" y="63"/>
                    </a:lnTo>
                    <a:lnTo>
                      <a:pt x="411" y="55"/>
                    </a:lnTo>
                    <a:lnTo>
                      <a:pt x="399" y="47"/>
                    </a:lnTo>
                    <a:lnTo>
                      <a:pt x="388" y="39"/>
                    </a:lnTo>
                    <a:lnTo>
                      <a:pt x="374" y="32"/>
                    </a:lnTo>
                    <a:lnTo>
                      <a:pt x="359" y="24"/>
                    </a:lnTo>
                    <a:lnTo>
                      <a:pt x="344" y="17"/>
                    </a:lnTo>
                    <a:lnTo>
                      <a:pt x="327" y="12"/>
                    </a:lnTo>
                    <a:lnTo>
                      <a:pt x="311" y="7"/>
                    </a:lnTo>
                    <a:lnTo>
                      <a:pt x="299" y="5"/>
                    </a:lnTo>
                    <a:lnTo>
                      <a:pt x="285" y="2"/>
                    </a:lnTo>
                    <a:lnTo>
                      <a:pt x="272" y="0"/>
                    </a:lnTo>
                    <a:lnTo>
                      <a:pt x="257" y="0"/>
                    </a:lnTo>
                    <a:lnTo>
                      <a:pt x="243" y="0"/>
                    </a:lnTo>
                    <a:lnTo>
                      <a:pt x="228" y="0"/>
                    </a:lnTo>
                    <a:lnTo>
                      <a:pt x="215" y="0"/>
                    </a:lnTo>
                    <a:lnTo>
                      <a:pt x="201" y="3"/>
                    </a:lnTo>
                    <a:lnTo>
                      <a:pt x="190" y="5"/>
                    </a:lnTo>
                    <a:lnTo>
                      <a:pt x="177" y="8"/>
                    </a:lnTo>
                    <a:lnTo>
                      <a:pt x="164" y="11"/>
                    </a:lnTo>
                    <a:lnTo>
                      <a:pt x="153" y="15"/>
                    </a:lnTo>
                    <a:lnTo>
                      <a:pt x="142" y="19"/>
                    </a:lnTo>
                    <a:lnTo>
                      <a:pt x="132" y="24"/>
                    </a:lnTo>
                    <a:lnTo>
                      <a:pt x="121" y="29"/>
                    </a:lnTo>
                    <a:lnTo>
                      <a:pt x="111" y="35"/>
                    </a:lnTo>
                    <a:lnTo>
                      <a:pt x="99" y="42"/>
                    </a:lnTo>
                    <a:lnTo>
                      <a:pt x="88" y="49"/>
                    </a:lnTo>
                    <a:lnTo>
                      <a:pt x="79" y="56"/>
                    </a:lnTo>
                    <a:lnTo>
                      <a:pt x="69" y="64"/>
                    </a:lnTo>
                    <a:lnTo>
                      <a:pt x="59" y="73"/>
                    </a:lnTo>
                    <a:lnTo>
                      <a:pt x="50" y="81"/>
                    </a:lnTo>
                    <a:lnTo>
                      <a:pt x="42" y="89"/>
                    </a:lnTo>
                    <a:lnTo>
                      <a:pt x="34" y="100"/>
                    </a:lnTo>
                    <a:lnTo>
                      <a:pt x="25" y="112"/>
                    </a:lnTo>
                    <a:lnTo>
                      <a:pt x="17" y="126"/>
                    </a:lnTo>
                    <a:lnTo>
                      <a:pt x="12" y="139"/>
                    </a:lnTo>
                    <a:lnTo>
                      <a:pt x="8" y="153"/>
                    </a:lnTo>
                    <a:lnTo>
                      <a:pt x="3" y="166"/>
                    </a:lnTo>
                    <a:lnTo>
                      <a:pt x="1" y="179"/>
                    </a:lnTo>
                    <a:lnTo>
                      <a:pt x="0" y="191"/>
                    </a:lnTo>
                    <a:lnTo>
                      <a:pt x="0" y="203"/>
                    </a:lnTo>
                    <a:lnTo>
                      <a:pt x="0" y="214"/>
                    </a:lnTo>
                    <a:lnTo>
                      <a:pt x="0" y="227"/>
                    </a:lnTo>
                    <a:lnTo>
                      <a:pt x="0" y="238"/>
                    </a:lnTo>
                    <a:lnTo>
                      <a:pt x="3" y="252"/>
                    </a:lnTo>
                    <a:lnTo>
                      <a:pt x="5" y="264"/>
                    </a:lnTo>
                    <a:lnTo>
                      <a:pt x="9" y="277"/>
                    </a:lnTo>
                    <a:lnTo>
                      <a:pt x="14" y="290"/>
                    </a:lnTo>
                    <a:lnTo>
                      <a:pt x="20" y="303"/>
                    </a:lnTo>
                    <a:lnTo>
                      <a:pt x="27" y="314"/>
                    </a:lnTo>
                    <a:lnTo>
                      <a:pt x="34" y="326"/>
                    </a:lnTo>
                    <a:lnTo>
                      <a:pt x="43" y="338"/>
                    </a:lnTo>
                    <a:lnTo>
                      <a:pt x="50" y="349"/>
                    </a:lnTo>
                    <a:lnTo>
                      <a:pt x="58" y="361"/>
                    </a:lnTo>
                    <a:lnTo>
                      <a:pt x="66" y="373"/>
                    </a:lnTo>
                    <a:lnTo>
                      <a:pt x="78" y="390"/>
                    </a:lnTo>
                    <a:lnTo>
                      <a:pt x="90" y="409"/>
                    </a:lnTo>
                    <a:lnTo>
                      <a:pt x="96" y="418"/>
                    </a:lnTo>
                    <a:lnTo>
                      <a:pt x="100" y="426"/>
                    </a:lnTo>
                    <a:lnTo>
                      <a:pt x="104" y="436"/>
                    </a:lnTo>
                    <a:lnTo>
                      <a:pt x="108" y="446"/>
                    </a:lnTo>
                    <a:lnTo>
                      <a:pt x="111" y="456"/>
                    </a:lnTo>
                    <a:lnTo>
                      <a:pt x="114" y="467"/>
                    </a:lnTo>
                    <a:lnTo>
                      <a:pt x="116" y="482"/>
                    </a:lnTo>
                    <a:lnTo>
                      <a:pt x="120" y="498"/>
                    </a:lnTo>
                    <a:lnTo>
                      <a:pt x="121" y="511"/>
                    </a:lnTo>
                    <a:lnTo>
                      <a:pt x="124" y="527"/>
                    </a:lnTo>
                    <a:lnTo>
                      <a:pt x="126" y="539"/>
                    </a:lnTo>
                    <a:lnTo>
                      <a:pt x="128" y="549"/>
                    </a:lnTo>
                    <a:lnTo>
                      <a:pt x="130" y="559"/>
                    </a:lnTo>
                    <a:lnTo>
                      <a:pt x="132" y="561"/>
                    </a:lnTo>
                    <a:lnTo>
                      <a:pt x="132" y="564"/>
                    </a:lnTo>
                    <a:lnTo>
                      <a:pt x="132" y="565"/>
                    </a:lnTo>
                    <a:lnTo>
                      <a:pt x="133" y="566"/>
                    </a:lnTo>
                    <a:lnTo>
                      <a:pt x="134" y="567"/>
                    </a:lnTo>
                    <a:lnTo>
                      <a:pt x="136" y="569"/>
                    </a:lnTo>
                    <a:lnTo>
                      <a:pt x="138" y="571"/>
                    </a:lnTo>
                    <a:lnTo>
                      <a:pt x="140" y="573"/>
                    </a:lnTo>
                    <a:lnTo>
                      <a:pt x="144" y="576"/>
                    </a:lnTo>
                    <a:lnTo>
                      <a:pt x="148" y="577"/>
                    </a:lnTo>
                    <a:lnTo>
                      <a:pt x="154" y="580"/>
                    </a:lnTo>
                    <a:lnTo>
                      <a:pt x="160" y="582"/>
                    </a:lnTo>
                    <a:lnTo>
                      <a:pt x="166" y="584"/>
                    </a:lnTo>
                    <a:lnTo>
                      <a:pt x="171" y="585"/>
                    </a:lnTo>
                    <a:lnTo>
                      <a:pt x="176" y="586"/>
                    </a:lnTo>
                    <a:lnTo>
                      <a:pt x="183" y="587"/>
                    </a:lnTo>
                    <a:lnTo>
                      <a:pt x="190" y="589"/>
                    </a:lnTo>
                    <a:lnTo>
                      <a:pt x="195" y="589"/>
                    </a:lnTo>
                    <a:lnTo>
                      <a:pt x="202" y="590"/>
                    </a:lnTo>
                    <a:lnTo>
                      <a:pt x="209" y="591"/>
                    </a:lnTo>
                    <a:lnTo>
                      <a:pt x="215" y="592"/>
                    </a:lnTo>
                    <a:lnTo>
                      <a:pt x="221" y="592"/>
                    </a:lnTo>
                    <a:lnTo>
                      <a:pt x="228" y="592"/>
                    </a:lnTo>
                    <a:lnTo>
                      <a:pt x="234" y="593"/>
                    </a:lnTo>
                    <a:lnTo>
                      <a:pt x="240" y="593"/>
                    </a:lnTo>
                    <a:lnTo>
                      <a:pt x="245" y="593"/>
                    </a:lnTo>
                    <a:lnTo>
                      <a:pt x="251" y="593"/>
                    </a:lnTo>
                    <a:lnTo>
                      <a:pt x="259" y="593"/>
                    </a:lnTo>
                    <a:lnTo>
                      <a:pt x="265" y="592"/>
                    </a:lnTo>
                    <a:lnTo>
                      <a:pt x="270" y="592"/>
                    </a:lnTo>
                    <a:lnTo>
                      <a:pt x="277" y="592"/>
                    </a:lnTo>
                    <a:lnTo>
                      <a:pt x="284" y="591"/>
                    </a:lnTo>
                    <a:lnTo>
                      <a:pt x="290" y="590"/>
                    </a:lnTo>
                    <a:lnTo>
                      <a:pt x="297" y="589"/>
                    </a:lnTo>
                    <a:lnTo>
                      <a:pt x="302" y="588"/>
                    </a:lnTo>
                    <a:lnTo>
                      <a:pt x="308" y="587"/>
                    </a:lnTo>
                    <a:lnTo>
                      <a:pt x="314" y="586"/>
                    </a:lnTo>
                    <a:lnTo>
                      <a:pt x="319" y="585"/>
                    </a:lnTo>
                    <a:lnTo>
                      <a:pt x="325" y="584"/>
                    </a:lnTo>
                    <a:lnTo>
                      <a:pt x="330" y="582"/>
                    </a:lnTo>
                    <a:lnTo>
                      <a:pt x="335" y="580"/>
                    </a:lnTo>
                    <a:lnTo>
                      <a:pt x="340" y="578"/>
                    </a:lnTo>
                    <a:lnTo>
                      <a:pt x="345" y="577"/>
                    </a:lnTo>
                  </a:path>
                </a:pathLst>
              </a:custGeom>
              <a:solidFill>
                <a:srgbClr val="FF9900"/>
              </a:solidFill>
              <a:ln w="12700" cap="rnd" cmpd="sng">
                <a:solidFill>
                  <a:srgbClr val="FFFFFF"/>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73" name="Freeform 171">
                <a:extLst>
                  <a:ext uri="{FF2B5EF4-FFF2-40B4-BE49-F238E27FC236}">
                    <a16:creationId xmlns:a16="http://schemas.microsoft.com/office/drawing/2014/main" id="{5BDABFF0-06B9-512C-B26C-D685CA7E81E4}"/>
                  </a:ext>
                </a:extLst>
              </p:cNvPr>
              <p:cNvSpPr/>
              <p:nvPr/>
            </p:nvSpPr>
            <p:spPr bwMode="auto">
              <a:xfrm>
                <a:off x="4986" y="1290"/>
                <a:ext cx="48" cy="50"/>
              </a:xfrm>
              <a:custGeom>
                <a:avLst/>
                <a:gdLst>
                  <a:gd name="T0" fmla="*/ 0 w 84"/>
                  <a:gd name="T1" fmla="*/ 0 h 89"/>
                  <a:gd name="T2" fmla="*/ 7 w 84"/>
                  <a:gd name="T3" fmla="*/ 3 h 89"/>
                  <a:gd name="T4" fmla="*/ 14 w 84"/>
                  <a:gd name="T5" fmla="*/ 6 h 89"/>
                  <a:gd name="T6" fmla="*/ 19 w 84"/>
                  <a:gd name="T7" fmla="*/ 10 h 89"/>
                  <a:gd name="T8" fmla="*/ 22 w 84"/>
                  <a:gd name="T9" fmla="*/ 13 h 89"/>
                  <a:gd name="T10" fmla="*/ 24 w 84"/>
                  <a:gd name="T11" fmla="*/ 16 h 89"/>
                  <a:gd name="T12" fmla="*/ 26 w 84"/>
                  <a:gd name="T13" fmla="*/ 20 h 89"/>
                  <a:gd name="T14" fmla="*/ 27 w 84"/>
                  <a:gd name="T15" fmla="*/ 23 h 89"/>
                  <a:gd name="T16" fmla="*/ 18 w 84"/>
                  <a:gd name="T17" fmla="*/ 28 h 89"/>
                  <a:gd name="T18" fmla="*/ 17 w 84"/>
                  <a:gd name="T19" fmla="*/ 23 h 89"/>
                  <a:gd name="T20" fmla="*/ 15 w 84"/>
                  <a:gd name="T21" fmla="*/ 19 h 89"/>
                  <a:gd name="T22" fmla="*/ 13 w 84"/>
                  <a:gd name="T23" fmla="*/ 13 h 89"/>
                  <a:gd name="T24" fmla="*/ 10 w 84"/>
                  <a:gd name="T25" fmla="*/ 9 h 89"/>
                  <a:gd name="T26" fmla="*/ 6 w 84"/>
                  <a:gd name="T27" fmla="*/ 4 h 89"/>
                  <a:gd name="T28" fmla="*/ 0 w 84"/>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4" h="89">
                    <a:moveTo>
                      <a:pt x="0" y="0"/>
                    </a:moveTo>
                    <a:lnTo>
                      <a:pt x="22" y="9"/>
                    </a:lnTo>
                    <a:lnTo>
                      <a:pt x="42" y="19"/>
                    </a:lnTo>
                    <a:lnTo>
                      <a:pt x="57" y="30"/>
                    </a:lnTo>
                    <a:lnTo>
                      <a:pt x="67" y="41"/>
                    </a:lnTo>
                    <a:lnTo>
                      <a:pt x="74" y="52"/>
                    </a:lnTo>
                    <a:lnTo>
                      <a:pt x="79" y="62"/>
                    </a:lnTo>
                    <a:lnTo>
                      <a:pt x="83" y="73"/>
                    </a:lnTo>
                    <a:lnTo>
                      <a:pt x="54" y="88"/>
                    </a:lnTo>
                    <a:lnTo>
                      <a:pt x="50" y="73"/>
                    </a:lnTo>
                    <a:lnTo>
                      <a:pt x="46" y="58"/>
                    </a:lnTo>
                    <a:lnTo>
                      <a:pt x="39" y="42"/>
                    </a:lnTo>
                    <a:lnTo>
                      <a:pt x="30" y="29"/>
                    </a:lnTo>
                    <a:lnTo>
                      <a:pt x="18" y="15"/>
                    </a:lnTo>
                    <a:lnTo>
                      <a:pt x="0"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grpSp>
        <p:nvGrpSpPr>
          <p:cNvPr id="431" name="Group 172">
            <a:extLst>
              <a:ext uri="{FF2B5EF4-FFF2-40B4-BE49-F238E27FC236}">
                <a16:creationId xmlns:a16="http://schemas.microsoft.com/office/drawing/2014/main" id="{735420E2-B525-1484-44B4-F8556E209EB6}"/>
              </a:ext>
            </a:extLst>
          </p:cNvPr>
          <p:cNvGrpSpPr/>
          <p:nvPr/>
        </p:nvGrpSpPr>
        <p:grpSpPr bwMode="auto">
          <a:xfrm>
            <a:off x="2178319" y="1939652"/>
            <a:ext cx="5651404" cy="276259"/>
            <a:chOff x="915" y="1776"/>
            <a:chExt cx="4746" cy="232"/>
          </a:xfrm>
        </p:grpSpPr>
        <p:sp>
          <p:nvSpPr>
            <p:cNvPr id="432" name="Rectangle 173">
              <a:extLst>
                <a:ext uri="{FF2B5EF4-FFF2-40B4-BE49-F238E27FC236}">
                  <a16:creationId xmlns:a16="http://schemas.microsoft.com/office/drawing/2014/main" id="{AF426270-C234-654C-85C5-CADD9843623E}"/>
                </a:ext>
              </a:extLst>
            </p:cNvPr>
            <p:cNvSpPr>
              <a:spLocks noChangeArrowheads="1"/>
            </p:cNvSpPr>
            <p:nvPr/>
          </p:nvSpPr>
          <p:spPr bwMode="auto">
            <a:xfrm>
              <a:off x="915" y="1776"/>
              <a:ext cx="47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350" b="1">
                  <a:solidFill>
                    <a:srgbClr val="5F5F5F"/>
                  </a:solidFill>
                  <a:latin typeface="幼圆" panose="02010509060101010101" pitchFamily="49" charset="-122"/>
                  <a:ea typeface="幼圆" panose="02010509060101010101" pitchFamily="49" charset="-122"/>
                </a:rPr>
                <a:t>128</a:t>
              </a:r>
              <a:r>
                <a:rPr lang="zh-CN" altLang="en-US" sz="1350" b="1">
                  <a:solidFill>
                    <a:srgbClr val="5F5F5F"/>
                  </a:solidFill>
                  <a:latin typeface="幼圆" panose="02010509060101010101" pitchFamily="49" charset="-122"/>
                  <a:ea typeface="幼圆" panose="02010509060101010101" pitchFamily="49" charset="-122"/>
                </a:rPr>
                <a:t>瓦</a:t>
              </a:r>
            </a:p>
          </p:txBody>
        </p:sp>
        <p:sp>
          <p:nvSpPr>
            <p:cNvPr id="433" name="Rectangle 174">
              <a:extLst>
                <a:ext uri="{FF2B5EF4-FFF2-40B4-BE49-F238E27FC236}">
                  <a16:creationId xmlns:a16="http://schemas.microsoft.com/office/drawing/2014/main" id="{26CC1AB5-BE34-B978-AC90-B1041D24386A}"/>
                </a:ext>
              </a:extLst>
            </p:cNvPr>
            <p:cNvSpPr>
              <a:spLocks noChangeArrowheads="1"/>
            </p:cNvSpPr>
            <p:nvPr/>
          </p:nvSpPr>
          <p:spPr bwMode="auto">
            <a:xfrm>
              <a:off x="2289" y="1776"/>
              <a:ext cx="406"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350" b="1">
                  <a:solidFill>
                    <a:srgbClr val="5F5F5F"/>
                  </a:solidFill>
                  <a:latin typeface="幼圆" panose="02010509060101010101" pitchFamily="49" charset="-122"/>
                  <a:ea typeface="幼圆" panose="02010509060101010101" pitchFamily="49" charset="-122"/>
                </a:rPr>
                <a:t>32</a:t>
              </a:r>
              <a:r>
                <a:rPr lang="zh-CN" altLang="en-US" sz="1350" b="1">
                  <a:solidFill>
                    <a:srgbClr val="5F5F5F"/>
                  </a:solidFill>
                  <a:latin typeface="幼圆" panose="02010509060101010101" pitchFamily="49" charset="-122"/>
                  <a:ea typeface="幼圆" panose="02010509060101010101" pitchFamily="49" charset="-122"/>
                </a:rPr>
                <a:t>瓦</a:t>
              </a:r>
            </a:p>
          </p:txBody>
        </p:sp>
        <p:sp>
          <p:nvSpPr>
            <p:cNvPr id="434" name="Rectangle 175">
              <a:extLst>
                <a:ext uri="{FF2B5EF4-FFF2-40B4-BE49-F238E27FC236}">
                  <a16:creationId xmlns:a16="http://schemas.microsoft.com/office/drawing/2014/main" id="{DAEFAA2C-5CC0-A4B2-544E-6E547C99BBDD}"/>
                </a:ext>
              </a:extLst>
            </p:cNvPr>
            <p:cNvSpPr>
              <a:spLocks noChangeArrowheads="1"/>
            </p:cNvSpPr>
            <p:nvPr/>
          </p:nvSpPr>
          <p:spPr bwMode="auto">
            <a:xfrm>
              <a:off x="1638" y="1776"/>
              <a:ext cx="406"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350" b="1">
                  <a:solidFill>
                    <a:srgbClr val="5F5F5F"/>
                  </a:solidFill>
                  <a:latin typeface="幼圆" panose="02010509060101010101" pitchFamily="49" charset="-122"/>
                  <a:ea typeface="幼圆" panose="02010509060101010101" pitchFamily="49" charset="-122"/>
                </a:rPr>
                <a:t>64</a:t>
              </a:r>
              <a:r>
                <a:rPr lang="zh-CN" altLang="en-US" sz="1350" b="1">
                  <a:solidFill>
                    <a:srgbClr val="5F5F5F"/>
                  </a:solidFill>
                  <a:latin typeface="幼圆" panose="02010509060101010101" pitchFamily="49" charset="-122"/>
                  <a:ea typeface="幼圆" panose="02010509060101010101" pitchFamily="49" charset="-122"/>
                </a:rPr>
                <a:t>瓦</a:t>
              </a:r>
            </a:p>
          </p:txBody>
        </p:sp>
        <p:sp>
          <p:nvSpPr>
            <p:cNvPr id="435" name="Rectangle 176">
              <a:extLst>
                <a:ext uri="{FF2B5EF4-FFF2-40B4-BE49-F238E27FC236}">
                  <a16:creationId xmlns:a16="http://schemas.microsoft.com/office/drawing/2014/main" id="{E6AFAAAE-4D7F-ED31-5116-B4687981602E}"/>
                </a:ext>
              </a:extLst>
            </p:cNvPr>
            <p:cNvSpPr>
              <a:spLocks noChangeArrowheads="1"/>
            </p:cNvSpPr>
            <p:nvPr/>
          </p:nvSpPr>
          <p:spPr bwMode="auto">
            <a:xfrm>
              <a:off x="2940" y="1776"/>
              <a:ext cx="406"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350" b="1">
                  <a:solidFill>
                    <a:srgbClr val="5F5F5F"/>
                  </a:solidFill>
                  <a:latin typeface="幼圆" panose="02010509060101010101" pitchFamily="49" charset="-122"/>
                  <a:ea typeface="幼圆" panose="02010509060101010101" pitchFamily="49" charset="-122"/>
                </a:rPr>
                <a:t>16</a:t>
              </a:r>
              <a:r>
                <a:rPr lang="zh-CN" altLang="en-US" sz="1350" b="1">
                  <a:solidFill>
                    <a:srgbClr val="5F5F5F"/>
                  </a:solidFill>
                  <a:latin typeface="幼圆" panose="02010509060101010101" pitchFamily="49" charset="-122"/>
                  <a:ea typeface="幼圆" panose="02010509060101010101" pitchFamily="49" charset="-122"/>
                </a:rPr>
                <a:t>瓦</a:t>
              </a:r>
            </a:p>
          </p:txBody>
        </p:sp>
        <p:sp>
          <p:nvSpPr>
            <p:cNvPr id="436" name="Rectangle 177">
              <a:extLst>
                <a:ext uri="{FF2B5EF4-FFF2-40B4-BE49-F238E27FC236}">
                  <a16:creationId xmlns:a16="http://schemas.microsoft.com/office/drawing/2014/main" id="{648EA045-6015-E3F6-CF11-77151A7C72E8}"/>
                </a:ext>
              </a:extLst>
            </p:cNvPr>
            <p:cNvSpPr>
              <a:spLocks noChangeArrowheads="1"/>
            </p:cNvSpPr>
            <p:nvPr/>
          </p:nvSpPr>
          <p:spPr bwMode="auto">
            <a:xfrm>
              <a:off x="3591" y="1776"/>
              <a:ext cx="333"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350" b="1">
                  <a:solidFill>
                    <a:srgbClr val="5F5F5F"/>
                  </a:solidFill>
                  <a:latin typeface="幼圆" panose="02010509060101010101" pitchFamily="49" charset="-122"/>
                  <a:ea typeface="幼圆" panose="02010509060101010101" pitchFamily="49" charset="-122"/>
                </a:rPr>
                <a:t>8</a:t>
              </a:r>
              <a:r>
                <a:rPr lang="zh-CN" altLang="en-US" sz="1350" b="1">
                  <a:solidFill>
                    <a:srgbClr val="5F5F5F"/>
                  </a:solidFill>
                  <a:latin typeface="幼圆" panose="02010509060101010101" pitchFamily="49" charset="-122"/>
                  <a:ea typeface="幼圆" panose="02010509060101010101" pitchFamily="49" charset="-122"/>
                </a:rPr>
                <a:t>瓦</a:t>
              </a:r>
            </a:p>
          </p:txBody>
        </p:sp>
        <p:sp>
          <p:nvSpPr>
            <p:cNvPr id="437" name="Rectangle 178">
              <a:extLst>
                <a:ext uri="{FF2B5EF4-FFF2-40B4-BE49-F238E27FC236}">
                  <a16:creationId xmlns:a16="http://schemas.microsoft.com/office/drawing/2014/main" id="{C6606EE8-8785-B709-680E-76DB88C3963B}"/>
                </a:ext>
              </a:extLst>
            </p:cNvPr>
            <p:cNvSpPr>
              <a:spLocks noChangeArrowheads="1"/>
            </p:cNvSpPr>
            <p:nvPr/>
          </p:nvSpPr>
          <p:spPr bwMode="auto">
            <a:xfrm>
              <a:off x="4170" y="1776"/>
              <a:ext cx="333"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350" b="1">
                  <a:solidFill>
                    <a:srgbClr val="5F5F5F"/>
                  </a:solidFill>
                  <a:latin typeface="幼圆" panose="02010509060101010101" pitchFamily="49" charset="-122"/>
                  <a:ea typeface="幼圆" panose="02010509060101010101" pitchFamily="49" charset="-122"/>
                </a:rPr>
                <a:t>4</a:t>
              </a:r>
              <a:r>
                <a:rPr lang="zh-CN" altLang="en-US" sz="1350" b="1">
                  <a:solidFill>
                    <a:srgbClr val="5F5F5F"/>
                  </a:solidFill>
                  <a:latin typeface="幼圆" panose="02010509060101010101" pitchFamily="49" charset="-122"/>
                  <a:ea typeface="幼圆" panose="02010509060101010101" pitchFamily="49" charset="-122"/>
                </a:rPr>
                <a:t>瓦</a:t>
              </a:r>
            </a:p>
          </p:txBody>
        </p:sp>
        <p:sp>
          <p:nvSpPr>
            <p:cNvPr id="438" name="Rectangle 179">
              <a:extLst>
                <a:ext uri="{FF2B5EF4-FFF2-40B4-BE49-F238E27FC236}">
                  <a16:creationId xmlns:a16="http://schemas.microsoft.com/office/drawing/2014/main" id="{E54F59CE-D95F-54C9-E76D-C8CBCE86526A}"/>
                </a:ext>
              </a:extLst>
            </p:cNvPr>
            <p:cNvSpPr>
              <a:spLocks noChangeArrowheads="1"/>
            </p:cNvSpPr>
            <p:nvPr/>
          </p:nvSpPr>
          <p:spPr bwMode="auto">
            <a:xfrm>
              <a:off x="5328" y="1776"/>
              <a:ext cx="333"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350" b="1">
                  <a:solidFill>
                    <a:srgbClr val="5F5F5F"/>
                  </a:solidFill>
                  <a:latin typeface="幼圆" panose="02010509060101010101" pitchFamily="49" charset="-122"/>
                  <a:ea typeface="幼圆" panose="02010509060101010101" pitchFamily="49" charset="-122"/>
                </a:rPr>
                <a:t>1</a:t>
              </a:r>
              <a:r>
                <a:rPr lang="zh-CN" altLang="en-US" sz="1350" b="1">
                  <a:solidFill>
                    <a:srgbClr val="5F5F5F"/>
                  </a:solidFill>
                  <a:latin typeface="幼圆" panose="02010509060101010101" pitchFamily="49" charset="-122"/>
                  <a:ea typeface="幼圆" panose="02010509060101010101" pitchFamily="49" charset="-122"/>
                </a:rPr>
                <a:t>瓦</a:t>
              </a:r>
            </a:p>
          </p:txBody>
        </p:sp>
        <p:sp>
          <p:nvSpPr>
            <p:cNvPr id="439" name="Rectangle 180">
              <a:extLst>
                <a:ext uri="{FF2B5EF4-FFF2-40B4-BE49-F238E27FC236}">
                  <a16:creationId xmlns:a16="http://schemas.microsoft.com/office/drawing/2014/main" id="{7B2B0418-14AC-AA8E-9019-AD400D2F02FC}"/>
                </a:ext>
              </a:extLst>
            </p:cNvPr>
            <p:cNvSpPr>
              <a:spLocks noChangeArrowheads="1"/>
            </p:cNvSpPr>
            <p:nvPr/>
          </p:nvSpPr>
          <p:spPr bwMode="auto">
            <a:xfrm>
              <a:off x="4749" y="1776"/>
              <a:ext cx="333"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350" b="1">
                  <a:solidFill>
                    <a:srgbClr val="5F5F5F"/>
                  </a:solidFill>
                  <a:latin typeface="幼圆" panose="02010509060101010101" pitchFamily="49" charset="-122"/>
                  <a:ea typeface="幼圆" panose="02010509060101010101" pitchFamily="49" charset="-122"/>
                </a:rPr>
                <a:t>2</a:t>
              </a:r>
              <a:r>
                <a:rPr lang="zh-CN" altLang="en-US" sz="1350" b="1">
                  <a:solidFill>
                    <a:srgbClr val="5F5F5F"/>
                  </a:solidFill>
                  <a:latin typeface="幼圆" panose="02010509060101010101" pitchFamily="49" charset="-122"/>
                  <a:ea typeface="幼圆" panose="02010509060101010101" pitchFamily="49" charset="-122"/>
                </a:rPr>
                <a:t>瓦</a:t>
              </a:r>
            </a:p>
          </p:txBody>
        </p:sp>
      </p:grpSp>
      <p:grpSp>
        <p:nvGrpSpPr>
          <p:cNvPr id="440" name="Group 181">
            <a:extLst>
              <a:ext uri="{FF2B5EF4-FFF2-40B4-BE49-F238E27FC236}">
                <a16:creationId xmlns:a16="http://schemas.microsoft.com/office/drawing/2014/main" id="{98AAAB8D-D0BF-6DF5-3FC0-77E92D651EC9}"/>
              </a:ext>
            </a:extLst>
          </p:cNvPr>
          <p:cNvGrpSpPr/>
          <p:nvPr/>
        </p:nvGrpSpPr>
        <p:grpSpPr bwMode="auto">
          <a:xfrm>
            <a:off x="2346218" y="2381428"/>
            <a:ext cx="5395388" cy="345324"/>
            <a:chOff x="1056" y="2147"/>
            <a:chExt cx="4531" cy="290"/>
          </a:xfrm>
        </p:grpSpPr>
        <p:sp>
          <p:nvSpPr>
            <p:cNvPr id="441" name="Rectangle 182">
              <a:extLst>
                <a:ext uri="{FF2B5EF4-FFF2-40B4-BE49-F238E27FC236}">
                  <a16:creationId xmlns:a16="http://schemas.microsoft.com/office/drawing/2014/main" id="{86FFD92C-9CDA-12AF-0BE4-7076F4EB628A}"/>
                </a:ext>
              </a:extLst>
            </p:cNvPr>
            <p:cNvSpPr>
              <a:spLocks noChangeArrowheads="1"/>
            </p:cNvSpPr>
            <p:nvPr/>
          </p:nvSpPr>
          <p:spPr bwMode="auto">
            <a:xfrm>
              <a:off x="1056" y="2147"/>
              <a:ext cx="21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800" b="1">
                  <a:solidFill>
                    <a:srgbClr val="FF0000"/>
                  </a:solidFill>
                  <a:effectLst>
                    <a:outerShdw blurRad="38100" dist="38100" dir="2700000" algn="tl">
                      <a:srgbClr val="000000"/>
                    </a:outerShdw>
                  </a:effectLst>
                </a:rPr>
                <a:t>1</a:t>
              </a:r>
            </a:p>
          </p:txBody>
        </p:sp>
        <p:sp>
          <p:nvSpPr>
            <p:cNvPr id="442" name="Rectangle 183">
              <a:extLst>
                <a:ext uri="{FF2B5EF4-FFF2-40B4-BE49-F238E27FC236}">
                  <a16:creationId xmlns:a16="http://schemas.microsoft.com/office/drawing/2014/main" id="{C5DCA070-9F86-9C47-ADB2-218A4A316FBF}"/>
                </a:ext>
              </a:extLst>
            </p:cNvPr>
            <p:cNvSpPr>
              <a:spLocks noChangeArrowheads="1"/>
            </p:cNvSpPr>
            <p:nvPr/>
          </p:nvSpPr>
          <p:spPr bwMode="auto">
            <a:xfrm>
              <a:off x="1673" y="2147"/>
              <a:ext cx="21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800" b="1">
                  <a:solidFill>
                    <a:srgbClr val="FF0000"/>
                  </a:solidFill>
                  <a:effectLst>
                    <a:outerShdw blurRad="38100" dist="38100" dir="2700000" algn="tl">
                      <a:srgbClr val="000000"/>
                    </a:outerShdw>
                  </a:effectLst>
                </a:rPr>
                <a:t>1</a:t>
              </a:r>
            </a:p>
          </p:txBody>
        </p:sp>
        <p:sp>
          <p:nvSpPr>
            <p:cNvPr id="443" name="Rectangle 184">
              <a:extLst>
                <a:ext uri="{FF2B5EF4-FFF2-40B4-BE49-F238E27FC236}">
                  <a16:creationId xmlns:a16="http://schemas.microsoft.com/office/drawing/2014/main" id="{2BC064EE-3234-C47E-DA28-CE5211E268B1}"/>
                </a:ext>
              </a:extLst>
            </p:cNvPr>
            <p:cNvSpPr>
              <a:spLocks noChangeArrowheads="1"/>
            </p:cNvSpPr>
            <p:nvPr/>
          </p:nvSpPr>
          <p:spPr bwMode="auto">
            <a:xfrm>
              <a:off x="2332" y="2147"/>
              <a:ext cx="21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800" b="1">
                  <a:solidFill>
                    <a:srgbClr val="FF0000"/>
                  </a:solidFill>
                  <a:effectLst>
                    <a:outerShdw blurRad="38100" dist="38100" dir="2700000" algn="tl">
                      <a:srgbClr val="000000"/>
                    </a:outerShdw>
                  </a:effectLst>
                </a:rPr>
                <a:t>1</a:t>
              </a:r>
            </a:p>
          </p:txBody>
        </p:sp>
        <p:sp>
          <p:nvSpPr>
            <p:cNvPr id="444" name="Rectangle 185">
              <a:extLst>
                <a:ext uri="{FF2B5EF4-FFF2-40B4-BE49-F238E27FC236}">
                  <a16:creationId xmlns:a16="http://schemas.microsoft.com/office/drawing/2014/main" id="{22728BCB-085D-D43E-A70D-1F2D364047AC}"/>
                </a:ext>
              </a:extLst>
            </p:cNvPr>
            <p:cNvSpPr>
              <a:spLocks noChangeArrowheads="1"/>
            </p:cNvSpPr>
            <p:nvPr/>
          </p:nvSpPr>
          <p:spPr bwMode="auto">
            <a:xfrm>
              <a:off x="3628" y="2147"/>
              <a:ext cx="21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800" b="1">
                  <a:solidFill>
                    <a:srgbClr val="FF0000"/>
                  </a:solidFill>
                  <a:effectLst>
                    <a:outerShdw blurRad="38100" dist="38100" dir="2700000" algn="tl">
                      <a:srgbClr val="000000"/>
                    </a:outerShdw>
                  </a:effectLst>
                </a:rPr>
                <a:t>1</a:t>
              </a:r>
            </a:p>
          </p:txBody>
        </p:sp>
        <p:sp>
          <p:nvSpPr>
            <p:cNvPr id="445" name="Rectangle 186">
              <a:extLst>
                <a:ext uri="{FF2B5EF4-FFF2-40B4-BE49-F238E27FC236}">
                  <a16:creationId xmlns:a16="http://schemas.microsoft.com/office/drawing/2014/main" id="{7CF3950E-FBA7-7B42-D103-DC63CBB35165}"/>
                </a:ext>
              </a:extLst>
            </p:cNvPr>
            <p:cNvSpPr>
              <a:spLocks noChangeArrowheads="1"/>
            </p:cNvSpPr>
            <p:nvPr/>
          </p:nvSpPr>
          <p:spPr bwMode="auto">
            <a:xfrm>
              <a:off x="4780" y="2147"/>
              <a:ext cx="21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800" b="1">
                  <a:solidFill>
                    <a:srgbClr val="FF0000"/>
                  </a:solidFill>
                  <a:effectLst>
                    <a:outerShdw blurRad="38100" dist="38100" dir="2700000" algn="tl">
                      <a:srgbClr val="000000"/>
                    </a:outerShdw>
                  </a:effectLst>
                </a:rPr>
                <a:t>1</a:t>
              </a:r>
            </a:p>
          </p:txBody>
        </p:sp>
        <p:sp>
          <p:nvSpPr>
            <p:cNvPr id="446" name="Rectangle 187">
              <a:extLst>
                <a:ext uri="{FF2B5EF4-FFF2-40B4-BE49-F238E27FC236}">
                  <a16:creationId xmlns:a16="http://schemas.microsoft.com/office/drawing/2014/main" id="{D73753F0-980B-C99B-35A7-383F377F7A1C}"/>
                </a:ext>
              </a:extLst>
            </p:cNvPr>
            <p:cNvSpPr>
              <a:spLocks noChangeArrowheads="1"/>
            </p:cNvSpPr>
            <p:nvPr/>
          </p:nvSpPr>
          <p:spPr bwMode="auto">
            <a:xfrm>
              <a:off x="3004" y="2147"/>
              <a:ext cx="21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800" b="1">
                  <a:solidFill>
                    <a:srgbClr val="FF0000"/>
                  </a:solidFill>
                  <a:effectLst>
                    <a:outerShdw blurRad="38100" dist="38100" dir="2700000" algn="tl">
                      <a:srgbClr val="000000"/>
                    </a:outerShdw>
                  </a:effectLst>
                </a:rPr>
                <a:t>0</a:t>
              </a:r>
            </a:p>
          </p:txBody>
        </p:sp>
        <p:sp>
          <p:nvSpPr>
            <p:cNvPr id="447" name="Rectangle 188">
              <a:extLst>
                <a:ext uri="{FF2B5EF4-FFF2-40B4-BE49-F238E27FC236}">
                  <a16:creationId xmlns:a16="http://schemas.microsoft.com/office/drawing/2014/main" id="{AD292E88-980D-2AD9-3C21-683DA0178B33}"/>
                </a:ext>
              </a:extLst>
            </p:cNvPr>
            <p:cNvSpPr>
              <a:spLocks noChangeArrowheads="1"/>
            </p:cNvSpPr>
            <p:nvPr/>
          </p:nvSpPr>
          <p:spPr bwMode="auto">
            <a:xfrm>
              <a:off x="4224" y="2147"/>
              <a:ext cx="21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800" b="1">
                  <a:solidFill>
                    <a:srgbClr val="FF0000"/>
                  </a:solidFill>
                  <a:effectLst>
                    <a:outerShdw blurRad="38100" dist="38100" dir="2700000" algn="tl">
                      <a:srgbClr val="000000"/>
                    </a:outerShdw>
                  </a:effectLst>
                </a:rPr>
                <a:t>0</a:t>
              </a:r>
            </a:p>
          </p:txBody>
        </p:sp>
        <p:sp>
          <p:nvSpPr>
            <p:cNvPr id="448" name="Rectangle 189">
              <a:extLst>
                <a:ext uri="{FF2B5EF4-FFF2-40B4-BE49-F238E27FC236}">
                  <a16:creationId xmlns:a16="http://schemas.microsoft.com/office/drawing/2014/main" id="{C0B989BA-1930-D7F5-05B3-952F3BA162C5}"/>
                </a:ext>
              </a:extLst>
            </p:cNvPr>
            <p:cNvSpPr>
              <a:spLocks noChangeArrowheads="1"/>
            </p:cNvSpPr>
            <p:nvPr/>
          </p:nvSpPr>
          <p:spPr bwMode="auto">
            <a:xfrm>
              <a:off x="5376" y="2147"/>
              <a:ext cx="21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800" b="1">
                  <a:solidFill>
                    <a:srgbClr val="FF0000"/>
                  </a:solidFill>
                  <a:effectLst>
                    <a:outerShdw blurRad="38100" dist="38100" dir="2700000" algn="tl">
                      <a:srgbClr val="000000"/>
                    </a:outerShdw>
                  </a:effectLst>
                </a:rPr>
                <a:t>0</a:t>
              </a:r>
            </a:p>
          </p:txBody>
        </p:sp>
      </p:grpSp>
      <p:grpSp>
        <p:nvGrpSpPr>
          <p:cNvPr id="449" name="Group 190">
            <a:extLst>
              <a:ext uri="{FF2B5EF4-FFF2-40B4-BE49-F238E27FC236}">
                <a16:creationId xmlns:a16="http://schemas.microsoft.com/office/drawing/2014/main" id="{E9E8824F-3101-D2C2-8867-B820EB726D19}"/>
              </a:ext>
            </a:extLst>
          </p:cNvPr>
          <p:cNvGrpSpPr/>
          <p:nvPr/>
        </p:nvGrpSpPr>
        <p:grpSpPr bwMode="auto">
          <a:xfrm>
            <a:off x="4636073" y="1297826"/>
            <a:ext cx="361995" cy="512032"/>
            <a:chOff x="2243" y="1203"/>
            <a:chExt cx="542" cy="766"/>
          </a:xfrm>
        </p:grpSpPr>
        <p:grpSp>
          <p:nvGrpSpPr>
            <p:cNvPr id="450" name="Group 191">
              <a:extLst>
                <a:ext uri="{FF2B5EF4-FFF2-40B4-BE49-F238E27FC236}">
                  <a16:creationId xmlns:a16="http://schemas.microsoft.com/office/drawing/2014/main" id="{13CA8C33-1E1F-947C-9F19-8EA22D6880A8}"/>
                </a:ext>
              </a:extLst>
            </p:cNvPr>
            <p:cNvGrpSpPr/>
            <p:nvPr/>
          </p:nvGrpSpPr>
          <p:grpSpPr bwMode="auto">
            <a:xfrm>
              <a:off x="2390" y="1789"/>
              <a:ext cx="247" cy="180"/>
              <a:chOff x="2390" y="1789"/>
              <a:chExt cx="247" cy="180"/>
            </a:xfrm>
          </p:grpSpPr>
          <p:grpSp>
            <p:nvGrpSpPr>
              <p:cNvPr id="454" name="Group 192">
                <a:extLst>
                  <a:ext uri="{FF2B5EF4-FFF2-40B4-BE49-F238E27FC236}">
                    <a16:creationId xmlns:a16="http://schemas.microsoft.com/office/drawing/2014/main" id="{0CF19D4F-7C60-F241-B86B-F7AF07E0761E}"/>
                  </a:ext>
                </a:extLst>
              </p:cNvPr>
              <p:cNvGrpSpPr/>
              <p:nvPr/>
            </p:nvGrpSpPr>
            <p:grpSpPr bwMode="auto">
              <a:xfrm>
                <a:off x="2390" y="1789"/>
                <a:ext cx="247" cy="180"/>
                <a:chOff x="2390" y="1789"/>
                <a:chExt cx="247" cy="180"/>
              </a:xfrm>
            </p:grpSpPr>
            <p:grpSp>
              <p:nvGrpSpPr>
                <p:cNvPr id="460" name="Group 193">
                  <a:extLst>
                    <a:ext uri="{FF2B5EF4-FFF2-40B4-BE49-F238E27FC236}">
                      <a16:creationId xmlns:a16="http://schemas.microsoft.com/office/drawing/2014/main" id="{E9D67056-51A1-B4B4-7E25-2CBFB46793A0}"/>
                    </a:ext>
                  </a:extLst>
                </p:cNvPr>
                <p:cNvGrpSpPr/>
                <p:nvPr/>
              </p:nvGrpSpPr>
              <p:grpSpPr bwMode="auto">
                <a:xfrm>
                  <a:off x="2452" y="1926"/>
                  <a:ext cx="135" cy="43"/>
                  <a:chOff x="2452" y="1926"/>
                  <a:chExt cx="135" cy="43"/>
                </a:xfrm>
              </p:grpSpPr>
              <p:sp>
                <p:nvSpPr>
                  <p:cNvPr id="469" name="Freeform 194">
                    <a:extLst>
                      <a:ext uri="{FF2B5EF4-FFF2-40B4-BE49-F238E27FC236}">
                        <a16:creationId xmlns:a16="http://schemas.microsoft.com/office/drawing/2014/main" id="{40A7504C-1B70-C9A3-3244-DEA46B9893F6}"/>
                      </a:ext>
                    </a:extLst>
                  </p:cNvPr>
                  <p:cNvSpPr/>
                  <p:nvPr/>
                </p:nvSpPr>
                <p:spPr bwMode="auto">
                  <a:xfrm>
                    <a:off x="2452" y="1926"/>
                    <a:ext cx="135" cy="43"/>
                  </a:xfrm>
                  <a:custGeom>
                    <a:avLst/>
                    <a:gdLst>
                      <a:gd name="T0" fmla="*/ 0 w 135"/>
                      <a:gd name="T1" fmla="*/ 0 h 43"/>
                      <a:gd name="T2" fmla="*/ 27 w 135"/>
                      <a:gd name="T3" fmla="*/ 33 h 43"/>
                      <a:gd name="T4" fmla="*/ 29 w 135"/>
                      <a:gd name="T5" fmla="*/ 35 h 43"/>
                      <a:gd name="T6" fmla="*/ 32 w 135"/>
                      <a:gd name="T7" fmla="*/ 36 h 43"/>
                      <a:gd name="T8" fmla="*/ 36 w 135"/>
                      <a:gd name="T9" fmla="*/ 37 h 43"/>
                      <a:gd name="T10" fmla="*/ 41 w 135"/>
                      <a:gd name="T11" fmla="*/ 39 h 43"/>
                      <a:gd name="T12" fmla="*/ 46 w 135"/>
                      <a:gd name="T13" fmla="*/ 40 h 43"/>
                      <a:gd name="T14" fmla="*/ 50 w 135"/>
                      <a:gd name="T15" fmla="*/ 40 h 43"/>
                      <a:gd name="T16" fmla="*/ 55 w 135"/>
                      <a:gd name="T17" fmla="*/ 41 h 43"/>
                      <a:gd name="T18" fmla="*/ 59 w 135"/>
                      <a:gd name="T19" fmla="*/ 41 h 43"/>
                      <a:gd name="T20" fmla="*/ 65 w 135"/>
                      <a:gd name="T21" fmla="*/ 42 h 43"/>
                      <a:gd name="T22" fmla="*/ 69 w 135"/>
                      <a:gd name="T23" fmla="*/ 42 h 43"/>
                      <a:gd name="T24" fmla="*/ 74 w 135"/>
                      <a:gd name="T25" fmla="*/ 41 h 43"/>
                      <a:gd name="T26" fmla="*/ 79 w 135"/>
                      <a:gd name="T27" fmla="*/ 41 h 43"/>
                      <a:gd name="T28" fmla="*/ 84 w 135"/>
                      <a:gd name="T29" fmla="*/ 40 h 43"/>
                      <a:gd name="T30" fmla="*/ 89 w 135"/>
                      <a:gd name="T31" fmla="*/ 40 h 43"/>
                      <a:gd name="T32" fmla="*/ 93 w 135"/>
                      <a:gd name="T33" fmla="*/ 39 h 43"/>
                      <a:gd name="T34" fmla="*/ 98 w 135"/>
                      <a:gd name="T35" fmla="*/ 38 h 43"/>
                      <a:gd name="T36" fmla="*/ 102 w 135"/>
                      <a:gd name="T37" fmla="*/ 36 h 43"/>
                      <a:gd name="T38" fmla="*/ 105 w 135"/>
                      <a:gd name="T39" fmla="*/ 35 h 43"/>
                      <a:gd name="T40" fmla="*/ 106 w 135"/>
                      <a:gd name="T41" fmla="*/ 33 h 43"/>
                      <a:gd name="T42" fmla="*/ 109 w 135"/>
                      <a:gd name="T43" fmla="*/ 32 h 43"/>
                      <a:gd name="T44" fmla="*/ 134 w 135"/>
                      <a:gd name="T45" fmla="*/ 0 h 43"/>
                      <a:gd name="T46" fmla="*/ 0 w 135"/>
                      <a:gd name="T47" fmla="*/ 0 h 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5" h="43">
                        <a:moveTo>
                          <a:pt x="0" y="0"/>
                        </a:moveTo>
                        <a:lnTo>
                          <a:pt x="27" y="33"/>
                        </a:lnTo>
                        <a:lnTo>
                          <a:pt x="29" y="35"/>
                        </a:lnTo>
                        <a:lnTo>
                          <a:pt x="32" y="36"/>
                        </a:lnTo>
                        <a:lnTo>
                          <a:pt x="36" y="37"/>
                        </a:lnTo>
                        <a:lnTo>
                          <a:pt x="41" y="39"/>
                        </a:lnTo>
                        <a:lnTo>
                          <a:pt x="46" y="40"/>
                        </a:lnTo>
                        <a:lnTo>
                          <a:pt x="50" y="40"/>
                        </a:lnTo>
                        <a:lnTo>
                          <a:pt x="55" y="41"/>
                        </a:lnTo>
                        <a:lnTo>
                          <a:pt x="59" y="41"/>
                        </a:lnTo>
                        <a:lnTo>
                          <a:pt x="65" y="42"/>
                        </a:lnTo>
                        <a:lnTo>
                          <a:pt x="69" y="42"/>
                        </a:lnTo>
                        <a:lnTo>
                          <a:pt x="74" y="41"/>
                        </a:lnTo>
                        <a:lnTo>
                          <a:pt x="79" y="41"/>
                        </a:lnTo>
                        <a:lnTo>
                          <a:pt x="84" y="40"/>
                        </a:lnTo>
                        <a:lnTo>
                          <a:pt x="89" y="40"/>
                        </a:lnTo>
                        <a:lnTo>
                          <a:pt x="93" y="39"/>
                        </a:lnTo>
                        <a:lnTo>
                          <a:pt x="98" y="38"/>
                        </a:lnTo>
                        <a:lnTo>
                          <a:pt x="102" y="36"/>
                        </a:lnTo>
                        <a:lnTo>
                          <a:pt x="105" y="35"/>
                        </a:lnTo>
                        <a:lnTo>
                          <a:pt x="106" y="33"/>
                        </a:lnTo>
                        <a:lnTo>
                          <a:pt x="109" y="32"/>
                        </a:lnTo>
                        <a:lnTo>
                          <a:pt x="134" y="0"/>
                        </a:lnTo>
                        <a:lnTo>
                          <a:pt x="0" y="0"/>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70" name="Freeform 195">
                    <a:extLst>
                      <a:ext uri="{FF2B5EF4-FFF2-40B4-BE49-F238E27FC236}">
                        <a16:creationId xmlns:a16="http://schemas.microsoft.com/office/drawing/2014/main" id="{13F9B7B9-1AE1-FAD9-279E-F6BDD683A970}"/>
                      </a:ext>
                    </a:extLst>
                  </p:cNvPr>
                  <p:cNvSpPr/>
                  <p:nvPr/>
                </p:nvSpPr>
                <p:spPr bwMode="auto">
                  <a:xfrm>
                    <a:off x="2473" y="1926"/>
                    <a:ext cx="60" cy="43"/>
                  </a:xfrm>
                  <a:custGeom>
                    <a:avLst/>
                    <a:gdLst>
                      <a:gd name="T0" fmla="*/ 0 w 60"/>
                      <a:gd name="T1" fmla="*/ 0 h 43"/>
                      <a:gd name="T2" fmla="*/ 16 w 60"/>
                      <a:gd name="T3" fmla="*/ 37 h 43"/>
                      <a:gd name="T4" fmla="*/ 19 w 60"/>
                      <a:gd name="T5" fmla="*/ 39 h 43"/>
                      <a:gd name="T6" fmla="*/ 25 w 60"/>
                      <a:gd name="T7" fmla="*/ 40 h 43"/>
                      <a:gd name="T8" fmla="*/ 29 w 60"/>
                      <a:gd name="T9" fmla="*/ 40 h 43"/>
                      <a:gd name="T10" fmla="*/ 33 w 60"/>
                      <a:gd name="T11" fmla="*/ 41 h 43"/>
                      <a:gd name="T12" fmla="*/ 38 w 60"/>
                      <a:gd name="T13" fmla="*/ 41 h 43"/>
                      <a:gd name="T14" fmla="*/ 43 w 60"/>
                      <a:gd name="T15" fmla="*/ 42 h 43"/>
                      <a:gd name="T16" fmla="*/ 47 w 60"/>
                      <a:gd name="T17" fmla="*/ 42 h 43"/>
                      <a:gd name="T18" fmla="*/ 53 w 60"/>
                      <a:gd name="T19" fmla="*/ 41 h 43"/>
                      <a:gd name="T20" fmla="*/ 59 w 60"/>
                      <a:gd name="T21" fmla="*/ 0 h 43"/>
                      <a:gd name="T22" fmla="*/ 0 w 60"/>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 h="43">
                        <a:moveTo>
                          <a:pt x="0" y="0"/>
                        </a:moveTo>
                        <a:lnTo>
                          <a:pt x="16" y="37"/>
                        </a:lnTo>
                        <a:lnTo>
                          <a:pt x="19" y="39"/>
                        </a:lnTo>
                        <a:lnTo>
                          <a:pt x="25" y="40"/>
                        </a:lnTo>
                        <a:lnTo>
                          <a:pt x="29" y="40"/>
                        </a:lnTo>
                        <a:lnTo>
                          <a:pt x="33" y="41"/>
                        </a:lnTo>
                        <a:lnTo>
                          <a:pt x="38" y="41"/>
                        </a:lnTo>
                        <a:lnTo>
                          <a:pt x="43" y="42"/>
                        </a:lnTo>
                        <a:lnTo>
                          <a:pt x="47" y="42"/>
                        </a:lnTo>
                        <a:lnTo>
                          <a:pt x="53" y="41"/>
                        </a:lnTo>
                        <a:lnTo>
                          <a:pt x="59" y="0"/>
                        </a:lnTo>
                        <a:lnTo>
                          <a:pt x="0" y="0"/>
                        </a:lnTo>
                      </a:path>
                    </a:pathLst>
                  </a:custGeom>
                  <a:solidFill>
                    <a:srgbClr val="404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461" name="Group 196">
                  <a:extLst>
                    <a:ext uri="{FF2B5EF4-FFF2-40B4-BE49-F238E27FC236}">
                      <a16:creationId xmlns:a16="http://schemas.microsoft.com/office/drawing/2014/main" id="{7D6230DB-2EF9-45DD-D05A-F906140180E8}"/>
                    </a:ext>
                  </a:extLst>
                </p:cNvPr>
                <p:cNvGrpSpPr/>
                <p:nvPr/>
              </p:nvGrpSpPr>
              <p:grpSpPr bwMode="auto">
                <a:xfrm>
                  <a:off x="2390" y="1789"/>
                  <a:ext cx="247" cy="150"/>
                  <a:chOff x="2390" y="1789"/>
                  <a:chExt cx="247" cy="150"/>
                </a:xfrm>
              </p:grpSpPr>
              <p:sp>
                <p:nvSpPr>
                  <p:cNvPr id="462" name="Freeform 197">
                    <a:extLst>
                      <a:ext uri="{FF2B5EF4-FFF2-40B4-BE49-F238E27FC236}">
                        <a16:creationId xmlns:a16="http://schemas.microsoft.com/office/drawing/2014/main" id="{225EBD75-A573-2B24-5716-8009E04948E2}"/>
                      </a:ext>
                    </a:extLst>
                  </p:cNvPr>
                  <p:cNvSpPr/>
                  <p:nvPr/>
                </p:nvSpPr>
                <p:spPr bwMode="auto">
                  <a:xfrm>
                    <a:off x="2390" y="1789"/>
                    <a:ext cx="247" cy="150"/>
                  </a:xfrm>
                  <a:custGeom>
                    <a:avLst/>
                    <a:gdLst>
                      <a:gd name="T0" fmla="*/ 5 w 247"/>
                      <a:gd name="T1" fmla="*/ 4 h 150"/>
                      <a:gd name="T2" fmla="*/ 6 w 247"/>
                      <a:gd name="T3" fmla="*/ 7 h 150"/>
                      <a:gd name="T4" fmla="*/ 6 w 247"/>
                      <a:gd name="T5" fmla="*/ 15 h 150"/>
                      <a:gd name="T6" fmla="*/ 3 w 247"/>
                      <a:gd name="T7" fmla="*/ 19 h 150"/>
                      <a:gd name="T8" fmla="*/ 1 w 247"/>
                      <a:gd name="T9" fmla="*/ 26 h 150"/>
                      <a:gd name="T10" fmla="*/ 4 w 247"/>
                      <a:gd name="T11" fmla="*/ 31 h 150"/>
                      <a:gd name="T12" fmla="*/ 9 w 247"/>
                      <a:gd name="T13" fmla="*/ 36 h 150"/>
                      <a:gd name="T14" fmla="*/ 8 w 247"/>
                      <a:gd name="T15" fmla="*/ 40 h 150"/>
                      <a:gd name="T16" fmla="*/ 3 w 247"/>
                      <a:gd name="T17" fmla="*/ 44 h 150"/>
                      <a:gd name="T18" fmla="*/ 1 w 247"/>
                      <a:gd name="T19" fmla="*/ 49 h 150"/>
                      <a:gd name="T20" fmla="*/ 5 w 247"/>
                      <a:gd name="T21" fmla="*/ 53 h 150"/>
                      <a:gd name="T22" fmla="*/ 8 w 247"/>
                      <a:gd name="T23" fmla="*/ 57 h 150"/>
                      <a:gd name="T24" fmla="*/ 8 w 247"/>
                      <a:gd name="T25" fmla="*/ 62 h 150"/>
                      <a:gd name="T26" fmla="*/ 3 w 247"/>
                      <a:gd name="T27" fmla="*/ 67 h 150"/>
                      <a:gd name="T28" fmla="*/ 0 w 247"/>
                      <a:gd name="T29" fmla="*/ 72 h 150"/>
                      <a:gd name="T30" fmla="*/ 3 w 247"/>
                      <a:gd name="T31" fmla="*/ 77 h 150"/>
                      <a:gd name="T32" fmla="*/ 9 w 247"/>
                      <a:gd name="T33" fmla="*/ 81 h 150"/>
                      <a:gd name="T34" fmla="*/ 9 w 247"/>
                      <a:gd name="T35" fmla="*/ 89 h 150"/>
                      <a:gd name="T36" fmla="*/ 5 w 247"/>
                      <a:gd name="T37" fmla="*/ 94 h 150"/>
                      <a:gd name="T38" fmla="*/ 5 w 247"/>
                      <a:gd name="T39" fmla="*/ 98 h 150"/>
                      <a:gd name="T40" fmla="*/ 11 w 247"/>
                      <a:gd name="T41" fmla="*/ 103 h 150"/>
                      <a:gd name="T42" fmla="*/ 28 w 247"/>
                      <a:gd name="T43" fmla="*/ 118 h 150"/>
                      <a:gd name="T44" fmla="*/ 44 w 247"/>
                      <a:gd name="T45" fmla="*/ 130 h 150"/>
                      <a:gd name="T46" fmla="*/ 58 w 247"/>
                      <a:gd name="T47" fmla="*/ 137 h 150"/>
                      <a:gd name="T48" fmla="*/ 84 w 247"/>
                      <a:gd name="T49" fmla="*/ 145 h 150"/>
                      <a:gd name="T50" fmla="*/ 108 w 247"/>
                      <a:gd name="T51" fmla="*/ 148 h 150"/>
                      <a:gd name="T52" fmla="*/ 140 w 247"/>
                      <a:gd name="T53" fmla="*/ 148 h 150"/>
                      <a:gd name="T54" fmla="*/ 168 w 247"/>
                      <a:gd name="T55" fmla="*/ 146 h 150"/>
                      <a:gd name="T56" fmla="*/ 187 w 247"/>
                      <a:gd name="T57" fmla="*/ 142 h 150"/>
                      <a:gd name="T58" fmla="*/ 200 w 247"/>
                      <a:gd name="T59" fmla="*/ 136 h 150"/>
                      <a:gd name="T60" fmla="*/ 209 w 247"/>
                      <a:gd name="T61" fmla="*/ 130 h 150"/>
                      <a:gd name="T62" fmla="*/ 235 w 247"/>
                      <a:gd name="T63" fmla="*/ 102 h 150"/>
                      <a:gd name="T64" fmla="*/ 240 w 247"/>
                      <a:gd name="T65" fmla="*/ 92 h 150"/>
                      <a:gd name="T66" fmla="*/ 241 w 247"/>
                      <a:gd name="T67" fmla="*/ 88 h 150"/>
                      <a:gd name="T68" fmla="*/ 237 w 247"/>
                      <a:gd name="T69" fmla="*/ 84 h 150"/>
                      <a:gd name="T70" fmla="*/ 237 w 247"/>
                      <a:gd name="T71" fmla="*/ 78 h 150"/>
                      <a:gd name="T72" fmla="*/ 240 w 247"/>
                      <a:gd name="T73" fmla="*/ 74 h 150"/>
                      <a:gd name="T74" fmla="*/ 244 w 247"/>
                      <a:gd name="T75" fmla="*/ 70 h 150"/>
                      <a:gd name="T76" fmla="*/ 246 w 247"/>
                      <a:gd name="T77" fmla="*/ 65 h 150"/>
                      <a:gd name="T78" fmla="*/ 242 w 247"/>
                      <a:gd name="T79" fmla="*/ 61 h 150"/>
                      <a:gd name="T80" fmla="*/ 238 w 247"/>
                      <a:gd name="T81" fmla="*/ 57 h 150"/>
                      <a:gd name="T82" fmla="*/ 238 w 247"/>
                      <a:gd name="T83" fmla="*/ 52 h 150"/>
                      <a:gd name="T84" fmla="*/ 243 w 247"/>
                      <a:gd name="T85" fmla="*/ 47 h 150"/>
                      <a:gd name="T86" fmla="*/ 244 w 247"/>
                      <a:gd name="T87" fmla="*/ 41 h 150"/>
                      <a:gd name="T88" fmla="*/ 240 w 247"/>
                      <a:gd name="T89" fmla="*/ 36 h 150"/>
                      <a:gd name="T90" fmla="*/ 238 w 247"/>
                      <a:gd name="T91" fmla="*/ 32 h 150"/>
                      <a:gd name="T92" fmla="*/ 241 w 247"/>
                      <a:gd name="T93" fmla="*/ 26 h 150"/>
                      <a:gd name="T94" fmla="*/ 244 w 247"/>
                      <a:gd name="T95" fmla="*/ 23 h 150"/>
                      <a:gd name="T96" fmla="*/ 246 w 247"/>
                      <a:gd name="T97" fmla="*/ 18 h 150"/>
                      <a:gd name="T98" fmla="*/ 243 w 247"/>
                      <a:gd name="T99" fmla="*/ 13 h 150"/>
                      <a:gd name="T100" fmla="*/ 239 w 247"/>
                      <a:gd name="T101" fmla="*/ 8 h 150"/>
                      <a:gd name="T102" fmla="*/ 240 w 247"/>
                      <a:gd name="T103" fmla="*/ 3 h 150"/>
                      <a:gd name="T104" fmla="*/ 7 w 247"/>
                      <a:gd name="T105" fmla="*/ 0 h 1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47" h="150">
                        <a:moveTo>
                          <a:pt x="7" y="0"/>
                        </a:moveTo>
                        <a:lnTo>
                          <a:pt x="5" y="4"/>
                        </a:lnTo>
                        <a:lnTo>
                          <a:pt x="6" y="5"/>
                        </a:lnTo>
                        <a:lnTo>
                          <a:pt x="6" y="7"/>
                        </a:lnTo>
                        <a:lnTo>
                          <a:pt x="7" y="12"/>
                        </a:lnTo>
                        <a:lnTo>
                          <a:pt x="6" y="15"/>
                        </a:lnTo>
                        <a:lnTo>
                          <a:pt x="4" y="17"/>
                        </a:lnTo>
                        <a:lnTo>
                          <a:pt x="3" y="19"/>
                        </a:lnTo>
                        <a:lnTo>
                          <a:pt x="1" y="23"/>
                        </a:lnTo>
                        <a:lnTo>
                          <a:pt x="1" y="26"/>
                        </a:lnTo>
                        <a:lnTo>
                          <a:pt x="3" y="28"/>
                        </a:lnTo>
                        <a:lnTo>
                          <a:pt x="4" y="31"/>
                        </a:lnTo>
                        <a:lnTo>
                          <a:pt x="7" y="33"/>
                        </a:lnTo>
                        <a:lnTo>
                          <a:pt x="9" y="36"/>
                        </a:lnTo>
                        <a:lnTo>
                          <a:pt x="9" y="38"/>
                        </a:lnTo>
                        <a:lnTo>
                          <a:pt x="8" y="40"/>
                        </a:lnTo>
                        <a:lnTo>
                          <a:pt x="5" y="42"/>
                        </a:lnTo>
                        <a:lnTo>
                          <a:pt x="3" y="44"/>
                        </a:lnTo>
                        <a:lnTo>
                          <a:pt x="2" y="46"/>
                        </a:lnTo>
                        <a:lnTo>
                          <a:pt x="1" y="49"/>
                        </a:lnTo>
                        <a:lnTo>
                          <a:pt x="3" y="51"/>
                        </a:lnTo>
                        <a:lnTo>
                          <a:pt x="5" y="53"/>
                        </a:lnTo>
                        <a:lnTo>
                          <a:pt x="7" y="55"/>
                        </a:lnTo>
                        <a:lnTo>
                          <a:pt x="8" y="57"/>
                        </a:lnTo>
                        <a:lnTo>
                          <a:pt x="9" y="59"/>
                        </a:lnTo>
                        <a:lnTo>
                          <a:pt x="8" y="62"/>
                        </a:lnTo>
                        <a:lnTo>
                          <a:pt x="5" y="65"/>
                        </a:lnTo>
                        <a:lnTo>
                          <a:pt x="3" y="67"/>
                        </a:lnTo>
                        <a:lnTo>
                          <a:pt x="0" y="70"/>
                        </a:lnTo>
                        <a:lnTo>
                          <a:pt x="0" y="72"/>
                        </a:lnTo>
                        <a:lnTo>
                          <a:pt x="1" y="74"/>
                        </a:lnTo>
                        <a:lnTo>
                          <a:pt x="3" y="77"/>
                        </a:lnTo>
                        <a:lnTo>
                          <a:pt x="6" y="79"/>
                        </a:lnTo>
                        <a:lnTo>
                          <a:pt x="9" y="81"/>
                        </a:lnTo>
                        <a:lnTo>
                          <a:pt x="10" y="85"/>
                        </a:lnTo>
                        <a:lnTo>
                          <a:pt x="9" y="89"/>
                        </a:lnTo>
                        <a:lnTo>
                          <a:pt x="6" y="92"/>
                        </a:lnTo>
                        <a:lnTo>
                          <a:pt x="5" y="94"/>
                        </a:lnTo>
                        <a:lnTo>
                          <a:pt x="5" y="96"/>
                        </a:lnTo>
                        <a:lnTo>
                          <a:pt x="5" y="98"/>
                        </a:lnTo>
                        <a:lnTo>
                          <a:pt x="7" y="100"/>
                        </a:lnTo>
                        <a:lnTo>
                          <a:pt x="11" y="103"/>
                        </a:lnTo>
                        <a:lnTo>
                          <a:pt x="17" y="109"/>
                        </a:lnTo>
                        <a:lnTo>
                          <a:pt x="28" y="118"/>
                        </a:lnTo>
                        <a:lnTo>
                          <a:pt x="38" y="126"/>
                        </a:lnTo>
                        <a:lnTo>
                          <a:pt x="44" y="130"/>
                        </a:lnTo>
                        <a:lnTo>
                          <a:pt x="51" y="133"/>
                        </a:lnTo>
                        <a:lnTo>
                          <a:pt x="58" y="137"/>
                        </a:lnTo>
                        <a:lnTo>
                          <a:pt x="68" y="141"/>
                        </a:lnTo>
                        <a:lnTo>
                          <a:pt x="84" y="145"/>
                        </a:lnTo>
                        <a:lnTo>
                          <a:pt x="96" y="147"/>
                        </a:lnTo>
                        <a:lnTo>
                          <a:pt x="108" y="148"/>
                        </a:lnTo>
                        <a:lnTo>
                          <a:pt x="124" y="149"/>
                        </a:lnTo>
                        <a:lnTo>
                          <a:pt x="140" y="148"/>
                        </a:lnTo>
                        <a:lnTo>
                          <a:pt x="155" y="148"/>
                        </a:lnTo>
                        <a:lnTo>
                          <a:pt x="168" y="146"/>
                        </a:lnTo>
                        <a:lnTo>
                          <a:pt x="179" y="144"/>
                        </a:lnTo>
                        <a:lnTo>
                          <a:pt x="187" y="142"/>
                        </a:lnTo>
                        <a:lnTo>
                          <a:pt x="194" y="139"/>
                        </a:lnTo>
                        <a:lnTo>
                          <a:pt x="200" y="136"/>
                        </a:lnTo>
                        <a:lnTo>
                          <a:pt x="205" y="134"/>
                        </a:lnTo>
                        <a:lnTo>
                          <a:pt x="209" y="130"/>
                        </a:lnTo>
                        <a:lnTo>
                          <a:pt x="224" y="115"/>
                        </a:lnTo>
                        <a:lnTo>
                          <a:pt x="235" y="102"/>
                        </a:lnTo>
                        <a:lnTo>
                          <a:pt x="239" y="95"/>
                        </a:lnTo>
                        <a:lnTo>
                          <a:pt x="240" y="92"/>
                        </a:lnTo>
                        <a:lnTo>
                          <a:pt x="241" y="90"/>
                        </a:lnTo>
                        <a:lnTo>
                          <a:pt x="241" y="88"/>
                        </a:lnTo>
                        <a:lnTo>
                          <a:pt x="239" y="85"/>
                        </a:lnTo>
                        <a:lnTo>
                          <a:pt x="237" y="84"/>
                        </a:lnTo>
                        <a:lnTo>
                          <a:pt x="236" y="81"/>
                        </a:lnTo>
                        <a:lnTo>
                          <a:pt x="237" y="78"/>
                        </a:lnTo>
                        <a:lnTo>
                          <a:pt x="239" y="77"/>
                        </a:lnTo>
                        <a:lnTo>
                          <a:pt x="240" y="74"/>
                        </a:lnTo>
                        <a:lnTo>
                          <a:pt x="242" y="73"/>
                        </a:lnTo>
                        <a:lnTo>
                          <a:pt x="244" y="70"/>
                        </a:lnTo>
                        <a:lnTo>
                          <a:pt x="246" y="68"/>
                        </a:lnTo>
                        <a:lnTo>
                          <a:pt x="246" y="65"/>
                        </a:lnTo>
                        <a:lnTo>
                          <a:pt x="244" y="63"/>
                        </a:lnTo>
                        <a:lnTo>
                          <a:pt x="242" y="61"/>
                        </a:lnTo>
                        <a:lnTo>
                          <a:pt x="240" y="59"/>
                        </a:lnTo>
                        <a:lnTo>
                          <a:pt x="238" y="57"/>
                        </a:lnTo>
                        <a:lnTo>
                          <a:pt x="238" y="54"/>
                        </a:lnTo>
                        <a:lnTo>
                          <a:pt x="238" y="52"/>
                        </a:lnTo>
                        <a:lnTo>
                          <a:pt x="241" y="49"/>
                        </a:lnTo>
                        <a:lnTo>
                          <a:pt x="243" y="47"/>
                        </a:lnTo>
                        <a:lnTo>
                          <a:pt x="244" y="45"/>
                        </a:lnTo>
                        <a:lnTo>
                          <a:pt x="244" y="41"/>
                        </a:lnTo>
                        <a:lnTo>
                          <a:pt x="243" y="38"/>
                        </a:lnTo>
                        <a:lnTo>
                          <a:pt x="240" y="36"/>
                        </a:lnTo>
                        <a:lnTo>
                          <a:pt x="239" y="34"/>
                        </a:lnTo>
                        <a:lnTo>
                          <a:pt x="238" y="32"/>
                        </a:lnTo>
                        <a:lnTo>
                          <a:pt x="239" y="29"/>
                        </a:lnTo>
                        <a:lnTo>
                          <a:pt x="241" y="26"/>
                        </a:lnTo>
                        <a:lnTo>
                          <a:pt x="242" y="25"/>
                        </a:lnTo>
                        <a:lnTo>
                          <a:pt x="244" y="23"/>
                        </a:lnTo>
                        <a:lnTo>
                          <a:pt x="246" y="20"/>
                        </a:lnTo>
                        <a:lnTo>
                          <a:pt x="246" y="18"/>
                        </a:lnTo>
                        <a:lnTo>
                          <a:pt x="245" y="16"/>
                        </a:lnTo>
                        <a:lnTo>
                          <a:pt x="243" y="13"/>
                        </a:lnTo>
                        <a:lnTo>
                          <a:pt x="241" y="11"/>
                        </a:lnTo>
                        <a:lnTo>
                          <a:pt x="239" y="8"/>
                        </a:lnTo>
                        <a:lnTo>
                          <a:pt x="239" y="5"/>
                        </a:lnTo>
                        <a:lnTo>
                          <a:pt x="240" y="3"/>
                        </a:lnTo>
                        <a:lnTo>
                          <a:pt x="239" y="0"/>
                        </a:lnTo>
                        <a:lnTo>
                          <a:pt x="7" y="0"/>
                        </a:lnTo>
                      </a:path>
                    </a:pathLst>
                  </a:custGeom>
                  <a:solidFill>
                    <a:srgbClr val="FFC08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63" name="Freeform 198">
                    <a:extLst>
                      <a:ext uri="{FF2B5EF4-FFF2-40B4-BE49-F238E27FC236}">
                        <a16:creationId xmlns:a16="http://schemas.microsoft.com/office/drawing/2014/main" id="{47301199-2CA2-38CD-6EEC-5635A0965117}"/>
                      </a:ext>
                    </a:extLst>
                  </p:cNvPr>
                  <p:cNvSpPr/>
                  <p:nvPr/>
                </p:nvSpPr>
                <p:spPr bwMode="auto">
                  <a:xfrm>
                    <a:off x="2391" y="1809"/>
                    <a:ext cx="33" cy="21"/>
                  </a:xfrm>
                  <a:custGeom>
                    <a:avLst/>
                    <a:gdLst>
                      <a:gd name="T0" fmla="*/ 1 w 33"/>
                      <a:gd name="T1" fmla="*/ 0 h 21"/>
                      <a:gd name="T2" fmla="*/ 3 w 33"/>
                      <a:gd name="T3" fmla="*/ 2 h 21"/>
                      <a:gd name="T4" fmla="*/ 6 w 33"/>
                      <a:gd name="T5" fmla="*/ 5 h 21"/>
                      <a:gd name="T6" fmla="*/ 12 w 33"/>
                      <a:gd name="T7" fmla="*/ 8 h 21"/>
                      <a:gd name="T8" fmla="*/ 18 w 33"/>
                      <a:gd name="T9" fmla="*/ 11 h 21"/>
                      <a:gd name="T10" fmla="*/ 25 w 33"/>
                      <a:gd name="T11" fmla="*/ 13 h 21"/>
                      <a:gd name="T12" fmla="*/ 32 w 33"/>
                      <a:gd name="T13" fmla="*/ 14 h 21"/>
                      <a:gd name="T14" fmla="*/ 29 w 33"/>
                      <a:gd name="T15" fmla="*/ 18 h 21"/>
                      <a:gd name="T16" fmla="*/ 21 w 33"/>
                      <a:gd name="T17" fmla="*/ 17 h 21"/>
                      <a:gd name="T18" fmla="*/ 12 w 33"/>
                      <a:gd name="T19" fmla="*/ 17 h 21"/>
                      <a:gd name="T20" fmla="*/ 6 w 33"/>
                      <a:gd name="T21" fmla="*/ 20 h 21"/>
                      <a:gd name="T22" fmla="*/ 8 w 33"/>
                      <a:gd name="T23" fmla="*/ 18 h 21"/>
                      <a:gd name="T24" fmla="*/ 7 w 33"/>
                      <a:gd name="T25" fmla="*/ 15 h 21"/>
                      <a:gd name="T26" fmla="*/ 5 w 33"/>
                      <a:gd name="T27" fmla="*/ 12 h 21"/>
                      <a:gd name="T28" fmla="*/ 3 w 33"/>
                      <a:gd name="T29" fmla="*/ 10 h 21"/>
                      <a:gd name="T30" fmla="*/ 0 w 33"/>
                      <a:gd name="T31" fmla="*/ 6 h 21"/>
                      <a:gd name="T32" fmla="*/ 0 w 33"/>
                      <a:gd name="T33" fmla="*/ 3 h 21"/>
                      <a:gd name="T34" fmla="*/ 1 w 33"/>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 h="21">
                        <a:moveTo>
                          <a:pt x="1" y="0"/>
                        </a:moveTo>
                        <a:lnTo>
                          <a:pt x="3" y="2"/>
                        </a:lnTo>
                        <a:lnTo>
                          <a:pt x="6" y="5"/>
                        </a:lnTo>
                        <a:lnTo>
                          <a:pt x="12" y="8"/>
                        </a:lnTo>
                        <a:lnTo>
                          <a:pt x="18" y="11"/>
                        </a:lnTo>
                        <a:lnTo>
                          <a:pt x="25" y="13"/>
                        </a:lnTo>
                        <a:lnTo>
                          <a:pt x="32" y="14"/>
                        </a:lnTo>
                        <a:lnTo>
                          <a:pt x="29" y="18"/>
                        </a:lnTo>
                        <a:lnTo>
                          <a:pt x="21" y="17"/>
                        </a:lnTo>
                        <a:lnTo>
                          <a:pt x="12" y="17"/>
                        </a:lnTo>
                        <a:lnTo>
                          <a:pt x="6" y="20"/>
                        </a:lnTo>
                        <a:lnTo>
                          <a:pt x="8" y="18"/>
                        </a:lnTo>
                        <a:lnTo>
                          <a:pt x="7" y="15"/>
                        </a:lnTo>
                        <a:lnTo>
                          <a:pt x="5" y="12"/>
                        </a:lnTo>
                        <a:lnTo>
                          <a:pt x="3" y="10"/>
                        </a:lnTo>
                        <a:lnTo>
                          <a:pt x="0" y="6"/>
                        </a:lnTo>
                        <a:lnTo>
                          <a:pt x="0" y="3"/>
                        </a:lnTo>
                        <a:lnTo>
                          <a:pt x="1"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64" name="Freeform 199">
                    <a:extLst>
                      <a:ext uri="{FF2B5EF4-FFF2-40B4-BE49-F238E27FC236}">
                        <a16:creationId xmlns:a16="http://schemas.microsoft.com/office/drawing/2014/main" id="{F4103D70-9907-26E8-13EB-81197107624D}"/>
                      </a:ext>
                    </a:extLst>
                  </p:cNvPr>
                  <p:cNvSpPr/>
                  <p:nvPr/>
                </p:nvSpPr>
                <p:spPr bwMode="auto">
                  <a:xfrm>
                    <a:off x="2393" y="1835"/>
                    <a:ext cx="41" cy="18"/>
                  </a:xfrm>
                  <a:custGeom>
                    <a:avLst/>
                    <a:gdLst>
                      <a:gd name="T0" fmla="*/ 0 w 41"/>
                      <a:gd name="T1" fmla="*/ 1 h 18"/>
                      <a:gd name="T2" fmla="*/ 1 w 41"/>
                      <a:gd name="T3" fmla="*/ 0 h 18"/>
                      <a:gd name="T4" fmla="*/ 2 w 41"/>
                      <a:gd name="T5" fmla="*/ 1 h 18"/>
                      <a:gd name="T6" fmla="*/ 5 w 41"/>
                      <a:gd name="T7" fmla="*/ 3 h 18"/>
                      <a:gd name="T8" fmla="*/ 11 w 41"/>
                      <a:gd name="T9" fmla="*/ 4 h 18"/>
                      <a:gd name="T10" fmla="*/ 17 w 41"/>
                      <a:gd name="T11" fmla="*/ 6 h 18"/>
                      <a:gd name="T12" fmla="*/ 26 w 41"/>
                      <a:gd name="T13" fmla="*/ 7 h 18"/>
                      <a:gd name="T14" fmla="*/ 36 w 41"/>
                      <a:gd name="T15" fmla="*/ 9 h 18"/>
                      <a:gd name="T16" fmla="*/ 40 w 41"/>
                      <a:gd name="T17" fmla="*/ 16 h 18"/>
                      <a:gd name="T18" fmla="*/ 28 w 41"/>
                      <a:gd name="T19" fmla="*/ 14 h 18"/>
                      <a:gd name="T20" fmla="*/ 19 w 41"/>
                      <a:gd name="T21" fmla="*/ 13 h 18"/>
                      <a:gd name="T22" fmla="*/ 12 w 41"/>
                      <a:gd name="T23" fmla="*/ 14 h 18"/>
                      <a:gd name="T24" fmla="*/ 6 w 41"/>
                      <a:gd name="T25" fmla="*/ 17 h 18"/>
                      <a:gd name="T26" fmla="*/ 6 w 41"/>
                      <a:gd name="T27" fmla="*/ 15 h 18"/>
                      <a:gd name="T28" fmla="*/ 6 w 41"/>
                      <a:gd name="T29" fmla="*/ 12 h 18"/>
                      <a:gd name="T30" fmla="*/ 5 w 41"/>
                      <a:gd name="T31" fmla="*/ 10 h 18"/>
                      <a:gd name="T32" fmla="*/ 2 w 41"/>
                      <a:gd name="T33" fmla="*/ 7 h 18"/>
                      <a:gd name="T34" fmla="*/ 0 w 41"/>
                      <a:gd name="T35" fmla="*/ 4 h 18"/>
                      <a:gd name="T36" fmla="*/ 0 w 41"/>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1" h="18">
                        <a:moveTo>
                          <a:pt x="0" y="1"/>
                        </a:moveTo>
                        <a:lnTo>
                          <a:pt x="1" y="0"/>
                        </a:lnTo>
                        <a:lnTo>
                          <a:pt x="2" y="1"/>
                        </a:lnTo>
                        <a:lnTo>
                          <a:pt x="5" y="3"/>
                        </a:lnTo>
                        <a:lnTo>
                          <a:pt x="11" y="4"/>
                        </a:lnTo>
                        <a:lnTo>
                          <a:pt x="17" y="6"/>
                        </a:lnTo>
                        <a:lnTo>
                          <a:pt x="26" y="7"/>
                        </a:lnTo>
                        <a:lnTo>
                          <a:pt x="36" y="9"/>
                        </a:lnTo>
                        <a:lnTo>
                          <a:pt x="40" y="16"/>
                        </a:lnTo>
                        <a:lnTo>
                          <a:pt x="28" y="14"/>
                        </a:lnTo>
                        <a:lnTo>
                          <a:pt x="19" y="13"/>
                        </a:lnTo>
                        <a:lnTo>
                          <a:pt x="12" y="14"/>
                        </a:lnTo>
                        <a:lnTo>
                          <a:pt x="6" y="17"/>
                        </a:lnTo>
                        <a:lnTo>
                          <a:pt x="6" y="15"/>
                        </a:lnTo>
                        <a:lnTo>
                          <a:pt x="6" y="12"/>
                        </a:lnTo>
                        <a:lnTo>
                          <a:pt x="5" y="10"/>
                        </a:lnTo>
                        <a:lnTo>
                          <a:pt x="2" y="7"/>
                        </a:lnTo>
                        <a:lnTo>
                          <a:pt x="0" y="4"/>
                        </a:lnTo>
                        <a:lnTo>
                          <a:pt x="0" y="1"/>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65" name="Freeform 200">
                    <a:extLst>
                      <a:ext uri="{FF2B5EF4-FFF2-40B4-BE49-F238E27FC236}">
                        <a16:creationId xmlns:a16="http://schemas.microsoft.com/office/drawing/2014/main" id="{77405717-836F-F4D4-CA49-15F7752C4AB7}"/>
                      </a:ext>
                    </a:extLst>
                  </p:cNvPr>
                  <p:cNvSpPr/>
                  <p:nvPr/>
                </p:nvSpPr>
                <p:spPr bwMode="auto">
                  <a:xfrm>
                    <a:off x="2390" y="1856"/>
                    <a:ext cx="49" cy="23"/>
                  </a:xfrm>
                  <a:custGeom>
                    <a:avLst/>
                    <a:gdLst>
                      <a:gd name="T0" fmla="*/ 0 w 49"/>
                      <a:gd name="T1" fmla="*/ 3 h 23"/>
                      <a:gd name="T2" fmla="*/ 3 w 49"/>
                      <a:gd name="T3" fmla="*/ 0 h 23"/>
                      <a:gd name="T4" fmla="*/ 5 w 49"/>
                      <a:gd name="T5" fmla="*/ 3 h 23"/>
                      <a:gd name="T6" fmla="*/ 9 w 49"/>
                      <a:gd name="T7" fmla="*/ 5 h 23"/>
                      <a:gd name="T8" fmla="*/ 12 w 49"/>
                      <a:gd name="T9" fmla="*/ 7 h 23"/>
                      <a:gd name="T10" fmla="*/ 19 w 49"/>
                      <a:gd name="T11" fmla="*/ 9 h 23"/>
                      <a:gd name="T12" fmla="*/ 26 w 49"/>
                      <a:gd name="T13" fmla="*/ 10 h 23"/>
                      <a:gd name="T14" fmla="*/ 34 w 49"/>
                      <a:gd name="T15" fmla="*/ 12 h 23"/>
                      <a:gd name="T16" fmla="*/ 45 w 49"/>
                      <a:gd name="T17" fmla="*/ 15 h 23"/>
                      <a:gd name="T18" fmla="*/ 48 w 49"/>
                      <a:gd name="T19" fmla="*/ 22 h 23"/>
                      <a:gd name="T20" fmla="*/ 36 w 49"/>
                      <a:gd name="T21" fmla="*/ 18 h 23"/>
                      <a:gd name="T22" fmla="*/ 28 w 49"/>
                      <a:gd name="T23" fmla="*/ 16 h 23"/>
                      <a:gd name="T24" fmla="*/ 21 w 49"/>
                      <a:gd name="T25" fmla="*/ 15 h 23"/>
                      <a:gd name="T26" fmla="*/ 16 w 49"/>
                      <a:gd name="T27" fmla="*/ 15 h 23"/>
                      <a:gd name="T28" fmla="*/ 13 w 49"/>
                      <a:gd name="T29" fmla="*/ 16 h 23"/>
                      <a:gd name="T30" fmla="*/ 10 w 49"/>
                      <a:gd name="T31" fmla="*/ 19 h 23"/>
                      <a:gd name="T32" fmla="*/ 9 w 49"/>
                      <a:gd name="T33" fmla="*/ 16 h 23"/>
                      <a:gd name="T34" fmla="*/ 5 w 49"/>
                      <a:gd name="T35" fmla="*/ 12 h 23"/>
                      <a:gd name="T36" fmla="*/ 3 w 49"/>
                      <a:gd name="T37" fmla="*/ 9 h 23"/>
                      <a:gd name="T38" fmla="*/ 0 w 49"/>
                      <a:gd name="T39" fmla="*/ 6 h 23"/>
                      <a:gd name="T40" fmla="*/ 0 w 49"/>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 h="23">
                        <a:moveTo>
                          <a:pt x="0" y="3"/>
                        </a:moveTo>
                        <a:lnTo>
                          <a:pt x="3" y="0"/>
                        </a:lnTo>
                        <a:lnTo>
                          <a:pt x="5" y="3"/>
                        </a:lnTo>
                        <a:lnTo>
                          <a:pt x="9" y="5"/>
                        </a:lnTo>
                        <a:lnTo>
                          <a:pt x="12" y="7"/>
                        </a:lnTo>
                        <a:lnTo>
                          <a:pt x="19" y="9"/>
                        </a:lnTo>
                        <a:lnTo>
                          <a:pt x="26" y="10"/>
                        </a:lnTo>
                        <a:lnTo>
                          <a:pt x="34" y="12"/>
                        </a:lnTo>
                        <a:lnTo>
                          <a:pt x="45" y="15"/>
                        </a:lnTo>
                        <a:lnTo>
                          <a:pt x="48" y="22"/>
                        </a:lnTo>
                        <a:lnTo>
                          <a:pt x="36" y="18"/>
                        </a:lnTo>
                        <a:lnTo>
                          <a:pt x="28" y="16"/>
                        </a:lnTo>
                        <a:lnTo>
                          <a:pt x="21" y="15"/>
                        </a:lnTo>
                        <a:lnTo>
                          <a:pt x="16" y="15"/>
                        </a:lnTo>
                        <a:lnTo>
                          <a:pt x="13" y="16"/>
                        </a:lnTo>
                        <a:lnTo>
                          <a:pt x="10" y="19"/>
                        </a:lnTo>
                        <a:lnTo>
                          <a:pt x="9" y="16"/>
                        </a:lnTo>
                        <a:lnTo>
                          <a:pt x="5" y="12"/>
                        </a:lnTo>
                        <a:lnTo>
                          <a:pt x="3" y="9"/>
                        </a:lnTo>
                        <a:lnTo>
                          <a:pt x="0" y="6"/>
                        </a:lnTo>
                        <a:lnTo>
                          <a:pt x="0" y="3"/>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66" name="Freeform 201">
                    <a:extLst>
                      <a:ext uri="{FF2B5EF4-FFF2-40B4-BE49-F238E27FC236}">
                        <a16:creationId xmlns:a16="http://schemas.microsoft.com/office/drawing/2014/main" id="{29AF5FA2-45DA-D632-03CD-077034137460}"/>
                      </a:ext>
                    </a:extLst>
                  </p:cNvPr>
                  <p:cNvSpPr/>
                  <p:nvPr/>
                </p:nvSpPr>
                <p:spPr bwMode="auto">
                  <a:xfrm>
                    <a:off x="2396" y="1879"/>
                    <a:ext cx="57" cy="49"/>
                  </a:xfrm>
                  <a:custGeom>
                    <a:avLst/>
                    <a:gdLst>
                      <a:gd name="T0" fmla="*/ 0 w 57"/>
                      <a:gd name="T1" fmla="*/ 7 h 49"/>
                      <a:gd name="T2" fmla="*/ 0 w 57"/>
                      <a:gd name="T3" fmla="*/ 4 h 49"/>
                      <a:gd name="T4" fmla="*/ 0 w 57"/>
                      <a:gd name="T5" fmla="*/ 2 h 49"/>
                      <a:gd name="T6" fmla="*/ 2 w 57"/>
                      <a:gd name="T7" fmla="*/ 0 h 49"/>
                      <a:gd name="T8" fmla="*/ 6 w 57"/>
                      <a:gd name="T9" fmla="*/ 3 h 49"/>
                      <a:gd name="T10" fmla="*/ 12 w 57"/>
                      <a:gd name="T11" fmla="*/ 6 h 49"/>
                      <a:gd name="T12" fmla="*/ 19 w 57"/>
                      <a:gd name="T13" fmla="*/ 9 h 49"/>
                      <a:gd name="T14" fmla="*/ 28 w 57"/>
                      <a:gd name="T15" fmla="*/ 11 h 49"/>
                      <a:gd name="T16" fmla="*/ 42 w 57"/>
                      <a:gd name="T17" fmla="*/ 13 h 49"/>
                      <a:gd name="T18" fmla="*/ 44 w 57"/>
                      <a:gd name="T19" fmla="*/ 19 h 49"/>
                      <a:gd name="T20" fmla="*/ 37 w 57"/>
                      <a:gd name="T21" fmla="*/ 17 h 49"/>
                      <a:gd name="T22" fmla="*/ 31 w 57"/>
                      <a:gd name="T23" fmla="*/ 16 h 49"/>
                      <a:gd name="T24" fmla="*/ 27 w 57"/>
                      <a:gd name="T25" fmla="*/ 17 h 49"/>
                      <a:gd name="T26" fmla="*/ 26 w 57"/>
                      <a:gd name="T27" fmla="*/ 19 h 49"/>
                      <a:gd name="T28" fmla="*/ 28 w 57"/>
                      <a:gd name="T29" fmla="*/ 23 h 49"/>
                      <a:gd name="T30" fmla="*/ 31 w 57"/>
                      <a:gd name="T31" fmla="*/ 26 h 49"/>
                      <a:gd name="T32" fmla="*/ 36 w 57"/>
                      <a:gd name="T33" fmla="*/ 31 h 49"/>
                      <a:gd name="T34" fmla="*/ 44 w 57"/>
                      <a:gd name="T35" fmla="*/ 37 h 49"/>
                      <a:gd name="T36" fmla="*/ 56 w 57"/>
                      <a:gd name="T37" fmla="*/ 43 h 49"/>
                      <a:gd name="T38" fmla="*/ 56 w 57"/>
                      <a:gd name="T39" fmla="*/ 48 h 49"/>
                      <a:gd name="T40" fmla="*/ 51 w 57"/>
                      <a:gd name="T41" fmla="*/ 45 h 49"/>
                      <a:gd name="T42" fmla="*/ 44 w 57"/>
                      <a:gd name="T43" fmla="*/ 42 h 49"/>
                      <a:gd name="T44" fmla="*/ 35 w 57"/>
                      <a:gd name="T45" fmla="*/ 37 h 49"/>
                      <a:gd name="T46" fmla="*/ 28 w 57"/>
                      <a:gd name="T47" fmla="*/ 31 h 49"/>
                      <a:gd name="T48" fmla="*/ 21 w 57"/>
                      <a:gd name="T49" fmla="*/ 26 h 49"/>
                      <a:gd name="T50" fmla="*/ 15 w 57"/>
                      <a:gd name="T51" fmla="*/ 21 h 49"/>
                      <a:gd name="T52" fmla="*/ 9 w 57"/>
                      <a:gd name="T53" fmla="*/ 16 h 49"/>
                      <a:gd name="T54" fmla="*/ 3 w 57"/>
                      <a:gd name="T55" fmla="*/ 12 h 49"/>
                      <a:gd name="T56" fmla="*/ 0 w 57"/>
                      <a:gd name="T57" fmla="*/ 7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7" h="49">
                        <a:moveTo>
                          <a:pt x="0" y="7"/>
                        </a:moveTo>
                        <a:lnTo>
                          <a:pt x="0" y="4"/>
                        </a:lnTo>
                        <a:lnTo>
                          <a:pt x="0" y="2"/>
                        </a:lnTo>
                        <a:lnTo>
                          <a:pt x="2" y="0"/>
                        </a:lnTo>
                        <a:lnTo>
                          <a:pt x="6" y="3"/>
                        </a:lnTo>
                        <a:lnTo>
                          <a:pt x="12" y="6"/>
                        </a:lnTo>
                        <a:lnTo>
                          <a:pt x="19" y="9"/>
                        </a:lnTo>
                        <a:lnTo>
                          <a:pt x="28" y="11"/>
                        </a:lnTo>
                        <a:lnTo>
                          <a:pt x="42" y="13"/>
                        </a:lnTo>
                        <a:lnTo>
                          <a:pt x="44" y="19"/>
                        </a:lnTo>
                        <a:lnTo>
                          <a:pt x="37" y="17"/>
                        </a:lnTo>
                        <a:lnTo>
                          <a:pt x="31" y="16"/>
                        </a:lnTo>
                        <a:lnTo>
                          <a:pt x="27" y="17"/>
                        </a:lnTo>
                        <a:lnTo>
                          <a:pt x="26" y="19"/>
                        </a:lnTo>
                        <a:lnTo>
                          <a:pt x="28" y="23"/>
                        </a:lnTo>
                        <a:lnTo>
                          <a:pt x="31" y="26"/>
                        </a:lnTo>
                        <a:lnTo>
                          <a:pt x="36" y="31"/>
                        </a:lnTo>
                        <a:lnTo>
                          <a:pt x="44" y="37"/>
                        </a:lnTo>
                        <a:lnTo>
                          <a:pt x="56" y="43"/>
                        </a:lnTo>
                        <a:lnTo>
                          <a:pt x="56" y="48"/>
                        </a:lnTo>
                        <a:lnTo>
                          <a:pt x="51" y="45"/>
                        </a:lnTo>
                        <a:lnTo>
                          <a:pt x="44" y="42"/>
                        </a:lnTo>
                        <a:lnTo>
                          <a:pt x="35" y="37"/>
                        </a:lnTo>
                        <a:lnTo>
                          <a:pt x="28" y="31"/>
                        </a:lnTo>
                        <a:lnTo>
                          <a:pt x="21" y="26"/>
                        </a:lnTo>
                        <a:lnTo>
                          <a:pt x="15" y="21"/>
                        </a:lnTo>
                        <a:lnTo>
                          <a:pt x="9" y="16"/>
                        </a:lnTo>
                        <a:lnTo>
                          <a:pt x="3" y="12"/>
                        </a:lnTo>
                        <a:lnTo>
                          <a:pt x="0" y="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67" name="Freeform 202">
                    <a:extLst>
                      <a:ext uri="{FF2B5EF4-FFF2-40B4-BE49-F238E27FC236}">
                        <a16:creationId xmlns:a16="http://schemas.microsoft.com/office/drawing/2014/main" id="{33A3A957-33A0-FF25-928D-87F16D702FA4}"/>
                      </a:ext>
                    </a:extLst>
                  </p:cNvPr>
                  <p:cNvSpPr/>
                  <p:nvPr/>
                </p:nvSpPr>
                <p:spPr bwMode="auto">
                  <a:xfrm>
                    <a:off x="2397" y="1794"/>
                    <a:ext cx="24" cy="18"/>
                  </a:xfrm>
                  <a:custGeom>
                    <a:avLst/>
                    <a:gdLst>
                      <a:gd name="T0" fmla="*/ 0 w 24"/>
                      <a:gd name="T1" fmla="*/ 0 h 18"/>
                      <a:gd name="T2" fmla="*/ 2 w 24"/>
                      <a:gd name="T3" fmla="*/ 2 h 18"/>
                      <a:gd name="T4" fmla="*/ 6 w 24"/>
                      <a:gd name="T5" fmla="*/ 5 h 18"/>
                      <a:gd name="T6" fmla="*/ 11 w 24"/>
                      <a:gd name="T7" fmla="*/ 7 h 18"/>
                      <a:gd name="T8" fmla="*/ 15 w 24"/>
                      <a:gd name="T9" fmla="*/ 11 h 18"/>
                      <a:gd name="T10" fmla="*/ 20 w 24"/>
                      <a:gd name="T11" fmla="*/ 13 h 18"/>
                      <a:gd name="T12" fmla="*/ 23 w 24"/>
                      <a:gd name="T13" fmla="*/ 15 h 18"/>
                      <a:gd name="T14" fmla="*/ 17 w 24"/>
                      <a:gd name="T15" fmla="*/ 17 h 18"/>
                      <a:gd name="T16" fmla="*/ 11 w 24"/>
                      <a:gd name="T17" fmla="*/ 15 h 18"/>
                      <a:gd name="T18" fmla="*/ 4 w 24"/>
                      <a:gd name="T19" fmla="*/ 13 h 18"/>
                      <a:gd name="T20" fmla="*/ 0 w 24"/>
                      <a:gd name="T21" fmla="*/ 10 h 18"/>
                      <a:gd name="T22" fmla="*/ 0 w 24"/>
                      <a:gd name="T23" fmla="*/ 7 h 18"/>
                      <a:gd name="T24" fmla="*/ 0 w 24"/>
                      <a:gd name="T25" fmla="*/ 3 h 18"/>
                      <a:gd name="T26" fmla="*/ 0 w 24"/>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 h="18">
                        <a:moveTo>
                          <a:pt x="0" y="0"/>
                        </a:moveTo>
                        <a:lnTo>
                          <a:pt x="2" y="2"/>
                        </a:lnTo>
                        <a:lnTo>
                          <a:pt x="6" y="5"/>
                        </a:lnTo>
                        <a:lnTo>
                          <a:pt x="11" y="7"/>
                        </a:lnTo>
                        <a:lnTo>
                          <a:pt x="15" y="11"/>
                        </a:lnTo>
                        <a:lnTo>
                          <a:pt x="20" y="13"/>
                        </a:lnTo>
                        <a:lnTo>
                          <a:pt x="23" y="15"/>
                        </a:lnTo>
                        <a:lnTo>
                          <a:pt x="17" y="17"/>
                        </a:lnTo>
                        <a:lnTo>
                          <a:pt x="11" y="15"/>
                        </a:lnTo>
                        <a:lnTo>
                          <a:pt x="4" y="13"/>
                        </a:lnTo>
                        <a:lnTo>
                          <a:pt x="0" y="10"/>
                        </a:lnTo>
                        <a:lnTo>
                          <a:pt x="0" y="7"/>
                        </a:lnTo>
                        <a:lnTo>
                          <a:pt x="0" y="3"/>
                        </a:lnTo>
                        <a:lnTo>
                          <a:pt x="0"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68" name="Freeform 203">
                    <a:extLst>
                      <a:ext uri="{FF2B5EF4-FFF2-40B4-BE49-F238E27FC236}">
                        <a16:creationId xmlns:a16="http://schemas.microsoft.com/office/drawing/2014/main" id="{CB57ADD8-E5F5-CE4A-F536-A0A2194D018F}"/>
                      </a:ext>
                    </a:extLst>
                  </p:cNvPr>
                  <p:cNvSpPr/>
                  <p:nvPr/>
                </p:nvSpPr>
                <p:spPr bwMode="auto">
                  <a:xfrm>
                    <a:off x="2439" y="1790"/>
                    <a:ext cx="198" cy="145"/>
                  </a:xfrm>
                  <a:custGeom>
                    <a:avLst/>
                    <a:gdLst>
                      <a:gd name="T0" fmla="*/ 93 w 198"/>
                      <a:gd name="T1" fmla="*/ 33 h 145"/>
                      <a:gd name="T2" fmla="*/ 78 w 198"/>
                      <a:gd name="T3" fmla="*/ 37 h 145"/>
                      <a:gd name="T4" fmla="*/ 47 w 198"/>
                      <a:gd name="T5" fmla="*/ 41 h 145"/>
                      <a:gd name="T6" fmla="*/ 0 w 198"/>
                      <a:gd name="T7" fmla="*/ 43 h 145"/>
                      <a:gd name="T8" fmla="*/ 55 w 198"/>
                      <a:gd name="T9" fmla="*/ 50 h 145"/>
                      <a:gd name="T10" fmla="*/ 116 w 198"/>
                      <a:gd name="T11" fmla="*/ 47 h 145"/>
                      <a:gd name="T12" fmla="*/ 160 w 198"/>
                      <a:gd name="T13" fmla="*/ 37 h 145"/>
                      <a:gd name="T14" fmla="*/ 174 w 198"/>
                      <a:gd name="T15" fmla="*/ 35 h 145"/>
                      <a:gd name="T16" fmla="*/ 168 w 198"/>
                      <a:gd name="T17" fmla="*/ 43 h 145"/>
                      <a:gd name="T18" fmla="*/ 137 w 198"/>
                      <a:gd name="T19" fmla="*/ 55 h 145"/>
                      <a:gd name="T20" fmla="*/ 81 w 198"/>
                      <a:gd name="T21" fmla="*/ 64 h 145"/>
                      <a:gd name="T22" fmla="*/ 47 w 198"/>
                      <a:gd name="T23" fmla="*/ 73 h 145"/>
                      <a:gd name="T24" fmla="*/ 110 w 198"/>
                      <a:gd name="T25" fmla="*/ 72 h 145"/>
                      <a:gd name="T26" fmla="*/ 152 w 198"/>
                      <a:gd name="T27" fmla="*/ 64 h 145"/>
                      <a:gd name="T28" fmla="*/ 177 w 198"/>
                      <a:gd name="T29" fmla="*/ 57 h 145"/>
                      <a:gd name="T30" fmla="*/ 177 w 198"/>
                      <a:gd name="T31" fmla="*/ 62 h 145"/>
                      <a:gd name="T32" fmla="*/ 156 w 198"/>
                      <a:gd name="T33" fmla="*/ 73 h 145"/>
                      <a:gd name="T34" fmla="*/ 118 w 198"/>
                      <a:gd name="T35" fmla="*/ 85 h 145"/>
                      <a:gd name="T36" fmla="*/ 64 w 198"/>
                      <a:gd name="T37" fmla="*/ 92 h 145"/>
                      <a:gd name="T38" fmla="*/ 82 w 198"/>
                      <a:gd name="T39" fmla="*/ 97 h 145"/>
                      <a:gd name="T40" fmla="*/ 129 w 198"/>
                      <a:gd name="T41" fmla="*/ 95 h 145"/>
                      <a:gd name="T42" fmla="*/ 169 w 198"/>
                      <a:gd name="T43" fmla="*/ 86 h 145"/>
                      <a:gd name="T44" fmla="*/ 172 w 198"/>
                      <a:gd name="T45" fmla="*/ 89 h 145"/>
                      <a:gd name="T46" fmla="*/ 161 w 198"/>
                      <a:gd name="T47" fmla="*/ 98 h 145"/>
                      <a:gd name="T48" fmla="*/ 131 w 198"/>
                      <a:gd name="T49" fmla="*/ 108 h 145"/>
                      <a:gd name="T50" fmla="*/ 97 w 198"/>
                      <a:gd name="T51" fmla="*/ 113 h 145"/>
                      <a:gd name="T52" fmla="*/ 44 w 198"/>
                      <a:gd name="T53" fmla="*/ 113 h 145"/>
                      <a:gd name="T54" fmla="*/ 81 w 198"/>
                      <a:gd name="T55" fmla="*/ 120 h 145"/>
                      <a:gd name="T56" fmla="*/ 114 w 198"/>
                      <a:gd name="T57" fmla="*/ 121 h 145"/>
                      <a:gd name="T58" fmla="*/ 145 w 198"/>
                      <a:gd name="T59" fmla="*/ 117 h 145"/>
                      <a:gd name="T60" fmla="*/ 158 w 198"/>
                      <a:gd name="T61" fmla="*/ 117 h 145"/>
                      <a:gd name="T62" fmla="*/ 150 w 198"/>
                      <a:gd name="T63" fmla="*/ 124 h 145"/>
                      <a:gd name="T64" fmla="*/ 133 w 198"/>
                      <a:gd name="T65" fmla="*/ 129 h 145"/>
                      <a:gd name="T66" fmla="*/ 68 w 198"/>
                      <a:gd name="T67" fmla="*/ 135 h 145"/>
                      <a:gd name="T68" fmla="*/ 122 w 198"/>
                      <a:gd name="T69" fmla="*/ 138 h 145"/>
                      <a:gd name="T70" fmla="*/ 125 w 198"/>
                      <a:gd name="T71" fmla="*/ 143 h 145"/>
                      <a:gd name="T72" fmla="*/ 145 w 198"/>
                      <a:gd name="T73" fmla="*/ 138 h 145"/>
                      <a:gd name="T74" fmla="*/ 160 w 198"/>
                      <a:gd name="T75" fmla="*/ 129 h 145"/>
                      <a:gd name="T76" fmla="*/ 190 w 198"/>
                      <a:gd name="T77" fmla="*/ 94 h 145"/>
                      <a:gd name="T78" fmla="*/ 192 w 198"/>
                      <a:gd name="T79" fmla="*/ 87 h 145"/>
                      <a:gd name="T80" fmla="*/ 187 w 198"/>
                      <a:gd name="T81" fmla="*/ 80 h 145"/>
                      <a:gd name="T82" fmla="*/ 191 w 198"/>
                      <a:gd name="T83" fmla="*/ 73 h 145"/>
                      <a:gd name="T84" fmla="*/ 197 w 198"/>
                      <a:gd name="T85" fmla="*/ 67 h 145"/>
                      <a:gd name="T86" fmla="*/ 193 w 198"/>
                      <a:gd name="T87" fmla="*/ 59 h 145"/>
                      <a:gd name="T88" fmla="*/ 189 w 198"/>
                      <a:gd name="T89" fmla="*/ 53 h 145"/>
                      <a:gd name="T90" fmla="*/ 194 w 198"/>
                      <a:gd name="T91" fmla="*/ 46 h 145"/>
                      <a:gd name="T92" fmla="*/ 194 w 198"/>
                      <a:gd name="T93" fmla="*/ 37 h 145"/>
                      <a:gd name="T94" fmla="*/ 189 w 198"/>
                      <a:gd name="T95" fmla="*/ 30 h 145"/>
                      <a:gd name="T96" fmla="*/ 193 w 198"/>
                      <a:gd name="T97" fmla="*/ 23 h 145"/>
                      <a:gd name="T98" fmla="*/ 197 w 198"/>
                      <a:gd name="T99" fmla="*/ 16 h 145"/>
                      <a:gd name="T100" fmla="*/ 192 w 198"/>
                      <a:gd name="T101" fmla="*/ 10 h 145"/>
                      <a:gd name="T102" fmla="*/ 170 w 198"/>
                      <a:gd name="T103" fmla="*/ 10 h 145"/>
                      <a:gd name="T104" fmla="*/ 127 w 198"/>
                      <a:gd name="T105" fmla="*/ 22 h 145"/>
                      <a:gd name="T106" fmla="*/ 79 w 198"/>
                      <a:gd name="T107" fmla="*/ 28 h 1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98" h="145">
                        <a:moveTo>
                          <a:pt x="79" y="28"/>
                        </a:moveTo>
                        <a:lnTo>
                          <a:pt x="50" y="29"/>
                        </a:lnTo>
                        <a:lnTo>
                          <a:pt x="93" y="33"/>
                        </a:lnTo>
                        <a:lnTo>
                          <a:pt x="91" y="34"/>
                        </a:lnTo>
                        <a:lnTo>
                          <a:pt x="85" y="36"/>
                        </a:lnTo>
                        <a:lnTo>
                          <a:pt x="78" y="37"/>
                        </a:lnTo>
                        <a:lnTo>
                          <a:pt x="69" y="39"/>
                        </a:lnTo>
                        <a:lnTo>
                          <a:pt x="59" y="41"/>
                        </a:lnTo>
                        <a:lnTo>
                          <a:pt x="47" y="41"/>
                        </a:lnTo>
                        <a:lnTo>
                          <a:pt x="32" y="43"/>
                        </a:lnTo>
                        <a:lnTo>
                          <a:pt x="16" y="43"/>
                        </a:lnTo>
                        <a:lnTo>
                          <a:pt x="0" y="43"/>
                        </a:lnTo>
                        <a:lnTo>
                          <a:pt x="25" y="48"/>
                        </a:lnTo>
                        <a:lnTo>
                          <a:pt x="41" y="50"/>
                        </a:lnTo>
                        <a:lnTo>
                          <a:pt x="55" y="50"/>
                        </a:lnTo>
                        <a:lnTo>
                          <a:pt x="72" y="50"/>
                        </a:lnTo>
                        <a:lnTo>
                          <a:pt x="96" y="49"/>
                        </a:lnTo>
                        <a:lnTo>
                          <a:pt x="116" y="47"/>
                        </a:lnTo>
                        <a:lnTo>
                          <a:pt x="134" y="43"/>
                        </a:lnTo>
                        <a:lnTo>
                          <a:pt x="152" y="39"/>
                        </a:lnTo>
                        <a:lnTo>
                          <a:pt x="160" y="37"/>
                        </a:lnTo>
                        <a:lnTo>
                          <a:pt x="168" y="35"/>
                        </a:lnTo>
                        <a:lnTo>
                          <a:pt x="172" y="34"/>
                        </a:lnTo>
                        <a:lnTo>
                          <a:pt x="174" y="35"/>
                        </a:lnTo>
                        <a:lnTo>
                          <a:pt x="174" y="37"/>
                        </a:lnTo>
                        <a:lnTo>
                          <a:pt x="172" y="40"/>
                        </a:lnTo>
                        <a:lnTo>
                          <a:pt x="168" y="43"/>
                        </a:lnTo>
                        <a:lnTo>
                          <a:pt x="160" y="47"/>
                        </a:lnTo>
                        <a:lnTo>
                          <a:pt x="150" y="50"/>
                        </a:lnTo>
                        <a:lnTo>
                          <a:pt x="137" y="55"/>
                        </a:lnTo>
                        <a:lnTo>
                          <a:pt x="120" y="58"/>
                        </a:lnTo>
                        <a:lnTo>
                          <a:pt x="101" y="62"/>
                        </a:lnTo>
                        <a:lnTo>
                          <a:pt x="81" y="64"/>
                        </a:lnTo>
                        <a:lnTo>
                          <a:pt x="61" y="66"/>
                        </a:lnTo>
                        <a:lnTo>
                          <a:pt x="25" y="69"/>
                        </a:lnTo>
                        <a:lnTo>
                          <a:pt x="47" y="73"/>
                        </a:lnTo>
                        <a:lnTo>
                          <a:pt x="65" y="75"/>
                        </a:lnTo>
                        <a:lnTo>
                          <a:pt x="87" y="74"/>
                        </a:lnTo>
                        <a:lnTo>
                          <a:pt x="110" y="72"/>
                        </a:lnTo>
                        <a:lnTo>
                          <a:pt x="127" y="69"/>
                        </a:lnTo>
                        <a:lnTo>
                          <a:pt x="141" y="66"/>
                        </a:lnTo>
                        <a:lnTo>
                          <a:pt x="152" y="64"/>
                        </a:lnTo>
                        <a:lnTo>
                          <a:pt x="164" y="61"/>
                        </a:lnTo>
                        <a:lnTo>
                          <a:pt x="173" y="58"/>
                        </a:lnTo>
                        <a:lnTo>
                          <a:pt x="177" y="57"/>
                        </a:lnTo>
                        <a:lnTo>
                          <a:pt x="179" y="57"/>
                        </a:lnTo>
                        <a:lnTo>
                          <a:pt x="179" y="59"/>
                        </a:lnTo>
                        <a:lnTo>
                          <a:pt x="177" y="62"/>
                        </a:lnTo>
                        <a:lnTo>
                          <a:pt x="174" y="65"/>
                        </a:lnTo>
                        <a:lnTo>
                          <a:pt x="166" y="70"/>
                        </a:lnTo>
                        <a:lnTo>
                          <a:pt x="156" y="73"/>
                        </a:lnTo>
                        <a:lnTo>
                          <a:pt x="147" y="77"/>
                        </a:lnTo>
                        <a:lnTo>
                          <a:pt x="133" y="81"/>
                        </a:lnTo>
                        <a:lnTo>
                          <a:pt x="118" y="85"/>
                        </a:lnTo>
                        <a:lnTo>
                          <a:pt x="95" y="88"/>
                        </a:lnTo>
                        <a:lnTo>
                          <a:pt x="79" y="91"/>
                        </a:lnTo>
                        <a:lnTo>
                          <a:pt x="64" y="92"/>
                        </a:lnTo>
                        <a:lnTo>
                          <a:pt x="41" y="93"/>
                        </a:lnTo>
                        <a:lnTo>
                          <a:pt x="64" y="96"/>
                        </a:lnTo>
                        <a:lnTo>
                          <a:pt x="82" y="97"/>
                        </a:lnTo>
                        <a:lnTo>
                          <a:pt x="97" y="97"/>
                        </a:lnTo>
                        <a:lnTo>
                          <a:pt x="113" y="97"/>
                        </a:lnTo>
                        <a:lnTo>
                          <a:pt x="129" y="95"/>
                        </a:lnTo>
                        <a:lnTo>
                          <a:pt x="142" y="93"/>
                        </a:lnTo>
                        <a:lnTo>
                          <a:pt x="152" y="90"/>
                        </a:lnTo>
                        <a:lnTo>
                          <a:pt x="169" y="86"/>
                        </a:lnTo>
                        <a:lnTo>
                          <a:pt x="171" y="86"/>
                        </a:lnTo>
                        <a:lnTo>
                          <a:pt x="173" y="86"/>
                        </a:lnTo>
                        <a:lnTo>
                          <a:pt x="172" y="89"/>
                        </a:lnTo>
                        <a:lnTo>
                          <a:pt x="170" y="92"/>
                        </a:lnTo>
                        <a:lnTo>
                          <a:pt x="166" y="95"/>
                        </a:lnTo>
                        <a:lnTo>
                          <a:pt x="161" y="98"/>
                        </a:lnTo>
                        <a:lnTo>
                          <a:pt x="151" y="102"/>
                        </a:lnTo>
                        <a:lnTo>
                          <a:pt x="141" y="106"/>
                        </a:lnTo>
                        <a:lnTo>
                          <a:pt x="131" y="108"/>
                        </a:lnTo>
                        <a:lnTo>
                          <a:pt x="120" y="110"/>
                        </a:lnTo>
                        <a:lnTo>
                          <a:pt x="110" y="112"/>
                        </a:lnTo>
                        <a:lnTo>
                          <a:pt x="97" y="113"/>
                        </a:lnTo>
                        <a:lnTo>
                          <a:pt x="82" y="113"/>
                        </a:lnTo>
                        <a:lnTo>
                          <a:pt x="67" y="113"/>
                        </a:lnTo>
                        <a:lnTo>
                          <a:pt x="44" y="113"/>
                        </a:lnTo>
                        <a:lnTo>
                          <a:pt x="56" y="117"/>
                        </a:lnTo>
                        <a:lnTo>
                          <a:pt x="68" y="119"/>
                        </a:lnTo>
                        <a:lnTo>
                          <a:pt x="81" y="120"/>
                        </a:lnTo>
                        <a:lnTo>
                          <a:pt x="92" y="121"/>
                        </a:lnTo>
                        <a:lnTo>
                          <a:pt x="103" y="121"/>
                        </a:lnTo>
                        <a:lnTo>
                          <a:pt x="114" y="121"/>
                        </a:lnTo>
                        <a:lnTo>
                          <a:pt x="124" y="120"/>
                        </a:lnTo>
                        <a:lnTo>
                          <a:pt x="133" y="119"/>
                        </a:lnTo>
                        <a:lnTo>
                          <a:pt x="145" y="117"/>
                        </a:lnTo>
                        <a:lnTo>
                          <a:pt x="154" y="115"/>
                        </a:lnTo>
                        <a:lnTo>
                          <a:pt x="158" y="115"/>
                        </a:lnTo>
                        <a:lnTo>
                          <a:pt x="158" y="117"/>
                        </a:lnTo>
                        <a:lnTo>
                          <a:pt x="157" y="119"/>
                        </a:lnTo>
                        <a:lnTo>
                          <a:pt x="154" y="122"/>
                        </a:lnTo>
                        <a:lnTo>
                          <a:pt x="150" y="124"/>
                        </a:lnTo>
                        <a:lnTo>
                          <a:pt x="146" y="126"/>
                        </a:lnTo>
                        <a:lnTo>
                          <a:pt x="141" y="128"/>
                        </a:lnTo>
                        <a:lnTo>
                          <a:pt x="133" y="129"/>
                        </a:lnTo>
                        <a:lnTo>
                          <a:pt x="116" y="131"/>
                        </a:lnTo>
                        <a:lnTo>
                          <a:pt x="100" y="133"/>
                        </a:lnTo>
                        <a:lnTo>
                          <a:pt x="68" y="135"/>
                        </a:lnTo>
                        <a:lnTo>
                          <a:pt x="109" y="136"/>
                        </a:lnTo>
                        <a:lnTo>
                          <a:pt x="118" y="136"/>
                        </a:lnTo>
                        <a:lnTo>
                          <a:pt x="122" y="138"/>
                        </a:lnTo>
                        <a:lnTo>
                          <a:pt x="123" y="139"/>
                        </a:lnTo>
                        <a:lnTo>
                          <a:pt x="123" y="142"/>
                        </a:lnTo>
                        <a:lnTo>
                          <a:pt x="125" y="143"/>
                        </a:lnTo>
                        <a:lnTo>
                          <a:pt x="130" y="144"/>
                        </a:lnTo>
                        <a:lnTo>
                          <a:pt x="138" y="141"/>
                        </a:lnTo>
                        <a:lnTo>
                          <a:pt x="145" y="138"/>
                        </a:lnTo>
                        <a:lnTo>
                          <a:pt x="151" y="135"/>
                        </a:lnTo>
                        <a:lnTo>
                          <a:pt x="156" y="133"/>
                        </a:lnTo>
                        <a:lnTo>
                          <a:pt x="160" y="129"/>
                        </a:lnTo>
                        <a:lnTo>
                          <a:pt x="175" y="114"/>
                        </a:lnTo>
                        <a:lnTo>
                          <a:pt x="186" y="101"/>
                        </a:lnTo>
                        <a:lnTo>
                          <a:pt x="190" y="94"/>
                        </a:lnTo>
                        <a:lnTo>
                          <a:pt x="191" y="91"/>
                        </a:lnTo>
                        <a:lnTo>
                          <a:pt x="192" y="89"/>
                        </a:lnTo>
                        <a:lnTo>
                          <a:pt x="192" y="87"/>
                        </a:lnTo>
                        <a:lnTo>
                          <a:pt x="190" y="84"/>
                        </a:lnTo>
                        <a:lnTo>
                          <a:pt x="188" y="83"/>
                        </a:lnTo>
                        <a:lnTo>
                          <a:pt x="187" y="80"/>
                        </a:lnTo>
                        <a:lnTo>
                          <a:pt x="188" y="77"/>
                        </a:lnTo>
                        <a:lnTo>
                          <a:pt x="190" y="76"/>
                        </a:lnTo>
                        <a:lnTo>
                          <a:pt x="191" y="73"/>
                        </a:lnTo>
                        <a:lnTo>
                          <a:pt x="193" y="71"/>
                        </a:lnTo>
                        <a:lnTo>
                          <a:pt x="195" y="69"/>
                        </a:lnTo>
                        <a:lnTo>
                          <a:pt x="197" y="67"/>
                        </a:lnTo>
                        <a:lnTo>
                          <a:pt x="197" y="64"/>
                        </a:lnTo>
                        <a:lnTo>
                          <a:pt x="195" y="62"/>
                        </a:lnTo>
                        <a:lnTo>
                          <a:pt x="193" y="59"/>
                        </a:lnTo>
                        <a:lnTo>
                          <a:pt x="191" y="58"/>
                        </a:lnTo>
                        <a:lnTo>
                          <a:pt x="189" y="55"/>
                        </a:lnTo>
                        <a:lnTo>
                          <a:pt x="189" y="53"/>
                        </a:lnTo>
                        <a:lnTo>
                          <a:pt x="189" y="51"/>
                        </a:lnTo>
                        <a:lnTo>
                          <a:pt x="192" y="48"/>
                        </a:lnTo>
                        <a:lnTo>
                          <a:pt x="194" y="46"/>
                        </a:lnTo>
                        <a:lnTo>
                          <a:pt x="195" y="43"/>
                        </a:lnTo>
                        <a:lnTo>
                          <a:pt x="195" y="40"/>
                        </a:lnTo>
                        <a:lnTo>
                          <a:pt x="194" y="37"/>
                        </a:lnTo>
                        <a:lnTo>
                          <a:pt x="191" y="35"/>
                        </a:lnTo>
                        <a:lnTo>
                          <a:pt x="190" y="33"/>
                        </a:lnTo>
                        <a:lnTo>
                          <a:pt x="189" y="30"/>
                        </a:lnTo>
                        <a:lnTo>
                          <a:pt x="190" y="28"/>
                        </a:lnTo>
                        <a:lnTo>
                          <a:pt x="192" y="25"/>
                        </a:lnTo>
                        <a:lnTo>
                          <a:pt x="193" y="23"/>
                        </a:lnTo>
                        <a:lnTo>
                          <a:pt x="195" y="22"/>
                        </a:lnTo>
                        <a:lnTo>
                          <a:pt x="197" y="19"/>
                        </a:lnTo>
                        <a:lnTo>
                          <a:pt x="197" y="16"/>
                        </a:lnTo>
                        <a:lnTo>
                          <a:pt x="196" y="15"/>
                        </a:lnTo>
                        <a:lnTo>
                          <a:pt x="194" y="12"/>
                        </a:lnTo>
                        <a:lnTo>
                          <a:pt x="192" y="10"/>
                        </a:lnTo>
                        <a:lnTo>
                          <a:pt x="190" y="7"/>
                        </a:lnTo>
                        <a:lnTo>
                          <a:pt x="190" y="0"/>
                        </a:lnTo>
                        <a:lnTo>
                          <a:pt x="170" y="10"/>
                        </a:lnTo>
                        <a:lnTo>
                          <a:pt x="158" y="14"/>
                        </a:lnTo>
                        <a:lnTo>
                          <a:pt x="144" y="18"/>
                        </a:lnTo>
                        <a:lnTo>
                          <a:pt x="127" y="22"/>
                        </a:lnTo>
                        <a:lnTo>
                          <a:pt x="113" y="24"/>
                        </a:lnTo>
                        <a:lnTo>
                          <a:pt x="98" y="26"/>
                        </a:lnTo>
                        <a:lnTo>
                          <a:pt x="79" y="28"/>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grpSp>
            <p:nvGrpSpPr>
              <p:cNvPr id="455" name="Group 204">
                <a:extLst>
                  <a:ext uri="{FF2B5EF4-FFF2-40B4-BE49-F238E27FC236}">
                    <a16:creationId xmlns:a16="http://schemas.microsoft.com/office/drawing/2014/main" id="{9396FDED-28D3-ED2C-A8D4-70AC5C681F61}"/>
                  </a:ext>
                </a:extLst>
              </p:cNvPr>
              <p:cNvGrpSpPr/>
              <p:nvPr/>
            </p:nvGrpSpPr>
            <p:grpSpPr bwMode="auto">
              <a:xfrm>
                <a:off x="2553" y="1813"/>
                <a:ext cx="59" cy="93"/>
                <a:chOff x="2553" y="1813"/>
                <a:chExt cx="59" cy="93"/>
              </a:xfrm>
            </p:grpSpPr>
            <p:sp>
              <p:nvSpPr>
                <p:cNvPr id="456" name="Freeform 205">
                  <a:extLst>
                    <a:ext uri="{FF2B5EF4-FFF2-40B4-BE49-F238E27FC236}">
                      <a16:creationId xmlns:a16="http://schemas.microsoft.com/office/drawing/2014/main" id="{79BCC24A-3887-25C2-38B3-C7B219D5A1CE}"/>
                    </a:ext>
                  </a:extLst>
                </p:cNvPr>
                <p:cNvSpPr/>
                <p:nvPr/>
              </p:nvSpPr>
              <p:spPr bwMode="auto">
                <a:xfrm>
                  <a:off x="2565" y="1837"/>
                  <a:ext cx="46" cy="18"/>
                </a:xfrm>
                <a:custGeom>
                  <a:avLst/>
                  <a:gdLst>
                    <a:gd name="T0" fmla="*/ 45 w 46"/>
                    <a:gd name="T1" fmla="*/ 3 h 18"/>
                    <a:gd name="T2" fmla="*/ 40 w 46"/>
                    <a:gd name="T3" fmla="*/ 0 h 18"/>
                    <a:gd name="T4" fmla="*/ 27 w 46"/>
                    <a:gd name="T5" fmla="*/ 6 h 18"/>
                    <a:gd name="T6" fmla="*/ 13 w 46"/>
                    <a:gd name="T7" fmla="*/ 11 h 18"/>
                    <a:gd name="T8" fmla="*/ 0 w 46"/>
                    <a:gd name="T9" fmla="*/ 14 h 18"/>
                    <a:gd name="T10" fmla="*/ 2 w 46"/>
                    <a:gd name="T11" fmla="*/ 17 h 18"/>
                    <a:gd name="T12" fmla="*/ 11 w 46"/>
                    <a:gd name="T13" fmla="*/ 17 h 18"/>
                    <a:gd name="T14" fmla="*/ 24 w 46"/>
                    <a:gd name="T15" fmla="*/ 15 h 18"/>
                    <a:gd name="T16" fmla="*/ 35 w 46"/>
                    <a:gd name="T17" fmla="*/ 9 h 18"/>
                    <a:gd name="T18" fmla="*/ 45 w 46"/>
                    <a:gd name="T19" fmla="*/ 3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18">
                      <a:moveTo>
                        <a:pt x="45" y="3"/>
                      </a:moveTo>
                      <a:lnTo>
                        <a:pt x="40" y="0"/>
                      </a:lnTo>
                      <a:lnTo>
                        <a:pt x="27" y="6"/>
                      </a:lnTo>
                      <a:lnTo>
                        <a:pt x="13" y="11"/>
                      </a:lnTo>
                      <a:lnTo>
                        <a:pt x="0" y="14"/>
                      </a:lnTo>
                      <a:lnTo>
                        <a:pt x="2" y="17"/>
                      </a:lnTo>
                      <a:lnTo>
                        <a:pt x="11" y="17"/>
                      </a:lnTo>
                      <a:lnTo>
                        <a:pt x="24" y="15"/>
                      </a:lnTo>
                      <a:lnTo>
                        <a:pt x="35" y="9"/>
                      </a:lnTo>
                      <a:lnTo>
                        <a:pt x="45" y="3"/>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57" name="Freeform 206">
                  <a:extLst>
                    <a:ext uri="{FF2B5EF4-FFF2-40B4-BE49-F238E27FC236}">
                      <a16:creationId xmlns:a16="http://schemas.microsoft.com/office/drawing/2014/main" id="{96673F7A-3207-D86A-9CF7-00EE439D570C}"/>
                    </a:ext>
                  </a:extLst>
                </p:cNvPr>
                <p:cNvSpPr/>
                <p:nvPr/>
              </p:nvSpPr>
              <p:spPr bwMode="auto">
                <a:xfrm>
                  <a:off x="2572" y="1860"/>
                  <a:ext cx="40" cy="18"/>
                </a:xfrm>
                <a:custGeom>
                  <a:avLst/>
                  <a:gdLst>
                    <a:gd name="T0" fmla="*/ 39 w 40"/>
                    <a:gd name="T1" fmla="*/ 3 h 18"/>
                    <a:gd name="T2" fmla="*/ 37 w 40"/>
                    <a:gd name="T3" fmla="*/ 0 h 18"/>
                    <a:gd name="T4" fmla="*/ 23 w 40"/>
                    <a:gd name="T5" fmla="*/ 7 h 18"/>
                    <a:gd name="T6" fmla="*/ 13 w 40"/>
                    <a:gd name="T7" fmla="*/ 10 h 18"/>
                    <a:gd name="T8" fmla="*/ 0 w 40"/>
                    <a:gd name="T9" fmla="*/ 14 h 18"/>
                    <a:gd name="T10" fmla="*/ 2 w 40"/>
                    <a:gd name="T11" fmla="*/ 17 h 18"/>
                    <a:gd name="T12" fmla="*/ 11 w 40"/>
                    <a:gd name="T13" fmla="*/ 17 h 18"/>
                    <a:gd name="T14" fmla="*/ 20 w 40"/>
                    <a:gd name="T15" fmla="*/ 14 h 18"/>
                    <a:gd name="T16" fmla="*/ 30 w 40"/>
                    <a:gd name="T17" fmla="*/ 9 h 18"/>
                    <a:gd name="T18" fmla="*/ 39 w 40"/>
                    <a:gd name="T19" fmla="*/ 3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39" y="3"/>
                      </a:moveTo>
                      <a:lnTo>
                        <a:pt x="37" y="0"/>
                      </a:lnTo>
                      <a:lnTo>
                        <a:pt x="23" y="7"/>
                      </a:lnTo>
                      <a:lnTo>
                        <a:pt x="13" y="10"/>
                      </a:lnTo>
                      <a:lnTo>
                        <a:pt x="0" y="14"/>
                      </a:lnTo>
                      <a:lnTo>
                        <a:pt x="2" y="17"/>
                      </a:lnTo>
                      <a:lnTo>
                        <a:pt x="11" y="17"/>
                      </a:lnTo>
                      <a:lnTo>
                        <a:pt x="20" y="14"/>
                      </a:lnTo>
                      <a:lnTo>
                        <a:pt x="30" y="9"/>
                      </a:lnTo>
                      <a:lnTo>
                        <a:pt x="39" y="3"/>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58" name="Freeform 207">
                  <a:extLst>
                    <a:ext uri="{FF2B5EF4-FFF2-40B4-BE49-F238E27FC236}">
                      <a16:creationId xmlns:a16="http://schemas.microsoft.com/office/drawing/2014/main" id="{5E3A8308-D395-2072-0E0B-13085E24A551}"/>
                    </a:ext>
                  </a:extLst>
                </p:cNvPr>
                <p:cNvSpPr/>
                <p:nvPr/>
              </p:nvSpPr>
              <p:spPr bwMode="auto">
                <a:xfrm>
                  <a:off x="2570" y="1888"/>
                  <a:ext cx="41" cy="18"/>
                </a:xfrm>
                <a:custGeom>
                  <a:avLst/>
                  <a:gdLst>
                    <a:gd name="T0" fmla="*/ 40 w 41"/>
                    <a:gd name="T1" fmla="*/ 2 h 18"/>
                    <a:gd name="T2" fmla="*/ 37 w 41"/>
                    <a:gd name="T3" fmla="*/ 0 h 18"/>
                    <a:gd name="T4" fmla="*/ 24 w 41"/>
                    <a:gd name="T5" fmla="*/ 6 h 18"/>
                    <a:gd name="T6" fmla="*/ 13 w 41"/>
                    <a:gd name="T7" fmla="*/ 10 h 18"/>
                    <a:gd name="T8" fmla="*/ 0 w 41"/>
                    <a:gd name="T9" fmla="*/ 13 h 18"/>
                    <a:gd name="T10" fmla="*/ 2 w 41"/>
                    <a:gd name="T11" fmla="*/ 17 h 18"/>
                    <a:gd name="T12" fmla="*/ 11 w 41"/>
                    <a:gd name="T13" fmla="*/ 16 h 18"/>
                    <a:gd name="T14" fmla="*/ 21 w 41"/>
                    <a:gd name="T15" fmla="*/ 14 h 18"/>
                    <a:gd name="T16" fmla="*/ 32 w 41"/>
                    <a:gd name="T17" fmla="*/ 9 h 18"/>
                    <a:gd name="T18" fmla="*/ 40 w 41"/>
                    <a:gd name="T19" fmla="*/ 2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18">
                      <a:moveTo>
                        <a:pt x="40" y="2"/>
                      </a:moveTo>
                      <a:lnTo>
                        <a:pt x="37" y="0"/>
                      </a:lnTo>
                      <a:lnTo>
                        <a:pt x="24" y="6"/>
                      </a:lnTo>
                      <a:lnTo>
                        <a:pt x="13" y="10"/>
                      </a:lnTo>
                      <a:lnTo>
                        <a:pt x="0" y="13"/>
                      </a:lnTo>
                      <a:lnTo>
                        <a:pt x="2" y="17"/>
                      </a:lnTo>
                      <a:lnTo>
                        <a:pt x="11" y="16"/>
                      </a:lnTo>
                      <a:lnTo>
                        <a:pt x="21" y="14"/>
                      </a:lnTo>
                      <a:lnTo>
                        <a:pt x="32" y="9"/>
                      </a:lnTo>
                      <a:lnTo>
                        <a:pt x="40"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59" name="Freeform 208">
                  <a:extLst>
                    <a:ext uri="{FF2B5EF4-FFF2-40B4-BE49-F238E27FC236}">
                      <a16:creationId xmlns:a16="http://schemas.microsoft.com/office/drawing/2014/main" id="{8A3C19B1-CA06-47F2-D67D-2158A1F565CB}"/>
                    </a:ext>
                  </a:extLst>
                </p:cNvPr>
                <p:cNvSpPr/>
                <p:nvPr/>
              </p:nvSpPr>
              <p:spPr bwMode="auto">
                <a:xfrm>
                  <a:off x="2553" y="1813"/>
                  <a:ext cx="47" cy="18"/>
                </a:xfrm>
                <a:custGeom>
                  <a:avLst/>
                  <a:gdLst>
                    <a:gd name="T0" fmla="*/ 46 w 47"/>
                    <a:gd name="T1" fmla="*/ 3 h 18"/>
                    <a:gd name="T2" fmla="*/ 41 w 47"/>
                    <a:gd name="T3" fmla="*/ 0 h 18"/>
                    <a:gd name="T4" fmla="*/ 25 w 47"/>
                    <a:gd name="T5" fmla="*/ 6 h 18"/>
                    <a:gd name="T6" fmla="*/ 13 w 47"/>
                    <a:gd name="T7" fmla="*/ 10 h 18"/>
                    <a:gd name="T8" fmla="*/ 0 w 47"/>
                    <a:gd name="T9" fmla="*/ 13 h 18"/>
                    <a:gd name="T10" fmla="*/ 3 w 47"/>
                    <a:gd name="T11" fmla="*/ 17 h 18"/>
                    <a:gd name="T12" fmla="*/ 11 w 47"/>
                    <a:gd name="T13" fmla="*/ 16 h 18"/>
                    <a:gd name="T14" fmla="*/ 21 w 47"/>
                    <a:gd name="T15" fmla="*/ 14 h 18"/>
                    <a:gd name="T16" fmla="*/ 33 w 47"/>
                    <a:gd name="T17" fmla="*/ 9 h 18"/>
                    <a:gd name="T18" fmla="*/ 46 w 47"/>
                    <a:gd name="T19" fmla="*/ 3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 h="18">
                      <a:moveTo>
                        <a:pt x="46" y="3"/>
                      </a:moveTo>
                      <a:lnTo>
                        <a:pt x="41" y="0"/>
                      </a:lnTo>
                      <a:lnTo>
                        <a:pt x="25" y="6"/>
                      </a:lnTo>
                      <a:lnTo>
                        <a:pt x="13" y="10"/>
                      </a:lnTo>
                      <a:lnTo>
                        <a:pt x="0" y="13"/>
                      </a:lnTo>
                      <a:lnTo>
                        <a:pt x="3" y="17"/>
                      </a:lnTo>
                      <a:lnTo>
                        <a:pt x="11" y="16"/>
                      </a:lnTo>
                      <a:lnTo>
                        <a:pt x="21" y="14"/>
                      </a:lnTo>
                      <a:lnTo>
                        <a:pt x="33" y="9"/>
                      </a:lnTo>
                      <a:lnTo>
                        <a:pt x="46" y="3"/>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grpSp>
          <p:nvGrpSpPr>
            <p:cNvPr id="451" name="Group 209">
              <a:extLst>
                <a:ext uri="{FF2B5EF4-FFF2-40B4-BE49-F238E27FC236}">
                  <a16:creationId xmlns:a16="http://schemas.microsoft.com/office/drawing/2014/main" id="{5B62BB06-E337-7DFC-381B-46AE05512927}"/>
                </a:ext>
              </a:extLst>
            </p:cNvPr>
            <p:cNvGrpSpPr/>
            <p:nvPr/>
          </p:nvGrpSpPr>
          <p:grpSpPr bwMode="auto">
            <a:xfrm>
              <a:off x="2243" y="1203"/>
              <a:ext cx="542" cy="607"/>
              <a:chOff x="2243" y="1203"/>
              <a:chExt cx="542" cy="607"/>
            </a:xfrm>
          </p:grpSpPr>
          <p:sp>
            <p:nvSpPr>
              <p:cNvPr id="452" name="Freeform 210">
                <a:extLst>
                  <a:ext uri="{FF2B5EF4-FFF2-40B4-BE49-F238E27FC236}">
                    <a16:creationId xmlns:a16="http://schemas.microsoft.com/office/drawing/2014/main" id="{CA5A0585-8236-2CBF-7129-109BC66443DF}"/>
                  </a:ext>
                </a:extLst>
              </p:cNvPr>
              <p:cNvSpPr/>
              <p:nvPr/>
            </p:nvSpPr>
            <p:spPr bwMode="auto">
              <a:xfrm>
                <a:off x="2243" y="1203"/>
                <a:ext cx="542" cy="607"/>
              </a:xfrm>
              <a:custGeom>
                <a:avLst/>
                <a:gdLst>
                  <a:gd name="T0" fmla="*/ 387 w 542"/>
                  <a:gd name="T1" fmla="*/ 584 h 607"/>
                  <a:gd name="T2" fmla="*/ 392 w 542"/>
                  <a:gd name="T3" fmla="*/ 580 h 607"/>
                  <a:gd name="T4" fmla="*/ 394 w 542"/>
                  <a:gd name="T5" fmla="*/ 576 h 607"/>
                  <a:gd name="T6" fmla="*/ 397 w 542"/>
                  <a:gd name="T7" fmla="*/ 562 h 607"/>
                  <a:gd name="T8" fmla="*/ 418 w 542"/>
                  <a:gd name="T9" fmla="*/ 464 h 607"/>
                  <a:gd name="T10" fmla="*/ 434 w 542"/>
                  <a:gd name="T11" fmla="*/ 429 h 607"/>
                  <a:gd name="T12" fmla="*/ 448 w 542"/>
                  <a:gd name="T13" fmla="*/ 405 h 607"/>
                  <a:gd name="T14" fmla="*/ 475 w 542"/>
                  <a:gd name="T15" fmla="*/ 367 h 607"/>
                  <a:gd name="T16" fmla="*/ 503 w 542"/>
                  <a:gd name="T17" fmla="*/ 331 h 607"/>
                  <a:gd name="T18" fmla="*/ 523 w 542"/>
                  <a:gd name="T19" fmla="*/ 297 h 607"/>
                  <a:gd name="T20" fmla="*/ 534 w 542"/>
                  <a:gd name="T21" fmla="*/ 263 h 607"/>
                  <a:gd name="T22" fmla="*/ 541 w 542"/>
                  <a:gd name="T23" fmla="*/ 221 h 607"/>
                  <a:gd name="T24" fmla="*/ 537 w 542"/>
                  <a:gd name="T25" fmla="*/ 181 h 607"/>
                  <a:gd name="T26" fmla="*/ 525 w 542"/>
                  <a:gd name="T27" fmla="*/ 144 h 607"/>
                  <a:gd name="T28" fmla="*/ 506 w 542"/>
                  <a:gd name="T29" fmla="*/ 109 h 607"/>
                  <a:gd name="T30" fmla="*/ 473 w 542"/>
                  <a:gd name="T31" fmla="*/ 73 h 607"/>
                  <a:gd name="T32" fmla="*/ 438 w 542"/>
                  <a:gd name="T33" fmla="*/ 48 h 607"/>
                  <a:gd name="T34" fmla="*/ 394 w 542"/>
                  <a:gd name="T35" fmla="*/ 24 h 607"/>
                  <a:gd name="T36" fmla="*/ 342 w 542"/>
                  <a:gd name="T37" fmla="*/ 8 h 607"/>
                  <a:gd name="T38" fmla="*/ 298 w 542"/>
                  <a:gd name="T39" fmla="*/ 1 h 607"/>
                  <a:gd name="T40" fmla="*/ 250 w 542"/>
                  <a:gd name="T41" fmla="*/ 0 h 607"/>
                  <a:gd name="T42" fmla="*/ 209 w 542"/>
                  <a:gd name="T43" fmla="*/ 5 h 607"/>
                  <a:gd name="T44" fmla="*/ 168 w 542"/>
                  <a:gd name="T45" fmla="*/ 16 h 607"/>
                  <a:gd name="T46" fmla="*/ 133 w 542"/>
                  <a:gd name="T47" fmla="*/ 30 h 607"/>
                  <a:gd name="T48" fmla="*/ 97 w 542"/>
                  <a:gd name="T49" fmla="*/ 50 h 607"/>
                  <a:gd name="T50" fmla="*/ 64 w 542"/>
                  <a:gd name="T51" fmla="*/ 74 h 607"/>
                  <a:gd name="T52" fmla="*/ 37 w 542"/>
                  <a:gd name="T53" fmla="*/ 102 h 607"/>
                  <a:gd name="T54" fmla="*/ 13 w 542"/>
                  <a:gd name="T55" fmla="*/ 142 h 607"/>
                  <a:gd name="T56" fmla="*/ 1 w 542"/>
                  <a:gd name="T57" fmla="*/ 182 h 607"/>
                  <a:gd name="T58" fmla="*/ 0 w 542"/>
                  <a:gd name="T59" fmla="*/ 219 h 607"/>
                  <a:gd name="T60" fmla="*/ 3 w 542"/>
                  <a:gd name="T61" fmla="*/ 258 h 607"/>
                  <a:gd name="T62" fmla="*/ 16 w 542"/>
                  <a:gd name="T63" fmla="*/ 297 h 607"/>
                  <a:gd name="T64" fmla="*/ 38 w 542"/>
                  <a:gd name="T65" fmla="*/ 333 h 607"/>
                  <a:gd name="T66" fmla="*/ 63 w 542"/>
                  <a:gd name="T67" fmla="*/ 368 h 607"/>
                  <a:gd name="T68" fmla="*/ 99 w 542"/>
                  <a:gd name="T69" fmla="*/ 418 h 607"/>
                  <a:gd name="T70" fmla="*/ 114 w 542"/>
                  <a:gd name="T71" fmla="*/ 445 h 607"/>
                  <a:gd name="T72" fmla="*/ 125 w 542"/>
                  <a:gd name="T73" fmla="*/ 477 h 607"/>
                  <a:gd name="T74" fmla="*/ 133 w 542"/>
                  <a:gd name="T75" fmla="*/ 522 h 607"/>
                  <a:gd name="T76" fmla="*/ 140 w 542"/>
                  <a:gd name="T77" fmla="*/ 561 h 607"/>
                  <a:gd name="T78" fmla="*/ 145 w 542"/>
                  <a:gd name="T79" fmla="*/ 576 h 607"/>
                  <a:gd name="T80" fmla="*/ 147 w 542"/>
                  <a:gd name="T81" fmla="*/ 580 h 607"/>
                  <a:gd name="T82" fmla="*/ 154 w 542"/>
                  <a:gd name="T83" fmla="*/ 585 h 607"/>
                  <a:gd name="T84" fmla="*/ 169 w 542"/>
                  <a:gd name="T85" fmla="*/ 593 h 607"/>
                  <a:gd name="T86" fmla="*/ 188 w 542"/>
                  <a:gd name="T87" fmla="*/ 597 h 607"/>
                  <a:gd name="T88" fmla="*/ 208 w 542"/>
                  <a:gd name="T89" fmla="*/ 602 h 607"/>
                  <a:gd name="T90" fmla="*/ 229 w 542"/>
                  <a:gd name="T91" fmla="*/ 604 h 607"/>
                  <a:gd name="T92" fmla="*/ 250 w 542"/>
                  <a:gd name="T93" fmla="*/ 605 h 607"/>
                  <a:gd name="T94" fmla="*/ 269 w 542"/>
                  <a:gd name="T95" fmla="*/ 606 h 607"/>
                  <a:gd name="T96" fmla="*/ 290 w 542"/>
                  <a:gd name="T97" fmla="*/ 605 h 607"/>
                  <a:gd name="T98" fmla="*/ 312 w 542"/>
                  <a:gd name="T99" fmla="*/ 604 h 607"/>
                  <a:gd name="T100" fmla="*/ 332 w 542"/>
                  <a:gd name="T101" fmla="*/ 601 h 607"/>
                  <a:gd name="T102" fmla="*/ 350 w 542"/>
                  <a:gd name="T103" fmla="*/ 598 h 607"/>
                  <a:gd name="T104" fmla="*/ 368 w 542"/>
                  <a:gd name="T105" fmla="*/ 593 h 60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42" h="607">
                    <a:moveTo>
                      <a:pt x="379" y="589"/>
                    </a:moveTo>
                    <a:lnTo>
                      <a:pt x="383" y="587"/>
                    </a:lnTo>
                    <a:lnTo>
                      <a:pt x="387" y="584"/>
                    </a:lnTo>
                    <a:lnTo>
                      <a:pt x="389" y="583"/>
                    </a:lnTo>
                    <a:lnTo>
                      <a:pt x="390" y="581"/>
                    </a:lnTo>
                    <a:lnTo>
                      <a:pt x="392" y="580"/>
                    </a:lnTo>
                    <a:lnTo>
                      <a:pt x="392" y="578"/>
                    </a:lnTo>
                    <a:lnTo>
                      <a:pt x="393" y="577"/>
                    </a:lnTo>
                    <a:lnTo>
                      <a:pt x="394" y="576"/>
                    </a:lnTo>
                    <a:lnTo>
                      <a:pt x="395" y="574"/>
                    </a:lnTo>
                    <a:lnTo>
                      <a:pt x="395" y="571"/>
                    </a:lnTo>
                    <a:lnTo>
                      <a:pt x="397" y="562"/>
                    </a:lnTo>
                    <a:lnTo>
                      <a:pt x="413" y="483"/>
                    </a:lnTo>
                    <a:lnTo>
                      <a:pt x="416" y="472"/>
                    </a:lnTo>
                    <a:lnTo>
                      <a:pt x="418" y="464"/>
                    </a:lnTo>
                    <a:lnTo>
                      <a:pt x="422" y="453"/>
                    </a:lnTo>
                    <a:lnTo>
                      <a:pt x="428" y="440"/>
                    </a:lnTo>
                    <a:lnTo>
                      <a:pt x="434" y="429"/>
                    </a:lnTo>
                    <a:lnTo>
                      <a:pt x="439" y="420"/>
                    </a:lnTo>
                    <a:lnTo>
                      <a:pt x="443" y="412"/>
                    </a:lnTo>
                    <a:lnTo>
                      <a:pt x="448" y="405"/>
                    </a:lnTo>
                    <a:lnTo>
                      <a:pt x="457" y="391"/>
                    </a:lnTo>
                    <a:lnTo>
                      <a:pt x="466" y="379"/>
                    </a:lnTo>
                    <a:lnTo>
                      <a:pt x="475" y="367"/>
                    </a:lnTo>
                    <a:lnTo>
                      <a:pt x="482" y="359"/>
                    </a:lnTo>
                    <a:lnTo>
                      <a:pt x="495" y="342"/>
                    </a:lnTo>
                    <a:lnTo>
                      <a:pt x="503" y="331"/>
                    </a:lnTo>
                    <a:lnTo>
                      <a:pt x="510" y="321"/>
                    </a:lnTo>
                    <a:lnTo>
                      <a:pt x="516" y="310"/>
                    </a:lnTo>
                    <a:lnTo>
                      <a:pt x="523" y="297"/>
                    </a:lnTo>
                    <a:lnTo>
                      <a:pt x="527" y="286"/>
                    </a:lnTo>
                    <a:lnTo>
                      <a:pt x="531" y="274"/>
                    </a:lnTo>
                    <a:lnTo>
                      <a:pt x="534" y="263"/>
                    </a:lnTo>
                    <a:lnTo>
                      <a:pt x="537" y="252"/>
                    </a:lnTo>
                    <a:lnTo>
                      <a:pt x="540" y="237"/>
                    </a:lnTo>
                    <a:lnTo>
                      <a:pt x="541" y="221"/>
                    </a:lnTo>
                    <a:lnTo>
                      <a:pt x="541" y="205"/>
                    </a:lnTo>
                    <a:lnTo>
                      <a:pt x="539" y="193"/>
                    </a:lnTo>
                    <a:lnTo>
                      <a:pt x="537" y="181"/>
                    </a:lnTo>
                    <a:lnTo>
                      <a:pt x="534" y="171"/>
                    </a:lnTo>
                    <a:lnTo>
                      <a:pt x="530" y="157"/>
                    </a:lnTo>
                    <a:lnTo>
                      <a:pt x="525" y="144"/>
                    </a:lnTo>
                    <a:lnTo>
                      <a:pt x="519" y="131"/>
                    </a:lnTo>
                    <a:lnTo>
                      <a:pt x="513" y="120"/>
                    </a:lnTo>
                    <a:lnTo>
                      <a:pt x="506" y="109"/>
                    </a:lnTo>
                    <a:lnTo>
                      <a:pt x="495" y="96"/>
                    </a:lnTo>
                    <a:lnTo>
                      <a:pt x="484" y="83"/>
                    </a:lnTo>
                    <a:lnTo>
                      <a:pt x="473" y="73"/>
                    </a:lnTo>
                    <a:lnTo>
                      <a:pt x="462" y="64"/>
                    </a:lnTo>
                    <a:lnTo>
                      <a:pt x="451" y="56"/>
                    </a:lnTo>
                    <a:lnTo>
                      <a:pt x="438" y="48"/>
                    </a:lnTo>
                    <a:lnTo>
                      <a:pt x="426" y="40"/>
                    </a:lnTo>
                    <a:lnTo>
                      <a:pt x="411" y="33"/>
                    </a:lnTo>
                    <a:lnTo>
                      <a:pt x="394" y="24"/>
                    </a:lnTo>
                    <a:lnTo>
                      <a:pt x="378" y="18"/>
                    </a:lnTo>
                    <a:lnTo>
                      <a:pt x="359" y="12"/>
                    </a:lnTo>
                    <a:lnTo>
                      <a:pt x="342" y="8"/>
                    </a:lnTo>
                    <a:lnTo>
                      <a:pt x="328" y="5"/>
                    </a:lnTo>
                    <a:lnTo>
                      <a:pt x="312" y="2"/>
                    </a:lnTo>
                    <a:lnTo>
                      <a:pt x="298" y="1"/>
                    </a:lnTo>
                    <a:lnTo>
                      <a:pt x="282" y="0"/>
                    </a:lnTo>
                    <a:lnTo>
                      <a:pt x="267" y="0"/>
                    </a:lnTo>
                    <a:lnTo>
                      <a:pt x="250" y="0"/>
                    </a:lnTo>
                    <a:lnTo>
                      <a:pt x="236" y="1"/>
                    </a:lnTo>
                    <a:lnTo>
                      <a:pt x="221" y="3"/>
                    </a:lnTo>
                    <a:lnTo>
                      <a:pt x="209" y="5"/>
                    </a:lnTo>
                    <a:lnTo>
                      <a:pt x="194" y="9"/>
                    </a:lnTo>
                    <a:lnTo>
                      <a:pt x="181" y="12"/>
                    </a:lnTo>
                    <a:lnTo>
                      <a:pt x="168" y="16"/>
                    </a:lnTo>
                    <a:lnTo>
                      <a:pt x="156" y="20"/>
                    </a:lnTo>
                    <a:lnTo>
                      <a:pt x="145" y="25"/>
                    </a:lnTo>
                    <a:lnTo>
                      <a:pt x="133" y="30"/>
                    </a:lnTo>
                    <a:lnTo>
                      <a:pt x="122" y="36"/>
                    </a:lnTo>
                    <a:lnTo>
                      <a:pt x="108" y="43"/>
                    </a:lnTo>
                    <a:lnTo>
                      <a:pt x="97" y="50"/>
                    </a:lnTo>
                    <a:lnTo>
                      <a:pt x="87" y="57"/>
                    </a:lnTo>
                    <a:lnTo>
                      <a:pt x="75" y="65"/>
                    </a:lnTo>
                    <a:lnTo>
                      <a:pt x="64" y="74"/>
                    </a:lnTo>
                    <a:lnTo>
                      <a:pt x="54" y="83"/>
                    </a:lnTo>
                    <a:lnTo>
                      <a:pt x="46" y="91"/>
                    </a:lnTo>
                    <a:lnTo>
                      <a:pt x="37" y="102"/>
                    </a:lnTo>
                    <a:lnTo>
                      <a:pt x="28" y="115"/>
                    </a:lnTo>
                    <a:lnTo>
                      <a:pt x="19" y="129"/>
                    </a:lnTo>
                    <a:lnTo>
                      <a:pt x="13" y="142"/>
                    </a:lnTo>
                    <a:lnTo>
                      <a:pt x="9" y="156"/>
                    </a:lnTo>
                    <a:lnTo>
                      <a:pt x="4" y="170"/>
                    </a:lnTo>
                    <a:lnTo>
                      <a:pt x="1" y="182"/>
                    </a:lnTo>
                    <a:lnTo>
                      <a:pt x="0" y="195"/>
                    </a:lnTo>
                    <a:lnTo>
                      <a:pt x="0" y="208"/>
                    </a:lnTo>
                    <a:lnTo>
                      <a:pt x="0" y="219"/>
                    </a:lnTo>
                    <a:lnTo>
                      <a:pt x="0" y="232"/>
                    </a:lnTo>
                    <a:lnTo>
                      <a:pt x="0" y="243"/>
                    </a:lnTo>
                    <a:lnTo>
                      <a:pt x="3" y="258"/>
                    </a:lnTo>
                    <a:lnTo>
                      <a:pt x="6" y="270"/>
                    </a:lnTo>
                    <a:lnTo>
                      <a:pt x="10" y="283"/>
                    </a:lnTo>
                    <a:lnTo>
                      <a:pt x="16" y="297"/>
                    </a:lnTo>
                    <a:lnTo>
                      <a:pt x="22" y="310"/>
                    </a:lnTo>
                    <a:lnTo>
                      <a:pt x="30" y="321"/>
                    </a:lnTo>
                    <a:lnTo>
                      <a:pt x="38" y="333"/>
                    </a:lnTo>
                    <a:lnTo>
                      <a:pt x="47" y="345"/>
                    </a:lnTo>
                    <a:lnTo>
                      <a:pt x="55" y="357"/>
                    </a:lnTo>
                    <a:lnTo>
                      <a:pt x="63" y="368"/>
                    </a:lnTo>
                    <a:lnTo>
                      <a:pt x="72" y="381"/>
                    </a:lnTo>
                    <a:lnTo>
                      <a:pt x="86" y="399"/>
                    </a:lnTo>
                    <a:lnTo>
                      <a:pt x="99" y="418"/>
                    </a:lnTo>
                    <a:lnTo>
                      <a:pt x="106" y="427"/>
                    </a:lnTo>
                    <a:lnTo>
                      <a:pt x="110" y="435"/>
                    </a:lnTo>
                    <a:lnTo>
                      <a:pt x="114" y="445"/>
                    </a:lnTo>
                    <a:lnTo>
                      <a:pt x="118" y="456"/>
                    </a:lnTo>
                    <a:lnTo>
                      <a:pt x="122" y="466"/>
                    </a:lnTo>
                    <a:lnTo>
                      <a:pt x="125" y="477"/>
                    </a:lnTo>
                    <a:lnTo>
                      <a:pt x="127" y="492"/>
                    </a:lnTo>
                    <a:lnTo>
                      <a:pt x="131" y="509"/>
                    </a:lnTo>
                    <a:lnTo>
                      <a:pt x="133" y="522"/>
                    </a:lnTo>
                    <a:lnTo>
                      <a:pt x="136" y="538"/>
                    </a:lnTo>
                    <a:lnTo>
                      <a:pt x="138" y="550"/>
                    </a:lnTo>
                    <a:lnTo>
                      <a:pt x="140" y="561"/>
                    </a:lnTo>
                    <a:lnTo>
                      <a:pt x="143" y="571"/>
                    </a:lnTo>
                    <a:lnTo>
                      <a:pt x="145" y="574"/>
                    </a:lnTo>
                    <a:lnTo>
                      <a:pt x="145" y="576"/>
                    </a:lnTo>
                    <a:lnTo>
                      <a:pt x="145" y="577"/>
                    </a:lnTo>
                    <a:lnTo>
                      <a:pt x="146" y="578"/>
                    </a:lnTo>
                    <a:lnTo>
                      <a:pt x="147" y="580"/>
                    </a:lnTo>
                    <a:lnTo>
                      <a:pt x="149" y="582"/>
                    </a:lnTo>
                    <a:lnTo>
                      <a:pt x="151" y="584"/>
                    </a:lnTo>
                    <a:lnTo>
                      <a:pt x="154" y="585"/>
                    </a:lnTo>
                    <a:lnTo>
                      <a:pt x="158" y="588"/>
                    </a:lnTo>
                    <a:lnTo>
                      <a:pt x="163" y="590"/>
                    </a:lnTo>
                    <a:lnTo>
                      <a:pt x="169" y="593"/>
                    </a:lnTo>
                    <a:lnTo>
                      <a:pt x="175" y="595"/>
                    </a:lnTo>
                    <a:lnTo>
                      <a:pt x="182" y="596"/>
                    </a:lnTo>
                    <a:lnTo>
                      <a:pt x="188" y="597"/>
                    </a:lnTo>
                    <a:lnTo>
                      <a:pt x="193" y="599"/>
                    </a:lnTo>
                    <a:lnTo>
                      <a:pt x="201" y="600"/>
                    </a:lnTo>
                    <a:lnTo>
                      <a:pt x="208" y="602"/>
                    </a:lnTo>
                    <a:lnTo>
                      <a:pt x="214" y="602"/>
                    </a:lnTo>
                    <a:lnTo>
                      <a:pt x="221" y="603"/>
                    </a:lnTo>
                    <a:lnTo>
                      <a:pt x="229" y="604"/>
                    </a:lnTo>
                    <a:lnTo>
                      <a:pt x="236" y="604"/>
                    </a:lnTo>
                    <a:lnTo>
                      <a:pt x="242" y="605"/>
                    </a:lnTo>
                    <a:lnTo>
                      <a:pt x="250" y="605"/>
                    </a:lnTo>
                    <a:lnTo>
                      <a:pt x="256" y="606"/>
                    </a:lnTo>
                    <a:lnTo>
                      <a:pt x="263" y="606"/>
                    </a:lnTo>
                    <a:lnTo>
                      <a:pt x="269" y="606"/>
                    </a:lnTo>
                    <a:lnTo>
                      <a:pt x="276" y="606"/>
                    </a:lnTo>
                    <a:lnTo>
                      <a:pt x="284" y="606"/>
                    </a:lnTo>
                    <a:lnTo>
                      <a:pt x="290" y="605"/>
                    </a:lnTo>
                    <a:lnTo>
                      <a:pt x="296" y="605"/>
                    </a:lnTo>
                    <a:lnTo>
                      <a:pt x="304" y="604"/>
                    </a:lnTo>
                    <a:lnTo>
                      <a:pt x="312" y="604"/>
                    </a:lnTo>
                    <a:lnTo>
                      <a:pt x="318" y="603"/>
                    </a:lnTo>
                    <a:lnTo>
                      <a:pt x="326" y="602"/>
                    </a:lnTo>
                    <a:lnTo>
                      <a:pt x="332" y="601"/>
                    </a:lnTo>
                    <a:lnTo>
                      <a:pt x="338" y="600"/>
                    </a:lnTo>
                    <a:lnTo>
                      <a:pt x="345" y="599"/>
                    </a:lnTo>
                    <a:lnTo>
                      <a:pt x="350" y="598"/>
                    </a:lnTo>
                    <a:lnTo>
                      <a:pt x="357" y="596"/>
                    </a:lnTo>
                    <a:lnTo>
                      <a:pt x="362" y="595"/>
                    </a:lnTo>
                    <a:lnTo>
                      <a:pt x="368" y="593"/>
                    </a:lnTo>
                    <a:lnTo>
                      <a:pt x="374" y="591"/>
                    </a:lnTo>
                    <a:lnTo>
                      <a:pt x="379" y="589"/>
                    </a:lnTo>
                  </a:path>
                </a:pathLst>
              </a:custGeom>
              <a:solidFill>
                <a:schemeClr val="bg2"/>
              </a:solidFill>
              <a:ln w="12700" cap="rnd" cmpd="sng">
                <a:solidFill>
                  <a:srgbClr val="FFFFFF"/>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53" name="Freeform 211">
                <a:extLst>
                  <a:ext uri="{FF2B5EF4-FFF2-40B4-BE49-F238E27FC236}">
                    <a16:creationId xmlns:a16="http://schemas.microsoft.com/office/drawing/2014/main" id="{561C86F9-4FCF-7321-406F-16A9ACC64AE2}"/>
                  </a:ext>
                </a:extLst>
              </p:cNvPr>
              <p:cNvSpPr/>
              <p:nvPr/>
            </p:nvSpPr>
            <p:spPr bwMode="auto">
              <a:xfrm>
                <a:off x="2602" y="1296"/>
                <a:ext cx="91" cy="90"/>
              </a:xfrm>
              <a:custGeom>
                <a:avLst/>
                <a:gdLst>
                  <a:gd name="T0" fmla="*/ 0 w 91"/>
                  <a:gd name="T1" fmla="*/ 0 h 90"/>
                  <a:gd name="T2" fmla="*/ 24 w 91"/>
                  <a:gd name="T3" fmla="*/ 9 h 90"/>
                  <a:gd name="T4" fmla="*/ 45 w 91"/>
                  <a:gd name="T5" fmla="*/ 20 h 90"/>
                  <a:gd name="T6" fmla="*/ 62 w 91"/>
                  <a:gd name="T7" fmla="*/ 30 h 90"/>
                  <a:gd name="T8" fmla="*/ 73 w 91"/>
                  <a:gd name="T9" fmla="*/ 41 h 90"/>
                  <a:gd name="T10" fmla="*/ 81 w 91"/>
                  <a:gd name="T11" fmla="*/ 53 h 90"/>
                  <a:gd name="T12" fmla="*/ 86 w 91"/>
                  <a:gd name="T13" fmla="*/ 63 h 90"/>
                  <a:gd name="T14" fmla="*/ 90 w 91"/>
                  <a:gd name="T15" fmla="*/ 73 h 90"/>
                  <a:gd name="T16" fmla="*/ 58 w 91"/>
                  <a:gd name="T17" fmla="*/ 89 h 90"/>
                  <a:gd name="T18" fmla="*/ 55 w 91"/>
                  <a:gd name="T19" fmla="*/ 74 h 90"/>
                  <a:gd name="T20" fmla="*/ 50 w 91"/>
                  <a:gd name="T21" fmla="*/ 59 h 90"/>
                  <a:gd name="T22" fmla="*/ 42 w 91"/>
                  <a:gd name="T23" fmla="*/ 43 h 90"/>
                  <a:gd name="T24" fmla="*/ 33 w 91"/>
                  <a:gd name="T25" fmla="*/ 29 h 90"/>
                  <a:gd name="T26" fmla="*/ 19 w 91"/>
                  <a:gd name="T27" fmla="*/ 16 h 90"/>
                  <a:gd name="T28" fmla="*/ 0 w 91"/>
                  <a:gd name="T29" fmla="*/ 0 h 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1" h="90">
                    <a:moveTo>
                      <a:pt x="0" y="0"/>
                    </a:moveTo>
                    <a:lnTo>
                      <a:pt x="24" y="9"/>
                    </a:lnTo>
                    <a:lnTo>
                      <a:pt x="45" y="20"/>
                    </a:lnTo>
                    <a:lnTo>
                      <a:pt x="62" y="30"/>
                    </a:lnTo>
                    <a:lnTo>
                      <a:pt x="73" y="41"/>
                    </a:lnTo>
                    <a:lnTo>
                      <a:pt x="81" y="53"/>
                    </a:lnTo>
                    <a:lnTo>
                      <a:pt x="86" y="63"/>
                    </a:lnTo>
                    <a:lnTo>
                      <a:pt x="90" y="73"/>
                    </a:lnTo>
                    <a:lnTo>
                      <a:pt x="58" y="89"/>
                    </a:lnTo>
                    <a:lnTo>
                      <a:pt x="55" y="74"/>
                    </a:lnTo>
                    <a:lnTo>
                      <a:pt x="50" y="59"/>
                    </a:lnTo>
                    <a:lnTo>
                      <a:pt x="42" y="43"/>
                    </a:lnTo>
                    <a:lnTo>
                      <a:pt x="33" y="29"/>
                    </a:lnTo>
                    <a:lnTo>
                      <a:pt x="19" y="16"/>
                    </a:lnTo>
                    <a:lnTo>
                      <a:pt x="0"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grpSp>
        <p:nvGrpSpPr>
          <p:cNvPr id="471" name="Group 212">
            <a:extLst>
              <a:ext uri="{FF2B5EF4-FFF2-40B4-BE49-F238E27FC236}">
                <a16:creationId xmlns:a16="http://schemas.microsoft.com/office/drawing/2014/main" id="{F1E91CD1-76B3-9452-8849-745D2F36F798}"/>
              </a:ext>
            </a:extLst>
          </p:cNvPr>
          <p:cNvGrpSpPr/>
          <p:nvPr/>
        </p:nvGrpSpPr>
        <p:grpSpPr bwMode="auto">
          <a:xfrm>
            <a:off x="2349108" y="3297748"/>
            <a:ext cx="4229622" cy="1428926"/>
            <a:chOff x="1142" y="2295"/>
            <a:chExt cx="3552" cy="1200"/>
          </a:xfrm>
        </p:grpSpPr>
        <p:sp>
          <p:nvSpPr>
            <p:cNvPr id="472" name="Rectangle 213">
              <a:extLst>
                <a:ext uri="{FF2B5EF4-FFF2-40B4-BE49-F238E27FC236}">
                  <a16:creationId xmlns:a16="http://schemas.microsoft.com/office/drawing/2014/main" id="{5FF5674F-997C-D70D-BC1C-CD3DD4B07632}"/>
                </a:ext>
              </a:extLst>
            </p:cNvPr>
            <p:cNvSpPr>
              <a:spLocks noChangeArrowheads="1"/>
            </p:cNvSpPr>
            <p:nvPr/>
          </p:nvSpPr>
          <p:spPr bwMode="auto">
            <a:xfrm>
              <a:off x="1430" y="2295"/>
              <a:ext cx="3264" cy="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64" tIns="34532" rIns="69064" bIns="34532"/>
            <a:lstStyle>
              <a:lvl1pPr marL="762000" indent="-762000" defTabSz="762000">
                <a:defRPr kumimoji="1" sz="2400">
                  <a:solidFill>
                    <a:schemeClr val="tx1"/>
                  </a:solidFill>
                  <a:latin typeface="Times New Roman" panose="02020603050405020304" pitchFamily="18" charset="0"/>
                  <a:ea typeface="宋体" panose="02010600030101010101" pitchFamily="2" charset="-122"/>
                </a:defRPr>
              </a:lvl1pPr>
              <a:lvl2pPr marL="1238250" indent="-285750" defTabSz="762000">
                <a:defRPr kumimoji="1" sz="2400">
                  <a:solidFill>
                    <a:schemeClr val="tx1"/>
                  </a:solidFill>
                  <a:latin typeface="Times New Roman" panose="02020603050405020304" pitchFamily="18" charset="0"/>
                  <a:ea typeface="宋体" panose="02010600030101010101" pitchFamily="2" charset="-122"/>
                </a:defRPr>
              </a:lvl2pPr>
              <a:lvl3pPr marL="1657350" indent="-228600" defTabSz="762000">
                <a:defRPr kumimoji="1" sz="2400">
                  <a:solidFill>
                    <a:schemeClr val="tx1"/>
                  </a:solidFill>
                  <a:latin typeface="Times New Roman" panose="02020603050405020304" pitchFamily="18" charset="0"/>
                  <a:ea typeface="宋体" panose="02010600030101010101" pitchFamily="2" charset="-122"/>
                </a:defRPr>
              </a:lvl3pPr>
              <a:lvl4pPr marL="2076450" indent="-228600" defTabSz="762000">
                <a:defRPr kumimoji="1" sz="2400">
                  <a:solidFill>
                    <a:schemeClr val="tx1"/>
                  </a:solidFill>
                  <a:latin typeface="Times New Roman" panose="02020603050405020304" pitchFamily="18" charset="0"/>
                  <a:ea typeface="宋体" panose="02010600030101010101" pitchFamily="2" charset="-122"/>
                </a:defRPr>
              </a:lvl4pPr>
              <a:lvl5pPr marL="2495550" indent="-228600" defTabSz="762000">
                <a:defRPr kumimoji="1" sz="2400">
                  <a:solidFill>
                    <a:schemeClr val="tx1"/>
                  </a:solidFill>
                  <a:latin typeface="Times New Roman" panose="02020603050405020304" pitchFamily="18" charset="0"/>
                  <a:ea typeface="宋体" panose="02010600030101010101" pitchFamily="2" charset="-122"/>
                </a:defRPr>
              </a:lvl5pPr>
              <a:lvl6pPr marL="295275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40995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86715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32435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45000"/>
                </a:lnSpc>
                <a:spcBef>
                  <a:spcPct val="20000"/>
                </a:spcBef>
                <a:buFont typeface="Wingdings" panose="05000000000000000000" pitchFamily="2" charset="2"/>
                <a:buNone/>
              </a:pPr>
              <a:r>
                <a:rPr lang="zh-CN" altLang="en-US" sz="1800" b="1">
                  <a:latin typeface="幼圆" panose="02010509060101010101" pitchFamily="49" charset="-122"/>
                  <a:ea typeface="幼圆" panose="02010509060101010101" pitchFamily="49" charset="-122"/>
                </a:rPr>
                <a:t>信息复制的精确性</a:t>
              </a:r>
            </a:p>
            <a:p>
              <a:pPr>
                <a:lnSpc>
                  <a:spcPct val="145000"/>
                </a:lnSpc>
                <a:spcBef>
                  <a:spcPct val="20000"/>
                </a:spcBef>
                <a:buFont typeface="Wingdings" panose="05000000000000000000" pitchFamily="2" charset="2"/>
                <a:buNone/>
              </a:pPr>
              <a:r>
                <a:rPr lang="zh-CN" altLang="en-US" sz="1800" b="1">
                  <a:latin typeface="幼圆" panose="02010509060101010101" pitchFamily="49" charset="-122"/>
                  <a:ea typeface="幼圆" panose="02010509060101010101" pitchFamily="49" charset="-122"/>
                </a:rPr>
                <a:t>运算规则简单</a:t>
              </a:r>
            </a:p>
            <a:p>
              <a:pPr>
                <a:lnSpc>
                  <a:spcPct val="145000"/>
                </a:lnSpc>
                <a:spcBef>
                  <a:spcPct val="20000"/>
                </a:spcBef>
                <a:buFont typeface="Wingdings" panose="05000000000000000000" pitchFamily="2" charset="2"/>
                <a:buNone/>
              </a:pPr>
              <a:r>
                <a:rPr lang="zh-CN" altLang="en-US" sz="1800" b="1">
                  <a:latin typeface="幼圆" panose="02010509060101010101" pitchFamily="49" charset="-122"/>
                  <a:ea typeface="幼圆" panose="02010509060101010101" pitchFamily="49" charset="-122"/>
                </a:rPr>
                <a:t>电子线路制造计算机成为可能</a:t>
              </a:r>
              <a:endParaRPr lang="zh-CN" altLang="en-US" sz="1800">
                <a:latin typeface="幼圆" panose="02010509060101010101" pitchFamily="49" charset="-122"/>
                <a:ea typeface="幼圆" panose="02010509060101010101" pitchFamily="49" charset="-122"/>
              </a:endParaRPr>
            </a:p>
          </p:txBody>
        </p:sp>
        <p:graphicFrame>
          <p:nvGraphicFramePr>
            <p:cNvPr id="473" name="Object 214">
              <a:extLst>
                <a:ext uri="{FF2B5EF4-FFF2-40B4-BE49-F238E27FC236}">
                  <a16:creationId xmlns:a16="http://schemas.microsoft.com/office/drawing/2014/main" id="{3DA1E8D4-4D2B-201F-1F13-1CBB70069246}"/>
                </a:ext>
              </a:extLst>
            </p:cNvPr>
            <p:cNvGraphicFramePr>
              <a:graphicFrameLocks noChangeAspect="1"/>
            </p:cNvGraphicFramePr>
            <p:nvPr/>
          </p:nvGraphicFramePr>
          <p:xfrm>
            <a:off x="1142" y="3207"/>
            <a:ext cx="218" cy="215"/>
          </p:xfrm>
          <a:graphic>
            <a:graphicData uri="http://schemas.openxmlformats.org/presentationml/2006/ole">
              <mc:AlternateContent xmlns:mc="http://schemas.openxmlformats.org/markup-compatibility/2006">
                <mc:Choice xmlns:v="urn:schemas-microsoft-com:vml" Requires="v">
                  <p:oleObj name="BMP 图象" r:id="rId2" imgW="685800" imgH="676275" progId="Paint.Picture">
                    <p:embed/>
                  </p:oleObj>
                </mc:Choice>
                <mc:Fallback>
                  <p:oleObj name="BMP 图象" r:id="rId2" imgW="685800" imgH="676275" progId="Paint.Picture">
                    <p:embed/>
                    <p:pic>
                      <p:nvPicPr>
                        <p:cNvPr id="45109" name="Object 21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2" y="3207"/>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4" name="Object 215">
              <a:extLst>
                <a:ext uri="{FF2B5EF4-FFF2-40B4-BE49-F238E27FC236}">
                  <a16:creationId xmlns:a16="http://schemas.microsoft.com/office/drawing/2014/main" id="{5E2532A7-ABBA-B04D-5509-098F319DE29E}"/>
                </a:ext>
              </a:extLst>
            </p:cNvPr>
            <p:cNvGraphicFramePr>
              <a:graphicFrameLocks noChangeAspect="1"/>
            </p:cNvGraphicFramePr>
            <p:nvPr/>
          </p:nvGraphicFramePr>
          <p:xfrm>
            <a:off x="1142" y="2823"/>
            <a:ext cx="218" cy="215"/>
          </p:xfrm>
          <a:graphic>
            <a:graphicData uri="http://schemas.openxmlformats.org/presentationml/2006/ole">
              <mc:AlternateContent xmlns:mc="http://schemas.openxmlformats.org/markup-compatibility/2006">
                <mc:Choice xmlns:v="urn:schemas-microsoft-com:vml" Requires="v">
                  <p:oleObj name="BMP 图象" r:id="rId4" imgW="685800" imgH="676275" progId="Paint.Picture">
                    <p:embed/>
                  </p:oleObj>
                </mc:Choice>
                <mc:Fallback>
                  <p:oleObj name="BMP 图象" r:id="rId4" imgW="685800" imgH="676275" progId="Paint.Picture">
                    <p:embed/>
                    <p:pic>
                      <p:nvPicPr>
                        <p:cNvPr id="45110" name="Object 21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2" y="2823"/>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5" name="Object 216">
              <a:extLst>
                <a:ext uri="{FF2B5EF4-FFF2-40B4-BE49-F238E27FC236}">
                  <a16:creationId xmlns:a16="http://schemas.microsoft.com/office/drawing/2014/main" id="{5DA70A73-14F6-2A8F-41AC-A89053E67E6A}"/>
                </a:ext>
              </a:extLst>
            </p:cNvPr>
            <p:cNvGraphicFramePr>
              <a:graphicFrameLocks noChangeAspect="1"/>
            </p:cNvGraphicFramePr>
            <p:nvPr/>
          </p:nvGraphicFramePr>
          <p:xfrm>
            <a:off x="1142" y="2439"/>
            <a:ext cx="218" cy="215"/>
          </p:xfrm>
          <a:graphic>
            <a:graphicData uri="http://schemas.openxmlformats.org/presentationml/2006/ole">
              <mc:AlternateContent xmlns:mc="http://schemas.openxmlformats.org/markup-compatibility/2006">
                <mc:Choice xmlns:v="urn:schemas-microsoft-com:vml" Requires="v">
                  <p:oleObj name="BMP 图象" r:id="rId5" imgW="685800" imgH="676275" progId="Paint.Picture">
                    <p:embed/>
                  </p:oleObj>
                </mc:Choice>
                <mc:Fallback>
                  <p:oleObj name="BMP 图象" r:id="rId5" imgW="685800" imgH="676275" progId="Paint.Picture">
                    <p:embed/>
                    <p:pic>
                      <p:nvPicPr>
                        <p:cNvPr id="45111" name="Object 21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2" y="2439"/>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76" name="Group 217">
            <a:extLst>
              <a:ext uri="{FF2B5EF4-FFF2-40B4-BE49-F238E27FC236}">
                <a16:creationId xmlns:a16="http://schemas.microsoft.com/office/drawing/2014/main" id="{FCD5179A-42EB-10B7-3B6F-9C99DC2EE6BD}"/>
              </a:ext>
            </a:extLst>
          </p:cNvPr>
          <p:cNvGrpSpPr/>
          <p:nvPr/>
        </p:nvGrpSpPr>
        <p:grpSpPr bwMode="auto">
          <a:xfrm>
            <a:off x="6064999" y="1295444"/>
            <a:ext cx="361995" cy="512032"/>
            <a:chOff x="3635" y="1203"/>
            <a:chExt cx="542" cy="766"/>
          </a:xfrm>
        </p:grpSpPr>
        <p:grpSp>
          <p:nvGrpSpPr>
            <p:cNvPr id="477" name="Group 218">
              <a:extLst>
                <a:ext uri="{FF2B5EF4-FFF2-40B4-BE49-F238E27FC236}">
                  <a16:creationId xmlns:a16="http://schemas.microsoft.com/office/drawing/2014/main" id="{81C16FC4-44D2-D84B-A00B-55BCE3CAA65F}"/>
                </a:ext>
              </a:extLst>
            </p:cNvPr>
            <p:cNvGrpSpPr/>
            <p:nvPr/>
          </p:nvGrpSpPr>
          <p:grpSpPr bwMode="auto">
            <a:xfrm>
              <a:off x="3782" y="1789"/>
              <a:ext cx="247" cy="180"/>
              <a:chOff x="3782" y="1789"/>
              <a:chExt cx="247" cy="180"/>
            </a:xfrm>
          </p:grpSpPr>
          <p:grpSp>
            <p:nvGrpSpPr>
              <p:cNvPr id="481" name="Group 219">
                <a:extLst>
                  <a:ext uri="{FF2B5EF4-FFF2-40B4-BE49-F238E27FC236}">
                    <a16:creationId xmlns:a16="http://schemas.microsoft.com/office/drawing/2014/main" id="{556B7299-5556-A1D2-40DC-17460349C85D}"/>
                  </a:ext>
                </a:extLst>
              </p:cNvPr>
              <p:cNvGrpSpPr/>
              <p:nvPr/>
            </p:nvGrpSpPr>
            <p:grpSpPr bwMode="auto">
              <a:xfrm>
                <a:off x="3782" y="1789"/>
                <a:ext cx="247" cy="180"/>
                <a:chOff x="3782" y="1789"/>
                <a:chExt cx="247" cy="180"/>
              </a:xfrm>
            </p:grpSpPr>
            <p:grpSp>
              <p:nvGrpSpPr>
                <p:cNvPr id="487" name="Group 220">
                  <a:extLst>
                    <a:ext uri="{FF2B5EF4-FFF2-40B4-BE49-F238E27FC236}">
                      <a16:creationId xmlns:a16="http://schemas.microsoft.com/office/drawing/2014/main" id="{F9FEF869-EFCF-1EA6-B897-F8AE0A6D22D2}"/>
                    </a:ext>
                  </a:extLst>
                </p:cNvPr>
                <p:cNvGrpSpPr/>
                <p:nvPr/>
              </p:nvGrpSpPr>
              <p:grpSpPr bwMode="auto">
                <a:xfrm>
                  <a:off x="3844" y="1926"/>
                  <a:ext cx="135" cy="43"/>
                  <a:chOff x="3844" y="1926"/>
                  <a:chExt cx="135" cy="43"/>
                </a:xfrm>
              </p:grpSpPr>
              <p:sp>
                <p:nvSpPr>
                  <p:cNvPr id="496" name="Freeform 221">
                    <a:extLst>
                      <a:ext uri="{FF2B5EF4-FFF2-40B4-BE49-F238E27FC236}">
                        <a16:creationId xmlns:a16="http://schemas.microsoft.com/office/drawing/2014/main" id="{2B11F0EB-9EDF-2595-0327-50CC92C45C91}"/>
                      </a:ext>
                    </a:extLst>
                  </p:cNvPr>
                  <p:cNvSpPr/>
                  <p:nvPr/>
                </p:nvSpPr>
                <p:spPr bwMode="auto">
                  <a:xfrm>
                    <a:off x="3844" y="1926"/>
                    <a:ext cx="135" cy="43"/>
                  </a:xfrm>
                  <a:custGeom>
                    <a:avLst/>
                    <a:gdLst>
                      <a:gd name="T0" fmla="*/ 0 w 135"/>
                      <a:gd name="T1" fmla="*/ 0 h 43"/>
                      <a:gd name="T2" fmla="*/ 27 w 135"/>
                      <a:gd name="T3" fmla="*/ 33 h 43"/>
                      <a:gd name="T4" fmla="*/ 29 w 135"/>
                      <a:gd name="T5" fmla="*/ 35 h 43"/>
                      <a:gd name="T6" fmla="*/ 32 w 135"/>
                      <a:gd name="T7" fmla="*/ 36 h 43"/>
                      <a:gd name="T8" fmla="*/ 36 w 135"/>
                      <a:gd name="T9" fmla="*/ 37 h 43"/>
                      <a:gd name="T10" fmla="*/ 41 w 135"/>
                      <a:gd name="T11" fmla="*/ 39 h 43"/>
                      <a:gd name="T12" fmla="*/ 46 w 135"/>
                      <a:gd name="T13" fmla="*/ 40 h 43"/>
                      <a:gd name="T14" fmla="*/ 50 w 135"/>
                      <a:gd name="T15" fmla="*/ 40 h 43"/>
                      <a:gd name="T16" fmla="*/ 55 w 135"/>
                      <a:gd name="T17" fmla="*/ 41 h 43"/>
                      <a:gd name="T18" fmla="*/ 59 w 135"/>
                      <a:gd name="T19" fmla="*/ 41 h 43"/>
                      <a:gd name="T20" fmla="*/ 65 w 135"/>
                      <a:gd name="T21" fmla="*/ 42 h 43"/>
                      <a:gd name="T22" fmla="*/ 69 w 135"/>
                      <a:gd name="T23" fmla="*/ 42 h 43"/>
                      <a:gd name="T24" fmla="*/ 74 w 135"/>
                      <a:gd name="T25" fmla="*/ 41 h 43"/>
                      <a:gd name="T26" fmla="*/ 79 w 135"/>
                      <a:gd name="T27" fmla="*/ 41 h 43"/>
                      <a:gd name="T28" fmla="*/ 84 w 135"/>
                      <a:gd name="T29" fmla="*/ 40 h 43"/>
                      <a:gd name="T30" fmla="*/ 89 w 135"/>
                      <a:gd name="T31" fmla="*/ 40 h 43"/>
                      <a:gd name="T32" fmla="*/ 93 w 135"/>
                      <a:gd name="T33" fmla="*/ 39 h 43"/>
                      <a:gd name="T34" fmla="*/ 98 w 135"/>
                      <a:gd name="T35" fmla="*/ 38 h 43"/>
                      <a:gd name="T36" fmla="*/ 102 w 135"/>
                      <a:gd name="T37" fmla="*/ 36 h 43"/>
                      <a:gd name="T38" fmla="*/ 105 w 135"/>
                      <a:gd name="T39" fmla="*/ 35 h 43"/>
                      <a:gd name="T40" fmla="*/ 106 w 135"/>
                      <a:gd name="T41" fmla="*/ 33 h 43"/>
                      <a:gd name="T42" fmla="*/ 109 w 135"/>
                      <a:gd name="T43" fmla="*/ 32 h 43"/>
                      <a:gd name="T44" fmla="*/ 134 w 135"/>
                      <a:gd name="T45" fmla="*/ 0 h 43"/>
                      <a:gd name="T46" fmla="*/ 0 w 135"/>
                      <a:gd name="T47" fmla="*/ 0 h 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5" h="43">
                        <a:moveTo>
                          <a:pt x="0" y="0"/>
                        </a:moveTo>
                        <a:lnTo>
                          <a:pt x="27" y="33"/>
                        </a:lnTo>
                        <a:lnTo>
                          <a:pt x="29" y="35"/>
                        </a:lnTo>
                        <a:lnTo>
                          <a:pt x="32" y="36"/>
                        </a:lnTo>
                        <a:lnTo>
                          <a:pt x="36" y="37"/>
                        </a:lnTo>
                        <a:lnTo>
                          <a:pt x="41" y="39"/>
                        </a:lnTo>
                        <a:lnTo>
                          <a:pt x="46" y="40"/>
                        </a:lnTo>
                        <a:lnTo>
                          <a:pt x="50" y="40"/>
                        </a:lnTo>
                        <a:lnTo>
                          <a:pt x="55" y="41"/>
                        </a:lnTo>
                        <a:lnTo>
                          <a:pt x="59" y="41"/>
                        </a:lnTo>
                        <a:lnTo>
                          <a:pt x="65" y="42"/>
                        </a:lnTo>
                        <a:lnTo>
                          <a:pt x="69" y="42"/>
                        </a:lnTo>
                        <a:lnTo>
                          <a:pt x="74" y="41"/>
                        </a:lnTo>
                        <a:lnTo>
                          <a:pt x="79" y="41"/>
                        </a:lnTo>
                        <a:lnTo>
                          <a:pt x="84" y="40"/>
                        </a:lnTo>
                        <a:lnTo>
                          <a:pt x="89" y="40"/>
                        </a:lnTo>
                        <a:lnTo>
                          <a:pt x="93" y="39"/>
                        </a:lnTo>
                        <a:lnTo>
                          <a:pt x="98" y="38"/>
                        </a:lnTo>
                        <a:lnTo>
                          <a:pt x="102" y="36"/>
                        </a:lnTo>
                        <a:lnTo>
                          <a:pt x="105" y="35"/>
                        </a:lnTo>
                        <a:lnTo>
                          <a:pt x="106" y="33"/>
                        </a:lnTo>
                        <a:lnTo>
                          <a:pt x="109" y="32"/>
                        </a:lnTo>
                        <a:lnTo>
                          <a:pt x="134" y="0"/>
                        </a:lnTo>
                        <a:lnTo>
                          <a:pt x="0" y="0"/>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97" name="Freeform 222">
                    <a:extLst>
                      <a:ext uri="{FF2B5EF4-FFF2-40B4-BE49-F238E27FC236}">
                        <a16:creationId xmlns:a16="http://schemas.microsoft.com/office/drawing/2014/main" id="{99386AAB-F0A6-EDF5-F510-461960CF89F4}"/>
                      </a:ext>
                    </a:extLst>
                  </p:cNvPr>
                  <p:cNvSpPr/>
                  <p:nvPr/>
                </p:nvSpPr>
                <p:spPr bwMode="auto">
                  <a:xfrm>
                    <a:off x="3865" y="1926"/>
                    <a:ext cx="60" cy="43"/>
                  </a:xfrm>
                  <a:custGeom>
                    <a:avLst/>
                    <a:gdLst>
                      <a:gd name="T0" fmla="*/ 0 w 60"/>
                      <a:gd name="T1" fmla="*/ 0 h 43"/>
                      <a:gd name="T2" fmla="*/ 16 w 60"/>
                      <a:gd name="T3" fmla="*/ 37 h 43"/>
                      <a:gd name="T4" fmla="*/ 19 w 60"/>
                      <a:gd name="T5" fmla="*/ 39 h 43"/>
                      <a:gd name="T6" fmla="*/ 25 w 60"/>
                      <a:gd name="T7" fmla="*/ 40 h 43"/>
                      <a:gd name="T8" fmla="*/ 29 w 60"/>
                      <a:gd name="T9" fmla="*/ 40 h 43"/>
                      <a:gd name="T10" fmla="*/ 33 w 60"/>
                      <a:gd name="T11" fmla="*/ 41 h 43"/>
                      <a:gd name="T12" fmla="*/ 38 w 60"/>
                      <a:gd name="T13" fmla="*/ 41 h 43"/>
                      <a:gd name="T14" fmla="*/ 43 w 60"/>
                      <a:gd name="T15" fmla="*/ 42 h 43"/>
                      <a:gd name="T16" fmla="*/ 47 w 60"/>
                      <a:gd name="T17" fmla="*/ 42 h 43"/>
                      <a:gd name="T18" fmla="*/ 53 w 60"/>
                      <a:gd name="T19" fmla="*/ 41 h 43"/>
                      <a:gd name="T20" fmla="*/ 59 w 60"/>
                      <a:gd name="T21" fmla="*/ 0 h 43"/>
                      <a:gd name="T22" fmla="*/ 0 w 60"/>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 h="43">
                        <a:moveTo>
                          <a:pt x="0" y="0"/>
                        </a:moveTo>
                        <a:lnTo>
                          <a:pt x="16" y="37"/>
                        </a:lnTo>
                        <a:lnTo>
                          <a:pt x="19" y="39"/>
                        </a:lnTo>
                        <a:lnTo>
                          <a:pt x="25" y="40"/>
                        </a:lnTo>
                        <a:lnTo>
                          <a:pt x="29" y="40"/>
                        </a:lnTo>
                        <a:lnTo>
                          <a:pt x="33" y="41"/>
                        </a:lnTo>
                        <a:lnTo>
                          <a:pt x="38" y="41"/>
                        </a:lnTo>
                        <a:lnTo>
                          <a:pt x="43" y="42"/>
                        </a:lnTo>
                        <a:lnTo>
                          <a:pt x="47" y="42"/>
                        </a:lnTo>
                        <a:lnTo>
                          <a:pt x="53" y="41"/>
                        </a:lnTo>
                        <a:lnTo>
                          <a:pt x="59" y="0"/>
                        </a:lnTo>
                        <a:lnTo>
                          <a:pt x="0" y="0"/>
                        </a:lnTo>
                      </a:path>
                    </a:pathLst>
                  </a:custGeom>
                  <a:solidFill>
                    <a:srgbClr val="404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488" name="Group 223">
                  <a:extLst>
                    <a:ext uri="{FF2B5EF4-FFF2-40B4-BE49-F238E27FC236}">
                      <a16:creationId xmlns:a16="http://schemas.microsoft.com/office/drawing/2014/main" id="{EB1B92B4-E290-8D09-A26B-755A77B3FFDC}"/>
                    </a:ext>
                  </a:extLst>
                </p:cNvPr>
                <p:cNvGrpSpPr/>
                <p:nvPr/>
              </p:nvGrpSpPr>
              <p:grpSpPr bwMode="auto">
                <a:xfrm>
                  <a:off x="3782" y="1789"/>
                  <a:ext cx="247" cy="150"/>
                  <a:chOff x="3782" y="1789"/>
                  <a:chExt cx="247" cy="150"/>
                </a:xfrm>
              </p:grpSpPr>
              <p:sp>
                <p:nvSpPr>
                  <p:cNvPr id="489" name="Freeform 224">
                    <a:extLst>
                      <a:ext uri="{FF2B5EF4-FFF2-40B4-BE49-F238E27FC236}">
                        <a16:creationId xmlns:a16="http://schemas.microsoft.com/office/drawing/2014/main" id="{3613FBCA-14AD-6AB1-5B1A-87BE1C0A01B7}"/>
                      </a:ext>
                    </a:extLst>
                  </p:cNvPr>
                  <p:cNvSpPr/>
                  <p:nvPr/>
                </p:nvSpPr>
                <p:spPr bwMode="auto">
                  <a:xfrm>
                    <a:off x="3782" y="1789"/>
                    <a:ext cx="247" cy="150"/>
                  </a:xfrm>
                  <a:custGeom>
                    <a:avLst/>
                    <a:gdLst>
                      <a:gd name="T0" fmla="*/ 5 w 247"/>
                      <a:gd name="T1" fmla="*/ 4 h 150"/>
                      <a:gd name="T2" fmla="*/ 6 w 247"/>
                      <a:gd name="T3" fmla="*/ 7 h 150"/>
                      <a:gd name="T4" fmla="*/ 6 w 247"/>
                      <a:gd name="T5" fmla="*/ 15 h 150"/>
                      <a:gd name="T6" fmla="*/ 3 w 247"/>
                      <a:gd name="T7" fmla="*/ 19 h 150"/>
                      <a:gd name="T8" fmla="*/ 1 w 247"/>
                      <a:gd name="T9" fmla="*/ 26 h 150"/>
                      <a:gd name="T10" fmla="*/ 4 w 247"/>
                      <a:gd name="T11" fmla="*/ 31 h 150"/>
                      <a:gd name="T12" fmla="*/ 9 w 247"/>
                      <a:gd name="T13" fmla="*/ 36 h 150"/>
                      <a:gd name="T14" fmla="*/ 8 w 247"/>
                      <a:gd name="T15" fmla="*/ 40 h 150"/>
                      <a:gd name="T16" fmla="*/ 3 w 247"/>
                      <a:gd name="T17" fmla="*/ 44 h 150"/>
                      <a:gd name="T18" fmla="*/ 1 w 247"/>
                      <a:gd name="T19" fmla="*/ 49 h 150"/>
                      <a:gd name="T20" fmla="*/ 5 w 247"/>
                      <a:gd name="T21" fmla="*/ 53 h 150"/>
                      <a:gd name="T22" fmla="*/ 8 w 247"/>
                      <a:gd name="T23" fmla="*/ 57 h 150"/>
                      <a:gd name="T24" fmla="*/ 8 w 247"/>
                      <a:gd name="T25" fmla="*/ 62 h 150"/>
                      <a:gd name="T26" fmla="*/ 3 w 247"/>
                      <a:gd name="T27" fmla="*/ 67 h 150"/>
                      <a:gd name="T28" fmla="*/ 0 w 247"/>
                      <a:gd name="T29" fmla="*/ 72 h 150"/>
                      <a:gd name="T30" fmla="*/ 3 w 247"/>
                      <a:gd name="T31" fmla="*/ 77 h 150"/>
                      <a:gd name="T32" fmla="*/ 9 w 247"/>
                      <a:gd name="T33" fmla="*/ 81 h 150"/>
                      <a:gd name="T34" fmla="*/ 9 w 247"/>
                      <a:gd name="T35" fmla="*/ 89 h 150"/>
                      <a:gd name="T36" fmla="*/ 5 w 247"/>
                      <a:gd name="T37" fmla="*/ 94 h 150"/>
                      <a:gd name="T38" fmla="*/ 5 w 247"/>
                      <a:gd name="T39" fmla="*/ 98 h 150"/>
                      <a:gd name="T40" fmla="*/ 11 w 247"/>
                      <a:gd name="T41" fmla="*/ 103 h 150"/>
                      <a:gd name="T42" fmla="*/ 28 w 247"/>
                      <a:gd name="T43" fmla="*/ 118 h 150"/>
                      <a:gd name="T44" fmla="*/ 44 w 247"/>
                      <a:gd name="T45" fmla="*/ 130 h 150"/>
                      <a:gd name="T46" fmla="*/ 58 w 247"/>
                      <a:gd name="T47" fmla="*/ 137 h 150"/>
                      <a:gd name="T48" fmla="*/ 84 w 247"/>
                      <a:gd name="T49" fmla="*/ 145 h 150"/>
                      <a:gd name="T50" fmla="*/ 108 w 247"/>
                      <a:gd name="T51" fmla="*/ 148 h 150"/>
                      <a:gd name="T52" fmla="*/ 140 w 247"/>
                      <a:gd name="T53" fmla="*/ 148 h 150"/>
                      <a:gd name="T54" fmla="*/ 168 w 247"/>
                      <a:gd name="T55" fmla="*/ 146 h 150"/>
                      <a:gd name="T56" fmla="*/ 187 w 247"/>
                      <a:gd name="T57" fmla="*/ 142 h 150"/>
                      <a:gd name="T58" fmla="*/ 200 w 247"/>
                      <a:gd name="T59" fmla="*/ 136 h 150"/>
                      <a:gd name="T60" fmla="*/ 209 w 247"/>
                      <a:gd name="T61" fmla="*/ 130 h 150"/>
                      <a:gd name="T62" fmla="*/ 235 w 247"/>
                      <a:gd name="T63" fmla="*/ 102 h 150"/>
                      <a:gd name="T64" fmla="*/ 240 w 247"/>
                      <a:gd name="T65" fmla="*/ 92 h 150"/>
                      <a:gd name="T66" fmla="*/ 241 w 247"/>
                      <a:gd name="T67" fmla="*/ 88 h 150"/>
                      <a:gd name="T68" fmla="*/ 237 w 247"/>
                      <a:gd name="T69" fmla="*/ 84 h 150"/>
                      <a:gd name="T70" fmla="*/ 237 w 247"/>
                      <a:gd name="T71" fmla="*/ 78 h 150"/>
                      <a:gd name="T72" fmla="*/ 240 w 247"/>
                      <a:gd name="T73" fmla="*/ 74 h 150"/>
                      <a:gd name="T74" fmla="*/ 244 w 247"/>
                      <a:gd name="T75" fmla="*/ 70 h 150"/>
                      <a:gd name="T76" fmla="*/ 246 w 247"/>
                      <a:gd name="T77" fmla="*/ 65 h 150"/>
                      <a:gd name="T78" fmla="*/ 242 w 247"/>
                      <a:gd name="T79" fmla="*/ 61 h 150"/>
                      <a:gd name="T80" fmla="*/ 238 w 247"/>
                      <a:gd name="T81" fmla="*/ 57 h 150"/>
                      <a:gd name="T82" fmla="*/ 238 w 247"/>
                      <a:gd name="T83" fmla="*/ 52 h 150"/>
                      <a:gd name="T84" fmla="*/ 243 w 247"/>
                      <a:gd name="T85" fmla="*/ 47 h 150"/>
                      <a:gd name="T86" fmla="*/ 244 w 247"/>
                      <a:gd name="T87" fmla="*/ 41 h 150"/>
                      <a:gd name="T88" fmla="*/ 240 w 247"/>
                      <a:gd name="T89" fmla="*/ 36 h 150"/>
                      <a:gd name="T90" fmla="*/ 238 w 247"/>
                      <a:gd name="T91" fmla="*/ 32 h 150"/>
                      <a:gd name="T92" fmla="*/ 241 w 247"/>
                      <a:gd name="T93" fmla="*/ 26 h 150"/>
                      <a:gd name="T94" fmla="*/ 244 w 247"/>
                      <a:gd name="T95" fmla="*/ 23 h 150"/>
                      <a:gd name="T96" fmla="*/ 246 w 247"/>
                      <a:gd name="T97" fmla="*/ 18 h 150"/>
                      <a:gd name="T98" fmla="*/ 243 w 247"/>
                      <a:gd name="T99" fmla="*/ 13 h 150"/>
                      <a:gd name="T100" fmla="*/ 239 w 247"/>
                      <a:gd name="T101" fmla="*/ 8 h 150"/>
                      <a:gd name="T102" fmla="*/ 240 w 247"/>
                      <a:gd name="T103" fmla="*/ 3 h 150"/>
                      <a:gd name="T104" fmla="*/ 7 w 247"/>
                      <a:gd name="T105" fmla="*/ 0 h 1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47" h="150">
                        <a:moveTo>
                          <a:pt x="7" y="0"/>
                        </a:moveTo>
                        <a:lnTo>
                          <a:pt x="5" y="4"/>
                        </a:lnTo>
                        <a:lnTo>
                          <a:pt x="6" y="5"/>
                        </a:lnTo>
                        <a:lnTo>
                          <a:pt x="6" y="7"/>
                        </a:lnTo>
                        <a:lnTo>
                          <a:pt x="7" y="12"/>
                        </a:lnTo>
                        <a:lnTo>
                          <a:pt x="6" y="15"/>
                        </a:lnTo>
                        <a:lnTo>
                          <a:pt x="4" y="17"/>
                        </a:lnTo>
                        <a:lnTo>
                          <a:pt x="3" y="19"/>
                        </a:lnTo>
                        <a:lnTo>
                          <a:pt x="1" y="23"/>
                        </a:lnTo>
                        <a:lnTo>
                          <a:pt x="1" y="26"/>
                        </a:lnTo>
                        <a:lnTo>
                          <a:pt x="3" y="28"/>
                        </a:lnTo>
                        <a:lnTo>
                          <a:pt x="4" y="31"/>
                        </a:lnTo>
                        <a:lnTo>
                          <a:pt x="7" y="33"/>
                        </a:lnTo>
                        <a:lnTo>
                          <a:pt x="9" y="36"/>
                        </a:lnTo>
                        <a:lnTo>
                          <a:pt x="9" y="38"/>
                        </a:lnTo>
                        <a:lnTo>
                          <a:pt x="8" y="40"/>
                        </a:lnTo>
                        <a:lnTo>
                          <a:pt x="5" y="42"/>
                        </a:lnTo>
                        <a:lnTo>
                          <a:pt x="3" y="44"/>
                        </a:lnTo>
                        <a:lnTo>
                          <a:pt x="2" y="46"/>
                        </a:lnTo>
                        <a:lnTo>
                          <a:pt x="1" y="49"/>
                        </a:lnTo>
                        <a:lnTo>
                          <a:pt x="3" y="51"/>
                        </a:lnTo>
                        <a:lnTo>
                          <a:pt x="5" y="53"/>
                        </a:lnTo>
                        <a:lnTo>
                          <a:pt x="7" y="55"/>
                        </a:lnTo>
                        <a:lnTo>
                          <a:pt x="8" y="57"/>
                        </a:lnTo>
                        <a:lnTo>
                          <a:pt x="9" y="59"/>
                        </a:lnTo>
                        <a:lnTo>
                          <a:pt x="8" y="62"/>
                        </a:lnTo>
                        <a:lnTo>
                          <a:pt x="5" y="65"/>
                        </a:lnTo>
                        <a:lnTo>
                          <a:pt x="3" y="67"/>
                        </a:lnTo>
                        <a:lnTo>
                          <a:pt x="0" y="70"/>
                        </a:lnTo>
                        <a:lnTo>
                          <a:pt x="0" y="72"/>
                        </a:lnTo>
                        <a:lnTo>
                          <a:pt x="1" y="74"/>
                        </a:lnTo>
                        <a:lnTo>
                          <a:pt x="3" y="77"/>
                        </a:lnTo>
                        <a:lnTo>
                          <a:pt x="6" y="79"/>
                        </a:lnTo>
                        <a:lnTo>
                          <a:pt x="9" y="81"/>
                        </a:lnTo>
                        <a:lnTo>
                          <a:pt x="10" y="85"/>
                        </a:lnTo>
                        <a:lnTo>
                          <a:pt x="9" y="89"/>
                        </a:lnTo>
                        <a:lnTo>
                          <a:pt x="6" y="92"/>
                        </a:lnTo>
                        <a:lnTo>
                          <a:pt x="5" y="94"/>
                        </a:lnTo>
                        <a:lnTo>
                          <a:pt x="5" y="96"/>
                        </a:lnTo>
                        <a:lnTo>
                          <a:pt x="5" y="98"/>
                        </a:lnTo>
                        <a:lnTo>
                          <a:pt x="7" y="100"/>
                        </a:lnTo>
                        <a:lnTo>
                          <a:pt x="11" y="103"/>
                        </a:lnTo>
                        <a:lnTo>
                          <a:pt x="17" y="109"/>
                        </a:lnTo>
                        <a:lnTo>
                          <a:pt x="28" y="118"/>
                        </a:lnTo>
                        <a:lnTo>
                          <a:pt x="38" y="126"/>
                        </a:lnTo>
                        <a:lnTo>
                          <a:pt x="44" y="130"/>
                        </a:lnTo>
                        <a:lnTo>
                          <a:pt x="51" y="133"/>
                        </a:lnTo>
                        <a:lnTo>
                          <a:pt x="58" y="137"/>
                        </a:lnTo>
                        <a:lnTo>
                          <a:pt x="68" y="141"/>
                        </a:lnTo>
                        <a:lnTo>
                          <a:pt x="84" y="145"/>
                        </a:lnTo>
                        <a:lnTo>
                          <a:pt x="96" y="147"/>
                        </a:lnTo>
                        <a:lnTo>
                          <a:pt x="108" y="148"/>
                        </a:lnTo>
                        <a:lnTo>
                          <a:pt x="124" y="149"/>
                        </a:lnTo>
                        <a:lnTo>
                          <a:pt x="140" y="148"/>
                        </a:lnTo>
                        <a:lnTo>
                          <a:pt x="155" y="148"/>
                        </a:lnTo>
                        <a:lnTo>
                          <a:pt x="168" y="146"/>
                        </a:lnTo>
                        <a:lnTo>
                          <a:pt x="179" y="144"/>
                        </a:lnTo>
                        <a:lnTo>
                          <a:pt x="187" y="142"/>
                        </a:lnTo>
                        <a:lnTo>
                          <a:pt x="194" y="139"/>
                        </a:lnTo>
                        <a:lnTo>
                          <a:pt x="200" y="136"/>
                        </a:lnTo>
                        <a:lnTo>
                          <a:pt x="205" y="134"/>
                        </a:lnTo>
                        <a:lnTo>
                          <a:pt x="209" y="130"/>
                        </a:lnTo>
                        <a:lnTo>
                          <a:pt x="224" y="115"/>
                        </a:lnTo>
                        <a:lnTo>
                          <a:pt x="235" y="102"/>
                        </a:lnTo>
                        <a:lnTo>
                          <a:pt x="239" y="95"/>
                        </a:lnTo>
                        <a:lnTo>
                          <a:pt x="240" y="92"/>
                        </a:lnTo>
                        <a:lnTo>
                          <a:pt x="241" y="90"/>
                        </a:lnTo>
                        <a:lnTo>
                          <a:pt x="241" y="88"/>
                        </a:lnTo>
                        <a:lnTo>
                          <a:pt x="239" y="85"/>
                        </a:lnTo>
                        <a:lnTo>
                          <a:pt x="237" y="84"/>
                        </a:lnTo>
                        <a:lnTo>
                          <a:pt x="236" y="81"/>
                        </a:lnTo>
                        <a:lnTo>
                          <a:pt x="237" y="78"/>
                        </a:lnTo>
                        <a:lnTo>
                          <a:pt x="239" y="77"/>
                        </a:lnTo>
                        <a:lnTo>
                          <a:pt x="240" y="74"/>
                        </a:lnTo>
                        <a:lnTo>
                          <a:pt x="242" y="73"/>
                        </a:lnTo>
                        <a:lnTo>
                          <a:pt x="244" y="70"/>
                        </a:lnTo>
                        <a:lnTo>
                          <a:pt x="246" y="68"/>
                        </a:lnTo>
                        <a:lnTo>
                          <a:pt x="246" y="65"/>
                        </a:lnTo>
                        <a:lnTo>
                          <a:pt x="244" y="63"/>
                        </a:lnTo>
                        <a:lnTo>
                          <a:pt x="242" y="61"/>
                        </a:lnTo>
                        <a:lnTo>
                          <a:pt x="240" y="59"/>
                        </a:lnTo>
                        <a:lnTo>
                          <a:pt x="238" y="57"/>
                        </a:lnTo>
                        <a:lnTo>
                          <a:pt x="238" y="54"/>
                        </a:lnTo>
                        <a:lnTo>
                          <a:pt x="238" y="52"/>
                        </a:lnTo>
                        <a:lnTo>
                          <a:pt x="241" y="49"/>
                        </a:lnTo>
                        <a:lnTo>
                          <a:pt x="243" y="47"/>
                        </a:lnTo>
                        <a:lnTo>
                          <a:pt x="244" y="45"/>
                        </a:lnTo>
                        <a:lnTo>
                          <a:pt x="244" y="41"/>
                        </a:lnTo>
                        <a:lnTo>
                          <a:pt x="243" y="38"/>
                        </a:lnTo>
                        <a:lnTo>
                          <a:pt x="240" y="36"/>
                        </a:lnTo>
                        <a:lnTo>
                          <a:pt x="239" y="34"/>
                        </a:lnTo>
                        <a:lnTo>
                          <a:pt x="238" y="32"/>
                        </a:lnTo>
                        <a:lnTo>
                          <a:pt x="239" y="29"/>
                        </a:lnTo>
                        <a:lnTo>
                          <a:pt x="241" y="26"/>
                        </a:lnTo>
                        <a:lnTo>
                          <a:pt x="242" y="25"/>
                        </a:lnTo>
                        <a:lnTo>
                          <a:pt x="244" y="23"/>
                        </a:lnTo>
                        <a:lnTo>
                          <a:pt x="246" y="20"/>
                        </a:lnTo>
                        <a:lnTo>
                          <a:pt x="246" y="18"/>
                        </a:lnTo>
                        <a:lnTo>
                          <a:pt x="245" y="16"/>
                        </a:lnTo>
                        <a:lnTo>
                          <a:pt x="243" y="13"/>
                        </a:lnTo>
                        <a:lnTo>
                          <a:pt x="241" y="11"/>
                        </a:lnTo>
                        <a:lnTo>
                          <a:pt x="239" y="8"/>
                        </a:lnTo>
                        <a:lnTo>
                          <a:pt x="239" y="5"/>
                        </a:lnTo>
                        <a:lnTo>
                          <a:pt x="240" y="3"/>
                        </a:lnTo>
                        <a:lnTo>
                          <a:pt x="239" y="0"/>
                        </a:lnTo>
                        <a:lnTo>
                          <a:pt x="7" y="0"/>
                        </a:lnTo>
                      </a:path>
                    </a:pathLst>
                  </a:custGeom>
                  <a:solidFill>
                    <a:srgbClr val="FFC08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90" name="Freeform 225">
                    <a:extLst>
                      <a:ext uri="{FF2B5EF4-FFF2-40B4-BE49-F238E27FC236}">
                        <a16:creationId xmlns:a16="http://schemas.microsoft.com/office/drawing/2014/main" id="{5506EDE9-082E-986C-684E-CDA83D7A7F1D}"/>
                      </a:ext>
                    </a:extLst>
                  </p:cNvPr>
                  <p:cNvSpPr/>
                  <p:nvPr/>
                </p:nvSpPr>
                <p:spPr bwMode="auto">
                  <a:xfrm>
                    <a:off x="3783" y="1809"/>
                    <a:ext cx="33" cy="21"/>
                  </a:xfrm>
                  <a:custGeom>
                    <a:avLst/>
                    <a:gdLst>
                      <a:gd name="T0" fmla="*/ 1 w 33"/>
                      <a:gd name="T1" fmla="*/ 0 h 21"/>
                      <a:gd name="T2" fmla="*/ 3 w 33"/>
                      <a:gd name="T3" fmla="*/ 2 h 21"/>
                      <a:gd name="T4" fmla="*/ 6 w 33"/>
                      <a:gd name="T5" fmla="*/ 5 h 21"/>
                      <a:gd name="T6" fmla="*/ 12 w 33"/>
                      <a:gd name="T7" fmla="*/ 8 h 21"/>
                      <a:gd name="T8" fmla="*/ 18 w 33"/>
                      <a:gd name="T9" fmla="*/ 11 h 21"/>
                      <a:gd name="T10" fmla="*/ 25 w 33"/>
                      <a:gd name="T11" fmla="*/ 13 h 21"/>
                      <a:gd name="T12" fmla="*/ 32 w 33"/>
                      <a:gd name="T13" fmla="*/ 14 h 21"/>
                      <a:gd name="T14" fmla="*/ 29 w 33"/>
                      <a:gd name="T15" fmla="*/ 18 h 21"/>
                      <a:gd name="T16" fmla="*/ 21 w 33"/>
                      <a:gd name="T17" fmla="*/ 17 h 21"/>
                      <a:gd name="T18" fmla="*/ 12 w 33"/>
                      <a:gd name="T19" fmla="*/ 17 h 21"/>
                      <a:gd name="T20" fmla="*/ 6 w 33"/>
                      <a:gd name="T21" fmla="*/ 20 h 21"/>
                      <a:gd name="T22" fmla="*/ 8 w 33"/>
                      <a:gd name="T23" fmla="*/ 18 h 21"/>
                      <a:gd name="T24" fmla="*/ 7 w 33"/>
                      <a:gd name="T25" fmla="*/ 15 h 21"/>
                      <a:gd name="T26" fmla="*/ 5 w 33"/>
                      <a:gd name="T27" fmla="*/ 12 h 21"/>
                      <a:gd name="T28" fmla="*/ 3 w 33"/>
                      <a:gd name="T29" fmla="*/ 10 h 21"/>
                      <a:gd name="T30" fmla="*/ 0 w 33"/>
                      <a:gd name="T31" fmla="*/ 6 h 21"/>
                      <a:gd name="T32" fmla="*/ 0 w 33"/>
                      <a:gd name="T33" fmla="*/ 3 h 21"/>
                      <a:gd name="T34" fmla="*/ 1 w 33"/>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 h="21">
                        <a:moveTo>
                          <a:pt x="1" y="0"/>
                        </a:moveTo>
                        <a:lnTo>
                          <a:pt x="3" y="2"/>
                        </a:lnTo>
                        <a:lnTo>
                          <a:pt x="6" y="5"/>
                        </a:lnTo>
                        <a:lnTo>
                          <a:pt x="12" y="8"/>
                        </a:lnTo>
                        <a:lnTo>
                          <a:pt x="18" y="11"/>
                        </a:lnTo>
                        <a:lnTo>
                          <a:pt x="25" y="13"/>
                        </a:lnTo>
                        <a:lnTo>
                          <a:pt x="32" y="14"/>
                        </a:lnTo>
                        <a:lnTo>
                          <a:pt x="29" y="18"/>
                        </a:lnTo>
                        <a:lnTo>
                          <a:pt x="21" y="17"/>
                        </a:lnTo>
                        <a:lnTo>
                          <a:pt x="12" y="17"/>
                        </a:lnTo>
                        <a:lnTo>
                          <a:pt x="6" y="20"/>
                        </a:lnTo>
                        <a:lnTo>
                          <a:pt x="8" y="18"/>
                        </a:lnTo>
                        <a:lnTo>
                          <a:pt x="7" y="15"/>
                        </a:lnTo>
                        <a:lnTo>
                          <a:pt x="5" y="12"/>
                        </a:lnTo>
                        <a:lnTo>
                          <a:pt x="3" y="10"/>
                        </a:lnTo>
                        <a:lnTo>
                          <a:pt x="0" y="6"/>
                        </a:lnTo>
                        <a:lnTo>
                          <a:pt x="0" y="3"/>
                        </a:lnTo>
                        <a:lnTo>
                          <a:pt x="1"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91" name="Freeform 226">
                    <a:extLst>
                      <a:ext uri="{FF2B5EF4-FFF2-40B4-BE49-F238E27FC236}">
                        <a16:creationId xmlns:a16="http://schemas.microsoft.com/office/drawing/2014/main" id="{CFAD5F59-69D0-C42B-9E54-D6AB1AEFF75B}"/>
                      </a:ext>
                    </a:extLst>
                  </p:cNvPr>
                  <p:cNvSpPr/>
                  <p:nvPr/>
                </p:nvSpPr>
                <p:spPr bwMode="auto">
                  <a:xfrm>
                    <a:off x="3785" y="1835"/>
                    <a:ext cx="41" cy="18"/>
                  </a:xfrm>
                  <a:custGeom>
                    <a:avLst/>
                    <a:gdLst>
                      <a:gd name="T0" fmla="*/ 0 w 41"/>
                      <a:gd name="T1" fmla="*/ 1 h 18"/>
                      <a:gd name="T2" fmla="*/ 1 w 41"/>
                      <a:gd name="T3" fmla="*/ 0 h 18"/>
                      <a:gd name="T4" fmla="*/ 2 w 41"/>
                      <a:gd name="T5" fmla="*/ 1 h 18"/>
                      <a:gd name="T6" fmla="*/ 5 w 41"/>
                      <a:gd name="T7" fmla="*/ 3 h 18"/>
                      <a:gd name="T8" fmla="*/ 11 w 41"/>
                      <a:gd name="T9" fmla="*/ 4 h 18"/>
                      <a:gd name="T10" fmla="*/ 17 w 41"/>
                      <a:gd name="T11" fmla="*/ 6 h 18"/>
                      <a:gd name="T12" fmla="*/ 26 w 41"/>
                      <a:gd name="T13" fmla="*/ 7 h 18"/>
                      <a:gd name="T14" fmla="*/ 36 w 41"/>
                      <a:gd name="T15" fmla="*/ 9 h 18"/>
                      <a:gd name="T16" fmla="*/ 40 w 41"/>
                      <a:gd name="T17" fmla="*/ 16 h 18"/>
                      <a:gd name="T18" fmla="*/ 28 w 41"/>
                      <a:gd name="T19" fmla="*/ 14 h 18"/>
                      <a:gd name="T20" fmla="*/ 19 w 41"/>
                      <a:gd name="T21" fmla="*/ 13 h 18"/>
                      <a:gd name="T22" fmla="*/ 12 w 41"/>
                      <a:gd name="T23" fmla="*/ 14 h 18"/>
                      <a:gd name="T24" fmla="*/ 6 w 41"/>
                      <a:gd name="T25" fmla="*/ 17 h 18"/>
                      <a:gd name="T26" fmla="*/ 6 w 41"/>
                      <a:gd name="T27" fmla="*/ 15 h 18"/>
                      <a:gd name="T28" fmla="*/ 6 w 41"/>
                      <a:gd name="T29" fmla="*/ 12 h 18"/>
                      <a:gd name="T30" fmla="*/ 5 w 41"/>
                      <a:gd name="T31" fmla="*/ 10 h 18"/>
                      <a:gd name="T32" fmla="*/ 2 w 41"/>
                      <a:gd name="T33" fmla="*/ 7 h 18"/>
                      <a:gd name="T34" fmla="*/ 0 w 41"/>
                      <a:gd name="T35" fmla="*/ 4 h 18"/>
                      <a:gd name="T36" fmla="*/ 0 w 41"/>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1" h="18">
                        <a:moveTo>
                          <a:pt x="0" y="1"/>
                        </a:moveTo>
                        <a:lnTo>
                          <a:pt x="1" y="0"/>
                        </a:lnTo>
                        <a:lnTo>
                          <a:pt x="2" y="1"/>
                        </a:lnTo>
                        <a:lnTo>
                          <a:pt x="5" y="3"/>
                        </a:lnTo>
                        <a:lnTo>
                          <a:pt x="11" y="4"/>
                        </a:lnTo>
                        <a:lnTo>
                          <a:pt x="17" y="6"/>
                        </a:lnTo>
                        <a:lnTo>
                          <a:pt x="26" y="7"/>
                        </a:lnTo>
                        <a:lnTo>
                          <a:pt x="36" y="9"/>
                        </a:lnTo>
                        <a:lnTo>
                          <a:pt x="40" y="16"/>
                        </a:lnTo>
                        <a:lnTo>
                          <a:pt x="28" y="14"/>
                        </a:lnTo>
                        <a:lnTo>
                          <a:pt x="19" y="13"/>
                        </a:lnTo>
                        <a:lnTo>
                          <a:pt x="12" y="14"/>
                        </a:lnTo>
                        <a:lnTo>
                          <a:pt x="6" y="17"/>
                        </a:lnTo>
                        <a:lnTo>
                          <a:pt x="6" y="15"/>
                        </a:lnTo>
                        <a:lnTo>
                          <a:pt x="6" y="12"/>
                        </a:lnTo>
                        <a:lnTo>
                          <a:pt x="5" y="10"/>
                        </a:lnTo>
                        <a:lnTo>
                          <a:pt x="2" y="7"/>
                        </a:lnTo>
                        <a:lnTo>
                          <a:pt x="0" y="4"/>
                        </a:lnTo>
                        <a:lnTo>
                          <a:pt x="0" y="1"/>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92" name="Freeform 227">
                    <a:extLst>
                      <a:ext uri="{FF2B5EF4-FFF2-40B4-BE49-F238E27FC236}">
                        <a16:creationId xmlns:a16="http://schemas.microsoft.com/office/drawing/2014/main" id="{09D12EEB-B83C-7A4A-766C-5D2E6815CCCE}"/>
                      </a:ext>
                    </a:extLst>
                  </p:cNvPr>
                  <p:cNvSpPr/>
                  <p:nvPr/>
                </p:nvSpPr>
                <p:spPr bwMode="auto">
                  <a:xfrm>
                    <a:off x="3782" y="1856"/>
                    <a:ext cx="49" cy="23"/>
                  </a:xfrm>
                  <a:custGeom>
                    <a:avLst/>
                    <a:gdLst>
                      <a:gd name="T0" fmla="*/ 0 w 49"/>
                      <a:gd name="T1" fmla="*/ 3 h 23"/>
                      <a:gd name="T2" fmla="*/ 3 w 49"/>
                      <a:gd name="T3" fmla="*/ 0 h 23"/>
                      <a:gd name="T4" fmla="*/ 5 w 49"/>
                      <a:gd name="T5" fmla="*/ 3 h 23"/>
                      <a:gd name="T6" fmla="*/ 9 w 49"/>
                      <a:gd name="T7" fmla="*/ 5 h 23"/>
                      <a:gd name="T8" fmla="*/ 12 w 49"/>
                      <a:gd name="T9" fmla="*/ 7 h 23"/>
                      <a:gd name="T10" fmla="*/ 19 w 49"/>
                      <a:gd name="T11" fmla="*/ 9 h 23"/>
                      <a:gd name="T12" fmla="*/ 26 w 49"/>
                      <a:gd name="T13" fmla="*/ 10 h 23"/>
                      <a:gd name="T14" fmla="*/ 34 w 49"/>
                      <a:gd name="T15" fmla="*/ 12 h 23"/>
                      <a:gd name="T16" fmla="*/ 45 w 49"/>
                      <a:gd name="T17" fmla="*/ 15 h 23"/>
                      <a:gd name="T18" fmla="*/ 48 w 49"/>
                      <a:gd name="T19" fmla="*/ 22 h 23"/>
                      <a:gd name="T20" fmla="*/ 36 w 49"/>
                      <a:gd name="T21" fmla="*/ 18 h 23"/>
                      <a:gd name="T22" fmla="*/ 28 w 49"/>
                      <a:gd name="T23" fmla="*/ 16 h 23"/>
                      <a:gd name="T24" fmla="*/ 21 w 49"/>
                      <a:gd name="T25" fmla="*/ 15 h 23"/>
                      <a:gd name="T26" fmla="*/ 16 w 49"/>
                      <a:gd name="T27" fmla="*/ 15 h 23"/>
                      <a:gd name="T28" fmla="*/ 13 w 49"/>
                      <a:gd name="T29" fmla="*/ 16 h 23"/>
                      <a:gd name="T30" fmla="*/ 10 w 49"/>
                      <a:gd name="T31" fmla="*/ 19 h 23"/>
                      <a:gd name="T32" fmla="*/ 9 w 49"/>
                      <a:gd name="T33" fmla="*/ 16 h 23"/>
                      <a:gd name="T34" fmla="*/ 5 w 49"/>
                      <a:gd name="T35" fmla="*/ 12 h 23"/>
                      <a:gd name="T36" fmla="*/ 3 w 49"/>
                      <a:gd name="T37" fmla="*/ 9 h 23"/>
                      <a:gd name="T38" fmla="*/ 0 w 49"/>
                      <a:gd name="T39" fmla="*/ 6 h 23"/>
                      <a:gd name="T40" fmla="*/ 0 w 49"/>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 h="23">
                        <a:moveTo>
                          <a:pt x="0" y="3"/>
                        </a:moveTo>
                        <a:lnTo>
                          <a:pt x="3" y="0"/>
                        </a:lnTo>
                        <a:lnTo>
                          <a:pt x="5" y="3"/>
                        </a:lnTo>
                        <a:lnTo>
                          <a:pt x="9" y="5"/>
                        </a:lnTo>
                        <a:lnTo>
                          <a:pt x="12" y="7"/>
                        </a:lnTo>
                        <a:lnTo>
                          <a:pt x="19" y="9"/>
                        </a:lnTo>
                        <a:lnTo>
                          <a:pt x="26" y="10"/>
                        </a:lnTo>
                        <a:lnTo>
                          <a:pt x="34" y="12"/>
                        </a:lnTo>
                        <a:lnTo>
                          <a:pt x="45" y="15"/>
                        </a:lnTo>
                        <a:lnTo>
                          <a:pt x="48" y="22"/>
                        </a:lnTo>
                        <a:lnTo>
                          <a:pt x="36" y="18"/>
                        </a:lnTo>
                        <a:lnTo>
                          <a:pt x="28" y="16"/>
                        </a:lnTo>
                        <a:lnTo>
                          <a:pt x="21" y="15"/>
                        </a:lnTo>
                        <a:lnTo>
                          <a:pt x="16" y="15"/>
                        </a:lnTo>
                        <a:lnTo>
                          <a:pt x="13" y="16"/>
                        </a:lnTo>
                        <a:lnTo>
                          <a:pt x="10" y="19"/>
                        </a:lnTo>
                        <a:lnTo>
                          <a:pt x="9" y="16"/>
                        </a:lnTo>
                        <a:lnTo>
                          <a:pt x="5" y="12"/>
                        </a:lnTo>
                        <a:lnTo>
                          <a:pt x="3" y="9"/>
                        </a:lnTo>
                        <a:lnTo>
                          <a:pt x="0" y="6"/>
                        </a:lnTo>
                        <a:lnTo>
                          <a:pt x="0" y="3"/>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93" name="Freeform 228">
                    <a:extLst>
                      <a:ext uri="{FF2B5EF4-FFF2-40B4-BE49-F238E27FC236}">
                        <a16:creationId xmlns:a16="http://schemas.microsoft.com/office/drawing/2014/main" id="{9728A754-2C98-6F8F-7240-378F53E1A1FF}"/>
                      </a:ext>
                    </a:extLst>
                  </p:cNvPr>
                  <p:cNvSpPr/>
                  <p:nvPr/>
                </p:nvSpPr>
                <p:spPr bwMode="auto">
                  <a:xfrm>
                    <a:off x="3788" y="1879"/>
                    <a:ext cx="57" cy="49"/>
                  </a:xfrm>
                  <a:custGeom>
                    <a:avLst/>
                    <a:gdLst>
                      <a:gd name="T0" fmla="*/ 0 w 57"/>
                      <a:gd name="T1" fmla="*/ 7 h 49"/>
                      <a:gd name="T2" fmla="*/ 0 w 57"/>
                      <a:gd name="T3" fmla="*/ 4 h 49"/>
                      <a:gd name="T4" fmla="*/ 0 w 57"/>
                      <a:gd name="T5" fmla="*/ 2 h 49"/>
                      <a:gd name="T6" fmla="*/ 2 w 57"/>
                      <a:gd name="T7" fmla="*/ 0 h 49"/>
                      <a:gd name="T8" fmla="*/ 6 w 57"/>
                      <a:gd name="T9" fmla="*/ 3 h 49"/>
                      <a:gd name="T10" fmla="*/ 12 w 57"/>
                      <a:gd name="T11" fmla="*/ 6 h 49"/>
                      <a:gd name="T12" fmla="*/ 19 w 57"/>
                      <a:gd name="T13" fmla="*/ 9 h 49"/>
                      <a:gd name="T14" fmla="*/ 28 w 57"/>
                      <a:gd name="T15" fmla="*/ 11 h 49"/>
                      <a:gd name="T16" fmla="*/ 42 w 57"/>
                      <a:gd name="T17" fmla="*/ 13 h 49"/>
                      <a:gd name="T18" fmla="*/ 44 w 57"/>
                      <a:gd name="T19" fmla="*/ 19 h 49"/>
                      <a:gd name="T20" fmla="*/ 37 w 57"/>
                      <a:gd name="T21" fmla="*/ 17 h 49"/>
                      <a:gd name="T22" fmla="*/ 31 w 57"/>
                      <a:gd name="T23" fmla="*/ 16 h 49"/>
                      <a:gd name="T24" fmla="*/ 27 w 57"/>
                      <a:gd name="T25" fmla="*/ 17 h 49"/>
                      <a:gd name="T26" fmla="*/ 26 w 57"/>
                      <a:gd name="T27" fmla="*/ 19 h 49"/>
                      <a:gd name="T28" fmla="*/ 28 w 57"/>
                      <a:gd name="T29" fmla="*/ 23 h 49"/>
                      <a:gd name="T30" fmla="*/ 31 w 57"/>
                      <a:gd name="T31" fmla="*/ 26 h 49"/>
                      <a:gd name="T32" fmla="*/ 36 w 57"/>
                      <a:gd name="T33" fmla="*/ 31 h 49"/>
                      <a:gd name="T34" fmla="*/ 44 w 57"/>
                      <a:gd name="T35" fmla="*/ 37 h 49"/>
                      <a:gd name="T36" fmla="*/ 56 w 57"/>
                      <a:gd name="T37" fmla="*/ 43 h 49"/>
                      <a:gd name="T38" fmla="*/ 56 w 57"/>
                      <a:gd name="T39" fmla="*/ 48 h 49"/>
                      <a:gd name="T40" fmla="*/ 51 w 57"/>
                      <a:gd name="T41" fmla="*/ 45 h 49"/>
                      <a:gd name="T42" fmla="*/ 44 w 57"/>
                      <a:gd name="T43" fmla="*/ 42 h 49"/>
                      <a:gd name="T44" fmla="*/ 35 w 57"/>
                      <a:gd name="T45" fmla="*/ 37 h 49"/>
                      <a:gd name="T46" fmla="*/ 28 w 57"/>
                      <a:gd name="T47" fmla="*/ 31 h 49"/>
                      <a:gd name="T48" fmla="*/ 21 w 57"/>
                      <a:gd name="T49" fmla="*/ 26 h 49"/>
                      <a:gd name="T50" fmla="*/ 15 w 57"/>
                      <a:gd name="T51" fmla="*/ 21 h 49"/>
                      <a:gd name="T52" fmla="*/ 9 w 57"/>
                      <a:gd name="T53" fmla="*/ 16 h 49"/>
                      <a:gd name="T54" fmla="*/ 3 w 57"/>
                      <a:gd name="T55" fmla="*/ 12 h 49"/>
                      <a:gd name="T56" fmla="*/ 0 w 57"/>
                      <a:gd name="T57" fmla="*/ 7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7" h="49">
                        <a:moveTo>
                          <a:pt x="0" y="7"/>
                        </a:moveTo>
                        <a:lnTo>
                          <a:pt x="0" y="4"/>
                        </a:lnTo>
                        <a:lnTo>
                          <a:pt x="0" y="2"/>
                        </a:lnTo>
                        <a:lnTo>
                          <a:pt x="2" y="0"/>
                        </a:lnTo>
                        <a:lnTo>
                          <a:pt x="6" y="3"/>
                        </a:lnTo>
                        <a:lnTo>
                          <a:pt x="12" y="6"/>
                        </a:lnTo>
                        <a:lnTo>
                          <a:pt x="19" y="9"/>
                        </a:lnTo>
                        <a:lnTo>
                          <a:pt x="28" y="11"/>
                        </a:lnTo>
                        <a:lnTo>
                          <a:pt x="42" y="13"/>
                        </a:lnTo>
                        <a:lnTo>
                          <a:pt x="44" y="19"/>
                        </a:lnTo>
                        <a:lnTo>
                          <a:pt x="37" y="17"/>
                        </a:lnTo>
                        <a:lnTo>
                          <a:pt x="31" y="16"/>
                        </a:lnTo>
                        <a:lnTo>
                          <a:pt x="27" y="17"/>
                        </a:lnTo>
                        <a:lnTo>
                          <a:pt x="26" y="19"/>
                        </a:lnTo>
                        <a:lnTo>
                          <a:pt x="28" y="23"/>
                        </a:lnTo>
                        <a:lnTo>
                          <a:pt x="31" y="26"/>
                        </a:lnTo>
                        <a:lnTo>
                          <a:pt x="36" y="31"/>
                        </a:lnTo>
                        <a:lnTo>
                          <a:pt x="44" y="37"/>
                        </a:lnTo>
                        <a:lnTo>
                          <a:pt x="56" y="43"/>
                        </a:lnTo>
                        <a:lnTo>
                          <a:pt x="56" y="48"/>
                        </a:lnTo>
                        <a:lnTo>
                          <a:pt x="51" y="45"/>
                        </a:lnTo>
                        <a:lnTo>
                          <a:pt x="44" y="42"/>
                        </a:lnTo>
                        <a:lnTo>
                          <a:pt x="35" y="37"/>
                        </a:lnTo>
                        <a:lnTo>
                          <a:pt x="28" y="31"/>
                        </a:lnTo>
                        <a:lnTo>
                          <a:pt x="21" y="26"/>
                        </a:lnTo>
                        <a:lnTo>
                          <a:pt x="15" y="21"/>
                        </a:lnTo>
                        <a:lnTo>
                          <a:pt x="9" y="16"/>
                        </a:lnTo>
                        <a:lnTo>
                          <a:pt x="3" y="12"/>
                        </a:lnTo>
                        <a:lnTo>
                          <a:pt x="0" y="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94" name="Freeform 229">
                    <a:extLst>
                      <a:ext uri="{FF2B5EF4-FFF2-40B4-BE49-F238E27FC236}">
                        <a16:creationId xmlns:a16="http://schemas.microsoft.com/office/drawing/2014/main" id="{1FD1EE46-54BC-0F9E-FB41-568925E2E9D8}"/>
                      </a:ext>
                    </a:extLst>
                  </p:cNvPr>
                  <p:cNvSpPr/>
                  <p:nvPr/>
                </p:nvSpPr>
                <p:spPr bwMode="auto">
                  <a:xfrm>
                    <a:off x="3789" y="1794"/>
                    <a:ext cx="24" cy="18"/>
                  </a:xfrm>
                  <a:custGeom>
                    <a:avLst/>
                    <a:gdLst>
                      <a:gd name="T0" fmla="*/ 0 w 24"/>
                      <a:gd name="T1" fmla="*/ 0 h 18"/>
                      <a:gd name="T2" fmla="*/ 2 w 24"/>
                      <a:gd name="T3" fmla="*/ 2 h 18"/>
                      <a:gd name="T4" fmla="*/ 6 w 24"/>
                      <a:gd name="T5" fmla="*/ 5 h 18"/>
                      <a:gd name="T6" fmla="*/ 11 w 24"/>
                      <a:gd name="T7" fmla="*/ 7 h 18"/>
                      <a:gd name="T8" fmla="*/ 15 w 24"/>
                      <a:gd name="T9" fmla="*/ 11 h 18"/>
                      <a:gd name="T10" fmla="*/ 20 w 24"/>
                      <a:gd name="T11" fmla="*/ 13 h 18"/>
                      <a:gd name="T12" fmla="*/ 23 w 24"/>
                      <a:gd name="T13" fmla="*/ 15 h 18"/>
                      <a:gd name="T14" fmla="*/ 17 w 24"/>
                      <a:gd name="T15" fmla="*/ 17 h 18"/>
                      <a:gd name="T16" fmla="*/ 11 w 24"/>
                      <a:gd name="T17" fmla="*/ 15 h 18"/>
                      <a:gd name="T18" fmla="*/ 4 w 24"/>
                      <a:gd name="T19" fmla="*/ 13 h 18"/>
                      <a:gd name="T20" fmla="*/ 0 w 24"/>
                      <a:gd name="T21" fmla="*/ 10 h 18"/>
                      <a:gd name="T22" fmla="*/ 0 w 24"/>
                      <a:gd name="T23" fmla="*/ 7 h 18"/>
                      <a:gd name="T24" fmla="*/ 0 w 24"/>
                      <a:gd name="T25" fmla="*/ 3 h 18"/>
                      <a:gd name="T26" fmla="*/ 0 w 24"/>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 h="18">
                        <a:moveTo>
                          <a:pt x="0" y="0"/>
                        </a:moveTo>
                        <a:lnTo>
                          <a:pt x="2" y="2"/>
                        </a:lnTo>
                        <a:lnTo>
                          <a:pt x="6" y="5"/>
                        </a:lnTo>
                        <a:lnTo>
                          <a:pt x="11" y="7"/>
                        </a:lnTo>
                        <a:lnTo>
                          <a:pt x="15" y="11"/>
                        </a:lnTo>
                        <a:lnTo>
                          <a:pt x="20" y="13"/>
                        </a:lnTo>
                        <a:lnTo>
                          <a:pt x="23" y="15"/>
                        </a:lnTo>
                        <a:lnTo>
                          <a:pt x="17" y="17"/>
                        </a:lnTo>
                        <a:lnTo>
                          <a:pt x="11" y="15"/>
                        </a:lnTo>
                        <a:lnTo>
                          <a:pt x="4" y="13"/>
                        </a:lnTo>
                        <a:lnTo>
                          <a:pt x="0" y="10"/>
                        </a:lnTo>
                        <a:lnTo>
                          <a:pt x="0" y="7"/>
                        </a:lnTo>
                        <a:lnTo>
                          <a:pt x="0" y="3"/>
                        </a:lnTo>
                        <a:lnTo>
                          <a:pt x="0"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95" name="Freeform 230">
                    <a:extLst>
                      <a:ext uri="{FF2B5EF4-FFF2-40B4-BE49-F238E27FC236}">
                        <a16:creationId xmlns:a16="http://schemas.microsoft.com/office/drawing/2014/main" id="{A7D2CEE5-B27B-F2DE-1891-EDCA09A1AA9B}"/>
                      </a:ext>
                    </a:extLst>
                  </p:cNvPr>
                  <p:cNvSpPr/>
                  <p:nvPr/>
                </p:nvSpPr>
                <p:spPr bwMode="auto">
                  <a:xfrm>
                    <a:off x="3831" y="1790"/>
                    <a:ext cx="198" cy="145"/>
                  </a:xfrm>
                  <a:custGeom>
                    <a:avLst/>
                    <a:gdLst>
                      <a:gd name="T0" fmla="*/ 93 w 198"/>
                      <a:gd name="T1" fmla="*/ 33 h 145"/>
                      <a:gd name="T2" fmla="*/ 78 w 198"/>
                      <a:gd name="T3" fmla="*/ 37 h 145"/>
                      <a:gd name="T4" fmla="*/ 47 w 198"/>
                      <a:gd name="T5" fmla="*/ 41 h 145"/>
                      <a:gd name="T6" fmla="*/ 0 w 198"/>
                      <a:gd name="T7" fmla="*/ 43 h 145"/>
                      <a:gd name="T8" fmla="*/ 55 w 198"/>
                      <a:gd name="T9" fmla="*/ 50 h 145"/>
                      <a:gd name="T10" fmla="*/ 116 w 198"/>
                      <a:gd name="T11" fmla="*/ 47 h 145"/>
                      <a:gd name="T12" fmla="*/ 160 w 198"/>
                      <a:gd name="T13" fmla="*/ 37 h 145"/>
                      <a:gd name="T14" fmla="*/ 174 w 198"/>
                      <a:gd name="T15" fmla="*/ 35 h 145"/>
                      <a:gd name="T16" fmla="*/ 168 w 198"/>
                      <a:gd name="T17" fmla="*/ 43 h 145"/>
                      <a:gd name="T18" fmla="*/ 137 w 198"/>
                      <a:gd name="T19" fmla="*/ 55 h 145"/>
                      <a:gd name="T20" fmla="*/ 81 w 198"/>
                      <a:gd name="T21" fmla="*/ 64 h 145"/>
                      <a:gd name="T22" fmla="*/ 47 w 198"/>
                      <a:gd name="T23" fmla="*/ 73 h 145"/>
                      <a:gd name="T24" fmla="*/ 110 w 198"/>
                      <a:gd name="T25" fmla="*/ 72 h 145"/>
                      <a:gd name="T26" fmla="*/ 152 w 198"/>
                      <a:gd name="T27" fmla="*/ 64 h 145"/>
                      <a:gd name="T28" fmla="*/ 177 w 198"/>
                      <a:gd name="T29" fmla="*/ 57 h 145"/>
                      <a:gd name="T30" fmla="*/ 177 w 198"/>
                      <a:gd name="T31" fmla="*/ 62 h 145"/>
                      <a:gd name="T32" fmla="*/ 156 w 198"/>
                      <a:gd name="T33" fmla="*/ 73 h 145"/>
                      <a:gd name="T34" fmla="*/ 118 w 198"/>
                      <a:gd name="T35" fmla="*/ 85 h 145"/>
                      <a:gd name="T36" fmla="*/ 64 w 198"/>
                      <a:gd name="T37" fmla="*/ 92 h 145"/>
                      <a:gd name="T38" fmla="*/ 82 w 198"/>
                      <a:gd name="T39" fmla="*/ 97 h 145"/>
                      <a:gd name="T40" fmla="*/ 129 w 198"/>
                      <a:gd name="T41" fmla="*/ 95 h 145"/>
                      <a:gd name="T42" fmla="*/ 169 w 198"/>
                      <a:gd name="T43" fmla="*/ 86 h 145"/>
                      <a:gd name="T44" fmla="*/ 172 w 198"/>
                      <a:gd name="T45" fmla="*/ 89 h 145"/>
                      <a:gd name="T46" fmla="*/ 161 w 198"/>
                      <a:gd name="T47" fmla="*/ 98 h 145"/>
                      <a:gd name="T48" fmla="*/ 131 w 198"/>
                      <a:gd name="T49" fmla="*/ 108 h 145"/>
                      <a:gd name="T50" fmla="*/ 97 w 198"/>
                      <a:gd name="T51" fmla="*/ 113 h 145"/>
                      <a:gd name="T52" fmla="*/ 44 w 198"/>
                      <a:gd name="T53" fmla="*/ 113 h 145"/>
                      <a:gd name="T54" fmla="*/ 81 w 198"/>
                      <a:gd name="T55" fmla="*/ 120 h 145"/>
                      <a:gd name="T56" fmla="*/ 114 w 198"/>
                      <a:gd name="T57" fmla="*/ 121 h 145"/>
                      <a:gd name="T58" fmla="*/ 145 w 198"/>
                      <a:gd name="T59" fmla="*/ 117 h 145"/>
                      <a:gd name="T60" fmla="*/ 158 w 198"/>
                      <a:gd name="T61" fmla="*/ 117 h 145"/>
                      <a:gd name="T62" fmla="*/ 150 w 198"/>
                      <a:gd name="T63" fmla="*/ 124 h 145"/>
                      <a:gd name="T64" fmla="*/ 133 w 198"/>
                      <a:gd name="T65" fmla="*/ 129 h 145"/>
                      <a:gd name="T66" fmla="*/ 68 w 198"/>
                      <a:gd name="T67" fmla="*/ 135 h 145"/>
                      <a:gd name="T68" fmla="*/ 122 w 198"/>
                      <a:gd name="T69" fmla="*/ 138 h 145"/>
                      <a:gd name="T70" fmla="*/ 125 w 198"/>
                      <a:gd name="T71" fmla="*/ 143 h 145"/>
                      <a:gd name="T72" fmla="*/ 145 w 198"/>
                      <a:gd name="T73" fmla="*/ 138 h 145"/>
                      <a:gd name="T74" fmla="*/ 160 w 198"/>
                      <a:gd name="T75" fmla="*/ 129 h 145"/>
                      <a:gd name="T76" fmla="*/ 190 w 198"/>
                      <a:gd name="T77" fmla="*/ 94 h 145"/>
                      <a:gd name="T78" fmla="*/ 192 w 198"/>
                      <a:gd name="T79" fmla="*/ 87 h 145"/>
                      <a:gd name="T80" fmla="*/ 187 w 198"/>
                      <a:gd name="T81" fmla="*/ 80 h 145"/>
                      <a:gd name="T82" fmla="*/ 191 w 198"/>
                      <a:gd name="T83" fmla="*/ 73 h 145"/>
                      <a:gd name="T84" fmla="*/ 197 w 198"/>
                      <a:gd name="T85" fmla="*/ 67 h 145"/>
                      <a:gd name="T86" fmla="*/ 193 w 198"/>
                      <a:gd name="T87" fmla="*/ 59 h 145"/>
                      <a:gd name="T88" fmla="*/ 189 w 198"/>
                      <a:gd name="T89" fmla="*/ 53 h 145"/>
                      <a:gd name="T90" fmla="*/ 194 w 198"/>
                      <a:gd name="T91" fmla="*/ 46 h 145"/>
                      <a:gd name="T92" fmla="*/ 194 w 198"/>
                      <a:gd name="T93" fmla="*/ 37 h 145"/>
                      <a:gd name="T94" fmla="*/ 189 w 198"/>
                      <a:gd name="T95" fmla="*/ 30 h 145"/>
                      <a:gd name="T96" fmla="*/ 193 w 198"/>
                      <a:gd name="T97" fmla="*/ 23 h 145"/>
                      <a:gd name="T98" fmla="*/ 197 w 198"/>
                      <a:gd name="T99" fmla="*/ 16 h 145"/>
                      <a:gd name="T100" fmla="*/ 192 w 198"/>
                      <a:gd name="T101" fmla="*/ 10 h 145"/>
                      <a:gd name="T102" fmla="*/ 170 w 198"/>
                      <a:gd name="T103" fmla="*/ 10 h 145"/>
                      <a:gd name="T104" fmla="*/ 127 w 198"/>
                      <a:gd name="T105" fmla="*/ 22 h 145"/>
                      <a:gd name="T106" fmla="*/ 79 w 198"/>
                      <a:gd name="T107" fmla="*/ 28 h 1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98" h="145">
                        <a:moveTo>
                          <a:pt x="79" y="28"/>
                        </a:moveTo>
                        <a:lnTo>
                          <a:pt x="50" y="29"/>
                        </a:lnTo>
                        <a:lnTo>
                          <a:pt x="93" y="33"/>
                        </a:lnTo>
                        <a:lnTo>
                          <a:pt x="91" y="34"/>
                        </a:lnTo>
                        <a:lnTo>
                          <a:pt x="85" y="36"/>
                        </a:lnTo>
                        <a:lnTo>
                          <a:pt x="78" y="37"/>
                        </a:lnTo>
                        <a:lnTo>
                          <a:pt x="69" y="39"/>
                        </a:lnTo>
                        <a:lnTo>
                          <a:pt x="59" y="41"/>
                        </a:lnTo>
                        <a:lnTo>
                          <a:pt x="47" y="41"/>
                        </a:lnTo>
                        <a:lnTo>
                          <a:pt x="32" y="43"/>
                        </a:lnTo>
                        <a:lnTo>
                          <a:pt x="16" y="43"/>
                        </a:lnTo>
                        <a:lnTo>
                          <a:pt x="0" y="43"/>
                        </a:lnTo>
                        <a:lnTo>
                          <a:pt x="25" y="48"/>
                        </a:lnTo>
                        <a:lnTo>
                          <a:pt x="41" y="50"/>
                        </a:lnTo>
                        <a:lnTo>
                          <a:pt x="55" y="50"/>
                        </a:lnTo>
                        <a:lnTo>
                          <a:pt x="72" y="50"/>
                        </a:lnTo>
                        <a:lnTo>
                          <a:pt x="96" y="49"/>
                        </a:lnTo>
                        <a:lnTo>
                          <a:pt x="116" y="47"/>
                        </a:lnTo>
                        <a:lnTo>
                          <a:pt x="134" y="43"/>
                        </a:lnTo>
                        <a:lnTo>
                          <a:pt x="152" y="39"/>
                        </a:lnTo>
                        <a:lnTo>
                          <a:pt x="160" y="37"/>
                        </a:lnTo>
                        <a:lnTo>
                          <a:pt x="168" y="35"/>
                        </a:lnTo>
                        <a:lnTo>
                          <a:pt x="172" y="34"/>
                        </a:lnTo>
                        <a:lnTo>
                          <a:pt x="174" y="35"/>
                        </a:lnTo>
                        <a:lnTo>
                          <a:pt x="174" y="37"/>
                        </a:lnTo>
                        <a:lnTo>
                          <a:pt x="172" y="40"/>
                        </a:lnTo>
                        <a:lnTo>
                          <a:pt x="168" y="43"/>
                        </a:lnTo>
                        <a:lnTo>
                          <a:pt x="160" y="47"/>
                        </a:lnTo>
                        <a:lnTo>
                          <a:pt x="150" y="50"/>
                        </a:lnTo>
                        <a:lnTo>
                          <a:pt x="137" y="55"/>
                        </a:lnTo>
                        <a:lnTo>
                          <a:pt x="120" y="58"/>
                        </a:lnTo>
                        <a:lnTo>
                          <a:pt x="101" y="62"/>
                        </a:lnTo>
                        <a:lnTo>
                          <a:pt x="81" y="64"/>
                        </a:lnTo>
                        <a:lnTo>
                          <a:pt x="61" y="66"/>
                        </a:lnTo>
                        <a:lnTo>
                          <a:pt x="25" y="69"/>
                        </a:lnTo>
                        <a:lnTo>
                          <a:pt x="47" y="73"/>
                        </a:lnTo>
                        <a:lnTo>
                          <a:pt x="65" y="75"/>
                        </a:lnTo>
                        <a:lnTo>
                          <a:pt x="87" y="74"/>
                        </a:lnTo>
                        <a:lnTo>
                          <a:pt x="110" y="72"/>
                        </a:lnTo>
                        <a:lnTo>
                          <a:pt x="127" y="69"/>
                        </a:lnTo>
                        <a:lnTo>
                          <a:pt x="141" y="66"/>
                        </a:lnTo>
                        <a:lnTo>
                          <a:pt x="152" y="64"/>
                        </a:lnTo>
                        <a:lnTo>
                          <a:pt x="164" y="61"/>
                        </a:lnTo>
                        <a:lnTo>
                          <a:pt x="173" y="58"/>
                        </a:lnTo>
                        <a:lnTo>
                          <a:pt x="177" y="57"/>
                        </a:lnTo>
                        <a:lnTo>
                          <a:pt x="179" y="57"/>
                        </a:lnTo>
                        <a:lnTo>
                          <a:pt x="179" y="59"/>
                        </a:lnTo>
                        <a:lnTo>
                          <a:pt x="177" y="62"/>
                        </a:lnTo>
                        <a:lnTo>
                          <a:pt x="174" y="65"/>
                        </a:lnTo>
                        <a:lnTo>
                          <a:pt x="166" y="70"/>
                        </a:lnTo>
                        <a:lnTo>
                          <a:pt x="156" y="73"/>
                        </a:lnTo>
                        <a:lnTo>
                          <a:pt x="147" y="77"/>
                        </a:lnTo>
                        <a:lnTo>
                          <a:pt x="133" y="81"/>
                        </a:lnTo>
                        <a:lnTo>
                          <a:pt x="118" y="85"/>
                        </a:lnTo>
                        <a:lnTo>
                          <a:pt x="95" y="88"/>
                        </a:lnTo>
                        <a:lnTo>
                          <a:pt x="79" y="91"/>
                        </a:lnTo>
                        <a:lnTo>
                          <a:pt x="64" y="92"/>
                        </a:lnTo>
                        <a:lnTo>
                          <a:pt x="41" y="93"/>
                        </a:lnTo>
                        <a:lnTo>
                          <a:pt x="64" y="96"/>
                        </a:lnTo>
                        <a:lnTo>
                          <a:pt x="82" y="97"/>
                        </a:lnTo>
                        <a:lnTo>
                          <a:pt x="97" y="97"/>
                        </a:lnTo>
                        <a:lnTo>
                          <a:pt x="113" y="97"/>
                        </a:lnTo>
                        <a:lnTo>
                          <a:pt x="129" y="95"/>
                        </a:lnTo>
                        <a:lnTo>
                          <a:pt x="142" y="93"/>
                        </a:lnTo>
                        <a:lnTo>
                          <a:pt x="152" y="90"/>
                        </a:lnTo>
                        <a:lnTo>
                          <a:pt x="169" y="86"/>
                        </a:lnTo>
                        <a:lnTo>
                          <a:pt x="171" y="86"/>
                        </a:lnTo>
                        <a:lnTo>
                          <a:pt x="173" y="86"/>
                        </a:lnTo>
                        <a:lnTo>
                          <a:pt x="172" y="89"/>
                        </a:lnTo>
                        <a:lnTo>
                          <a:pt x="170" y="92"/>
                        </a:lnTo>
                        <a:lnTo>
                          <a:pt x="166" y="95"/>
                        </a:lnTo>
                        <a:lnTo>
                          <a:pt x="161" y="98"/>
                        </a:lnTo>
                        <a:lnTo>
                          <a:pt x="151" y="102"/>
                        </a:lnTo>
                        <a:lnTo>
                          <a:pt x="141" y="106"/>
                        </a:lnTo>
                        <a:lnTo>
                          <a:pt x="131" y="108"/>
                        </a:lnTo>
                        <a:lnTo>
                          <a:pt x="120" y="110"/>
                        </a:lnTo>
                        <a:lnTo>
                          <a:pt x="110" y="112"/>
                        </a:lnTo>
                        <a:lnTo>
                          <a:pt x="97" y="113"/>
                        </a:lnTo>
                        <a:lnTo>
                          <a:pt x="82" y="113"/>
                        </a:lnTo>
                        <a:lnTo>
                          <a:pt x="67" y="113"/>
                        </a:lnTo>
                        <a:lnTo>
                          <a:pt x="44" y="113"/>
                        </a:lnTo>
                        <a:lnTo>
                          <a:pt x="56" y="117"/>
                        </a:lnTo>
                        <a:lnTo>
                          <a:pt x="68" y="119"/>
                        </a:lnTo>
                        <a:lnTo>
                          <a:pt x="81" y="120"/>
                        </a:lnTo>
                        <a:lnTo>
                          <a:pt x="92" y="121"/>
                        </a:lnTo>
                        <a:lnTo>
                          <a:pt x="103" y="121"/>
                        </a:lnTo>
                        <a:lnTo>
                          <a:pt x="114" y="121"/>
                        </a:lnTo>
                        <a:lnTo>
                          <a:pt x="124" y="120"/>
                        </a:lnTo>
                        <a:lnTo>
                          <a:pt x="133" y="119"/>
                        </a:lnTo>
                        <a:lnTo>
                          <a:pt x="145" y="117"/>
                        </a:lnTo>
                        <a:lnTo>
                          <a:pt x="154" y="115"/>
                        </a:lnTo>
                        <a:lnTo>
                          <a:pt x="158" y="115"/>
                        </a:lnTo>
                        <a:lnTo>
                          <a:pt x="158" y="117"/>
                        </a:lnTo>
                        <a:lnTo>
                          <a:pt x="157" y="119"/>
                        </a:lnTo>
                        <a:lnTo>
                          <a:pt x="154" y="122"/>
                        </a:lnTo>
                        <a:lnTo>
                          <a:pt x="150" y="124"/>
                        </a:lnTo>
                        <a:lnTo>
                          <a:pt x="146" y="126"/>
                        </a:lnTo>
                        <a:lnTo>
                          <a:pt x="141" y="128"/>
                        </a:lnTo>
                        <a:lnTo>
                          <a:pt x="133" y="129"/>
                        </a:lnTo>
                        <a:lnTo>
                          <a:pt x="116" y="131"/>
                        </a:lnTo>
                        <a:lnTo>
                          <a:pt x="100" y="133"/>
                        </a:lnTo>
                        <a:lnTo>
                          <a:pt x="68" y="135"/>
                        </a:lnTo>
                        <a:lnTo>
                          <a:pt x="109" y="136"/>
                        </a:lnTo>
                        <a:lnTo>
                          <a:pt x="118" y="136"/>
                        </a:lnTo>
                        <a:lnTo>
                          <a:pt x="122" y="138"/>
                        </a:lnTo>
                        <a:lnTo>
                          <a:pt x="123" y="139"/>
                        </a:lnTo>
                        <a:lnTo>
                          <a:pt x="123" y="142"/>
                        </a:lnTo>
                        <a:lnTo>
                          <a:pt x="125" y="143"/>
                        </a:lnTo>
                        <a:lnTo>
                          <a:pt x="130" y="144"/>
                        </a:lnTo>
                        <a:lnTo>
                          <a:pt x="138" y="141"/>
                        </a:lnTo>
                        <a:lnTo>
                          <a:pt x="145" y="138"/>
                        </a:lnTo>
                        <a:lnTo>
                          <a:pt x="151" y="135"/>
                        </a:lnTo>
                        <a:lnTo>
                          <a:pt x="156" y="133"/>
                        </a:lnTo>
                        <a:lnTo>
                          <a:pt x="160" y="129"/>
                        </a:lnTo>
                        <a:lnTo>
                          <a:pt x="175" y="114"/>
                        </a:lnTo>
                        <a:lnTo>
                          <a:pt x="186" y="101"/>
                        </a:lnTo>
                        <a:lnTo>
                          <a:pt x="190" y="94"/>
                        </a:lnTo>
                        <a:lnTo>
                          <a:pt x="191" y="91"/>
                        </a:lnTo>
                        <a:lnTo>
                          <a:pt x="192" y="89"/>
                        </a:lnTo>
                        <a:lnTo>
                          <a:pt x="192" y="87"/>
                        </a:lnTo>
                        <a:lnTo>
                          <a:pt x="190" y="84"/>
                        </a:lnTo>
                        <a:lnTo>
                          <a:pt x="188" y="83"/>
                        </a:lnTo>
                        <a:lnTo>
                          <a:pt x="187" y="80"/>
                        </a:lnTo>
                        <a:lnTo>
                          <a:pt x="188" y="77"/>
                        </a:lnTo>
                        <a:lnTo>
                          <a:pt x="190" y="76"/>
                        </a:lnTo>
                        <a:lnTo>
                          <a:pt x="191" y="73"/>
                        </a:lnTo>
                        <a:lnTo>
                          <a:pt x="193" y="71"/>
                        </a:lnTo>
                        <a:lnTo>
                          <a:pt x="195" y="69"/>
                        </a:lnTo>
                        <a:lnTo>
                          <a:pt x="197" y="67"/>
                        </a:lnTo>
                        <a:lnTo>
                          <a:pt x="197" y="64"/>
                        </a:lnTo>
                        <a:lnTo>
                          <a:pt x="195" y="62"/>
                        </a:lnTo>
                        <a:lnTo>
                          <a:pt x="193" y="59"/>
                        </a:lnTo>
                        <a:lnTo>
                          <a:pt x="191" y="58"/>
                        </a:lnTo>
                        <a:lnTo>
                          <a:pt x="189" y="55"/>
                        </a:lnTo>
                        <a:lnTo>
                          <a:pt x="189" y="53"/>
                        </a:lnTo>
                        <a:lnTo>
                          <a:pt x="189" y="51"/>
                        </a:lnTo>
                        <a:lnTo>
                          <a:pt x="192" y="48"/>
                        </a:lnTo>
                        <a:lnTo>
                          <a:pt x="194" y="46"/>
                        </a:lnTo>
                        <a:lnTo>
                          <a:pt x="195" y="43"/>
                        </a:lnTo>
                        <a:lnTo>
                          <a:pt x="195" y="40"/>
                        </a:lnTo>
                        <a:lnTo>
                          <a:pt x="194" y="37"/>
                        </a:lnTo>
                        <a:lnTo>
                          <a:pt x="191" y="35"/>
                        </a:lnTo>
                        <a:lnTo>
                          <a:pt x="190" y="33"/>
                        </a:lnTo>
                        <a:lnTo>
                          <a:pt x="189" y="30"/>
                        </a:lnTo>
                        <a:lnTo>
                          <a:pt x="190" y="28"/>
                        </a:lnTo>
                        <a:lnTo>
                          <a:pt x="192" y="25"/>
                        </a:lnTo>
                        <a:lnTo>
                          <a:pt x="193" y="23"/>
                        </a:lnTo>
                        <a:lnTo>
                          <a:pt x="195" y="22"/>
                        </a:lnTo>
                        <a:lnTo>
                          <a:pt x="197" y="19"/>
                        </a:lnTo>
                        <a:lnTo>
                          <a:pt x="197" y="16"/>
                        </a:lnTo>
                        <a:lnTo>
                          <a:pt x="196" y="15"/>
                        </a:lnTo>
                        <a:lnTo>
                          <a:pt x="194" y="12"/>
                        </a:lnTo>
                        <a:lnTo>
                          <a:pt x="192" y="10"/>
                        </a:lnTo>
                        <a:lnTo>
                          <a:pt x="190" y="7"/>
                        </a:lnTo>
                        <a:lnTo>
                          <a:pt x="190" y="0"/>
                        </a:lnTo>
                        <a:lnTo>
                          <a:pt x="170" y="10"/>
                        </a:lnTo>
                        <a:lnTo>
                          <a:pt x="158" y="14"/>
                        </a:lnTo>
                        <a:lnTo>
                          <a:pt x="144" y="18"/>
                        </a:lnTo>
                        <a:lnTo>
                          <a:pt x="127" y="22"/>
                        </a:lnTo>
                        <a:lnTo>
                          <a:pt x="113" y="24"/>
                        </a:lnTo>
                        <a:lnTo>
                          <a:pt x="98" y="26"/>
                        </a:lnTo>
                        <a:lnTo>
                          <a:pt x="79" y="28"/>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grpSp>
            <p:nvGrpSpPr>
              <p:cNvPr id="482" name="Group 231">
                <a:extLst>
                  <a:ext uri="{FF2B5EF4-FFF2-40B4-BE49-F238E27FC236}">
                    <a16:creationId xmlns:a16="http://schemas.microsoft.com/office/drawing/2014/main" id="{F5D395D6-0E98-4DCD-C2D6-5D1765C2E426}"/>
                  </a:ext>
                </a:extLst>
              </p:cNvPr>
              <p:cNvGrpSpPr/>
              <p:nvPr/>
            </p:nvGrpSpPr>
            <p:grpSpPr bwMode="auto">
              <a:xfrm>
                <a:off x="3945" y="1813"/>
                <a:ext cx="59" cy="93"/>
                <a:chOff x="3945" y="1813"/>
                <a:chExt cx="59" cy="93"/>
              </a:xfrm>
            </p:grpSpPr>
            <p:sp>
              <p:nvSpPr>
                <p:cNvPr id="483" name="Freeform 232">
                  <a:extLst>
                    <a:ext uri="{FF2B5EF4-FFF2-40B4-BE49-F238E27FC236}">
                      <a16:creationId xmlns:a16="http://schemas.microsoft.com/office/drawing/2014/main" id="{4A8F3F94-2625-2E8A-6713-263DB5EEEB7B}"/>
                    </a:ext>
                  </a:extLst>
                </p:cNvPr>
                <p:cNvSpPr/>
                <p:nvPr/>
              </p:nvSpPr>
              <p:spPr bwMode="auto">
                <a:xfrm>
                  <a:off x="3957" y="1837"/>
                  <a:ext cx="46" cy="18"/>
                </a:xfrm>
                <a:custGeom>
                  <a:avLst/>
                  <a:gdLst>
                    <a:gd name="T0" fmla="*/ 45 w 46"/>
                    <a:gd name="T1" fmla="*/ 3 h 18"/>
                    <a:gd name="T2" fmla="*/ 40 w 46"/>
                    <a:gd name="T3" fmla="*/ 0 h 18"/>
                    <a:gd name="T4" fmla="*/ 27 w 46"/>
                    <a:gd name="T5" fmla="*/ 6 h 18"/>
                    <a:gd name="T6" fmla="*/ 13 w 46"/>
                    <a:gd name="T7" fmla="*/ 11 h 18"/>
                    <a:gd name="T8" fmla="*/ 0 w 46"/>
                    <a:gd name="T9" fmla="*/ 14 h 18"/>
                    <a:gd name="T10" fmla="*/ 2 w 46"/>
                    <a:gd name="T11" fmla="*/ 17 h 18"/>
                    <a:gd name="T12" fmla="*/ 11 w 46"/>
                    <a:gd name="T13" fmla="*/ 17 h 18"/>
                    <a:gd name="T14" fmla="*/ 24 w 46"/>
                    <a:gd name="T15" fmla="*/ 15 h 18"/>
                    <a:gd name="T16" fmla="*/ 35 w 46"/>
                    <a:gd name="T17" fmla="*/ 9 h 18"/>
                    <a:gd name="T18" fmla="*/ 45 w 46"/>
                    <a:gd name="T19" fmla="*/ 3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18">
                      <a:moveTo>
                        <a:pt x="45" y="3"/>
                      </a:moveTo>
                      <a:lnTo>
                        <a:pt x="40" y="0"/>
                      </a:lnTo>
                      <a:lnTo>
                        <a:pt x="27" y="6"/>
                      </a:lnTo>
                      <a:lnTo>
                        <a:pt x="13" y="11"/>
                      </a:lnTo>
                      <a:lnTo>
                        <a:pt x="0" y="14"/>
                      </a:lnTo>
                      <a:lnTo>
                        <a:pt x="2" y="17"/>
                      </a:lnTo>
                      <a:lnTo>
                        <a:pt x="11" y="17"/>
                      </a:lnTo>
                      <a:lnTo>
                        <a:pt x="24" y="15"/>
                      </a:lnTo>
                      <a:lnTo>
                        <a:pt x="35" y="9"/>
                      </a:lnTo>
                      <a:lnTo>
                        <a:pt x="45" y="3"/>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84" name="Freeform 233">
                  <a:extLst>
                    <a:ext uri="{FF2B5EF4-FFF2-40B4-BE49-F238E27FC236}">
                      <a16:creationId xmlns:a16="http://schemas.microsoft.com/office/drawing/2014/main" id="{EF4BA5B0-CA63-D13C-8D5E-495DEC0846C6}"/>
                    </a:ext>
                  </a:extLst>
                </p:cNvPr>
                <p:cNvSpPr/>
                <p:nvPr/>
              </p:nvSpPr>
              <p:spPr bwMode="auto">
                <a:xfrm>
                  <a:off x="3964" y="1860"/>
                  <a:ext cx="40" cy="18"/>
                </a:xfrm>
                <a:custGeom>
                  <a:avLst/>
                  <a:gdLst>
                    <a:gd name="T0" fmla="*/ 39 w 40"/>
                    <a:gd name="T1" fmla="*/ 3 h 18"/>
                    <a:gd name="T2" fmla="*/ 37 w 40"/>
                    <a:gd name="T3" fmla="*/ 0 h 18"/>
                    <a:gd name="T4" fmla="*/ 23 w 40"/>
                    <a:gd name="T5" fmla="*/ 7 h 18"/>
                    <a:gd name="T6" fmla="*/ 13 w 40"/>
                    <a:gd name="T7" fmla="*/ 10 h 18"/>
                    <a:gd name="T8" fmla="*/ 0 w 40"/>
                    <a:gd name="T9" fmla="*/ 14 h 18"/>
                    <a:gd name="T10" fmla="*/ 2 w 40"/>
                    <a:gd name="T11" fmla="*/ 17 h 18"/>
                    <a:gd name="T12" fmla="*/ 11 w 40"/>
                    <a:gd name="T13" fmla="*/ 17 h 18"/>
                    <a:gd name="T14" fmla="*/ 20 w 40"/>
                    <a:gd name="T15" fmla="*/ 14 h 18"/>
                    <a:gd name="T16" fmla="*/ 30 w 40"/>
                    <a:gd name="T17" fmla="*/ 9 h 18"/>
                    <a:gd name="T18" fmla="*/ 39 w 40"/>
                    <a:gd name="T19" fmla="*/ 3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39" y="3"/>
                      </a:moveTo>
                      <a:lnTo>
                        <a:pt x="37" y="0"/>
                      </a:lnTo>
                      <a:lnTo>
                        <a:pt x="23" y="7"/>
                      </a:lnTo>
                      <a:lnTo>
                        <a:pt x="13" y="10"/>
                      </a:lnTo>
                      <a:lnTo>
                        <a:pt x="0" y="14"/>
                      </a:lnTo>
                      <a:lnTo>
                        <a:pt x="2" y="17"/>
                      </a:lnTo>
                      <a:lnTo>
                        <a:pt x="11" y="17"/>
                      </a:lnTo>
                      <a:lnTo>
                        <a:pt x="20" y="14"/>
                      </a:lnTo>
                      <a:lnTo>
                        <a:pt x="30" y="9"/>
                      </a:lnTo>
                      <a:lnTo>
                        <a:pt x="39" y="3"/>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85" name="Freeform 234">
                  <a:extLst>
                    <a:ext uri="{FF2B5EF4-FFF2-40B4-BE49-F238E27FC236}">
                      <a16:creationId xmlns:a16="http://schemas.microsoft.com/office/drawing/2014/main" id="{FB6A7710-4DD3-4325-3C80-9AC685C90408}"/>
                    </a:ext>
                  </a:extLst>
                </p:cNvPr>
                <p:cNvSpPr/>
                <p:nvPr/>
              </p:nvSpPr>
              <p:spPr bwMode="auto">
                <a:xfrm>
                  <a:off x="3962" y="1888"/>
                  <a:ext cx="41" cy="18"/>
                </a:xfrm>
                <a:custGeom>
                  <a:avLst/>
                  <a:gdLst>
                    <a:gd name="T0" fmla="*/ 40 w 41"/>
                    <a:gd name="T1" fmla="*/ 2 h 18"/>
                    <a:gd name="T2" fmla="*/ 37 w 41"/>
                    <a:gd name="T3" fmla="*/ 0 h 18"/>
                    <a:gd name="T4" fmla="*/ 24 w 41"/>
                    <a:gd name="T5" fmla="*/ 6 h 18"/>
                    <a:gd name="T6" fmla="*/ 13 w 41"/>
                    <a:gd name="T7" fmla="*/ 10 h 18"/>
                    <a:gd name="T8" fmla="*/ 0 w 41"/>
                    <a:gd name="T9" fmla="*/ 13 h 18"/>
                    <a:gd name="T10" fmla="*/ 2 w 41"/>
                    <a:gd name="T11" fmla="*/ 17 h 18"/>
                    <a:gd name="T12" fmla="*/ 11 w 41"/>
                    <a:gd name="T13" fmla="*/ 16 h 18"/>
                    <a:gd name="T14" fmla="*/ 21 w 41"/>
                    <a:gd name="T15" fmla="*/ 14 h 18"/>
                    <a:gd name="T16" fmla="*/ 32 w 41"/>
                    <a:gd name="T17" fmla="*/ 9 h 18"/>
                    <a:gd name="T18" fmla="*/ 40 w 41"/>
                    <a:gd name="T19" fmla="*/ 2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18">
                      <a:moveTo>
                        <a:pt x="40" y="2"/>
                      </a:moveTo>
                      <a:lnTo>
                        <a:pt x="37" y="0"/>
                      </a:lnTo>
                      <a:lnTo>
                        <a:pt x="24" y="6"/>
                      </a:lnTo>
                      <a:lnTo>
                        <a:pt x="13" y="10"/>
                      </a:lnTo>
                      <a:lnTo>
                        <a:pt x="0" y="13"/>
                      </a:lnTo>
                      <a:lnTo>
                        <a:pt x="2" y="17"/>
                      </a:lnTo>
                      <a:lnTo>
                        <a:pt x="11" y="16"/>
                      </a:lnTo>
                      <a:lnTo>
                        <a:pt x="21" y="14"/>
                      </a:lnTo>
                      <a:lnTo>
                        <a:pt x="32" y="9"/>
                      </a:lnTo>
                      <a:lnTo>
                        <a:pt x="40"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86" name="Freeform 235">
                  <a:extLst>
                    <a:ext uri="{FF2B5EF4-FFF2-40B4-BE49-F238E27FC236}">
                      <a16:creationId xmlns:a16="http://schemas.microsoft.com/office/drawing/2014/main" id="{AED04D9C-2FDB-7B2B-C7EB-0D4B599A08AF}"/>
                    </a:ext>
                  </a:extLst>
                </p:cNvPr>
                <p:cNvSpPr/>
                <p:nvPr/>
              </p:nvSpPr>
              <p:spPr bwMode="auto">
                <a:xfrm>
                  <a:off x="3945" y="1813"/>
                  <a:ext cx="47" cy="18"/>
                </a:xfrm>
                <a:custGeom>
                  <a:avLst/>
                  <a:gdLst>
                    <a:gd name="T0" fmla="*/ 46 w 47"/>
                    <a:gd name="T1" fmla="*/ 3 h 18"/>
                    <a:gd name="T2" fmla="*/ 41 w 47"/>
                    <a:gd name="T3" fmla="*/ 0 h 18"/>
                    <a:gd name="T4" fmla="*/ 25 w 47"/>
                    <a:gd name="T5" fmla="*/ 6 h 18"/>
                    <a:gd name="T6" fmla="*/ 13 w 47"/>
                    <a:gd name="T7" fmla="*/ 10 h 18"/>
                    <a:gd name="T8" fmla="*/ 0 w 47"/>
                    <a:gd name="T9" fmla="*/ 13 h 18"/>
                    <a:gd name="T10" fmla="*/ 3 w 47"/>
                    <a:gd name="T11" fmla="*/ 17 h 18"/>
                    <a:gd name="T12" fmla="*/ 11 w 47"/>
                    <a:gd name="T13" fmla="*/ 16 h 18"/>
                    <a:gd name="T14" fmla="*/ 21 w 47"/>
                    <a:gd name="T15" fmla="*/ 14 h 18"/>
                    <a:gd name="T16" fmla="*/ 33 w 47"/>
                    <a:gd name="T17" fmla="*/ 9 h 18"/>
                    <a:gd name="T18" fmla="*/ 46 w 47"/>
                    <a:gd name="T19" fmla="*/ 3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 h="18">
                      <a:moveTo>
                        <a:pt x="46" y="3"/>
                      </a:moveTo>
                      <a:lnTo>
                        <a:pt x="41" y="0"/>
                      </a:lnTo>
                      <a:lnTo>
                        <a:pt x="25" y="6"/>
                      </a:lnTo>
                      <a:lnTo>
                        <a:pt x="13" y="10"/>
                      </a:lnTo>
                      <a:lnTo>
                        <a:pt x="0" y="13"/>
                      </a:lnTo>
                      <a:lnTo>
                        <a:pt x="3" y="17"/>
                      </a:lnTo>
                      <a:lnTo>
                        <a:pt x="11" y="16"/>
                      </a:lnTo>
                      <a:lnTo>
                        <a:pt x="21" y="14"/>
                      </a:lnTo>
                      <a:lnTo>
                        <a:pt x="33" y="9"/>
                      </a:lnTo>
                      <a:lnTo>
                        <a:pt x="46" y="3"/>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grpSp>
          <p:nvGrpSpPr>
            <p:cNvPr id="478" name="Group 236">
              <a:extLst>
                <a:ext uri="{FF2B5EF4-FFF2-40B4-BE49-F238E27FC236}">
                  <a16:creationId xmlns:a16="http://schemas.microsoft.com/office/drawing/2014/main" id="{AA076AA3-0F0C-4C7B-1E47-E60BB171383D}"/>
                </a:ext>
              </a:extLst>
            </p:cNvPr>
            <p:cNvGrpSpPr/>
            <p:nvPr/>
          </p:nvGrpSpPr>
          <p:grpSpPr bwMode="auto">
            <a:xfrm>
              <a:off x="3635" y="1203"/>
              <a:ext cx="542" cy="607"/>
              <a:chOff x="3635" y="1203"/>
              <a:chExt cx="542" cy="607"/>
            </a:xfrm>
          </p:grpSpPr>
          <p:sp>
            <p:nvSpPr>
              <p:cNvPr id="479" name="Freeform 237">
                <a:extLst>
                  <a:ext uri="{FF2B5EF4-FFF2-40B4-BE49-F238E27FC236}">
                    <a16:creationId xmlns:a16="http://schemas.microsoft.com/office/drawing/2014/main" id="{E9BDF3C0-328F-6CA1-6204-F837B08C7CB8}"/>
                  </a:ext>
                </a:extLst>
              </p:cNvPr>
              <p:cNvSpPr/>
              <p:nvPr/>
            </p:nvSpPr>
            <p:spPr bwMode="auto">
              <a:xfrm>
                <a:off x="3635" y="1203"/>
                <a:ext cx="542" cy="607"/>
              </a:xfrm>
              <a:custGeom>
                <a:avLst/>
                <a:gdLst>
                  <a:gd name="T0" fmla="*/ 387 w 542"/>
                  <a:gd name="T1" fmla="*/ 584 h 607"/>
                  <a:gd name="T2" fmla="*/ 392 w 542"/>
                  <a:gd name="T3" fmla="*/ 580 h 607"/>
                  <a:gd name="T4" fmla="*/ 394 w 542"/>
                  <a:gd name="T5" fmla="*/ 576 h 607"/>
                  <a:gd name="T6" fmla="*/ 397 w 542"/>
                  <a:gd name="T7" fmla="*/ 562 h 607"/>
                  <a:gd name="T8" fmla="*/ 418 w 542"/>
                  <a:gd name="T9" fmla="*/ 464 h 607"/>
                  <a:gd name="T10" fmla="*/ 434 w 542"/>
                  <a:gd name="T11" fmla="*/ 429 h 607"/>
                  <a:gd name="T12" fmla="*/ 448 w 542"/>
                  <a:gd name="T13" fmla="*/ 405 h 607"/>
                  <a:gd name="T14" fmla="*/ 475 w 542"/>
                  <a:gd name="T15" fmla="*/ 367 h 607"/>
                  <a:gd name="T16" fmla="*/ 503 w 542"/>
                  <a:gd name="T17" fmla="*/ 331 h 607"/>
                  <a:gd name="T18" fmla="*/ 523 w 542"/>
                  <a:gd name="T19" fmla="*/ 297 h 607"/>
                  <a:gd name="T20" fmla="*/ 534 w 542"/>
                  <a:gd name="T21" fmla="*/ 263 h 607"/>
                  <a:gd name="T22" fmla="*/ 541 w 542"/>
                  <a:gd name="T23" fmla="*/ 221 h 607"/>
                  <a:gd name="T24" fmla="*/ 537 w 542"/>
                  <a:gd name="T25" fmla="*/ 181 h 607"/>
                  <a:gd name="T26" fmla="*/ 525 w 542"/>
                  <a:gd name="T27" fmla="*/ 144 h 607"/>
                  <a:gd name="T28" fmla="*/ 506 w 542"/>
                  <a:gd name="T29" fmla="*/ 109 h 607"/>
                  <a:gd name="T30" fmla="*/ 473 w 542"/>
                  <a:gd name="T31" fmla="*/ 73 h 607"/>
                  <a:gd name="T32" fmla="*/ 438 w 542"/>
                  <a:gd name="T33" fmla="*/ 48 h 607"/>
                  <a:gd name="T34" fmla="*/ 394 w 542"/>
                  <a:gd name="T35" fmla="*/ 24 h 607"/>
                  <a:gd name="T36" fmla="*/ 342 w 542"/>
                  <a:gd name="T37" fmla="*/ 8 h 607"/>
                  <a:gd name="T38" fmla="*/ 298 w 542"/>
                  <a:gd name="T39" fmla="*/ 1 h 607"/>
                  <a:gd name="T40" fmla="*/ 250 w 542"/>
                  <a:gd name="T41" fmla="*/ 0 h 607"/>
                  <a:gd name="T42" fmla="*/ 209 w 542"/>
                  <a:gd name="T43" fmla="*/ 5 h 607"/>
                  <a:gd name="T44" fmla="*/ 168 w 542"/>
                  <a:gd name="T45" fmla="*/ 16 h 607"/>
                  <a:gd name="T46" fmla="*/ 133 w 542"/>
                  <a:gd name="T47" fmla="*/ 30 h 607"/>
                  <a:gd name="T48" fmla="*/ 97 w 542"/>
                  <a:gd name="T49" fmla="*/ 50 h 607"/>
                  <a:gd name="T50" fmla="*/ 64 w 542"/>
                  <a:gd name="T51" fmla="*/ 74 h 607"/>
                  <a:gd name="T52" fmla="*/ 37 w 542"/>
                  <a:gd name="T53" fmla="*/ 102 h 607"/>
                  <a:gd name="T54" fmla="*/ 13 w 542"/>
                  <a:gd name="T55" fmla="*/ 142 h 607"/>
                  <a:gd name="T56" fmla="*/ 1 w 542"/>
                  <a:gd name="T57" fmla="*/ 182 h 607"/>
                  <a:gd name="T58" fmla="*/ 0 w 542"/>
                  <a:gd name="T59" fmla="*/ 219 h 607"/>
                  <a:gd name="T60" fmla="*/ 3 w 542"/>
                  <a:gd name="T61" fmla="*/ 258 h 607"/>
                  <a:gd name="T62" fmla="*/ 16 w 542"/>
                  <a:gd name="T63" fmla="*/ 297 h 607"/>
                  <a:gd name="T64" fmla="*/ 38 w 542"/>
                  <a:gd name="T65" fmla="*/ 333 h 607"/>
                  <a:gd name="T66" fmla="*/ 63 w 542"/>
                  <a:gd name="T67" fmla="*/ 368 h 607"/>
                  <a:gd name="T68" fmla="*/ 99 w 542"/>
                  <a:gd name="T69" fmla="*/ 418 h 607"/>
                  <a:gd name="T70" fmla="*/ 114 w 542"/>
                  <a:gd name="T71" fmla="*/ 445 h 607"/>
                  <a:gd name="T72" fmla="*/ 125 w 542"/>
                  <a:gd name="T73" fmla="*/ 477 h 607"/>
                  <a:gd name="T74" fmla="*/ 133 w 542"/>
                  <a:gd name="T75" fmla="*/ 522 h 607"/>
                  <a:gd name="T76" fmla="*/ 140 w 542"/>
                  <a:gd name="T77" fmla="*/ 561 h 607"/>
                  <a:gd name="T78" fmla="*/ 145 w 542"/>
                  <a:gd name="T79" fmla="*/ 576 h 607"/>
                  <a:gd name="T80" fmla="*/ 147 w 542"/>
                  <a:gd name="T81" fmla="*/ 580 h 607"/>
                  <a:gd name="T82" fmla="*/ 154 w 542"/>
                  <a:gd name="T83" fmla="*/ 585 h 607"/>
                  <a:gd name="T84" fmla="*/ 169 w 542"/>
                  <a:gd name="T85" fmla="*/ 593 h 607"/>
                  <a:gd name="T86" fmla="*/ 188 w 542"/>
                  <a:gd name="T87" fmla="*/ 597 h 607"/>
                  <a:gd name="T88" fmla="*/ 208 w 542"/>
                  <a:gd name="T89" fmla="*/ 602 h 607"/>
                  <a:gd name="T90" fmla="*/ 229 w 542"/>
                  <a:gd name="T91" fmla="*/ 604 h 607"/>
                  <a:gd name="T92" fmla="*/ 250 w 542"/>
                  <a:gd name="T93" fmla="*/ 605 h 607"/>
                  <a:gd name="T94" fmla="*/ 269 w 542"/>
                  <a:gd name="T95" fmla="*/ 606 h 607"/>
                  <a:gd name="T96" fmla="*/ 290 w 542"/>
                  <a:gd name="T97" fmla="*/ 605 h 607"/>
                  <a:gd name="T98" fmla="*/ 312 w 542"/>
                  <a:gd name="T99" fmla="*/ 604 h 607"/>
                  <a:gd name="T100" fmla="*/ 332 w 542"/>
                  <a:gd name="T101" fmla="*/ 601 h 607"/>
                  <a:gd name="T102" fmla="*/ 350 w 542"/>
                  <a:gd name="T103" fmla="*/ 598 h 607"/>
                  <a:gd name="T104" fmla="*/ 368 w 542"/>
                  <a:gd name="T105" fmla="*/ 593 h 60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42" h="607">
                    <a:moveTo>
                      <a:pt x="379" y="589"/>
                    </a:moveTo>
                    <a:lnTo>
                      <a:pt x="383" y="587"/>
                    </a:lnTo>
                    <a:lnTo>
                      <a:pt x="387" y="584"/>
                    </a:lnTo>
                    <a:lnTo>
                      <a:pt x="389" y="583"/>
                    </a:lnTo>
                    <a:lnTo>
                      <a:pt x="390" y="581"/>
                    </a:lnTo>
                    <a:lnTo>
                      <a:pt x="392" y="580"/>
                    </a:lnTo>
                    <a:lnTo>
                      <a:pt x="392" y="578"/>
                    </a:lnTo>
                    <a:lnTo>
                      <a:pt x="393" y="577"/>
                    </a:lnTo>
                    <a:lnTo>
                      <a:pt x="394" y="576"/>
                    </a:lnTo>
                    <a:lnTo>
                      <a:pt x="395" y="574"/>
                    </a:lnTo>
                    <a:lnTo>
                      <a:pt x="395" y="571"/>
                    </a:lnTo>
                    <a:lnTo>
                      <a:pt x="397" y="562"/>
                    </a:lnTo>
                    <a:lnTo>
                      <a:pt x="413" y="483"/>
                    </a:lnTo>
                    <a:lnTo>
                      <a:pt x="416" y="472"/>
                    </a:lnTo>
                    <a:lnTo>
                      <a:pt x="418" y="464"/>
                    </a:lnTo>
                    <a:lnTo>
                      <a:pt x="422" y="453"/>
                    </a:lnTo>
                    <a:lnTo>
                      <a:pt x="428" y="440"/>
                    </a:lnTo>
                    <a:lnTo>
                      <a:pt x="434" y="429"/>
                    </a:lnTo>
                    <a:lnTo>
                      <a:pt x="439" y="420"/>
                    </a:lnTo>
                    <a:lnTo>
                      <a:pt x="443" y="412"/>
                    </a:lnTo>
                    <a:lnTo>
                      <a:pt x="448" y="405"/>
                    </a:lnTo>
                    <a:lnTo>
                      <a:pt x="457" y="391"/>
                    </a:lnTo>
                    <a:lnTo>
                      <a:pt x="466" y="379"/>
                    </a:lnTo>
                    <a:lnTo>
                      <a:pt x="475" y="367"/>
                    </a:lnTo>
                    <a:lnTo>
                      <a:pt x="482" y="359"/>
                    </a:lnTo>
                    <a:lnTo>
                      <a:pt x="495" y="342"/>
                    </a:lnTo>
                    <a:lnTo>
                      <a:pt x="503" y="331"/>
                    </a:lnTo>
                    <a:lnTo>
                      <a:pt x="510" y="321"/>
                    </a:lnTo>
                    <a:lnTo>
                      <a:pt x="516" y="310"/>
                    </a:lnTo>
                    <a:lnTo>
                      <a:pt x="523" y="297"/>
                    </a:lnTo>
                    <a:lnTo>
                      <a:pt x="527" y="286"/>
                    </a:lnTo>
                    <a:lnTo>
                      <a:pt x="531" y="274"/>
                    </a:lnTo>
                    <a:lnTo>
                      <a:pt x="534" y="263"/>
                    </a:lnTo>
                    <a:lnTo>
                      <a:pt x="537" y="252"/>
                    </a:lnTo>
                    <a:lnTo>
                      <a:pt x="540" y="237"/>
                    </a:lnTo>
                    <a:lnTo>
                      <a:pt x="541" y="221"/>
                    </a:lnTo>
                    <a:lnTo>
                      <a:pt x="541" y="205"/>
                    </a:lnTo>
                    <a:lnTo>
                      <a:pt x="539" y="193"/>
                    </a:lnTo>
                    <a:lnTo>
                      <a:pt x="537" y="181"/>
                    </a:lnTo>
                    <a:lnTo>
                      <a:pt x="534" y="171"/>
                    </a:lnTo>
                    <a:lnTo>
                      <a:pt x="530" y="157"/>
                    </a:lnTo>
                    <a:lnTo>
                      <a:pt x="525" y="144"/>
                    </a:lnTo>
                    <a:lnTo>
                      <a:pt x="519" y="131"/>
                    </a:lnTo>
                    <a:lnTo>
                      <a:pt x="513" y="120"/>
                    </a:lnTo>
                    <a:lnTo>
                      <a:pt x="506" y="109"/>
                    </a:lnTo>
                    <a:lnTo>
                      <a:pt x="495" y="96"/>
                    </a:lnTo>
                    <a:lnTo>
                      <a:pt x="484" y="83"/>
                    </a:lnTo>
                    <a:lnTo>
                      <a:pt x="473" y="73"/>
                    </a:lnTo>
                    <a:lnTo>
                      <a:pt x="462" y="64"/>
                    </a:lnTo>
                    <a:lnTo>
                      <a:pt x="451" y="56"/>
                    </a:lnTo>
                    <a:lnTo>
                      <a:pt x="438" y="48"/>
                    </a:lnTo>
                    <a:lnTo>
                      <a:pt x="426" y="40"/>
                    </a:lnTo>
                    <a:lnTo>
                      <a:pt x="411" y="33"/>
                    </a:lnTo>
                    <a:lnTo>
                      <a:pt x="394" y="24"/>
                    </a:lnTo>
                    <a:lnTo>
                      <a:pt x="378" y="18"/>
                    </a:lnTo>
                    <a:lnTo>
                      <a:pt x="359" y="12"/>
                    </a:lnTo>
                    <a:lnTo>
                      <a:pt x="342" y="8"/>
                    </a:lnTo>
                    <a:lnTo>
                      <a:pt x="328" y="5"/>
                    </a:lnTo>
                    <a:lnTo>
                      <a:pt x="312" y="2"/>
                    </a:lnTo>
                    <a:lnTo>
                      <a:pt x="298" y="1"/>
                    </a:lnTo>
                    <a:lnTo>
                      <a:pt x="282" y="0"/>
                    </a:lnTo>
                    <a:lnTo>
                      <a:pt x="267" y="0"/>
                    </a:lnTo>
                    <a:lnTo>
                      <a:pt x="250" y="0"/>
                    </a:lnTo>
                    <a:lnTo>
                      <a:pt x="236" y="1"/>
                    </a:lnTo>
                    <a:lnTo>
                      <a:pt x="221" y="3"/>
                    </a:lnTo>
                    <a:lnTo>
                      <a:pt x="209" y="5"/>
                    </a:lnTo>
                    <a:lnTo>
                      <a:pt x="194" y="9"/>
                    </a:lnTo>
                    <a:lnTo>
                      <a:pt x="181" y="12"/>
                    </a:lnTo>
                    <a:lnTo>
                      <a:pt x="168" y="16"/>
                    </a:lnTo>
                    <a:lnTo>
                      <a:pt x="156" y="20"/>
                    </a:lnTo>
                    <a:lnTo>
                      <a:pt x="145" y="25"/>
                    </a:lnTo>
                    <a:lnTo>
                      <a:pt x="133" y="30"/>
                    </a:lnTo>
                    <a:lnTo>
                      <a:pt x="122" y="36"/>
                    </a:lnTo>
                    <a:lnTo>
                      <a:pt x="108" y="43"/>
                    </a:lnTo>
                    <a:lnTo>
                      <a:pt x="97" y="50"/>
                    </a:lnTo>
                    <a:lnTo>
                      <a:pt x="87" y="57"/>
                    </a:lnTo>
                    <a:lnTo>
                      <a:pt x="75" y="65"/>
                    </a:lnTo>
                    <a:lnTo>
                      <a:pt x="64" y="74"/>
                    </a:lnTo>
                    <a:lnTo>
                      <a:pt x="54" y="83"/>
                    </a:lnTo>
                    <a:lnTo>
                      <a:pt x="46" y="91"/>
                    </a:lnTo>
                    <a:lnTo>
                      <a:pt x="37" y="102"/>
                    </a:lnTo>
                    <a:lnTo>
                      <a:pt x="28" y="115"/>
                    </a:lnTo>
                    <a:lnTo>
                      <a:pt x="19" y="129"/>
                    </a:lnTo>
                    <a:lnTo>
                      <a:pt x="13" y="142"/>
                    </a:lnTo>
                    <a:lnTo>
                      <a:pt x="9" y="156"/>
                    </a:lnTo>
                    <a:lnTo>
                      <a:pt x="4" y="170"/>
                    </a:lnTo>
                    <a:lnTo>
                      <a:pt x="1" y="182"/>
                    </a:lnTo>
                    <a:lnTo>
                      <a:pt x="0" y="195"/>
                    </a:lnTo>
                    <a:lnTo>
                      <a:pt x="0" y="208"/>
                    </a:lnTo>
                    <a:lnTo>
                      <a:pt x="0" y="219"/>
                    </a:lnTo>
                    <a:lnTo>
                      <a:pt x="0" y="232"/>
                    </a:lnTo>
                    <a:lnTo>
                      <a:pt x="0" y="243"/>
                    </a:lnTo>
                    <a:lnTo>
                      <a:pt x="3" y="258"/>
                    </a:lnTo>
                    <a:lnTo>
                      <a:pt x="6" y="270"/>
                    </a:lnTo>
                    <a:lnTo>
                      <a:pt x="10" y="283"/>
                    </a:lnTo>
                    <a:lnTo>
                      <a:pt x="16" y="297"/>
                    </a:lnTo>
                    <a:lnTo>
                      <a:pt x="22" y="310"/>
                    </a:lnTo>
                    <a:lnTo>
                      <a:pt x="30" y="321"/>
                    </a:lnTo>
                    <a:lnTo>
                      <a:pt x="38" y="333"/>
                    </a:lnTo>
                    <a:lnTo>
                      <a:pt x="47" y="345"/>
                    </a:lnTo>
                    <a:lnTo>
                      <a:pt x="55" y="357"/>
                    </a:lnTo>
                    <a:lnTo>
                      <a:pt x="63" y="368"/>
                    </a:lnTo>
                    <a:lnTo>
                      <a:pt x="72" y="381"/>
                    </a:lnTo>
                    <a:lnTo>
                      <a:pt x="86" y="399"/>
                    </a:lnTo>
                    <a:lnTo>
                      <a:pt x="99" y="418"/>
                    </a:lnTo>
                    <a:lnTo>
                      <a:pt x="106" y="427"/>
                    </a:lnTo>
                    <a:lnTo>
                      <a:pt x="110" y="435"/>
                    </a:lnTo>
                    <a:lnTo>
                      <a:pt x="114" y="445"/>
                    </a:lnTo>
                    <a:lnTo>
                      <a:pt x="118" y="456"/>
                    </a:lnTo>
                    <a:lnTo>
                      <a:pt x="122" y="466"/>
                    </a:lnTo>
                    <a:lnTo>
                      <a:pt x="125" y="477"/>
                    </a:lnTo>
                    <a:lnTo>
                      <a:pt x="127" y="492"/>
                    </a:lnTo>
                    <a:lnTo>
                      <a:pt x="131" y="509"/>
                    </a:lnTo>
                    <a:lnTo>
                      <a:pt x="133" y="522"/>
                    </a:lnTo>
                    <a:lnTo>
                      <a:pt x="136" y="538"/>
                    </a:lnTo>
                    <a:lnTo>
                      <a:pt x="138" y="550"/>
                    </a:lnTo>
                    <a:lnTo>
                      <a:pt x="140" y="561"/>
                    </a:lnTo>
                    <a:lnTo>
                      <a:pt x="143" y="571"/>
                    </a:lnTo>
                    <a:lnTo>
                      <a:pt x="145" y="574"/>
                    </a:lnTo>
                    <a:lnTo>
                      <a:pt x="145" y="576"/>
                    </a:lnTo>
                    <a:lnTo>
                      <a:pt x="145" y="577"/>
                    </a:lnTo>
                    <a:lnTo>
                      <a:pt x="146" y="578"/>
                    </a:lnTo>
                    <a:lnTo>
                      <a:pt x="147" y="580"/>
                    </a:lnTo>
                    <a:lnTo>
                      <a:pt x="149" y="582"/>
                    </a:lnTo>
                    <a:lnTo>
                      <a:pt x="151" y="584"/>
                    </a:lnTo>
                    <a:lnTo>
                      <a:pt x="154" y="585"/>
                    </a:lnTo>
                    <a:lnTo>
                      <a:pt x="158" y="588"/>
                    </a:lnTo>
                    <a:lnTo>
                      <a:pt x="163" y="590"/>
                    </a:lnTo>
                    <a:lnTo>
                      <a:pt x="169" y="593"/>
                    </a:lnTo>
                    <a:lnTo>
                      <a:pt x="175" y="595"/>
                    </a:lnTo>
                    <a:lnTo>
                      <a:pt x="182" y="596"/>
                    </a:lnTo>
                    <a:lnTo>
                      <a:pt x="188" y="597"/>
                    </a:lnTo>
                    <a:lnTo>
                      <a:pt x="193" y="599"/>
                    </a:lnTo>
                    <a:lnTo>
                      <a:pt x="201" y="600"/>
                    </a:lnTo>
                    <a:lnTo>
                      <a:pt x="208" y="602"/>
                    </a:lnTo>
                    <a:lnTo>
                      <a:pt x="214" y="602"/>
                    </a:lnTo>
                    <a:lnTo>
                      <a:pt x="221" y="603"/>
                    </a:lnTo>
                    <a:lnTo>
                      <a:pt x="229" y="604"/>
                    </a:lnTo>
                    <a:lnTo>
                      <a:pt x="236" y="604"/>
                    </a:lnTo>
                    <a:lnTo>
                      <a:pt x="242" y="605"/>
                    </a:lnTo>
                    <a:lnTo>
                      <a:pt x="250" y="605"/>
                    </a:lnTo>
                    <a:lnTo>
                      <a:pt x="256" y="606"/>
                    </a:lnTo>
                    <a:lnTo>
                      <a:pt x="263" y="606"/>
                    </a:lnTo>
                    <a:lnTo>
                      <a:pt x="269" y="606"/>
                    </a:lnTo>
                    <a:lnTo>
                      <a:pt x="276" y="606"/>
                    </a:lnTo>
                    <a:lnTo>
                      <a:pt x="284" y="606"/>
                    </a:lnTo>
                    <a:lnTo>
                      <a:pt x="290" y="605"/>
                    </a:lnTo>
                    <a:lnTo>
                      <a:pt x="296" y="605"/>
                    </a:lnTo>
                    <a:lnTo>
                      <a:pt x="304" y="604"/>
                    </a:lnTo>
                    <a:lnTo>
                      <a:pt x="312" y="604"/>
                    </a:lnTo>
                    <a:lnTo>
                      <a:pt x="318" y="603"/>
                    </a:lnTo>
                    <a:lnTo>
                      <a:pt x="326" y="602"/>
                    </a:lnTo>
                    <a:lnTo>
                      <a:pt x="332" y="601"/>
                    </a:lnTo>
                    <a:lnTo>
                      <a:pt x="338" y="600"/>
                    </a:lnTo>
                    <a:lnTo>
                      <a:pt x="345" y="599"/>
                    </a:lnTo>
                    <a:lnTo>
                      <a:pt x="350" y="598"/>
                    </a:lnTo>
                    <a:lnTo>
                      <a:pt x="357" y="596"/>
                    </a:lnTo>
                    <a:lnTo>
                      <a:pt x="362" y="595"/>
                    </a:lnTo>
                    <a:lnTo>
                      <a:pt x="368" y="593"/>
                    </a:lnTo>
                    <a:lnTo>
                      <a:pt x="374" y="591"/>
                    </a:lnTo>
                    <a:lnTo>
                      <a:pt x="379" y="589"/>
                    </a:lnTo>
                  </a:path>
                </a:pathLst>
              </a:custGeom>
              <a:solidFill>
                <a:schemeClr val="bg2"/>
              </a:solidFill>
              <a:ln w="12700" cap="rnd" cmpd="sng">
                <a:solidFill>
                  <a:srgbClr val="FFFFFF"/>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80" name="Freeform 238">
                <a:extLst>
                  <a:ext uri="{FF2B5EF4-FFF2-40B4-BE49-F238E27FC236}">
                    <a16:creationId xmlns:a16="http://schemas.microsoft.com/office/drawing/2014/main" id="{EA7B296D-4B3F-4EC8-5C3F-6AAD58EA9355}"/>
                  </a:ext>
                </a:extLst>
              </p:cNvPr>
              <p:cNvSpPr/>
              <p:nvPr/>
            </p:nvSpPr>
            <p:spPr bwMode="auto">
              <a:xfrm>
                <a:off x="3994" y="1296"/>
                <a:ext cx="91" cy="90"/>
              </a:xfrm>
              <a:custGeom>
                <a:avLst/>
                <a:gdLst>
                  <a:gd name="T0" fmla="*/ 0 w 91"/>
                  <a:gd name="T1" fmla="*/ 0 h 90"/>
                  <a:gd name="T2" fmla="*/ 24 w 91"/>
                  <a:gd name="T3" fmla="*/ 9 h 90"/>
                  <a:gd name="T4" fmla="*/ 45 w 91"/>
                  <a:gd name="T5" fmla="*/ 20 h 90"/>
                  <a:gd name="T6" fmla="*/ 62 w 91"/>
                  <a:gd name="T7" fmla="*/ 30 h 90"/>
                  <a:gd name="T8" fmla="*/ 73 w 91"/>
                  <a:gd name="T9" fmla="*/ 41 h 90"/>
                  <a:gd name="T10" fmla="*/ 81 w 91"/>
                  <a:gd name="T11" fmla="*/ 53 h 90"/>
                  <a:gd name="T12" fmla="*/ 86 w 91"/>
                  <a:gd name="T13" fmla="*/ 63 h 90"/>
                  <a:gd name="T14" fmla="*/ 90 w 91"/>
                  <a:gd name="T15" fmla="*/ 73 h 90"/>
                  <a:gd name="T16" fmla="*/ 58 w 91"/>
                  <a:gd name="T17" fmla="*/ 89 h 90"/>
                  <a:gd name="T18" fmla="*/ 55 w 91"/>
                  <a:gd name="T19" fmla="*/ 74 h 90"/>
                  <a:gd name="T20" fmla="*/ 50 w 91"/>
                  <a:gd name="T21" fmla="*/ 59 h 90"/>
                  <a:gd name="T22" fmla="*/ 42 w 91"/>
                  <a:gd name="T23" fmla="*/ 43 h 90"/>
                  <a:gd name="T24" fmla="*/ 33 w 91"/>
                  <a:gd name="T25" fmla="*/ 29 h 90"/>
                  <a:gd name="T26" fmla="*/ 19 w 91"/>
                  <a:gd name="T27" fmla="*/ 16 h 90"/>
                  <a:gd name="T28" fmla="*/ 0 w 91"/>
                  <a:gd name="T29" fmla="*/ 0 h 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1" h="90">
                    <a:moveTo>
                      <a:pt x="0" y="0"/>
                    </a:moveTo>
                    <a:lnTo>
                      <a:pt x="24" y="9"/>
                    </a:lnTo>
                    <a:lnTo>
                      <a:pt x="45" y="20"/>
                    </a:lnTo>
                    <a:lnTo>
                      <a:pt x="62" y="30"/>
                    </a:lnTo>
                    <a:lnTo>
                      <a:pt x="73" y="41"/>
                    </a:lnTo>
                    <a:lnTo>
                      <a:pt x="81" y="53"/>
                    </a:lnTo>
                    <a:lnTo>
                      <a:pt x="86" y="63"/>
                    </a:lnTo>
                    <a:lnTo>
                      <a:pt x="90" y="73"/>
                    </a:lnTo>
                    <a:lnTo>
                      <a:pt x="58" y="89"/>
                    </a:lnTo>
                    <a:lnTo>
                      <a:pt x="55" y="74"/>
                    </a:lnTo>
                    <a:lnTo>
                      <a:pt x="50" y="59"/>
                    </a:lnTo>
                    <a:lnTo>
                      <a:pt x="42" y="43"/>
                    </a:lnTo>
                    <a:lnTo>
                      <a:pt x="33" y="29"/>
                    </a:lnTo>
                    <a:lnTo>
                      <a:pt x="19" y="16"/>
                    </a:lnTo>
                    <a:lnTo>
                      <a:pt x="0"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grpSp>
        <p:nvGrpSpPr>
          <p:cNvPr id="498" name="Group 239">
            <a:extLst>
              <a:ext uri="{FF2B5EF4-FFF2-40B4-BE49-F238E27FC236}">
                <a16:creationId xmlns:a16="http://schemas.microsoft.com/office/drawing/2014/main" id="{76556C0A-D327-507B-1C32-31927A4183E0}"/>
              </a:ext>
            </a:extLst>
          </p:cNvPr>
          <p:cNvGrpSpPr/>
          <p:nvPr/>
        </p:nvGrpSpPr>
        <p:grpSpPr bwMode="auto">
          <a:xfrm>
            <a:off x="7417716" y="1297826"/>
            <a:ext cx="361995" cy="512032"/>
            <a:chOff x="4979" y="1203"/>
            <a:chExt cx="542" cy="766"/>
          </a:xfrm>
        </p:grpSpPr>
        <p:grpSp>
          <p:nvGrpSpPr>
            <p:cNvPr id="499" name="Group 240">
              <a:extLst>
                <a:ext uri="{FF2B5EF4-FFF2-40B4-BE49-F238E27FC236}">
                  <a16:creationId xmlns:a16="http://schemas.microsoft.com/office/drawing/2014/main" id="{716D13C7-FF79-E5E9-204F-0BAA4AB768EC}"/>
                </a:ext>
              </a:extLst>
            </p:cNvPr>
            <p:cNvGrpSpPr/>
            <p:nvPr/>
          </p:nvGrpSpPr>
          <p:grpSpPr bwMode="auto">
            <a:xfrm>
              <a:off x="5126" y="1789"/>
              <a:ext cx="247" cy="180"/>
              <a:chOff x="5126" y="1789"/>
              <a:chExt cx="247" cy="180"/>
            </a:xfrm>
          </p:grpSpPr>
          <p:grpSp>
            <p:nvGrpSpPr>
              <p:cNvPr id="503" name="Group 241">
                <a:extLst>
                  <a:ext uri="{FF2B5EF4-FFF2-40B4-BE49-F238E27FC236}">
                    <a16:creationId xmlns:a16="http://schemas.microsoft.com/office/drawing/2014/main" id="{9E872C96-F3A5-E4FD-BDD1-832B58736435}"/>
                  </a:ext>
                </a:extLst>
              </p:cNvPr>
              <p:cNvGrpSpPr/>
              <p:nvPr/>
            </p:nvGrpSpPr>
            <p:grpSpPr bwMode="auto">
              <a:xfrm>
                <a:off x="5126" y="1789"/>
                <a:ext cx="247" cy="180"/>
                <a:chOff x="5126" y="1789"/>
                <a:chExt cx="247" cy="180"/>
              </a:xfrm>
            </p:grpSpPr>
            <p:grpSp>
              <p:nvGrpSpPr>
                <p:cNvPr id="509" name="Group 242">
                  <a:extLst>
                    <a:ext uri="{FF2B5EF4-FFF2-40B4-BE49-F238E27FC236}">
                      <a16:creationId xmlns:a16="http://schemas.microsoft.com/office/drawing/2014/main" id="{11C828FF-1232-B1F7-B405-024C0FEA8101}"/>
                    </a:ext>
                  </a:extLst>
                </p:cNvPr>
                <p:cNvGrpSpPr/>
                <p:nvPr/>
              </p:nvGrpSpPr>
              <p:grpSpPr bwMode="auto">
                <a:xfrm>
                  <a:off x="5188" y="1926"/>
                  <a:ext cx="135" cy="43"/>
                  <a:chOff x="5188" y="1926"/>
                  <a:chExt cx="135" cy="43"/>
                </a:xfrm>
              </p:grpSpPr>
              <p:sp>
                <p:nvSpPr>
                  <p:cNvPr id="518" name="Freeform 243">
                    <a:extLst>
                      <a:ext uri="{FF2B5EF4-FFF2-40B4-BE49-F238E27FC236}">
                        <a16:creationId xmlns:a16="http://schemas.microsoft.com/office/drawing/2014/main" id="{A67BD3C8-38AC-FB43-CAB0-39B370E5DBD5}"/>
                      </a:ext>
                    </a:extLst>
                  </p:cNvPr>
                  <p:cNvSpPr/>
                  <p:nvPr/>
                </p:nvSpPr>
                <p:spPr bwMode="auto">
                  <a:xfrm>
                    <a:off x="5188" y="1926"/>
                    <a:ext cx="135" cy="43"/>
                  </a:xfrm>
                  <a:custGeom>
                    <a:avLst/>
                    <a:gdLst>
                      <a:gd name="T0" fmla="*/ 0 w 135"/>
                      <a:gd name="T1" fmla="*/ 0 h 43"/>
                      <a:gd name="T2" fmla="*/ 27 w 135"/>
                      <a:gd name="T3" fmla="*/ 33 h 43"/>
                      <a:gd name="T4" fmla="*/ 29 w 135"/>
                      <a:gd name="T5" fmla="*/ 35 h 43"/>
                      <a:gd name="T6" fmla="*/ 32 w 135"/>
                      <a:gd name="T7" fmla="*/ 36 h 43"/>
                      <a:gd name="T8" fmla="*/ 36 w 135"/>
                      <a:gd name="T9" fmla="*/ 37 h 43"/>
                      <a:gd name="T10" fmla="*/ 41 w 135"/>
                      <a:gd name="T11" fmla="*/ 39 h 43"/>
                      <a:gd name="T12" fmla="*/ 46 w 135"/>
                      <a:gd name="T13" fmla="*/ 40 h 43"/>
                      <a:gd name="T14" fmla="*/ 50 w 135"/>
                      <a:gd name="T15" fmla="*/ 40 h 43"/>
                      <a:gd name="T16" fmla="*/ 55 w 135"/>
                      <a:gd name="T17" fmla="*/ 41 h 43"/>
                      <a:gd name="T18" fmla="*/ 59 w 135"/>
                      <a:gd name="T19" fmla="*/ 41 h 43"/>
                      <a:gd name="T20" fmla="*/ 65 w 135"/>
                      <a:gd name="T21" fmla="*/ 42 h 43"/>
                      <a:gd name="T22" fmla="*/ 69 w 135"/>
                      <a:gd name="T23" fmla="*/ 42 h 43"/>
                      <a:gd name="T24" fmla="*/ 74 w 135"/>
                      <a:gd name="T25" fmla="*/ 41 h 43"/>
                      <a:gd name="T26" fmla="*/ 79 w 135"/>
                      <a:gd name="T27" fmla="*/ 41 h 43"/>
                      <a:gd name="T28" fmla="*/ 84 w 135"/>
                      <a:gd name="T29" fmla="*/ 40 h 43"/>
                      <a:gd name="T30" fmla="*/ 89 w 135"/>
                      <a:gd name="T31" fmla="*/ 40 h 43"/>
                      <a:gd name="T32" fmla="*/ 93 w 135"/>
                      <a:gd name="T33" fmla="*/ 39 h 43"/>
                      <a:gd name="T34" fmla="*/ 98 w 135"/>
                      <a:gd name="T35" fmla="*/ 38 h 43"/>
                      <a:gd name="T36" fmla="*/ 102 w 135"/>
                      <a:gd name="T37" fmla="*/ 36 h 43"/>
                      <a:gd name="T38" fmla="*/ 105 w 135"/>
                      <a:gd name="T39" fmla="*/ 35 h 43"/>
                      <a:gd name="T40" fmla="*/ 106 w 135"/>
                      <a:gd name="T41" fmla="*/ 33 h 43"/>
                      <a:gd name="T42" fmla="*/ 109 w 135"/>
                      <a:gd name="T43" fmla="*/ 32 h 43"/>
                      <a:gd name="T44" fmla="*/ 134 w 135"/>
                      <a:gd name="T45" fmla="*/ 0 h 43"/>
                      <a:gd name="T46" fmla="*/ 0 w 135"/>
                      <a:gd name="T47" fmla="*/ 0 h 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5" h="43">
                        <a:moveTo>
                          <a:pt x="0" y="0"/>
                        </a:moveTo>
                        <a:lnTo>
                          <a:pt x="27" y="33"/>
                        </a:lnTo>
                        <a:lnTo>
                          <a:pt x="29" y="35"/>
                        </a:lnTo>
                        <a:lnTo>
                          <a:pt x="32" y="36"/>
                        </a:lnTo>
                        <a:lnTo>
                          <a:pt x="36" y="37"/>
                        </a:lnTo>
                        <a:lnTo>
                          <a:pt x="41" y="39"/>
                        </a:lnTo>
                        <a:lnTo>
                          <a:pt x="46" y="40"/>
                        </a:lnTo>
                        <a:lnTo>
                          <a:pt x="50" y="40"/>
                        </a:lnTo>
                        <a:lnTo>
                          <a:pt x="55" y="41"/>
                        </a:lnTo>
                        <a:lnTo>
                          <a:pt x="59" y="41"/>
                        </a:lnTo>
                        <a:lnTo>
                          <a:pt x="65" y="42"/>
                        </a:lnTo>
                        <a:lnTo>
                          <a:pt x="69" y="42"/>
                        </a:lnTo>
                        <a:lnTo>
                          <a:pt x="74" y="41"/>
                        </a:lnTo>
                        <a:lnTo>
                          <a:pt x="79" y="41"/>
                        </a:lnTo>
                        <a:lnTo>
                          <a:pt x="84" y="40"/>
                        </a:lnTo>
                        <a:lnTo>
                          <a:pt x="89" y="40"/>
                        </a:lnTo>
                        <a:lnTo>
                          <a:pt x="93" y="39"/>
                        </a:lnTo>
                        <a:lnTo>
                          <a:pt x="98" y="38"/>
                        </a:lnTo>
                        <a:lnTo>
                          <a:pt x="102" y="36"/>
                        </a:lnTo>
                        <a:lnTo>
                          <a:pt x="105" y="35"/>
                        </a:lnTo>
                        <a:lnTo>
                          <a:pt x="106" y="33"/>
                        </a:lnTo>
                        <a:lnTo>
                          <a:pt x="109" y="32"/>
                        </a:lnTo>
                        <a:lnTo>
                          <a:pt x="134" y="0"/>
                        </a:lnTo>
                        <a:lnTo>
                          <a:pt x="0" y="0"/>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519" name="Freeform 244">
                    <a:extLst>
                      <a:ext uri="{FF2B5EF4-FFF2-40B4-BE49-F238E27FC236}">
                        <a16:creationId xmlns:a16="http://schemas.microsoft.com/office/drawing/2014/main" id="{83E73DFA-6F81-02A7-0A0D-3A595DE41953}"/>
                      </a:ext>
                    </a:extLst>
                  </p:cNvPr>
                  <p:cNvSpPr/>
                  <p:nvPr/>
                </p:nvSpPr>
                <p:spPr bwMode="auto">
                  <a:xfrm>
                    <a:off x="5209" y="1926"/>
                    <a:ext cx="60" cy="43"/>
                  </a:xfrm>
                  <a:custGeom>
                    <a:avLst/>
                    <a:gdLst>
                      <a:gd name="T0" fmla="*/ 0 w 60"/>
                      <a:gd name="T1" fmla="*/ 0 h 43"/>
                      <a:gd name="T2" fmla="*/ 16 w 60"/>
                      <a:gd name="T3" fmla="*/ 37 h 43"/>
                      <a:gd name="T4" fmla="*/ 19 w 60"/>
                      <a:gd name="T5" fmla="*/ 39 h 43"/>
                      <a:gd name="T6" fmla="*/ 25 w 60"/>
                      <a:gd name="T7" fmla="*/ 40 h 43"/>
                      <a:gd name="T8" fmla="*/ 29 w 60"/>
                      <a:gd name="T9" fmla="*/ 40 h 43"/>
                      <a:gd name="T10" fmla="*/ 33 w 60"/>
                      <a:gd name="T11" fmla="*/ 41 h 43"/>
                      <a:gd name="T12" fmla="*/ 38 w 60"/>
                      <a:gd name="T13" fmla="*/ 41 h 43"/>
                      <a:gd name="T14" fmla="*/ 43 w 60"/>
                      <a:gd name="T15" fmla="*/ 42 h 43"/>
                      <a:gd name="T16" fmla="*/ 47 w 60"/>
                      <a:gd name="T17" fmla="*/ 42 h 43"/>
                      <a:gd name="T18" fmla="*/ 53 w 60"/>
                      <a:gd name="T19" fmla="*/ 41 h 43"/>
                      <a:gd name="T20" fmla="*/ 59 w 60"/>
                      <a:gd name="T21" fmla="*/ 0 h 43"/>
                      <a:gd name="T22" fmla="*/ 0 w 60"/>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 h="43">
                        <a:moveTo>
                          <a:pt x="0" y="0"/>
                        </a:moveTo>
                        <a:lnTo>
                          <a:pt x="16" y="37"/>
                        </a:lnTo>
                        <a:lnTo>
                          <a:pt x="19" y="39"/>
                        </a:lnTo>
                        <a:lnTo>
                          <a:pt x="25" y="40"/>
                        </a:lnTo>
                        <a:lnTo>
                          <a:pt x="29" y="40"/>
                        </a:lnTo>
                        <a:lnTo>
                          <a:pt x="33" y="41"/>
                        </a:lnTo>
                        <a:lnTo>
                          <a:pt x="38" y="41"/>
                        </a:lnTo>
                        <a:lnTo>
                          <a:pt x="43" y="42"/>
                        </a:lnTo>
                        <a:lnTo>
                          <a:pt x="47" y="42"/>
                        </a:lnTo>
                        <a:lnTo>
                          <a:pt x="53" y="41"/>
                        </a:lnTo>
                        <a:lnTo>
                          <a:pt x="59" y="0"/>
                        </a:lnTo>
                        <a:lnTo>
                          <a:pt x="0" y="0"/>
                        </a:lnTo>
                      </a:path>
                    </a:pathLst>
                  </a:custGeom>
                  <a:solidFill>
                    <a:srgbClr val="404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510" name="Group 245">
                  <a:extLst>
                    <a:ext uri="{FF2B5EF4-FFF2-40B4-BE49-F238E27FC236}">
                      <a16:creationId xmlns:a16="http://schemas.microsoft.com/office/drawing/2014/main" id="{AA5CCD90-E787-2EA9-4EF1-C02267D995C9}"/>
                    </a:ext>
                  </a:extLst>
                </p:cNvPr>
                <p:cNvGrpSpPr/>
                <p:nvPr/>
              </p:nvGrpSpPr>
              <p:grpSpPr bwMode="auto">
                <a:xfrm>
                  <a:off x="5126" y="1789"/>
                  <a:ext cx="247" cy="150"/>
                  <a:chOff x="5126" y="1789"/>
                  <a:chExt cx="247" cy="150"/>
                </a:xfrm>
              </p:grpSpPr>
              <p:sp>
                <p:nvSpPr>
                  <p:cNvPr id="511" name="Freeform 246">
                    <a:extLst>
                      <a:ext uri="{FF2B5EF4-FFF2-40B4-BE49-F238E27FC236}">
                        <a16:creationId xmlns:a16="http://schemas.microsoft.com/office/drawing/2014/main" id="{F6EB680E-D09D-FFA5-AC9F-BF9B58D28A0E}"/>
                      </a:ext>
                    </a:extLst>
                  </p:cNvPr>
                  <p:cNvSpPr/>
                  <p:nvPr/>
                </p:nvSpPr>
                <p:spPr bwMode="auto">
                  <a:xfrm>
                    <a:off x="5126" y="1789"/>
                    <a:ext cx="247" cy="150"/>
                  </a:xfrm>
                  <a:custGeom>
                    <a:avLst/>
                    <a:gdLst>
                      <a:gd name="T0" fmla="*/ 5 w 247"/>
                      <a:gd name="T1" fmla="*/ 4 h 150"/>
                      <a:gd name="T2" fmla="*/ 6 w 247"/>
                      <a:gd name="T3" fmla="*/ 7 h 150"/>
                      <a:gd name="T4" fmla="*/ 6 w 247"/>
                      <a:gd name="T5" fmla="*/ 15 h 150"/>
                      <a:gd name="T6" fmla="*/ 3 w 247"/>
                      <a:gd name="T7" fmla="*/ 19 h 150"/>
                      <a:gd name="T8" fmla="*/ 1 w 247"/>
                      <a:gd name="T9" fmla="*/ 26 h 150"/>
                      <a:gd name="T10" fmla="*/ 4 w 247"/>
                      <a:gd name="T11" fmla="*/ 31 h 150"/>
                      <a:gd name="T12" fmla="*/ 9 w 247"/>
                      <a:gd name="T13" fmla="*/ 36 h 150"/>
                      <a:gd name="T14" fmla="*/ 8 w 247"/>
                      <a:gd name="T15" fmla="*/ 40 h 150"/>
                      <a:gd name="T16" fmla="*/ 3 w 247"/>
                      <a:gd name="T17" fmla="*/ 44 h 150"/>
                      <a:gd name="T18" fmla="*/ 1 w 247"/>
                      <a:gd name="T19" fmla="*/ 49 h 150"/>
                      <a:gd name="T20" fmla="*/ 5 w 247"/>
                      <a:gd name="T21" fmla="*/ 53 h 150"/>
                      <a:gd name="T22" fmla="*/ 8 w 247"/>
                      <a:gd name="T23" fmla="*/ 57 h 150"/>
                      <a:gd name="T24" fmla="*/ 8 w 247"/>
                      <a:gd name="T25" fmla="*/ 62 h 150"/>
                      <a:gd name="T26" fmla="*/ 3 w 247"/>
                      <a:gd name="T27" fmla="*/ 67 h 150"/>
                      <a:gd name="T28" fmla="*/ 0 w 247"/>
                      <a:gd name="T29" fmla="*/ 72 h 150"/>
                      <a:gd name="T30" fmla="*/ 3 w 247"/>
                      <a:gd name="T31" fmla="*/ 77 h 150"/>
                      <a:gd name="T32" fmla="*/ 9 w 247"/>
                      <a:gd name="T33" fmla="*/ 81 h 150"/>
                      <a:gd name="T34" fmla="*/ 9 w 247"/>
                      <a:gd name="T35" fmla="*/ 89 h 150"/>
                      <a:gd name="T36" fmla="*/ 5 w 247"/>
                      <a:gd name="T37" fmla="*/ 94 h 150"/>
                      <a:gd name="T38" fmla="*/ 5 w 247"/>
                      <a:gd name="T39" fmla="*/ 98 h 150"/>
                      <a:gd name="T40" fmla="*/ 11 w 247"/>
                      <a:gd name="T41" fmla="*/ 103 h 150"/>
                      <a:gd name="T42" fmla="*/ 28 w 247"/>
                      <a:gd name="T43" fmla="*/ 118 h 150"/>
                      <a:gd name="T44" fmla="*/ 44 w 247"/>
                      <a:gd name="T45" fmla="*/ 130 h 150"/>
                      <a:gd name="T46" fmla="*/ 58 w 247"/>
                      <a:gd name="T47" fmla="*/ 137 h 150"/>
                      <a:gd name="T48" fmla="*/ 84 w 247"/>
                      <a:gd name="T49" fmla="*/ 145 h 150"/>
                      <a:gd name="T50" fmla="*/ 108 w 247"/>
                      <a:gd name="T51" fmla="*/ 148 h 150"/>
                      <a:gd name="T52" fmla="*/ 140 w 247"/>
                      <a:gd name="T53" fmla="*/ 148 h 150"/>
                      <a:gd name="T54" fmla="*/ 168 w 247"/>
                      <a:gd name="T55" fmla="*/ 146 h 150"/>
                      <a:gd name="T56" fmla="*/ 187 w 247"/>
                      <a:gd name="T57" fmla="*/ 142 h 150"/>
                      <a:gd name="T58" fmla="*/ 200 w 247"/>
                      <a:gd name="T59" fmla="*/ 136 h 150"/>
                      <a:gd name="T60" fmla="*/ 209 w 247"/>
                      <a:gd name="T61" fmla="*/ 130 h 150"/>
                      <a:gd name="T62" fmla="*/ 235 w 247"/>
                      <a:gd name="T63" fmla="*/ 102 h 150"/>
                      <a:gd name="T64" fmla="*/ 240 w 247"/>
                      <a:gd name="T65" fmla="*/ 92 h 150"/>
                      <a:gd name="T66" fmla="*/ 241 w 247"/>
                      <a:gd name="T67" fmla="*/ 88 h 150"/>
                      <a:gd name="T68" fmla="*/ 237 w 247"/>
                      <a:gd name="T69" fmla="*/ 84 h 150"/>
                      <a:gd name="T70" fmla="*/ 237 w 247"/>
                      <a:gd name="T71" fmla="*/ 78 h 150"/>
                      <a:gd name="T72" fmla="*/ 240 w 247"/>
                      <a:gd name="T73" fmla="*/ 74 h 150"/>
                      <a:gd name="T74" fmla="*/ 244 w 247"/>
                      <a:gd name="T75" fmla="*/ 70 h 150"/>
                      <a:gd name="T76" fmla="*/ 246 w 247"/>
                      <a:gd name="T77" fmla="*/ 65 h 150"/>
                      <a:gd name="T78" fmla="*/ 242 w 247"/>
                      <a:gd name="T79" fmla="*/ 61 h 150"/>
                      <a:gd name="T80" fmla="*/ 238 w 247"/>
                      <a:gd name="T81" fmla="*/ 57 h 150"/>
                      <a:gd name="T82" fmla="*/ 238 w 247"/>
                      <a:gd name="T83" fmla="*/ 52 h 150"/>
                      <a:gd name="T84" fmla="*/ 243 w 247"/>
                      <a:gd name="T85" fmla="*/ 47 h 150"/>
                      <a:gd name="T86" fmla="*/ 244 w 247"/>
                      <a:gd name="T87" fmla="*/ 41 h 150"/>
                      <a:gd name="T88" fmla="*/ 240 w 247"/>
                      <a:gd name="T89" fmla="*/ 36 h 150"/>
                      <a:gd name="T90" fmla="*/ 238 w 247"/>
                      <a:gd name="T91" fmla="*/ 32 h 150"/>
                      <a:gd name="T92" fmla="*/ 241 w 247"/>
                      <a:gd name="T93" fmla="*/ 26 h 150"/>
                      <a:gd name="T94" fmla="*/ 244 w 247"/>
                      <a:gd name="T95" fmla="*/ 23 h 150"/>
                      <a:gd name="T96" fmla="*/ 246 w 247"/>
                      <a:gd name="T97" fmla="*/ 18 h 150"/>
                      <a:gd name="T98" fmla="*/ 243 w 247"/>
                      <a:gd name="T99" fmla="*/ 13 h 150"/>
                      <a:gd name="T100" fmla="*/ 239 w 247"/>
                      <a:gd name="T101" fmla="*/ 8 h 150"/>
                      <a:gd name="T102" fmla="*/ 240 w 247"/>
                      <a:gd name="T103" fmla="*/ 3 h 150"/>
                      <a:gd name="T104" fmla="*/ 7 w 247"/>
                      <a:gd name="T105" fmla="*/ 0 h 1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47" h="150">
                        <a:moveTo>
                          <a:pt x="7" y="0"/>
                        </a:moveTo>
                        <a:lnTo>
                          <a:pt x="5" y="4"/>
                        </a:lnTo>
                        <a:lnTo>
                          <a:pt x="6" y="5"/>
                        </a:lnTo>
                        <a:lnTo>
                          <a:pt x="6" y="7"/>
                        </a:lnTo>
                        <a:lnTo>
                          <a:pt x="7" y="12"/>
                        </a:lnTo>
                        <a:lnTo>
                          <a:pt x="6" y="15"/>
                        </a:lnTo>
                        <a:lnTo>
                          <a:pt x="4" y="17"/>
                        </a:lnTo>
                        <a:lnTo>
                          <a:pt x="3" y="19"/>
                        </a:lnTo>
                        <a:lnTo>
                          <a:pt x="1" y="23"/>
                        </a:lnTo>
                        <a:lnTo>
                          <a:pt x="1" y="26"/>
                        </a:lnTo>
                        <a:lnTo>
                          <a:pt x="3" y="28"/>
                        </a:lnTo>
                        <a:lnTo>
                          <a:pt x="4" y="31"/>
                        </a:lnTo>
                        <a:lnTo>
                          <a:pt x="7" y="33"/>
                        </a:lnTo>
                        <a:lnTo>
                          <a:pt x="9" y="36"/>
                        </a:lnTo>
                        <a:lnTo>
                          <a:pt x="9" y="38"/>
                        </a:lnTo>
                        <a:lnTo>
                          <a:pt x="8" y="40"/>
                        </a:lnTo>
                        <a:lnTo>
                          <a:pt x="5" y="42"/>
                        </a:lnTo>
                        <a:lnTo>
                          <a:pt x="3" y="44"/>
                        </a:lnTo>
                        <a:lnTo>
                          <a:pt x="2" y="46"/>
                        </a:lnTo>
                        <a:lnTo>
                          <a:pt x="1" y="49"/>
                        </a:lnTo>
                        <a:lnTo>
                          <a:pt x="3" y="51"/>
                        </a:lnTo>
                        <a:lnTo>
                          <a:pt x="5" y="53"/>
                        </a:lnTo>
                        <a:lnTo>
                          <a:pt x="7" y="55"/>
                        </a:lnTo>
                        <a:lnTo>
                          <a:pt x="8" y="57"/>
                        </a:lnTo>
                        <a:lnTo>
                          <a:pt x="9" y="59"/>
                        </a:lnTo>
                        <a:lnTo>
                          <a:pt x="8" y="62"/>
                        </a:lnTo>
                        <a:lnTo>
                          <a:pt x="5" y="65"/>
                        </a:lnTo>
                        <a:lnTo>
                          <a:pt x="3" y="67"/>
                        </a:lnTo>
                        <a:lnTo>
                          <a:pt x="0" y="70"/>
                        </a:lnTo>
                        <a:lnTo>
                          <a:pt x="0" y="72"/>
                        </a:lnTo>
                        <a:lnTo>
                          <a:pt x="1" y="74"/>
                        </a:lnTo>
                        <a:lnTo>
                          <a:pt x="3" y="77"/>
                        </a:lnTo>
                        <a:lnTo>
                          <a:pt x="6" y="79"/>
                        </a:lnTo>
                        <a:lnTo>
                          <a:pt x="9" y="81"/>
                        </a:lnTo>
                        <a:lnTo>
                          <a:pt x="10" y="85"/>
                        </a:lnTo>
                        <a:lnTo>
                          <a:pt x="9" y="89"/>
                        </a:lnTo>
                        <a:lnTo>
                          <a:pt x="6" y="92"/>
                        </a:lnTo>
                        <a:lnTo>
                          <a:pt x="5" y="94"/>
                        </a:lnTo>
                        <a:lnTo>
                          <a:pt x="5" y="96"/>
                        </a:lnTo>
                        <a:lnTo>
                          <a:pt x="5" y="98"/>
                        </a:lnTo>
                        <a:lnTo>
                          <a:pt x="7" y="100"/>
                        </a:lnTo>
                        <a:lnTo>
                          <a:pt x="11" y="103"/>
                        </a:lnTo>
                        <a:lnTo>
                          <a:pt x="17" y="109"/>
                        </a:lnTo>
                        <a:lnTo>
                          <a:pt x="28" y="118"/>
                        </a:lnTo>
                        <a:lnTo>
                          <a:pt x="38" y="126"/>
                        </a:lnTo>
                        <a:lnTo>
                          <a:pt x="44" y="130"/>
                        </a:lnTo>
                        <a:lnTo>
                          <a:pt x="51" y="133"/>
                        </a:lnTo>
                        <a:lnTo>
                          <a:pt x="58" y="137"/>
                        </a:lnTo>
                        <a:lnTo>
                          <a:pt x="68" y="141"/>
                        </a:lnTo>
                        <a:lnTo>
                          <a:pt x="84" y="145"/>
                        </a:lnTo>
                        <a:lnTo>
                          <a:pt x="96" y="147"/>
                        </a:lnTo>
                        <a:lnTo>
                          <a:pt x="108" y="148"/>
                        </a:lnTo>
                        <a:lnTo>
                          <a:pt x="124" y="149"/>
                        </a:lnTo>
                        <a:lnTo>
                          <a:pt x="140" y="148"/>
                        </a:lnTo>
                        <a:lnTo>
                          <a:pt x="155" y="148"/>
                        </a:lnTo>
                        <a:lnTo>
                          <a:pt x="168" y="146"/>
                        </a:lnTo>
                        <a:lnTo>
                          <a:pt x="179" y="144"/>
                        </a:lnTo>
                        <a:lnTo>
                          <a:pt x="187" y="142"/>
                        </a:lnTo>
                        <a:lnTo>
                          <a:pt x="194" y="139"/>
                        </a:lnTo>
                        <a:lnTo>
                          <a:pt x="200" y="136"/>
                        </a:lnTo>
                        <a:lnTo>
                          <a:pt x="205" y="134"/>
                        </a:lnTo>
                        <a:lnTo>
                          <a:pt x="209" y="130"/>
                        </a:lnTo>
                        <a:lnTo>
                          <a:pt x="224" y="115"/>
                        </a:lnTo>
                        <a:lnTo>
                          <a:pt x="235" y="102"/>
                        </a:lnTo>
                        <a:lnTo>
                          <a:pt x="239" y="95"/>
                        </a:lnTo>
                        <a:lnTo>
                          <a:pt x="240" y="92"/>
                        </a:lnTo>
                        <a:lnTo>
                          <a:pt x="241" y="90"/>
                        </a:lnTo>
                        <a:lnTo>
                          <a:pt x="241" y="88"/>
                        </a:lnTo>
                        <a:lnTo>
                          <a:pt x="239" y="85"/>
                        </a:lnTo>
                        <a:lnTo>
                          <a:pt x="237" y="84"/>
                        </a:lnTo>
                        <a:lnTo>
                          <a:pt x="236" y="81"/>
                        </a:lnTo>
                        <a:lnTo>
                          <a:pt x="237" y="78"/>
                        </a:lnTo>
                        <a:lnTo>
                          <a:pt x="239" y="77"/>
                        </a:lnTo>
                        <a:lnTo>
                          <a:pt x="240" y="74"/>
                        </a:lnTo>
                        <a:lnTo>
                          <a:pt x="242" y="73"/>
                        </a:lnTo>
                        <a:lnTo>
                          <a:pt x="244" y="70"/>
                        </a:lnTo>
                        <a:lnTo>
                          <a:pt x="246" y="68"/>
                        </a:lnTo>
                        <a:lnTo>
                          <a:pt x="246" y="65"/>
                        </a:lnTo>
                        <a:lnTo>
                          <a:pt x="244" y="63"/>
                        </a:lnTo>
                        <a:lnTo>
                          <a:pt x="242" y="61"/>
                        </a:lnTo>
                        <a:lnTo>
                          <a:pt x="240" y="59"/>
                        </a:lnTo>
                        <a:lnTo>
                          <a:pt x="238" y="57"/>
                        </a:lnTo>
                        <a:lnTo>
                          <a:pt x="238" y="54"/>
                        </a:lnTo>
                        <a:lnTo>
                          <a:pt x="238" y="52"/>
                        </a:lnTo>
                        <a:lnTo>
                          <a:pt x="241" y="49"/>
                        </a:lnTo>
                        <a:lnTo>
                          <a:pt x="243" y="47"/>
                        </a:lnTo>
                        <a:lnTo>
                          <a:pt x="244" y="45"/>
                        </a:lnTo>
                        <a:lnTo>
                          <a:pt x="244" y="41"/>
                        </a:lnTo>
                        <a:lnTo>
                          <a:pt x="243" y="38"/>
                        </a:lnTo>
                        <a:lnTo>
                          <a:pt x="240" y="36"/>
                        </a:lnTo>
                        <a:lnTo>
                          <a:pt x="239" y="34"/>
                        </a:lnTo>
                        <a:lnTo>
                          <a:pt x="238" y="32"/>
                        </a:lnTo>
                        <a:lnTo>
                          <a:pt x="239" y="29"/>
                        </a:lnTo>
                        <a:lnTo>
                          <a:pt x="241" y="26"/>
                        </a:lnTo>
                        <a:lnTo>
                          <a:pt x="242" y="25"/>
                        </a:lnTo>
                        <a:lnTo>
                          <a:pt x="244" y="23"/>
                        </a:lnTo>
                        <a:lnTo>
                          <a:pt x="246" y="20"/>
                        </a:lnTo>
                        <a:lnTo>
                          <a:pt x="246" y="18"/>
                        </a:lnTo>
                        <a:lnTo>
                          <a:pt x="245" y="16"/>
                        </a:lnTo>
                        <a:lnTo>
                          <a:pt x="243" y="13"/>
                        </a:lnTo>
                        <a:lnTo>
                          <a:pt x="241" y="11"/>
                        </a:lnTo>
                        <a:lnTo>
                          <a:pt x="239" y="8"/>
                        </a:lnTo>
                        <a:lnTo>
                          <a:pt x="239" y="5"/>
                        </a:lnTo>
                        <a:lnTo>
                          <a:pt x="240" y="3"/>
                        </a:lnTo>
                        <a:lnTo>
                          <a:pt x="239" y="0"/>
                        </a:lnTo>
                        <a:lnTo>
                          <a:pt x="7" y="0"/>
                        </a:lnTo>
                      </a:path>
                    </a:pathLst>
                  </a:custGeom>
                  <a:solidFill>
                    <a:srgbClr val="FFC08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512" name="Freeform 247">
                    <a:extLst>
                      <a:ext uri="{FF2B5EF4-FFF2-40B4-BE49-F238E27FC236}">
                        <a16:creationId xmlns:a16="http://schemas.microsoft.com/office/drawing/2014/main" id="{DF30E39E-5768-1596-FF61-983C67F5EC27}"/>
                      </a:ext>
                    </a:extLst>
                  </p:cNvPr>
                  <p:cNvSpPr/>
                  <p:nvPr/>
                </p:nvSpPr>
                <p:spPr bwMode="auto">
                  <a:xfrm>
                    <a:off x="5127" y="1809"/>
                    <a:ext cx="33" cy="21"/>
                  </a:xfrm>
                  <a:custGeom>
                    <a:avLst/>
                    <a:gdLst>
                      <a:gd name="T0" fmla="*/ 1 w 33"/>
                      <a:gd name="T1" fmla="*/ 0 h 21"/>
                      <a:gd name="T2" fmla="*/ 3 w 33"/>
                      <a:gd name="T3" fmla="*/ 2 h 21"/>
                      <a:gd name="T4" fmla="*/ 6 w 33"/>
                      <a:gd name="T5" fmla="*/ 5 h 21"/>
                      <a:gd name="T6" fmla="*/ 12 w 33"/>
                      <a:gd name="T7" fmla="*/ 8 h 21"/>
                      <a:gd name="T8" fmla="*/ 18 w 33"/>
                      <a:gd name="T9" fmla="*/ 11 h 21"/>
                      <a:gd name="T10" fmla="*/ 25 w 33"/>
                      <a:gd name="T11" fmla="*/ 13 h 21"/>
                      <a:gd name="T12" fmla="*/ 32 w 33"/>
                      <a:gd name="T13" fmla="*/ 14 h 21"/>
                      <a:gd name="T14" fmla="*/ 29 w 33"/>
                      <a:gd name="T15" fmla="*/ 18 h 21"/>
                      <a:gd name="T16" fmla="*/ 21 w 33"/>
                      <a:gd name="T17" fmla="*/ 17 h 21"/>
                      <a:gd name="T18" fmla="*/ 12 w 33"/>
                      <a:gd name="T19" fmla="*/ 17 h 21"/>
                      <a:gd name="T20" fmla="*/ 6 w 33"/>
                      <a:gd name="T21" fmla="*/ 20 h 21"/>
                      <a:gd name="T22" fmla="*/ 8 w 33"/>
                      <a:gd name="T23" fmla="*/ 18 h 21"/>
                      <a:gd name="T24" fmla="*/ 7 w 33"/>
                      <a:gd name="T25" fmla="*/ 15 h 21"/>
                      <a:gd name="T26" fmla="*/ 5 w 33"/>
                      <a:gd name="T27" fmla="*/ 12 h 21"/>
                      <a:gd name="T28" fmla="*/ 3 w 33"/>
                      <a:gd name="T29" fmla="*/ 10 h 21"/>
                      <a:gd name="T30" fmla="*/ 0 w 33"/>
                      <a:gd name="T31" fmla="*/ 6 h 21"/>
                      <a:gd name="T32" fmla="*/ 0 w 33"/>
                      <a:gd name="T33" fmla="*/ 3 h 21"/>
                      <a:gd name="T34" fmla="*/ 1 w 33"/>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 h="21">
                        <a:moveTo>
                          <a:pt x="1" y="0"/>
                        </a:moveTo>
                        <a:lnTo>
                          <a:pt x="3" y="2"/>
                        </a:lnTo>
                        <a:lnTo>
                          <a:pt x="6" y="5"/>
                        </a:lnTo>
                        <a:lnTo>
                          <a:pt x="12" y="8"/>
                        </a:lnTo>
                        <a:lnTo>
                          <a:pt x="18" y="11"/>
                        </a:lnTo>
                        <a:lnTo>
                          <a:pt x="25" y="13"/>
                        </a:lnTo>
                        <a:lnTo>
                          <a:pt x="32" y="14"/>
                        </a:lnTo>
                        <a:lnTo>
                          <a:pt x="29" y="18"/>
                        </a:lnTo>
                        <a:lnTo>
                          <a:pt x="21" y="17"/>
                        </a:lnTo>
                        <a:lnTo>
                          <a:pt x="12" y="17"/>
                        </a:lnTo>
                        <a:lnTo>
                          <a:pt x="6" y="20"/>
                        </a:lnTo>
                        <a:lnTo>
                          <a:pt x="8" y="18"/>
                        </a:lnTo>
                        <a:lnTo>
                          <a:pt x="7" y="15"/>
                        </a:lnTo>
                        <a:lnTo>
                          <a:pt x="5" y="12"/>
                        </a:lnTo>
                        <a:lnTo>
                          <a:pt x="3" y="10"/>
                        </a:lnTo>
                        <a:lnTo>
                          <a:pt x="0" y="6"/>
                        </a:lnTo>
                        <a:lnTo>
                          <a:pt x="0" y="3"/>
                        </a:lnTo>
                        <a:lnTo>
                          <a:pt x="1"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513" name="Freeform 248">
                    <a:extLst>
                      <a:ext uri="{FF2B5EF4-FFF2-40B4-BE49-F238E27FC236}">
                        <a16:creationId xmlns:a16="http://schemas.microsoft.com/office/drawing/2014/main" id="{D07B5C22-2B16-ABCF-31DA-6A2F6C37F65D}"/>
                      </a:ext>
                    </a:extLst>
                  </p:cNvPr>
                  <p:cNvSpPr/>
                  <p:nvPr/>
                </p:nvSpPr>
                <p:spPr bwMode="auto">
                  <a:xfrm>
                    <a:off x="5129" y="1835"/>
                    <a:ext cx="41" cy="18"/>
                  </a:xfrm>
                  <a:custGeom>
                    <a:avLst/>
                    <a:gdLst>
                      <a:gd name="T0" fmla="*/ 0 w 41"/>
                      <a:gd name="T1" fmla="*/ 1 h 18"/>
                      <a:gd name="T2" fmla="*/ 1 w 41"/>
                      <a:gd name="T3" fmla="*/ 0 h 18"/>
                      <a:gd name="T4" fmla="*/ 2 w 41"/>
                      <a:gd name="T5" fmla="*/ 1 h 18"/>
                      <a:gd name="T6" fmla="*/ 5 w 41"/>
                      <a:gd name="T7" fmla="*/ 3 h 18"/>
                      <a:gd name="T8" fmla="*/ 11 w 41"/>
                      <a:gd name="T9" fmla="*/ 4 h 18"/>
                      <a:gd name="T10" fmla="*/ 17 w 41"/>
                      <a:gd name="T11" fmla="*/ 6 h 18"/>
                      <a:gd name="T12" fmla="*/ 26 w 41"/>
                      <a:gd name="T13" fmla="*/ 7 h 18"/>
                      <a:gd name="T14" fmla="*/ 36 w 41"/>
                      <a:gd name="T15" fmla="*/ 9 h 18"/>
                      <a:gd name="T16" fmla="*/ 40 w 41"/>
                      <a:gd name="T17" fmla="*/ 16 h 18"/>
                      <a:gd name="T18" fmla="*/ 28 w 41"/>
                      <a:gd name="T19" fmla="*/ 14 h 18"/>
                      <a:gd name="T20" fmla="*/ 19 w 41"/>
                      <a:gd name="T21" fmla="*/ 13 h 18"/>
                      <a:gd name="T22" fmla="*/ 12 w 41"/>
                      <a:gd name="T23" fmla="*/ 14 h 18"/>
                      <a:gd name="T24" fmla="*/ 6 w 41"/>
                      <a:gd name="T25" fmla="*/ 17 h 18"/>
                      <a:gd name="T26" fmla="*/ 6 w 41"/>
                      <a:gd name="T27" fmla="*/ 15 h 18"/>
                      <a:gd name="T28" fmla="*/ 6 w 41"/>
                      <a:gd name="T29" fmla="*/ 12 h 18"/>
                      <a:gd name="T30" fmla="*/ 5 w 41"/>
                      <a:gd name="T31" fmla="*/ 10 h 18"/>
                      <a:gd name="T32" fmla="*/ 2 w 41"/>
                      <a:gd name="T33" fmla="*/ 7 h 18"/>
                      <a:gd name="T34" fmla="*/ 0 w 41"/>
                      <a:gd name="T35" fmla="*/ 4 h 18"/>
                      <a:gd name="T36" fmla="*/ 0 w 41"/>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1" h="18">
                        <a:moveTo>
                          <a:pt x="0" y="1"/>
                        </a:moveTo>
                        <a:lnTo>
                          <a:pt x="1" y="0"/>
                        </a:lnTo>
                        <a:lnTo>
                          <a:pt x="2" y="1"/>
                        </a:lnTo>
                        <a:lnTo>
                          <a:pt x="5" y="3"/>
                        </a:lnTo>
                        <a:lnTo>
                          <a:pt x="11" y="4"/>
                        </a:lnTo>
                        <a:lnTo>
                          <a:pt x="17" y="6"/>
                        </a:lnTo>
                        <a:lnTo>
                          <a:pt x="26" y="7"/>
                        </a:lnTo>
                        <a:lnTo>
                          <a:pt x="36" y="9"/>
                        </a:lnTo>
                        <a:lnTo>
                          <a:pt x="40" y="16"/>
                        </a:lnTo>
                        <a:lnTo>
                          <a:pt x="28" y="14"/>
                        </a:lnTo>
                        <a:lnTo>
                          <a:pt x="19" y="13"/>
                        </a:lnTo>
                        <a:lnTo>
                          <a:pt x="12" y="14"/>
                        </a:lnTo>
                        <a:lnTo>
                          <a:pt x="6" y="17"/>
                        </a:lnTo>
                        <a:lnTo>
                          <a:pt x="6" y="15"/>
                        </a:lnTo>
                        <a:lnTo>
                          <a:pt x="6" y="12"/>
                        </a:lnTo>
                        <a:lnTo>
                          <a:pt x="5" y="10"/>
                        </a:lnTo>
                        <a:lnTo>
                          <a:pt x="2" y="7"/>
                        </a:lnTo>
                        <a:lnTo>
                          <a:pt x="0" y="4"/>
                        </a:lnTo>
                        <a:lnTo>
                          <a:pt x="0" y="1"/>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514" name="Freeform 249">
                    <a:extLst>
                      <a:ext uri="{FF2B5EF4-FFF2-40B4-BE49-F238E27FC236}">
                        <a16:creationId xmlns:a16="http://schemas.microsoft.com/office/drawing/2014/main" id="{E8F89133-11EC-A596-7670-A7B7D6EE6A5F}"/>
                      </a:ext>
                    </a:extLst>
                  </p:cNvPr>
                  <p:cNvSpPr/>
                  <p:nvPr/>
                </p:nvSpPr>
                <p:spPr bwMode="auto">
                  <a:xfrm>
                    <a:off x="5126" y="1856"/>
                    <a:ext cx="49" cy="23"/>
                  </a:xfrm>
                  <a:custGeom>
                    <a:avLst/>
                    <a:gdLst>
                      <a:gd name="T0" fmla="*/ 0 w 49"/>
                      <a:gd name="T1" fmla="*/ 3 h 23"/>
                      <a:gd name="T2" fmla="*/ 3 w 49"/>
                      <a:gd name="T3" fmla="*/ 0 h 23"/>
                      <a:gd name="T4" fmla="*/ 5 w 49"/>
                      <a:gd name="T5" fmla="*/ 3 h 23"/>
                      <a:gd name="T6" fmla="*/ 9 w 49"/>
                      <a:gd name="T7" fmla="*/ 5 h 23"/>
                      <a:gd name="T8" fmla="*/ 12 w 49"/>
                      <a:gd name="T9" fmla="*/ 7 h 23"/>
                      <a:gd name="T10" fmla="*/ 19 w 49"/>
                      <a:gd name="T11" fmla="*/ 9 h 23"/>
                      <a:gd name="T12" fmla="*/ 26 w 49"/>
                      <a:gd name="T13" fmla="*/ 10 h 23"/>
                      <a:gd name="T14" fmla="*/ 34 w 49"/>
                      <a:gd name="T15" fmla="*/ 12 h 23"/>
                      <a:gd name="T16" fmla="*/ 45 w 49"/>
                      <a:gd name="T17" fmla="*/ 15 h 23"/>
                      <a:gd name="T18" fmla="*/ 48 w 49"/>
                      <a:gd name="T19" fmla="*/ 22 h 23"/>
                      <a:gd name="T20" fmla="*/ 36 w 49"/>
                      <a:gd name="T21" fmla="*/ 18 h 23"/>
                      <a:gd name="T22" fmla="*/ 28 w 49"/>
                      <a:gd name="T23" fmla="*/ 16 h 23"/>
                      <a:gd name="T24" fmla="*/ 21 w 49"/>
                      <a:gd name="T25" fmla="*/ 15 h 23"/>
                      <a:gd name="T26" fmla="*/ 16 w 49"/>
                      <a:gd name="T27" fmla="*/ 15 h 23"/>
                      <a:gd name="T28" fmla="*/ 13 w 49"/>
                      <a:gd name="T29" fmla="*/ 16 h 23"/>
                      <a:gd name="T30" fmla="*/ 10 w 49"/>
                      <a:gd name="T31" fmla="*/ 19 h 23"/>
                      <a:gd name="T32" fmla="*/ 9 w 49"/>
                      <a:gd name="T33" fmla="*/ 16 h 23"/>
                      <a:gd name="T34" fmla="*/ 5 w 49"/>
                      <a:gd name="T35" fmla="*/ 12 h 23"/>
                      <a:gd name="T36" fmla="*/ 3 w 49"/>
                      <a:gd name="T37" fmla="*/ 9 h 23"/>
                      <a:gd name="T38" fmla="*/ 0 w 49"/>
                      <a:gd name="T39" fmla="*/ 6 h 23"/>
                      <a:gd name="T40" fmla="*/ 0 w 49"/>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 h="23">
                        <a:moveTo>
                          <a:pt x="0" y="3"/>
                        </a:moveTo>
                        <a:lnTo>
                          <a:pt x="3" y="0"/>
                        </a:lnTo>
                        <a:lnTo>
                          <a:pt x="5" y="3"/>
                        </a:lnTo>
                        <a:lnTo>
                          <a:pt x="9" y="5"/>
                        </a:lnTo>
                        <a:lnTo>
                          <a:pt x="12" y="7"/>
                        </a:lnTo>
                        <a:lnTo>
                          <a:pt x="19" y="9"/>
                        </a:lnTo>
                        <a:lnTo>
                          <a:pt x="26" y="10"/>
                        </a:lnTo>
                        <a:lnTo>
                          <a:pt x="34" y="12"/>
                        </a:lnTo>
                        <a:lnTo>
                          <a:pt x="45" y="15"/>
                        </a:lnTo>
                        <a:lnTo>
                          <a:pt x="48" y="22"/>
                        </a:lnTo>
                        <a:lnTo>
                          <a:pt x="36" y="18"/>
                        </a:lnTo>
                        <a:lnTo>
                          <a:pt x="28" y="16"/>
                        </a:lnTo>
                        <a:lnTo>
                          <a:pt x="21" y="15"/>
                        </a:lnTo>
                        <a:lnTo>
                          <a:pt x="16" y="15"/>
                        </a:lnTo>
                        <a:lnTo>
                          <a:pt x="13" y="16"/>
                        </a:lnTo>
                        <a:lnTo>
                          <a:pt x="10" y="19"/>
                        </a:lnTo>
                        <a:lnTo>
                          <a:pt x="9" y="16"/>
                        </a:lnTo>
                        <a:lnTo>
                          <a:pt x="5" y="12"/>
                        </a:lnTo>
                        <a:lnTo>
                          <a:pt x="3" y="9"/>
                        </a:lnTo>
                        <a:lnTo>
                          <a:pt x="0" y="6"/>
                        </a:lnTo>
                        <a:lnTo>
                          <a:pt x="0" y="3"/>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515" name="Freeform 250">
                    <a:extLst>
                      <a:ext uri="{FF2B5EF4-FFF2-40B4-BE49-F238E27FC236}">
                        <a16:creationId xmlns:a16="http://schemas.microsoft.com/office/drawing/2014/main" id="{FFFACB8C-0486-BDFA-D0A4-48A5ED6D4164}"/>
                      </a:ext>
                    </a:extLst>
                  </p:cNvPr>
                  <p:cNvSpPr/>
                  <p:nvPr/>
                </p:nvSpPr>
                <p:spPr bwMode="auto">
                  <a:xfrm>
                    <a:off x="5132" y="1879"/>
                    <a:ext cx="57" cy="49"/>
                  </a:xfrm>
                  <a:custGeom>
                    <a:avLst/>
                    <a:gdLst>
                      <a:gd name="T0" fmla="*/ 0 w 57"/>
                      <a:gd name="T1" fmla="*/ 7 h 49"/>
                      <a:gd name="T2" fmla="*/ 0 w 57"/>
                      <a:gd name="T3" fmla="*/ 4 h 49"/>
                      <a:gd name="T4" fmla="*/ 0 w 57"/>
                      <a:gd name="T5" fmla="*/ 2 h 49"/>
                      <a:gd name="T6" fmla="*/ 2 w 57"/>
                      <a:gd name="T7" fmla="*/ 0 h 49"/>
                      <a:gd name="T8" fmla="*/ 6 w 57"/>
                      <a:gd name="T9" fmla="*/ 3 h 49"/>
                      <a:gd name="T10" fmla="*/ 12 w 57"/>
                      <a:gd name="T11" fmla="*/ 6 h 49"/>
                      <a:gd name="T12" fmla="*/ 19 w 57"/>
                      <a:gd name="T13" fmla="*/ 9 h 49"/>
                      <a:gd name="T14" fmla="*/ 28 w 57"/>
                      <a:gd name="T15" fmla="*/ 11 h 49"/>
                      <a:gd name="T16" fmla="*/ 42 w 57"/>
                      <a:gd name="T17" fmla="*/ 13 h 49"/>
                      <a:gd name="T18" fmla="*/ 44 w 57"/>
                      <a:gd name="T19" fmla="*/ 19 h 49"/>
                      <a:gd name="T20" fmla="*/ 37 w 57"/>
                      <a:gd name="T21" fmla="*/ 17 h 49"/>
                      <a:gd name="T22" fmla="*/ 31 w 57"/>
                      <a:gd name="T23" fmla="*/ 16 h 49"/>
                      <a:gd name="T24" fmla="*/ 27 w 57"/>
                      <a:gd name="T25" fmla="*/ 17 h 49"/>
                      <a:gd name="T26" fmla="*/ 26 w 57"/>
                      <a:gd name="T27" fmla="*/ 19 h 49"/>
                      <a:gd name="T28" fmla="*/ 28 w 57"/>
                      <a:gd name="T29" fmla="*/ 23 h 49"/>
                      <a:gd name="T30" fmla="*/ 31 w 57"/>
                      <a:gd name="T31" fmla="*/ 26 h 49"/>
                      <a:gd name="T32" fmla="*/ 36 w 57"/>
                      <a:gd name="T33" fmla="*/ 31 h 49"/>
                      <a:gd name="T34" fmla="*/ 44 w 57"/>
                      <a:gd name="T35" fmla="*/ 37 h 49"/>
                      <a:gd name="T36" fmla="*/ 56 w 57"/>
                      <a:gd name="T37" fmla="*/ 43 h 49"/>
                      <a:gd name="T38" fmla="*/ 56 w 57"/>
                      <a:gd name="T39" fmla="*/ 48 h 49"/>
                      <a:gd name="T40" fmla="*/ 51 w 57"/>
                      <a:gd name="T41" fmla="*/ 45 h 49"/>
                      <a:gd name="T42" fmla="*/ 44 w 57"/>
                      <a:gd name="T43" fmla="*/ 42 h 49"/>
                      <a:gd name="T44" fmla="*/ 35 w 57"/>
                      <a:gd name="T45" fmla="*/ 37 h 49"/>
                      <a:gd name="T46" fmla="*/ 28 w 57"/>
                      <a:gd name="T47" fmla="*/ 31 h 49"/>
                      <a:gd name="T48" fmla="*/ 21 w 57"/>
                      <a:gd name="T49" fmla="*/ 26 h 49"/>
                      <a:gd name="T50" fmla="*/ 15 w 57"/>
                      <a:gd name="T51" fmla="*/ 21 h 49"/>
                      <a:gd name="T52" fmla="*/ 9 w 57"/>
                      <a:gd name="T53" fmla="*/ 16 h 49"/>
                      <a:gd name="T54" fmla="*/ 3 w 57"/>
                      <a:gd name="T55" fmla="*/ 12 h 49"/>
                      <a:gd name="T56" fmla="*/ 0 w 57"/>
                      <a:gd name="T57" fmla="*/ 7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7" h="49">
                        <a:moveTo>
                          <a:pt x="0" y="7"/>
                        </a:moveTo>
                        <a:lnTo>
                          <a:pt x="0" y="4"/>
                        </a:lnTo>
                        <a:lnTo>
                          <a:pt x="0" y="2"/>
                        </a:lnTo>
                        <a:lnTo>
                          <a:pt x="2" y="0"/>
                        </a:lnTo>
                        <a:lnTo>
                          <a:pt x="6" y="3"/>
                        </a:lnTo>
                        <a:lnTo>
                          <a:pt x="12" y="6"/>
                        </a:lnTo>
                        <a:lnTo>
                          <a:pt x="19" y="9"/>
                        </a:lnTo>
                        <a:lnTo>
                          <a:pt x="28" y="11"/>
                        </a:lnTo>
                        <a:lnTo>
                          <a:pt x="42" y="13"/>
                        </a:lnTo>
                        <a:lnTo>
                          <a:pt x="44" y="19"/>
                        </a:lnTo>
                        <a:lnTo>
                          <a:pt x="37" y="17"/>
                        </a:lnTo>
                        <a:lnTo>
                          <a:pt x="31" y="16"/>
                        </a:lnTo>
                        <a:lnTo>
                          <a:pt x="27" y="17"/>
                        </a:lnTo>
                        <a:lnTo>
                          <a:pt x="26" y="19"/>
                        </a:lnTo>
                        <a:lnTo>
                          <a:pt x="28" y="23"/>
                        </a:lnTo>
                        <a:lnTo>
                          <a:pt x="31" y="26"/>
                        </a:lnTo>
                        <a:lnTo>
                          <a:pt x="36" y="31"/>
                        </a:lnTo>
                        <a:lnTo>
                          <a:pt x="44" y="37"/>
                        </a:lnTo>
                        <a:lnTo>
                          <a:pt x="56" y="43"/>
                        </a:lnTo>
                        <a:lnTo>
                          <a:pt x="56" y="48"/>
                        </a:lnTo>
                        <a:lnTo>
                          <a:pt x="51" y="45"/>
                        </a:lnTo>
                        <a:lnTo>
                          <a:pt x="44" y="42"/>
                        </a:lnTo>
                        <a:lnTo>
                          <a:pt x="35" y="37"/>
                        </a:lnTo>
                        <a:lnTo>
                          <a:pt x="28" y="31"/>
                        </a:lnTo>
                        <a:lnTo>
                          <a:pt x="21" y="26"/>
                        </a:lnTo>
                        <a:lnTo>
                          <a:pt x="15" y="21"/>
                        </a:lnTo>
                        <a:lnTo>
                          <a:pt x="9" y="16"/>
                        </a:lnTo>
                        <a:lnTo>
                          <a:pt x="3" y="12"/>
                        </a:lnTo>
                        <a:lnTo>
                          <a:pt x="0" y="7"/>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516" name="Freeform 251">
                    <a:extLst>
                      <a:ext uri="{FF2B5EF4-FFF2-40B4-BE49-F238E27FC236}">
                        <a16:creationId xmlns:a16="http://schemas.microsoft.com/office/drawing/2014/main" id="{6258A2F8-A67F-F837-6661-37F03CE0C74C}"/>
                      </a:ext>
                    </a:extLst>
                  </p:cNvPr>
                  <p:cNvSpPr/>
                  <p:nvPr/>
                </p:nvSpPr>
                <p:spPr bwMode="auto">
                  <a:xfrm>
                    <a:off x="5133" y="1794"/>
                    <a:ext cx="24" cy="18"/>
                  </a:xfrm>
                  <a:custGeom>
                    <a:avLst/>
                    <a:gdLst>
                      <a:gd name="T0" fmla="*/ 0 w 24"/>
                      <a:gd name="T1" fmla="*/ 0 h 18"/>
                      <a:gd name="T2" fmla="*/ 2 w 24"/>
                      <a:gd name="T3" fmla="*/ 2 h 18"/>
                      <a:gd name="T4" fmla="*/ 6 w 24"/>
                      <a:gd name="T5" fmla="*/ 5 h 18"/>
                      <a:gd name="T6" fmla="*/ 11 w 24"/>
                      <a:gd name="T7" fmla="*/ 7 h 18"/>
                      <a:gd name="T8" fmla="*/ 15 w 24"/>
                      <a:gd name="T9" fmla="*/ 11 h 18"/>
                      <a:gd name="T10" fmla="*/ 20 w 24"/>
                      <a:gd name="T11" fmla="*/ 13 h 18"/>
                      <a:gd name="T12" fmla="*/ 23 w 24"/>
                      <a:gd name="T13" fmla="*/ 15 h 18"/>
                      <a:gd name="T14" fmla="*/ 17 w 24"/>
                      <a:gd name="T15" fmla="*/ 17 h 18"/>
                      <a:gd name="T16" fmla="*/ 11 w 24"/>
                      <a:gd name="T17" fmla="*/ 15 h 18"/>
                      <a:gd name="T18" fmla="*/ 4 w 24"/>
                      <a:gd name="T19" fmla="*/ 13 h 18"/>
                      <a:gd name="T20" fmla="*/ 0 w 24"/>
                      <a:gd name="T21" fmla="*/ 10 h 18"/>
                      <a:gd name="T22" fmla="*/ 0 w 24"/>
                      <a:gd name="T23" fmla="*/ 7 h 18"/>
                      <a:gd name="T24" fmla="*/ 0 w 24"/>
                      <a:gd name="T25" fmla="*/ 3 h 18"/>
                      <a:gd name="T26" fmla="*/ 0 w 24"/>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 h="18">
                        <a:moveTo>
                          <a:pt x="0" y="0"/>
                        </a:moveTo>
                        <a:lnTo>
                          <a:pt x="2" y="2"/>
                        </a:lnTo>
                        <a:lnTo>
                          <a:pt x="6" y="5"/>
                        </a:lnTo>
                        <a:lnTo>
                          <a:pt x="11" y="7"/>
                        </a:lnTo>
                        <a:lnTo>
                          <a:pt x="15" y="11"/>
                        </a:lnTo>
                        <a:lnTo>
                          <a:pt x="20" y="13"/>
                        </a:lnTo>
                        <a:lnTo>
                          <a:pt x="23" y="15"/>
                        </a:lnTo>
                        <a:lnTo>
                          <a:pt x="17" y="17"/>
                        </a:lnTo>
                        <a:lnTo>
                          <a:pt x="11" y="15"/>
                        </a:lnTo>
                        <a:lnTo>
                          <a:pt x="4" y="13"/>
                        </a:lnTo>
                        <a:lnTo>
                          <a:pt x="0" y="10"/>
                        </a:lnTo>
                        <a:lnTo>
                          <a:pt x="0" y="7"/>
                        </a:lnTo>
                        <a:lnTo>
                          <a:pt x="0" y="3"/>
                        </a:lnTo>
                        <a:lnTo>
                          <a:pt x="0" y="0"/>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517" name="Freeform 252">
                    <a:extLst>
                      <a:ext uri="{FF2B5EF4-FFF2-40B4-BE49-F238E27FC236}">
                        <a16:creationId xmlns:a16="http://schemas.microsoft.com/office/drawing/2014/main" id="{5D5C83C6-B68C-A101-5343-BA0434580AB1}"/>
                      </a:ext>
                    </a:extLst>
                  </p:cNvPr>
                  <p:cNvSpPr/>
                  <p:nvPr/>
                </p:nvSpPr>
                <p:spPr bwMode="auto">
                  <a:xfrm>
                    <a:off x="5175" y="1790"/>
                    <a:ext cx="198" cy="145"/>
                  </a:xfrm>
                  <a:custGeom>
                    <a:avLst/>
                    <a:gdLst>
                      <a:gd name="T0" fmla="*/ 93 w 198"/>
                      <a:gd name="T1" fmla="*/ 33 h 145"/>
                      <a:gd name="T2" fmla="*/ 78 w 198"/>
                      <a:gd name="T3" fmla="*/ 37 h 145"/>
                      <a:gd name="T4" fmla="*/ 47 w 198"/>
                      <a:gd name="T5" fmla="*/ 41 h 145"/>
                      <a:gd name="T6" fmla="*/ 0 w 198"/>
                      <a:gd name="T7" fmla="*/ 43 h 145"/>
                      <a:gd name="T8" fmla="*/ 55 w 198"/>
                      <a:gd name="T9" fmla="*/ 50 h 145"/>
                      <a:gd name="T10" fmla="*/ 116 w 198"/>
                      <a:gd name="T11" fmla="*/ 47 h 145"/>
                      <a:gd name="T12" fmla="*/ 160 w 198"/>
                      <a:gd name="T13" fmla="*/ 37 h 145"/>
                      <a:gd name="T14" fmla="*/ 174 w 198"/>
                      <a:gd name="T15" fmla="*/ 35 h 145"/>
                      <a:gd name="T16" fmla="*/ 168 w 198"/>
                      <a:gd name="T17" fmla="*/ 43 h 145"/>
                      <a:gd name="T18" fmla="*/ 137 w 198"/>
                      <a:gd name="T19" fmla="*/ 55 h 145"/>
                      <a:gd name="T20" fmla="*/ 81 w 198"/>
                      <a:gd name="T21" fmla="*/ 64 h 145"/>
                      <a:gd name="T22" fmla="*/ 47 w 198"/>
                      <a:gd name="T23" fmla="*/ 73 h 145"/>
                      <a:gd name="T24" fmla="*/ 110 w 198"/>
                      <a:gd name="T25" fmla="*/ 72 h 145"/>
                      <a:gd name="T26" fmla="*/ 152 w 198"/>
                      <a:gd name="T27" fmla="*/ 64 h 145"/>
                      <a:gd name="T28" fmla="*/ 177 w 198"/>
                      <a:gd name="T29" fmla="*/ 57 h 145"/>
                      <a:gd name="T30" fmla="*/ 177 w 198"/>
                      <a:gd name="T31" fmla="*/ 62 h 145"/>
                      <a:gd name="T32" fmla="*/ 156 w 198"/>
                      <a:gd name="T33" fmla="*/ 73 h 145"/>
                      <a:gd name="T34" fmla="*/ 118 w 198"/>
                      <a:gd name="T35" fmla="*/ 85 h 145"/>
                      <a:gd name="T36" fmla="*/ 64 w 198"/>
                      <a:gd name="T37" fmla="*/ 92 h 145"/>
                      <a:gd name="T38" fmla="*/ 82 w 198"/>
                      <a:gd name="T39" fmla="*/ 97 h 145"/>
                      <a:gd name="T40" fmla="*/ 129 w 198"/>
                      <a:gd name="T41" fmla="*/ 95 h 145"/>
                      <a:gd name="T42" fmla="*/ 169 w 198"/>
                      <a:gd name="T43" fmla="*/ 86 h 145"/>
                      <a:gd name="T44" fmla="*/ 172 w 198"/>
                      <a:gd name="T45" fmla="*/ 89 h 145"/>
                      <a:gd name="T46" fmla="*/ 161 w 198"/>
                      <a:gd name="T47" fmla="*/ 98 h 145"/>
                      <a:gd name="T48" fmla="*/ 131 w 198"/>
                      <a:gd name="T49" fmla="*/ 108 h 145"/>
                      <a:gd name="T50" fmla="*/ 97 w 198"/>
                      <a:gd name="T51" fmla="*/ 113 h 145"/>
                      <a:gd name="T52" fmla="*/ 44 w 198"/>
                      <a:gd name="T53" fmla="*/ 113 h 145"/>
                      <a:gd name="T54" fmla="*/ 81 w 198"/>
                      <a:gd name="T55" fmla="*/ 120 h 145"/>
                      <a:gd name="T56" fmla="*/ 114 w 198"/>
                      <a:gd name="T57" fmla="*/ 121 h 145"/>
                      <a:gd name="T58" fmla="*/ 145 w 198"/>
                      <a:gd name="T59" fmla="*/ 117 h 145"/>
                      <a:gd name="T60" fmla="*/ 158 w 198"/>
                      <a:gd name="T61" fmla="*/ 117 h 145"/>
                      <a:gd name="T62" fmla="*/ 150 w 198"/>
                      <a:gd name="T63" fmla="*/ 124 h 145"/>
                      <a:gd name="T64" fmla="*/ 133 w 198"/>
                      <a:gd name="T65" fmla="*/ 129 h 145"/>
                      <a:gd name="T66" fmla="*/ 68 w 198"/>
                      <a:gd name="T67" fmla="*/ 135 h 145"/>
                      <a:gd name="T68" fmla="*/ 122 w 198"/>
                      <a:gd name="T69" fmla="*/ 138 h 145"/>
                      <a:gd name="T70" fmla="*/ 125 w 198"/>
                      <a:gd name="T71" fmla="*/ 143 h 145"/>
                      <a:gd name="T72" fmla="*/ 145 w 198"/>
                      <a:gd name="T73" fmla="*/ 138 h 145"/>
                      <a:gd name="T74" fmla="*/ 160 w 198"/>
                      <a:gd name="T75" fmla="*/ 129 h 145"/>
                      <a:gd name="T76" fmla="*/ 190 w 198"/>
                      <a:gd name="T77" fmla="*/ 94 h 145"/>
                      <a:gd name="T78" fmla="*/ 192 w 198"/>
                      <a:gd name="T79" fmla="*/ 87 h 145"/>
                      <a:gd name="T80" fmla="*/ 187 w 198"/>
                      <a:gd name="T81" fmla="*/ 80 h 145"/>
                      <a:gd name="T82" fmla="*/ 191 w 198"/>
                      <a:gd name="T83" fmla="*/ 73 h 145"/>
                      <a:gd name="T84" fmla="*/ 197 w 198"/>
                      <a:gd name="T85" fmla="*/ 67 h 145"/>
                      <a:gd name="T86" fmla="*/ 193 w 198"/>
                      <a:gd name="T87" fmla="*/ 59 h 145"/>
                      <a:gd name="T88" fmla="*/ 189 w 198"/>
                      <a:gd name="T89" fmla="*/ 53 h 145"/>
                      <a:gd name="T90" fmla="*/ 194 w 198"/>
                      <a:gd name="T91" fmla="*/ 46 h 145"/>
                      <a:gd name="T92" fmla="*/ 194 w 198"/>
                      <a:gd name="T93" fmla="*/ 37 h 145"/>
                      <a:gd name="T94" fmla="*/ 189 w 198"/>
                      <a:gd name="T95" fmla="*/ 30 h 145"/>
                      <a:gd name="T96" fmla="*/ 193 w 198"/>
                      <a:gd name="T97" fmla="*/ 23 h 145"/>
                      <a:gd name="T98" fmla="*/ 197 w 198"/>
                      <a:gd name="T99" fmla="*/ 16 h 145"/>
                      <a:gd name="T100" fmla="*/ 192 w 198"/>
                      <a:gd name="T101" fmla="*/ 10 h 145"/>
                      <a:gd name="T102" fmla="*/ 170 w 198"/>
                      <a:gd name="T103" fmla="*/ 10 h 145"/>
                      <a:gd name="T104" fmla="*/ 127 w 198"/>
                      <a:gd name="T105" fmla="*/ 22 h 145"/>
                      <a:gd name="T106" fmla="*/ 79 w 198"/>
                      <a:gd name="T107" fmla="*/ 28 h 1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98" h="145">
                        <a:moveTo>
                          <a:pt x="79" y="28"/>
                        </a:moveTo>
                        <a:lnTo>
                          <a:pt x="50" y="29"/>
                        </a:lnTo>
                        <a:lnTo>
                          <a:pt x="93" y="33"/>
                        </a:lnTo>
                        <a:lnTo>
                          <a:pt x="91" y="34"/>
                        </a:lnTo>
                        <a:lnTo>
                          <a:pt x="85" y="36"/>
                        </a:lnTo>
                        <a:lnTo>
                          <a:pt x="78" y="37"/>
                        </a:lnTo>
                        <a:lnTo>
                          <a:pt x="69" y="39"/>
                        </a:lnTo>
                        <a:lnTo>
                          <a:pt x="59" y="41"/>
                        </a:lnTo>
                        <a:lnTo>
                          <a:pt x="47" y="41"/>
                        </a:lnTo>
                        <a:lnTo>
                          <a:pt x="32" y="43"/>
                        </a:lnTo>
                        <a:lnTo>
                          <a:pt x="16" y="43"/>
                        </a:lnTo>
                        <a:lnTo>
                          <a:pt x="0" y="43"/>
                        </a:lnTo>
                        <a:lnTo>
                          <a:pt x="25" y="48"/>
                        </a:lnTo>
                        <a:lnTo>
                          <a:pt x="41" y="50"/>
                        </a:lnTo>
                        <a:lnTo>
                          <a:pt x="55" y="50"/>
                        </a:lnTo>
                        <a:lnTo>
                          <a:pt x="72" y="50"/>
                        </a:lnTo>
                        <a:lnTo>
                          <a:pt x="96" y="49"/>
                        </a:lnTo>
                        <a:lnTo>
                          <a:pt x="116" y="47"/>
                        </a:lnTo>
                        <a:lnTo>
                          <a:pt x="134" y="43"/>
                        </a:lnTo>
                        <a:lnTo>
                          <a:pt x="152" y="39"/>
                        </a:lnTo>
                        <a:lnTo>
                          <a:pt x="160" y="37"/>
                        </a:lnTo>
                        <a:lnTo>
                          <a:pt x="168" y="35"/>
                        </a:lnTo>
                        <a:lnTo>
                          <a:pt x="172" y="34"/>
                        </a:lnTo>
                        <a:lnTo>
                          <a:pt x="174" y="35"/>
                        </a:lnTo>
                        <a:lnTo>
                          <a:pt x="174" y="37"/>
                        </a:lnTo>
                        <a:lnTo>
                          <a:pt x="172" y="40"/>
                        </a:lnTo>
                        <a:lnTo>
                          <a:pt x="168" y="43"/>
                        </a:lnTo>
                        <a:lnTo>
                          <a:pt x="160" y="47"/>
                        </a:lnTo>
                        <a:lnTo>
                          <a:pt x="150" y="50"/>
                        </a:lnTo>
                        <a:lnTo>
                          <a:pt x="137" y="55"/>
                        </a:lnTo>
                        <a:lnTo>
                          <a:pt x="120" y="58"/>
                        </a:lnTo>
                        <a:lnTo>
                          <a:pt x="101" y="62"/>
                        </a:lnTo>
                        <a:lnTo>
                          <a:pt x="81" y="64"/>
                        </a:lnTo>
                        <a:lnTo>
                          <a:pt x="61" y="66"/>
                        </a:lnTo>
                        <a:lnTo>
                          <a:pt x="25" y="69"/>
                        </a:lnTo>
                        <a:lnTo>
                          <a:pt x="47" y="73"/>
                        </a:lnTo>
                        <a:lnTo>
                          <a:pt x="65" y="75"/>
                        </a:lnTo>
                        <a:lnTo>
                          <a:pt x="87" y="74"/>
                        </a:lnTo>
                        <a:lnTo>
                          <a:pt x="110" y="72"/>
                        </a:lnTo>
                        <a:lnTo>
                          <a:pt x="127" y="69"/>
                        </a:lnTo>
                        <a:lnTo>
                          <a:pt x="141" y="66"/>
                        </a:lnTo>
                        <a:lnTo>
                          <a:pt x="152" y="64"/>
                        </a:lnTo>
                        <a:lnTo>
                          <a:pt x="164" y="61"/>
                        </a:lnTo>
                        <a:lnTo>
                          <a:pt x="173" y="58"/>
                        </a:lnTo>
                        <a:lnTo>
                          <a:pt x="177" y="57"/>
                        </a:lnTo>
                        <a:lnTo>
                          <a:pt x="179" y="57"/>
                        </a:lnTo>
                        <a:lnTo>
                          <a:pt x="179" y="59"/>
                        </a:lnTo>
                        <a:lnTo>
                          <a:pt x="177" y="62"/>
                        </a:lnTo>
                        <a:lnTo>
                          <a:pt x="174" y="65"/>
                        </a:lnTo>
                        <a:lnTo>
                          <a:pt x="166" y="70"/>
                        </a:lnTo>
                        <a:lnTo>
                          <a:pt x="156" y="73"/>
                        </a:lnTo>
                        <a:lnTo>
                          <a:pt x="147" y="77"/>
                        </a:lnTo>
                        <a:lnTo>
                          <a:pt x="133" y="81"/>
                        </a:lnTo>
                        <a:lnTo>
                          <a:pt x="118" y="85"/>
                        </a:lnTo>
                        <a:lnTo>
                          <a:pt x="95" y="88"/>
                        </a:lnTo>
                        <a:lnTo>
                          <a:pt x="79" y="91"/>
                        </a:lnTo>
                        <a:lnTo>
                          <a:pt x="64" y="92"/>
                        </a:lnTo>
                        <a:lnTo>
                          <a:pt x="41" y="93"/>
                        </a:lnTo>
                        <a:lnTo>
                          <a:pt x="64" y="96"/>
                        </a:lnTo>
                        <a:lnTo>
                          <a:pt x="82" y="97"/>
                        </a:lnTo>
                        <a:lnTo>
                          <a:pt x="97" y="97"/>
                        </a:lnTo>
                        <a:lnTo>
                          <a:pt x="113" y="97"/>
                        </a:lnTo>
                        <a:lnTo>
                          <a:pt x="129" y="95"/>
                        </a:lnTo>
                        <a:lnTo>
                          <a:pt x="142" y="93"/>
                        </a:lnTo>
                        <a:lnTo>
                          <a:pt x="152" y="90"/>
                        </a:lnTo>
                        <a:lnTo>
                          <a:pt x="169" y="86"/>
                        </a:lnTo>
                        <a:lnTo>
                          <a:pt x="171" y="86"/>
                        </a:lnTo>
                        <a:lnTo>
                          <a:pt x="173" y="86"/>
                        </a:lnTo>
                        <a:lnTo>
                          <a:pt x="172" y="89"/>
                        </a:lnTo>
                        <a:lnTo>
                          <a:pt x="170" y="92"/>
                        </a:lnTo>
                        <a:lnTo>
                          <a:pt x="166" y="95"/>
                        </a:lnTo>
                        <a:lnTo>
                          <a:pt x="161" y="98"/>
                        </a:lnTo>
                        <a:lnTo>
                          <a:pt x="151" y="102"/>
                        </a:lnTo>
                        <a:lnTo>
                          <a:pt x="141" y="106"/>
                        </a:lnTo>
                        <a:lnTo>
                          <a:pt x="131" y="108"/>
                        </a:lnTo>
                        <a:lnTo>
                          <a:pt x="120" y="110"/>
                        </a:lnTo>
                        <a:lnTo>
                          <a:pt x="110" y="112"/>
                        </a:lnTo>
                        <a:lnTo>
                          <a:pt x="97" y="113"/>
                        </a:lnTo>
                        <a:lnTo>
                          <a:pt x="82" y="113"/>
                        </a:lnTo>
                        <a:lnTo>
                          <a:pt x="67" y="113"/>
                        </a:lnTo>
                        <a:lnTo>
                          <a:pt x="44" y="113"/>
                        </a:lnTo>
                        <a:lnTo>
                          <a:pt x="56" y="117"/>
                        </a:lnTo>
                        <a:lnTo>
                          <a:pt x="68" y="119"/>
                        </a:lnTo>
                        <a:lnTo>
                          <a:pt x="81" y="120"/>
                        </a:lnTo>
                        <a:lnTo>
                          <a:pt x="92" y="121"/>
                        </a:lnTo>
                        <a:lnTo>
                          <a:pt x="103" y="121"/>
                        </a:lnTo>
                        <a:lnTo>
                          <a:pt x="114" y="121"/>
                        </a:lnTo>
                        <a:lnTo>
                          <a:pt x="124" y="120"/>
                        </a:lnTo>
                        <a:lnTo>
                          <a:pt x="133" y="119"/>
                        </a:lnTo>
                        <a:lnTo>
                          <a:pt x="145" y="117"/>
                        </a:lnTo>
                        <a:lnTo>
                          <a:pt x="154" y="115"/>
                        </a:lnTo>
                        <a:lnTo>
                          <a:pt x="158" y="115"/>
                        </a:lnTo>
                        <a:lnTo>
                          <a:pt x="158" y="117"/>
                        </a:lnTo>
                        <a:lnTo>
                          <a:pt x="157" y="119"/>
                        </a:lnTo>
                        <a:lnTo>
                          <a:pt x="154" y="122"/>
                        </a:lnTo>
                        <a:lnTo>
                          <a:pt x="150" y="124"/>
                        </a:lnTo>
                        <a:lnTo>
                          <a:pt x="146" y="126"/>
                        </a:lnTo>
                        <a:lnTo>
                          <a:pt x="141" y="128"/>
                        </a:lnTo>
                        <a:lnTo>
                          <a:pt x="133" y="129"/>
                        </a:lnTo>
                        <a:lnTo>
                          <a:pt x="116" y="131"/>
                        </a:lnTo>
                        <a:lnTo>
                          <a:pt x="100" y="133"/>
                        </a:lnTo>
                        <a:lnTo>
                          <a:pt x="68" y="135"/>
                        </a:lnTo>
                        <a:lnTo>
                          <a:pt x="109" y="136"/>
                        </a:lnTo>
                        <a:lnTo>
                          <a:pt x="118" y="136"/>
                        </a:lnTo>
                        <a:lnTo>
                          <a:pt x="122" y="138"/>
                        </a:lnTo>
                        <a:lnTo>
                          <a:pt x="123" y="139"/>
                        </a:lnTo>
                        <a:lnTo>
                          <a:pt x="123" y="142"/>
                        </a:lnTo>
                        <a:lnTo>
                          <a:pt x="125" y="143"/>
                        </a:lnTo>
                        <a:lnTo>
                          <a:pt x="130" y="144"/>
                        </a:lnTo>
                        <a:lnTo>
                          <a:pt x="138" y="141"/>
                        </a:lnTo>
                        <a:lnTo>
                          <a:pt x="145" y="138"/>
                        </a:lnTo>
                        <a:lnTo>
                          <a:pt x="151" y="135"/>
                        </a:lnTo>
                        <a:lnTo>
                          <a:pt x="156" y="133"/>
                        </a:lnTo>
                        <a:lnTo>
                          <a:pt x="160" y="129"/>
                        </a:lnTo>
                        <a:lnTo>
                          <a:pt x="175" y="114"/>
                        </a:lnTo>
                        <a:lnTo>
                          <a:pt x="186" y="101"/>
                        </a:lnTo>
                        <a:lnTo>
                          <a:pt x="190" y="94"/>
                        </a:lnTo>
                        <a:lnTo>
                          <a:pt x="191" y="91"/>
                        </a:lnTo>
                        <a:lnTo>
                          <a:pt x="192" y="89"/>
                        </a:lnTo>
                        <a:lnTo>
                          <a:pt x="192" y="87"/>
                        </a:lnTo>
                        <a:lnTo>
                          <a:pt x="190" y="84"/>
                        </a:lnTo>
                        <a:lnTo>
                          <a:pt x="188" y="83"/>
                        </a:lnTo>
                        <a:lnTo>
                          <a:pt x="187" y="80"/>
                        </a:lnTo>
                        <a:lnTo>
                          <a:pt x="188" y="77"/>
                        </a:lnTo>
                        <a:lnTo>
                          <a:pt x="190" y="76"/>
                        </a:lnTo>
                        <a:lnTo>
                          <a:pt x="191" y="73"/>
                        </a:lnTo>
                        <a:lnTo>
                          <a:pt x="193" y="71"/>
                        </a:lnTo>
                        <a:lnTo>
                          <a:pt x="195" y="69"/>
                        </a:lnTo>
                        <a:lnTo>
                          <a:pt x="197" y="67"/>
                        </a:lnTo>
                        <a:lnTo>
                          <a:pt x="197" y="64"/>
                        </a:lnTo>
                        <a:lnTo>
                          <a:pt x="195" y="62"/>
                        </a:lnTo>
                        <a:lnTo>
                          <a:pt x="193" y="59"/>
                        </a:lnTo>
                        <a:lnTo>
                          <a:pt x="191" y="58"/>
                        </a:lnTo>
                        <a:lnTo>
                          <a:pt x="189" y="55"/>
                        </a:lnTo>
                        <a:lnTo>
                          <a:pt x="189" y="53"/>
                        </a:lnTo>
                        <a:lnTo>
                          <a:pt x="189" y="51"/>
                        </a:lnTo>
                        <a:lnTo>
                          <a:pt x="192" y="48"/>
                        </a:lnTo>
                        <a:lnTo>
                          <a:pt x="194" y="46"/>
                        </a:lnTo>
                        <a:lnTo>
                          <a:pt x="195" y="43"/>
                        </a:lnTo>
                        <a:lnTo>
                          <a:pt x="195" y="40"/>
                        </a:lnTo>
                        <a:lnTo>
                          <a:pt x="194" y="37"/>
                        </a:lnTo>
                        <a:lnTo>
                          <a:pt x="191" y="35"/>
                        </a:lnTo>
                        <a:lnTo>
                          <a:pt x="190" y="33"/>
                        </a:lnTo>
                        <a:lnTo>
                          <a:pt x="189" y="30"/>
                        </a:lnTo>
                        <a:lnTo>
                          <a:pt x="190" y="28"/>
                        </a:lnTo>
                        <a:lnTo>
                          <a:pt x="192" y="25"/>
                        </a:lnTo>
                        <a:lnTo>
                          <a:pt x="193" y="23"/>
                        </a:lnTo>
                        <a:lnTo>
                          <a:pt x="195" y="22"/>
                        </a:lnTo>
                        <a:lnTo>
                          <a:pt x="197" y="19"/>
                        </a:lnTo>
                        <a:lnTo>
                          <a:pt x="197" y="16"/>
                        </a:lnTo>
                        <a:lnTo>
                          <a:pt x="196" y="15"/>
                        </a:lnTo>
                        <a:lnTo>
                          <a:pt x="194" y="12"/>
                        </a:lnTo>
                        <a:lnTo>
                          <a:pt x="192" y="10"/>
                        </a:lnTo>
                        <a:lnTo>
                          <a:pt x="190" y="7"/>
                        </a:lnTo>
                        <a:lnTo>
                          <a:pt x="190" y="0"/>
                        </a:lnTo>
                        <a:lnTo>
                          <a:pt x="170" y="10"/>
                        </a:lnTo>
                        <a:lnTo>
                          <a:pt x="158" y="14"/>
                        </a:lnTo>
                        <a:lnTo>
                          <a:pt x="144" y="18"/>
                        </a:lnTo>
                        <a:lnTo>
                          <a:pt x="127" y="22"/>
                        </a:lnTo>
                        <a:lnTo>
                          <a:pt x="113" y="24"/>
                        </a:lnTo>
                        <a:lnTo>
                          <a:pt x="98" y="26"/>
                        </a:lnTo>
                        <a:lnTo>
                          <a:pt x="79" y="28"/>
                        </a:lnTo>
                      </a:path>
                    </a:pathLst>
                  </a:custGeom>
                  <a:solidFill>
                    <a:srgbClr val="FFA04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grpSp>
            <p:nvGrpSpPr>
              <p:cNvPr id="504" name="Group 253">
                <a:extLst>
                  <a:ext uri="{FF2B5EF4-FFF2-40B4-BE49-F238E27FC236}">
                    <a16:creationId xmlns:a16="http://schemas.microsoft.com/office/drawing/2014/main" id="{FA75E379-0E6F-E64F-AABE-FE81D51A35E2}"/>
                  </a:ext>
                </a:extLst>
              </p:cNvPr>
              <p:cNvGrpSpPr/>
              <p:nvPr/>
            </p:nvGrpSpPr>
            <p:grpSpPr bwMode="auto">
              <a:xfrm>
                <a:off x="5289" y="1813"/>
                <a:ext cx="59" cy="93"/>
                <a:chOff x="5289" y="1813"/>
                <a:chExt cx="59" cy="93"/>
              </a:xfrm>
            </p:grpSpPr>
            <p:sp>
              <p:nvSpPr>
                <p:cNvPr id="505" name="Freeform 254">
                  <a:extLst>
                    <a:ext uri="{FF2B5EF4-FFF2-40B4-BE49-F238E27FC236}">
                      <a16:creationId xmlns:a16="http://schemas.microsoft.com/office/drawing/2014/main" id="{3B4EA463-8139-78DC-8A5C-52FDF935E34F}"/>
                    </a:ext>
                  </a:extLst>
                </p:cNvPr>
                <p:cNvSpPr/>
                <p:nvPr/>
              </p:nvSpPr>
              <p:spPr bwMode="auto">
                <a:xfrm>
                  <a:off x="5301" y="1837"/>
                  <a:ext cx="46" cy="18"/>
                </a:xfrm>
                <a:custGeom>
                  <a:avLst/>
                  <a:gdLst>
                    <a:gd name="T0" fmla="*/ 45 w 46"/>
                    <a:gd name="T1" fmla="*/ 3 h 18"/>
                    <a:gd name="T2" fmla="*/ 40 w 46"/>
                    <a:gd name="T3" fmla="*/ 0 h 18"/>
                    <a:gd name="T4" fmla="*/ 27 w 46"/>
                    <a:gd name="T5" fmla="*/ 6 h 18"/>
                    <a:gd name="T6" fmla="*/ 13 w 46"/>
                    <a:gd name="T7" fmla="*/ 11 h 18"/>
                    <a:gd name="T8" fmla="*/ 0 w 46"/>
                    <a:gd name="T9" fmla="*/ 14 h 18"/>
                    <a:gd name="T10" fmla="*/ 2 w 46"/>
                    <a:gd name="T11" fmla="*/ 17 h 18"/>
                    <a:gd name="T12" fmla="*/ 11 w 46"/>
                    <a:gd name="T13" fmla="*/ 17 h 18"/>
                    <a:gd name="T14" fmla="*/ 24 w 46"/>
                    <a:gd name="T15" fmla="*/ 15 h 18"/>
                    <a:gd name="T16" fmla="*/ 35 w 46"/>
                    <a:gd name="T17" fmla="*/ 9 h 18"/>
                    <a:gd name="T18" fmla="*/ 45 w 46"/>
                    <a:gd name="T19" fmla="*/ 3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18">
                      <a:moveTo>
                        <a:pt x="45" y="3"/>
                      </a:moveTo>
                      <a:lnTo>
                        <a:pt x="40" y="0"/>
                      </a:lnTo>
                      <a:lnTo>
                        <a:pt x="27" y="6"/>
                      </a:lnTo>
                      <a:lnTo>
                        <a:pt x="13" y="11"/>
                      </a:lnTo>
                      <a:lnTo>
                        <a:pt x="0" y="14"/>
                      </a:lnTo>
                      <a:lnTo>
                        <a:pt x="2" y="17"/>
                      </a:lnTo>
                      <a:lnTo>
                        <a:pt x="11" y="17"/>
                      </a:lnTo>
                      <a:lnTo>
                        <a:pt x="24" y="15"/>
                      </a:lnTo>
                      <a:lnTo>
                        <a:pt x="35" y="9"/>
                      </a:lnTo>
                      <a:lnTo>
                        <a:pt x="45" y="3"/>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506" name="Freeform 255">
                  <a:extLst>
                    <a:ext uri="{FF2B5EF4-FFF2-40B4-BE49-F238E27FC236}">
                      <a16:creationId xmlns:a16="http://schemas.microsoft.com/office/drawing/2014/main" id="{85C249F5-5645-8B88-BD17-A8CF51E9FB8C}"/>
                    </a:ext>
                  </a:extLst>
                </p:cNvPr>
                <p:cNvSpPr/>
                <p:nvPr/>
              </p:nvSpPr>
              <p:spPr bwMode="auto">
                <a:xfrm>
                  <a:off x="5308" y="1860"/>
                  <a:ext cx="40" cy="18"/>
                </a:xfrm>
                <a:custGeom>
                  <a:avLst/>
                  <a:gdLst>
                    <a:gd name="T0" fmla="*/ 39 w 40"/>
                    <a:gd name="T1" fmla="*/ 3 h 18"/>
                    <a:gd name="T2" fmla="*/ 37 w 40"/>
                    <a:gd name="T3" fmla="*/ 0 h 18"/>
                    <a:gd name="T4" fmla="*/ 23 w 40"/>
                    <a:gd name="T5" fmla="*/ 7 h 18"/>
                    <a:gd name="T6" fmla="*/ 13 w 40"/>
                    <a:gd name="T7" fmla="*/ 10 h 18"/>
                    <a:gd name="T8" fmla="*/ 0 w 40"/>
                    <a:gd name="T9" fmla="*/ 14 h 18"/>
                    <a:gd name="T10" fmla="*/ 2 w 40"/>
                    <a:gd name="T11" fmla="*/ 17 h 18"/>
                    <a:gd name="T12" fmla="*/ 11 w 40"/>
                    <a:gd name="T13" fmla="*/ 17 h 18"/>
                    <a:gd name="T14" fmla="*/ 20 w 40"/>
                    <a:gd name="T15" fmla="*/ 14 h 18"/>
                    <a:gd name="T16" fmla="*/ 30 w 40"/>
                    <a:gd name="T17" fmla="*/ 9 h 18"/>
                    <a:gd name="T18" fmla="*/ 39 w 40"/>
                    <a:gd name="T19" fmla="*/ 3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39" y="3"/>
                      </a:moveTo>
                      <a:lnTo>
                        <a:pt x="37" y="0"/>
                      </a:lnTo>
                      <a:lnTo>
                        <a:pt x="23" y="7"/>
                      </a:lnTo>
                      <a:lnTo>
                        <a:pt x="13" y="10"/>
                      </a:lnTo>
                      <a:lnTo>
                        <a:pt x="0" y="14"/>
                      </a:lnTo>
                      <a:lnTo>
                        <a:pt x="2" y="17"/>
                      </a:lnTo>
                      <a:lnTo>
                        <a:pt x="11" y="17"/>
                      </a:lnTo>
                      <a:lnTo>
                        <a:pt x="20" y="14"/>
                      </a:lnTo>
                      <a:lnTo>
                        <a:pt x="30" y="9"/>
                      </a:lnTo>
                      <a:lnTo>
                        <a:pt x="39" y="3"/>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507" name="Freeform 256">
                  <a:extLst>
                    <a:ext uri="{FF2B5EF4-FFF2-40B4-BE49-F238E27FC236}">
                      <a16:creationId xmlns:a16="http://schemas.microsoft.com/office/drawing/2014/main" id="{39386A51-D4C0-4831-E147-1D68A1A90749}"/>
                    </a:ext>
                  </a:extLst>
                </p:cNvPr>
                <p:cNvSpPr/>
                <p:nvPr/>
              </p:nvSpPr>
              <p:spPr bwMode="auto">
                <a:xfrm>
                  <a:off x="5306" y="1888"/>
                  <a:ext cx="41" cy="18"/>
                </a:xfrm>
                <a:custGeom>
                  <a:avLst/>
                  <a:gdLst>
                    <a:gd name="T0" fmla="*/ 40 w 41"/>
                    <a:gd name="T1" fmla="*/ 2 h 18"/>
                    <a:gd name="T2" fmla="*/ 37 w 41"/>
                    <a:gd name="T3" fmla="*/ 0 h 18"/>
                    <a:gd name="T4" fmla="*/ 24 w 41"/>
                    <a:gd name="T5" fmla="*/ 6 h 18"/>
                    <a:gd name="T6" fmla="*/ 13 w 41"/>
                    <a:gd name="T7" fmla="*/ 10 h 18"/>
                    <a:gd name="T8" fmla="*/ 0 w 41"/>
                    <a:gd name="T9" fmla="*/ 13 h 18"/>
                    <a:gd name="T10" fmla="*/ 2 w 41"/>
                    <a:gd name="T11" fmla="*/ 17 h 18"/>
                    <a:gd name="T12" fmla="*/ 11 w 41"/>
                    <a:gd name="T13" fmla="*/ 16 h 18"/>
                    <a:gd name="T14" fmla="*/ 21 w 41"/>
                    <a:gd name="T15" fmla="*/ 14 h 18"/>
                    <a:gd name="T16" fmla="*/ 32 w 41"/>
                    <a:gd name="T17" fmla="*/ 9 h 18"/>
                    <a:gd name="T18" fmla="*/ 40 w 41"/>
                    <a:gd name="T19" fmla="*/ 2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18">
                      <a:moveTo>
                        <a:pt x="40" y="2"/>
                      </a:moveTo>
                      <a:lnTo>
                        <a:pt x="37" y="0"/>
                      </a:lnTo>
                      <a:lnTo>
                        <a:pt x="24" y="6"/>
                      </a:lnTo>
                      <a:lnTo>
                        <a:pt x="13" y="10"/>
                      </a:lnTo>
                      <a:lnTo>
                        <a:pt x="0" y="13"/>
                      </a:lnTo>
                      <a:lnTo>
                        <a:pt x="2" y="17"/>
                      </a:lnTo>
                      <a:lnTo>
                        <a:pt x="11" y="16"/>
                      </a:lnTo>
                      <a:lnTo>
                        <a:pt x="21" y="14"/>
                      </a:lnTo>
                      <a:lnTo>
                        <a:pt x="32" y="9"/>
                      </a:lnTo>
                      <a:lnTo>
                        <a:pt x="40" y="2"/>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508" name="Freeform 257">
                  <a:extLst>
                    <a:ext uri="{FF2B5EF4-FFF2-40B4-BE49-F238E27FC236}">
                      <a16:creationId xmlns:a16="http://schemas.microsoft.com/office/drawing/2014/main" id="{BD380911-0F82-153C-33D2-BD50BA31B182}"/>
                    </a:ext>
                  </a:extLst>
                </p:cNvPr>
                <p:cNvSpPr/>
                <p:nvPr/>
              </p:nvSpPr>
              <p:spPr bwMode="auto">
                <a:xfrm>
                  <a:off x="5289" y="1813"/>
                  <a:ext cx="47" cy="18"/>
                </a:xfrm>
                <a:custGeom>
                  <a:avLst/>
                  <a:gdLst>
                    <a:gd name="T0" fmla="*/ 46 w 47"/>
                    <a:gd name="T1" fmla="*/ 3 h 18"/>
                    <a:gd name="T2" fmla="*/ 41 w 47"/>
                    <a:gd name="T3" fmla="*/ 0 h 18"/>
                    <a:gd name="T4" fmla="*/ 25 w 47"/>
                    <a:gd name="T5" fmla="*/ 6 h 18"/>
                    <a:gd name="T6" fmla="*/ 13 w 47"/>
                    <a:gd name="T7" fmla="*/ 10 h 18"/>
                    <a:gd name="T8" fmla="*/ 0 w 47"/>
                    <a:gd name="T9" fmla="*/ 13 h 18"/>
                    <a:gd name="T10" fmla="*/ 3 w 47"/>
                    <a:gd name="T11" fmla="*/ 17 h 18"/>
                    <a:gd name="T12" fmla="*/ 11 w 47"/>
                    <a:gd name="T13" fmla="*/ 16 h 18"/>
                    <a:gd name="T14" fmla="*/ 21 w 47"/>
                    <a:gd name="T15" fmla="*/ 14 h 18"/>
                    <a:gd name="T16" fmla="*/ 33 w 47"/>
                    <a:gd name="T17" fmla="*/ 9 h 18"/>
                    <a:gd name="T18" fmla="*/ 46 w 47"/>
                    <a:gd name="T19" fmla="*/ 3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 h="18">
                      <a:moveTo>
                        <a:pt x="46" y="3"/>
                      </a:moveTo>
                      <a:lnTo>
                        <a:pt x="41" y="0"/>
                      </a:lnTo>
                      <a:lnTo>
                        <a:pt x="25" y="6"/>
                      </a:lnTo>
                      <a:lnTo>
                        <a:pt x="13" y="10"/>
                      </a:lnTo>
                      <a:lnTo>
                        <a:pt x="0" y="13"/>
                      </a:lnTo>
                      <a:lnTo>
                        <a:pt x="3" y="17"/>
                      </a:lnTo>
                      <a:lnTo>
                        <a:pt x="11" y="16"/>
                      </a:lnTo>
                      <a:lnTo>
                        <a:pt x="21" y="14"/>
                      </a:lnTo>
                      <a:lnTo>
                        <a:pt x="33" y="9"/>
                      </a:lnTo>
                      <a:lnTo>
                        <a:pt x="46" y="3"/>
                      </a:lnTo>
                    </a:path>
                  </a:pathLst>
                </a:custGeom>
                <a:solidFill>
                  <a:srgbClr val="FFE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grpSp>
          <p:nvGrpSpPr>
            <p:cNvPr id="500" name="Group 258">
              <a:extLst>
                <a:ext uri="{FF2B5EF4-FFF2-40B4-BE49-F238E27FC236}">
                  <a16:creationId xmlns:a16="http://schemas.microsoft.com/office/drawing/2014/main" id="{06A3690D-F4A4-1FDD-B4FD-5F3499BA9108}"/>
                </a:ext>
              </a:extLst>
            </p:cNvPr>
            <p:cNvGrpSpPr/>
            <p:nvPr/>
          </p:nvGrpSpPr>
          <p:grpSpPr bwMode="auto">
            <a:xfrm>
              <a:off x="4979" y="1203"/>
              <a:ext cx="542" cy="607"/>
              <a:chOff x="4979" y="1203"/>
              <a:chExt cx="542" cy="607"/>
            </a:xfrm>
          </p:grpSpPr>
          <p:sp>
            <p:nvSpPr>
              <p:cNvPr id="501" name="Freeform 259">
                <a:extLst>
                  <a:ext uri="{FF2B5EF4-FFF2-40B4-BE49-F238E27FC236}">
                    <a16:creationId xmlns:a16="http://schemas.microsoft.com/office/drawing/2014/main" id="{3316E77C-04D6-1515-D162-43F85E17E8B1}"/>
                  </a:ext>
                </a:extLst>
              </p:cNvPr>
              <p:cNvSpPr/>
              <p:nvPr/>
            </p:nvSpPr>
            <p:spPr bwMode="auto">
              <a:xfrm>
                <a:off x="4979" y="1203"/>
                <a:ext cx="542" cy="607"/>
              </a:xfrm>
              <a:custGeom>
                <a:avLst/>
                <a:gdLst>
                  <a:gd name="T0" fmla="*/ 387 w 542"/>
                  <a:gd name="T1" fmla="*/ 584 h 607"/>
                  <a:gd name="T2" fmla="*/ 392 w 542"/>
                  <a:gd name="T3" fmla="*/ 580 h 607"/>
                  <a:gd name="T4" fmla="*/ 394 w 542"/>
                  <a:gd name="T5" fmla="*/ 576 h 607"/>
                  <a:gd name="T6" fmla="*/ 397 w 542"/>
                  <a:gd name="T7" fmla="*/ 562 h 607"/>
                  <a:gd name="T8" fmla="*/ 418 w 542"/>
                  <a:gd name="T9" fmla="*/ 464 h 607"/>
                  <a:gd name="T10" fmla="*/ 434 w 542"/>
                  <a:gd name="T11" fmla="*/ 429 h 607"/>
                  <a:gd name="T12" fmla="*/ 448 w 542"/>
                  <a:gd name="T13" fmla="*/ 405 h 607"/>
                  <a:gd name="T14" fmla="*/ 475 w 542"/>
                  <a:gd name="T15" fmla="*/ 367 h 607"/>
                  <a:gd name="T16" fmla="*/ 503 w 542"/>
                  <a:gd name="T17" fmla="*/ 331 h 607"/>
                  <a:gd name="T18" fmla="*/ 523 w 542"/>
                  <a:gd name="T19" fmla="*/ 297 h 607"/>
                  <a:gd name="T20" fmla="*/ 534 w 542"/>
                  <a:gd name="T21" fmla="*/ 263 h 607"/>
                  <a:gd name="T22" fmla="*/ 541 w 542"/>
                  <a:gd name="T23" fmla="*/ 221 h 607"/>
                  <a:gd name="T24" fmla="*/ 537 w 542"/>
                  <a:gd name="T25" fmla="*/ 181 h 607"/>
                  <a:gd name="T26" fmla="*/ 525 w 542"/>
                  <a:gd name="T27" fmla="*/ 144 h 607"/>
                  <a:gd name="T28" fmla="*/ 506 w 542"/>
                  <a:gd name="T29" fmla="*/ 109 h 607"/>
                  <a:gd name="T30" fmla="*/ 473 w 542"/>
                  <a:gd name="T31" fmla="*/ 73 h 607"/>
                  <a:gd name="T32" fmla="*/ 438 w 542"/>
                  <a:gd name="T33" fmla="*/ 48 h 607"/>
                  <a:gd name="T34" fmla="*/ 394 w 542"/>
                  <a:gd name="T35" fmla="*/ 24 h 607"/>
                  <a:gd name="T36" fmla="*/ 342 w 542"/>
                  <a:gd name="T37" fmla="*/ 8 h 607"/>
                  <a:gd name="T38" fmla="*/ 298 w 542"/>
                  <a:gd name="T39" fmla="*/ 1 h 607"/>
                  <a:gd name="T40" fmla="*/ 250 w 542"/>
                  <a:gd name="T41" fmla="*/ 0 h 607"/>
                  <a:gd name="T42" fmla="*/ 209 w 542"/>
                  <a:gd name="T43" fmla="*/ 5 h 607"/>
                  <a:gd name="T44" fmla="*/ 168 w 542"/>
                  <a:gd name="T45" fmla="*/ 16 h 607"/>
                  <a:gd name="T46" fmla="*/ 133 w 542"/>
                  <a:gd name="T47" fmla="*/ 30 h 607"/>
                  <a:gd name="T48" fmla="*/ 97 w 542"/>
                  <a:gd name="T49" fmla="*/ 50 h 607"/>
                  <a:gd name="T50" fmla="*/ 64 w 542"/>
                  <a:gd name="T51" fmla="*/ 74 h 607"/>
                  <a:gd name="T52" fmla="*/ 37 w 542"/>
                  <a:gd name="T53" fmla="*/ 102 h 607"/>
                  <a:gd name="T54" fmla="*/ 13 w 542"/>
                  <a:gd name="T55" fmla="*/ 142 h 607"/>
                  <a:gd name="T56" fmla="*/ 1 w 542"/>
                  <a:gd name="T57" fmla="*/ 182 h 607"/>
                  <a:gd name="T58" fmla="*/ 0 w 542"/>
                  <a:gd name="T59" fmla="*/ 219 h 607"/>
                  <a:gd name="T60" fmla="*/ 3 w 542"/>
                  <a:gd name="T61" fmla="*/ 258 h 607"/>
                  <a:gd name="T62" fmla="*/ 16 w 542"/>
                  <a:gd name="T63" fmla="*/ 297 h 607"/>
                  <a:gd name="T64" fmla="*/ 38 w 542"/>
                  <a:gd name="T65" fmla="*/ 333 h 607"/>
                  <a:gd name="T66" fmla="*/ 63 w 542"/>
                  <a:gd name="T67" fmla="*/ 368 h 607"/>
                  <a:gd name="T68" fmla="*/ 99 w 542"/>
                  <a:gd name="T69" fmla="*/ 418 h 607"/>
                  <a:gd name="T70" fmla="*/ 114 w 542"/>
                  <a:gd name="T71" fmla="*/ 445 h 607"/>
                  <a:gd name="T72" fmla="*/ 125 w 542"/>
                  <a:gd name="T73" fmla="*/ 477 h 607"/>
                  <a:gd name="T74" fmla="*/ 133 w 542"/>
                  <a:gd name="T75" fmla="*/ 522 h 607"/>
                  <a:gd name="T76" fmla="*/ 140 w 542"/>
                  <a:gd name="T77" fmla="*/ 561 h 607"/>
                  <a:gd name="T78" fmla="*/ 145 w 542"/>
                  <a:gd name="T79" fmla="*/ 576 h 607"/>
                  <a:gd name="T80" fmla="*/ 147 w 542"/>
                  <a:gd name="T81" fmla="*/ 580 h 607"/>
                  <a:gd name="T82" fmla="*/ 154 w 542"/>
                  <a:gd name="T83" fmla="*/ 585 h 607"/>
                  <a:gd name="T84" fmla="*/ 169 w 542"/>
                  <a:gd name="T85" fmla="*/ 593 h 607"/>
                  <a:gd name="T86" fmla="*/ 188 w 542"/>
                  <a:gd name="T87" fmla="*/ 597 h 607"/>
                  <a:gd name="T88" fmla="*/ 208 w 542"/>
                  <a:gd name="T89" fmla="*/ 602 h 607"/>
                  <a:gd name="T90" fmla="*/ 229 w 542"/>
                  <a:gd name="T91" fmla="*/ 604 h 607"/>
                  <a:gd name="T92" fmla="*/ 250 w 542"/>
                  <a:gd name="T93" fmla="*/ 605 h 607"/>
                  <a:gd name="T94" fmla="*/ 269 w 542"/>
                  <a:gd name="T95" fmla="*/ 606 h 607"/>
                  <a:gd name="T96" fmla="*/ 290 w 542"/>
                  <a:gd name="T97" fmla="*/ 605 h 607"/>
                  <a:gd name="T98" fmla="*/ 312 w 542"/>
                  <a:gd name="T99" fmla="*/ 604 h 607"/>
                  <a:gd name="T100" fmla="*/ 332 w 542"/>
                  <a:gd name="T101" fmla="*/ 601 h 607"/>
                  <a:gd name="T102" fmla="*/ 350 w 542"/>
                  <a:gd name="T103" fmla="*/ 598 h 607"/>
                  <a:gd name="T104" fmla="*/ 368 w 542"/>
                  <a:gd name="T105" fmla="*/ 593 h 60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42" h="607">
                    <a:moveTo>
                      <a:pt x="379" y="589"/>
                    </a:moveTo>
                    <a:lnTo>
                      <a:pt x="383" y="587"/>
                    </a:lnTo>
                    <a:lnTo>
                      <a:pt x="387" y="584"/>
                    </a:lnTo>
                    <a:lnTo>
                      <a:pt x="389" y="583"/>
                    </a:lnTo>
                    <a:lnTo>
                      <a:pt x="390" y="581"/>
                    </a:lnTo>
                    <a:lnTo>
                      <a:pt x="392" y="580"/>
                    </a:lnTo>
                    <a:lnTo>
                      <a:pt x="392" y="578"/>
                    </a:lnTo>
                    <a:lnTo>
                      <a:pt x="393" y="577"/>
                    </a:lnTo>
                    <a:lnTo>
                      <a:pt x="394" y="576"/>
                    </a:lnTo>
                    <a:lnTo>
                      <a:pt x="395" y="574"/>
                    </a:lnTo>
                    <a:lnTo>
                      <a:pt x="395" y="571"/>
                    </a:lnTo>
                    <a:lnTo>
                      <a:pt x="397" y="562"/>
                    </a:lnTo>
                    <a:lnTo>
                      <a:pt x="413" y="483"/>
                    </a:lnTo>
                    <a:lnTo>
                      <a:pt x="416" y="472"/>
                    </a:lnTo>
                    <a:lnTo>
                      <a:pt x="418" y="464"/>
                    </a:lnTo>
                    <a:lnTo>
                      <a:pt x="422" y="453"/>
                    </a:lnTo>
                    <a:lnTo>
                      <a:pt x="428" y="440"/>
                    </a:lnTo>
                    <a:lnTo>
                      <a:pt x="434" y="429"/>
                    </a:lnTo>
                    <a:lnTo>
                      <a:pt x="439" y="420"/>
                    </a:lnTo>
                    <a:lnTo>
                      <a:pt x="443" y="412"/>
                    </a:lnTo>
                    <a:lnTo>
                      <a:pt x="448" y="405"/>
                    </a:lnTo>
                    <a:lnTo>
                      <a:pt x="457" y="391"/>
                    </a:lnTo>
                    <a:lnTo>
                      <a:pt x="466" y="379"/>
                    </a:lnTo>
                    <a:lnTo>
                      <a:pt x="475" y="367"/>
                    </a:lnTo>
                    <a:lnTo>
                      <a:pt x="482" y="359"/>
                    </a:lnTo>
                    <a:lnTo>
                      <a:pt x="495" y="342"/>
                    </a:lnTo>
                    <a:lnTo>
                      <a:pt x="503" y="331"/>
                    </a:lnTo>
                    <a:lnTo>
                      <a:pt x="510" y="321"/>
                    </a:lnTo>
                    <a:lnTo>
                      <a:pt x="516" y="310"/>
                    </a:lnTo>
                    <a:lnTo>
                      <a:pt x="523" y="297"/>
                    </a:lnTo>
                    <a:lnTo>
                      <a:pt x="527" y="286"/>
                    </a:lnTo>
                    <a:lnTo>
                      <a:pt x="531" y="274"/>
                    </a:lnTo>
                    <a:lnTo>
                      <a:pt x="534" y="263"/>
                    </a:lnTo>
                    <a:lnTo>
                      <a:pt x="537" y="252"/>
                    </a:lnTo>
                    <a:lnTo>
                      <a:pt x="540" y="237"/>
                    </a:lnTo>
                    <a:lnTo>
                      <a:pt x="541" y="221"/>
                    </a:lnTo>
                    <a:lnTo>
                      <a:pt x="541" y="205"/>
                    </a:lnTo>
                    <a:lnTo>
                      <a:pt x="539" y="193"/>
                    </a:lnTo>
                    <a:lnTo>
                      <a:pt x="537" y="181"/>
                    </a:lnTo>
                    <a:lnTo>
                      <a:pt x="534" y="171"/>
                    </a:lnTo>
                    <a:lnTo>
                      <a:pt x="530" y="157"/>
                    </a:lnTo>
                    <a:lnTo>
                      <a:pt x="525" y="144"/>
                    </a:lnTo>
                    <a:lnTo>
                      <a:pt x="519" y="131"/>
                    </a:lnTo>
                    <a:lnTo>
                      <a:pt x="513" y="120"/>
                    </a:lnTo>
                    <a:lnTo>
                      <a:pt x="506" y="109"/>
                    </a:lnTo>
                    <a:lnTo>
                      <a:pt x="495" y="96"/>
                    </a:lnTo>
                    <a:lnTo>
                      <a:pt x="484" y="83"/>
                    </a:lnTo>
                    <a:lnTo>
                      <a:pt x="473" y="73"/>
                    </a:lnTo>
                    <a:lnTo>
                      <a:pt x="462" y="64"/>
                    </a:lnTo>
                    <a:lnTo>
                      <a:pt x="451" y="56"/>
                    </a:lnTo>
                    <a:lnTo>
                      <a:pt x="438" y="48"/>
                    </a:lnTo>
                    <a:lnTo>
                      <a:pt x="426" y="40"/>
                    </a:lnTo>
                    <a:lnTo>
                      <a:pt x="411" y="33"/>
                    </a:lnTo>
                    <a:lnTo>
                      <a:pt x="394" y="24"/>
                    </a:lnTo>
                    <a:lnTo>
                      <a:pt x="378" y="18"/>
                    </a:lnTo>
                    <a:lnTo>
                      <a:pt x="359" y="12"/>
                    </a:lnTo>
                    <a:lnTo>
                      <a:pt x="342" y="8"/>
                    </a:lnTo>
                    <a:lnTo>
                      <a:pt x="328" y="5"/>
                    </a:lnTo>
                    <a:lnTo>
                      <a:pt x="312" y="2"/>
                    </a:lnTo>
                    <a:lnTo>
                      <a:pt x="298" y="1"/>
                    </a:lnTo>
                    <a:lnTo>
                      <a:pt x="282" y="0"/>
                    </a:lnTo>
                    <a:lnTo>
                      <a:pt x="267" y="0"/>
                    </a:lnTo>
                    <a:lnTo>
                      <a:pt x="250" y="0"/>
                    </a:lnTo>
                    <a:lnTo>
                      <a:pt x="236" y="1"/>
                    </a:lnTo>
                    <a:lnTo>
                      <a:pt x="221" y="3"/>
                    </a:lnTo>
                    <a:lnTo>
                      <a:pt x="209" y="5"/>
                    </a:lnTo>
                    <a:lnTo>
                      <a:pt x="194" y="9"/>
                    </a:lnTo>
                    <a:lnTo>
                      <a:pt x="181" y="12"/>
                    </a:lnTo>
                    <a:lnTo>
                      <a:pt x="168" y="16"/>
                    </a:lnTo>
                    <a:lnTo>
                      <a:pt x="156" y="20"/>
                    </a:lnTo>
                    <a:lnTo>
                      <a:pt x="145" y="25"/>
                    </a:lnTo>
                    <a:lnTo>
                      <a:pt x="133" y="30"/>
                    </a:lnTo>
                    <a:lnTo>
                      <a:pt x="122" y="36"/>
                    </a:lnTo>
                    <a:lnTo>
                      <a:pt x="108" y="43"/>
                    </a:lnTo>
                    <a:lnTo>
                      <a:pt x="97" y="50"/>
                    </a:lnTo>
                    <a:lnTo>
                      <a:pt x="87" y="57"/>
                    </a:lnTo>
                    <a:lnTo>
                      <a:pt x="75" y="65"/>
                    </a:lnTo>
                    <a:lnTo>
                      <a:pt x="64" y="74"/>
                    </a:lnTo>
                    <a:lnTo>
                      <a:pt x="54" y="83"/>
                    </a:lnTo>
                    <a:lnTo>
                      <a:pt x="46" y="91"/>
                    </a:lnTo>
                    <a:lnTo>
                      <a:pt x="37" y="102"/>
                    </a:lnTo>
                    <a:lnTo>
                      <a:pt x="28" y="115"/>
                    </a:lnTo>
                    <a:lnTo>
                      <a:pt x="19" y="129"/>
                    </a:lnTo>
                    <a:lnTo>
                      <a:pt x="13" y="142"/>
                    </a:lnTo>
                    <a:lnTo>
                      <a:pt x="9" y="156"/>
                    </a:lnTo>
                    <a:lnTo>
                      <a:pt x="4" y="170"/>
                    </a:lnTo>
                    <a:lnTo>
                      <a:pt x="1" y="182"/>
                    </a:lnTo>
                    <a:lnTo>
                      <a:pt x="0" y="195"/>
                    </a:lnTo>
                    <a:lnTo>
                      <a:pt x="0" y="208"/>
                    </a:lnTo>
                    <a:lnTo>
                      <a:pt x="0" y="219"/>
                    </a:lnTo>
                    <a:lnTo>
                      <a:pt x="0" y="232"/>
                    </a:lnTo>
                    <a:lnTo>
                      <a:pt x="0" y="243"/>
                    </a:lnTo>
                    <a:lnTo>
                      <a:pt x="3" y="258"/>
                    </a:lnTo>
                    <a:lnTo>
                      <a:pt x="6" y="270"/>
                    </a:lnTo>
                    <a:lnTo>
                      <a:pt x="10" y="283"/>
                    </a:lnTo>
                    <a:lnTo>
                      <a:pt x="16" y="297"/>
                    </a:lnTo>
                    <a:lnTo>
                      <a:pt x="22" y="310"/>
                    </a:lnTo>
                    <a:lnTo>
                      <a:pt x="30" y="321"/>
                    </a:lnTo>
                    <a:lnTo>
                      <a:pt x="38" y="333"/>
                    </a:lnTo>
                    <a:lnTo>
                      <a:pt x="47" y="345"/>
                    </a:lnTo>
                    <a:lnTo>
                      <a:pt x="55" y="357"/>
                    </a:lnTo>
                    <a:lnTo>
                      <a:pt x="63" y="368"/>
                    </a:lnTo>
                    <a:lnTo>
                      <a:pt x="72" y="381"/>
                    </a:lnTo>
                    <a:lnTo>
                      <a:pt x="86" y="399"/>
                    </a:lnTo>
                    <a:lnTo>
                      <a:pt x="99" y="418"/>
                    </a:lnTo>
                    <a:lnTo>
                      <a:pt x="106" y="427"/>
                    </a:lnTo>
                    <a:lnTo>
                      <a:pt x="110" y="435"/>
                    </a:lnTo>
                    <a:lnTo>
                      <a:pt x="114" y="445"/>
                    </a:lnTo>
                    <a:lnTo>
                      <a:pt x="118" y="456"/>
                    </a:lnTo>
                    <a:lnTo>
                      <a:pt x="122" y="466"/>
                    </a:lnTo>
                    <a:lnTo>
                      <a:pt x="125" y="477"/>
                    </a:lnTo>
                    <a:lnTo>
                      <a:pt x="127" y="492"/>
                    </a:lnTo>
                    <a:lnTo>
                      <a:pt x="131" y="509"/>
                    </a:lnTo>
                    <a:lnTo>
                      <a:pt x="133" y="522"/>
                    </a:lnTo>
                    <a:lnTo>
                      <a:pt x="136" y="538"/>
                    </a:lnTo>
                    <a:lnTo>
                      <a:pt x="138" y="550"/>
                    </a:lnTo>
                    <a:lnTo>
                      <a:pt x="140" y="561"/>
                    </a:lnTo>
                    <a:lnTo>
                      <a:pt x="143" y="571"/>
                    </a:lnTo>
                    <a:lnTo>
                      <a:pt x="145" y="574"/>
                    </a:lnTo>
                    <a:lnTo>
                      <a:pt x="145" y="576"/>
                    </a:lnTo>
                    <a:lnTo>
                      <a:pt x="145" y="577"/>
                    </a:lnTo>
                    <a:lnTo>
                      <a:pt x="146" y="578"/>
                    </a:lnTo>
                    <a:lnTo>
                      <a:pt x="147" y="580"/>
                    </a:lnTo>
                    <a:lnTo>
                      <a:pt x="149" y="582"/>
                    </a:lnTo>
                    <a:lnTo>
                      <a:pt x="151" y="584"/>
                    </a:lnTo>
                    <a:lnTo>
                      <a:pt x="154" y="585"/>
                    </a:lnTo>
                    <a:lnTo>
                      <a:pt x="158" y="588"/>
                    </a:lnTo>
                    <a:lnTo>
                      <a:pt x="163" y="590"/>
                    </a:lnTo>
                    <a:lnTo>
                      <a:pt x="169" y="593"/>
                    </a:lnTo>
                    <a:lnTo>
                      <a:pt x="175" y="595"/>
                    </a:lnTo>
                    <a:lnTo>
                      <a:pt x="182" y="596"/>
                    </a:lnTo>
                    <a:lnTo>
                      <a:pt x="188" y="597"/>
                    </a:lnTo>
                    <a:lnTo>
                      <a:pt x="193" y="599"/>
                    </a:lnTo>
                    <a:lnTo>
                      <a:pt x="201" y="600"/>
                    </a:lnTo>
                    <a:lnTo>
                      <a:pt x="208" y="602"/>
                    </a:lnTo>
                    <a:lnTo>
                      <a:pt x="214" y="602"/>
                    </a:lnTo>
                    <a:lnTo>
                      <a:pt x="221" y="603"/>
                    </a:lnTo>
                    <a:lnTo>
                      <a:pt x="229" y="604"/>
                    </a:lnTo>
                    <a:lnTo>
                      <a:pt x="236" y="604"/>
                    </a:lnTo>
                    <a:lnTo>
                      <a:pt x="242" y="605"/>
                    </a:lnTo>
                    <a:lnTo>
                      <a:pt x="250" y="605"/>
                    </a:lnTo>
                    <a:lnTo>
                      <a:pt x="256" y="606"/>
                    </a:lnTo>
                    <a:lnTo>
                      <a:pt x="263" y="606"/>
                    </a:lnTo>
                    <a:lnTo>
                      <a:pt x="269" y="606"/>
                    </a:lnTo>
                    <a:lnTo>
                      <a:pt x="276" y="606"/>
                    </a:lnTo>
                    <a:lnTo>
                      <a:pt x="284" y="606"/>
                    </a:lnTo>
                    <a:lnTo>
                      <a:pt x="290" y="605"/>
                    </a:lnTo>
                    <a:lnTo>
                      <a:pt x="296" y="605"/>
                    </a:lnTo>
                    <a:lnTo>
                      <a:pt x="304" y="604"/>
                    </a:lnTo>
                    <a:lnTo>
                      <a:pt x="312" y="604"/>
                    </a:lnTo>
                    <a:lnTo>
                      <a:pt x="318" y="603"/>
                    </a:lnTo>
                    <a:lnTo>
                      <a:pt x="326" y="602"/>
                    </a:lnTo>
                    <a:lnTo>
                      <a:pt x="332" y="601"/>
                    </a:lnTo>
                    <a:lnTo>
                      <a:pt x="338" y="600"/>
                    </a:lnTo>
                    <a:lnTo>
                      <a:pt x="345" y="599"/>
                    </a:lnTo>
                    <a:lnTo>
                      <a:pt x="350" y="598"/>
                    </a:lnTo>
                    <a:lnTo>
                      <a:pt x="357" y="596"/>
                    </a:lnTo>
                    <a:lnTo>
                      <a:pt x="362" y="595"/>
                    </a:lnTo>
                    <a:lnTo>
                      <a:pt x="368" y="593"/>
                    </a:lnTo>
                    <a:lnTo>
                      <a:pt x="374" y="591"/>
                    </a:lnTo>
                    <a:lnTo>
                      <a:pt x="379" y="589"/>
                    </a:lnTo>
                  </a:path>
                </a:pathLst>
              </a:custGeom>
              <a:solidFill>
                <a:schemeClr val="bg2"/>
              </a:solidFill>
              <a:ln w="12700" cap="rnd" cmpd="sng">
                <a:solidFill>
                  <a:srgbClr val="FFFFFF"/>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502" name="Freeform 260">
                <a:extLst>
                  <a:ext uri="{FF2B5EF4-FFF2-40B4-BE49-F238E27FC236}">
                    <a16:creationId xmlns:a16="http://schemas.microsoft.com/office/drawing/2014/main" id="{012A0EAD-36AD-C3BE-2F5A-0B1E52227937}"/>
                  </a:ext>
                </a:extLst>
              </p:cNvPr>
              <p:cNvSpPr/>
              <p:nvPr/>
            </p:nvSpPr>
            <p:spPr bwMode="auto">
              <a:xfrm>
                <a:off x="5338" y="1296"/>
                <a:ext cx="91" cy="90"/>
              </a:xfrm>
              <a:custGeom>
                <a:avLst/>
                <a:gdLst>
                  <a:gd name="T0" fmla="*/ 0 w 91"/>
                  <a:gd name="T1" fmla="*/ 0 h 90"/>
                  <a:gd name="T2" fmla="*/ 24 w 91"/>
                  <a:gd name="T3" fmla="*/ 9 h 90"/>
                  <a:gd name="T4" fmla="*/ 45 w 91"/>
                  <a:gd name="T5" fmla="*/ 20 h 90"/>
                  <a:gd name="T6" fmla="*/ 62 w 91"/>
                  <a:gd name="T7" fmla="*/ 30 h 90"/>
                  <a:gd name="T8" fmla="*/ 73 w 91"/>
                  <a:gd name="T9" fmla="*/ 41 h 90"/>
                  <a:gd name="T10" fmla="*/ 81 w 91"/>
                  <a:gd name="T11" fmla="*/ 53 h 90"/>
                  <a:gd name="T12" fmla="*/ 86 w 91"/>
                  <a:gd name="T13" fmla="*/ 63 h 90"/>
                  <a:gd name="T14" fmla="*/ 90 w 91"/>
                  <a:gd name="T15" fmla="*/ 73 h 90"/>
                  <a:gd name="T16" fmla="*/ 58 w 91"/>
                  <a:gd name="T17" fmla="*/ 89 h 90"/>
                  <a:gd name="T18" fmla="*/ 55 w 91"/>
                  <a:gd name="T19" fmla="*/ 74 h 90"/>
                  <a:gd name="T20" fmla="*/ 50 w 91"/>
                  <a:gd name="T21" fmla="*/ 59 h 90"/>
                  <a:gd name="T22" fmla="*/ 42 w 91"/>
                  <a:gd name="T23" fmla="*/ 43 h 90"/>
                  <a:gd name="T24" fmla="*/ 33 w 91"/>
                  <a:gd name="T25" fmla="*/ 29 h 90"/>
                  <a:gd name="T26" fmla="*/ 19 w 91"/>
                  <a:gd name="T27" fmla="*/ 16 h 90"/>
                  <a:gd name="T28" fmla="*/ 0 w 91"/>
                  <a:gd name="T29" fmla="*/ 0 h 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1" h="90">
                    <a:moveTo>
                      <a:pt x="0" y="0"/>
                    </a:moveTo>
                    <a:lnTo>
                      <a:pt x="24" y="9"/>
                    </a:lnTo>
                    <a:lnTo>
                      <a:pt x="45" y="20"/>
                    </a:lnTo>
                    <a:lnTo>
                      <a:pt x="62" y="30"/>
                    </a:lnTo>
                    <a:lnTo>
                      <a:pt x="73" y="41"/>
                    </a:lnTo>
                    <a:lnTo>
                      <a:pt x="81" y="53"/>
                    </a:lnTo>
                    <a:lnTo>
                      <a:pt x="86" y="63"/>
                    </a:lnTo>
                    <a:lnTo>
                      <a:pt x="90" y="73"/>
                    </a:lnTo>
                    <a:lnTo>
                      <a:pt x="58" y="89"/>
                    </a:lnTo>
                    <a:lnTo>
                      <a:pt x="55" y="74"/>
                    </a:lnTo>
                    <a:lnTo>
                      <a:pt x="50" y="59"/>
                    </a:lnTo>
                    <a:lnTo>
                      <a:pt x="42" y="43"/>
                    </a:lnTo>
                    <a:lnTo>
                      <a:pt x="33" y="29"/>
                    </a:lnTo>
                    <a:lnTo>
                      <a:pt x="19" y="16"/>
                    </a:lnTo>
                    <a:lnTo>
                      <a:pt x="0"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sp>
        <p:nvSpPr>
          <p:cNvPr id="520" name="矩形 519">
            <a:extLst>
              <a:ext uri="{FF2B5EF4-FFF2-40B4-BE49-F238E27FC236}">
                <a16:creationId xmlns:a16="http://schemas.microsoft.com/office/drawing/2014/main" id="{8E1C93E3-BAB5-300B-37CE-942925540DDF}"/>
              </a:ext>
            </a:extLst>
          </p:cNvPr>
          <p:cNvSpPr/>
          <p:nvPr/>
        </p:nvSpPr>
        <p:spPr>
          <a:xfrm>
            <a:off x="2178319" y="281163"/>
            <a:ext cx="1261884"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二进制</a:t>
            </a:r>
          </a:p>
        </p:txBody>
      </p:sp>
    </p:spTree>
    <p:extLst>
      <p:ext uri="{BB962C8B-B14F-4D97-AF65-F5344CB8AC3E}">
        <p14:creationId xmlns:p14="http://schemas.microsoft.com/office/powerpoint/2010/main" val="67646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gtEl>
                                        <p:attrNameLst>
                                          <p:attrName>style.visibility</p:attrName>
                                        </p:attrNameLst>
                                      </p:cBhvr>
                                      <p:to>
                                        <p:strVal val="visible"/>
                                      </p:to>
                                    </p:set>
                                    <p:animEffect transition="in" filter="checkerboard(across)">
                                      <p:cBhvr>
                                        <p:cTn id="7" dur="500"/>
                                        <p:tgtEl>
                                          <p:spTgt spid="26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31"/>
                                        </p:tgtEl>
                                        <p:attrNameLst>
                                          <p:attrName>style.visibility</p:attrName>
                                        </p:attrNameLst>
                                      </p:cBhvr>
                                      <p:to>
                                        <p:strVal val="visible"/>
                                      </p:to>
                                    </p:set>
                                    <p:animEffect transition="in" filter="slide(fromBottom)">
                                      <p:cBhvr>
                                        <p:cTn id="12" dur="500"/>
                                        <p:tgtEl>
                                          <p:spTgt spid="43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4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4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4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440"/>
                                        </p:tgtEl>
                                        <p:attrNameLst>
                                          <p:attrName>style.visibility</p:attrName>
                                        </p:attrNameLst>
                                      </p:cBhvr>
                                      <p:to>
                                        <p:strVal val="visible"/>
                                      </p:to>
                                    </p:set>
                                    <p:animEffect transition="in" filter="slide(fromBottom)">
                                      <p:cBhvr>
                                        <p:cTn id="29" dur="500"/>
                                        <p:tgtEl>
                                          <p:spTgt spid="44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71"/>
                                        </p:tgtEl>
                                        <p:attrNameLst>
                                          <p:attrName>style.visibility</p:attrName>
                                        </p:attrNameLst>
                                      </p:cBhvr>
                                      <p:to>
                                        <p:strVal val="visible"/>
                                      </p:to>
                                    </p:set>
                                    <p:animEffect transition="in" filter="blinds(horizontal)">
                                      <p:cBhvr>
                                        <p:cTn id="34" dur="500"/>
                                        <p:tgtEl>
                                          <p:spTgt spid="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E0E708CF-B9D5-6B56-EEF3-A962141D4810}"/>
              </a:ext>
            </a:extLst>
          </p:cNvPr>
          <p:cNvSpPr>
            <a:spLocks noChangeArrowheads="1"/>
          </p:cNvSpPr>
          <p:nvPr/>
        </p:nvSpPr>
        <p:spPr bwMode="auto">
          <a:xfrm>
            <a:off x="1215009" y="1127303"/>
            <a:ext cx="5043063" cy="104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70000"/>
              </a:lnSpc>
              <a:defRPr/>
            </a:pPr>
            <a:r>
              <a:rPr lang="zh-CN" altLang="en-US" sz="2000" b="1">
                <a:solidFill>
                  <a:srgbClr val="FF0000"/>
                </a:solidFill>
                <a:effectLst>
                  <a:outerShdw blurRad="38100" dist="38100" dir="2700000" algn="tl">
                    <a:srgbClr val="000000"/>
                  </a:outerShdw>
                </a:effectLst>
                <a:ea typeface="幼圆" panose="02010509060101010101" pitchFamily="49" charset="-122"/>
              </a:rPr>
              <a:t>指令</a:t>
            </a:r>
            <a:r>
              <a:rPr lang="zh-CN" altLang="en-US" sz="2000" b="1">
                <a:solidFill>
                  <a:srgbClr val="5F5F5F"/>
                </a:solidFill>
                <a:ea typeface="幼圆" panose="02010509060101010101" pitchFamily="49" charset="-122"/>
              </a:rPr>
              <a:t>是对计算机进行程序控制的</a:t>
            </a:r>
            <a:r>
              <a:rPr lang="zh-CN" altLang="en-US" sz="2000" b="1">
                <a:solidFill>
                  <a:srgbClr val="0000FF"/>
                </a:solidFill>
                <a:effectLst>
                  <a:outerShdw blurRad="38100" dist="38100" dir="2700000" algn="tl">
                    <a:srgbClr val="000000"/>
                  </a:outerShdw>
                </a:effectLst>
                <a:ea typeface="幼圆" panose="02010509060101010101" pitchFamily="49" charset="-122"/>
              </a:rPr>
              <a:t>最小单位</a:t>
            </a:r>
            <a:r>
              <a:rPr lang="zh-CN" altLang="en-US" sz="2000" b="1">
                <a:solidFill>
                  <a:srgbClr val="5F5F5F"/>
                </a:solidFill>
                <a:ea typeface="幼圆" panose="02010509060101010101" pitchFamily="49" charset="-122"/>
              </a:rPr>
              <a:t>。</a:t>
            </a:r>
          </a:p>
          <a:p>
            <a:pPr>
              <a:lnSpc>
                <a:spcPct val="170000"/>
              </a:lnSpc>
              <a:defRPr/>
            </a:pPr>
            <a:r>
              <a:rPr lang="zh-CN" altLang="en-US" sz="2000" b="1">
                <a:solidFill>
                  <a:srgbClr val="5F5F5F"/>
                </a:solidFill>
                <a:ea typeface="幼圆" panose="02010509060101010101" pitchFamily="49" charset="-122"/>
              </a:rPr>
              <a:t>所有的指令的</a:t>
            </a:r>
            <a:r>
              <a:rPr lang="zh-CN" altLang="en-US" sz="2000" b="1">
                <a:solidFill>
                  <a:srgbClr val="0000FF"/>
                </a:solidFill>
                <a:effectLst>
                  <a:outerShdw blurRad="38100" dist="38100" dir="2700000" algn="tl">
                    <a:srgbClr val="000000"/>
                  </a:outerShdw>
                </a:effectLst>
                <a:ea typeface="幼圆" panose="02010509060101010101" pitchFamily="49" charset="-122"/>
              </a:rPr>
              <a:t>集合</a:t>
            </a:r>
            <a:r>
              <a:rPr lang="zh-CN" altLang="en-US" sz="2000" b="1">
                <a:solidFill>
                  <a:srgbClr val="5F5F5F"/>
                </a:solidFill>
                <a:ea typeface="幼圆" panose="02010509060101010101" pitchFamily="49" charset="-122"/>
              </a:rPr>
              <a:t>称为计算机的</a:t>
            </a:r>
            <a:r>
              <a:rPr lang="zh-CN" altLang="en-US" sz="2000" b="1">
                <a:solidFill>
                  <a:srgbClr val="FF0000"/>
                </a:solidFill>
                <a:effectLst>
                  <a:outerShdw blurRad="38100" dist="38100" dir="2700000" algn="tl">
                    <a:srgbClr val="000000"/>
                  </a:outerShdw>
                </a:effectLst>
                <a:ea typeface="幼圆" panose="02010509060101010101" pitchFamily="49" charset="-122"/>
              </a:rPr>
              <a:t>指令系统</a:t>
            </a:r>
            <a:r>
              <a:rPr lang="zh-CN" altLang="en-US" sz="2000" b="1">
                <a:effectLst>
                  <a:outerShdw blurRad="38100" dist="38100" dir="2700000" algn="tl">
                    <a:srgbClr val="FFFFFF"/>
                  </a:outerShdw>
                </a:effectLst>
                <a:ea typeface="幼圆" panose="02010509060101010101" pitchFamily="49" charset="-122"/>
              </a:rPr>
              <a:t>。</a:t>
            </a:r>
            <a:endParaRPr lang="zh-CN" altLang="en-US" sz="2000" b="1">
              <a:solidFill>
                <a:schemeClr val="bg1"/>
              </a:solidFill>
              <a:effectLst>
                <a:outerShdw blurRad="38100" dist="38100" dir="2700000" algn="tl">
                  <a:srgbClr val="000000"/>
                </a:outerShdw>
              </a:effectLst>
              <a:ea typeface="幼圆" panose="02010509060101010101" pitchFamily="49" charset="-122"/>
            </a:endParaRPr>
          </a:p>
        </p:txBody>
      </p:sp>
      <p:sp>
        <p:nvSpPr>
          <p:cNvPr id="4" name="Rectangle 4">
            <a:extLst>
              <a:ext uri="{FF2B5EF4-FFF2-40B4-BE49-F238E27FC236}">
                <a16:creationId xmlns:a16="http://schemas.microsoft.com/office/drawing/2014/main" id="{295E513D-3FEE-C350-9FB2-BA95A9260593}"/>
              </a:ext>
            </a:extLst>
          </p:cNvPr>
          <p:cNvSpPr>
            <a:spLocks noChangeArrowheads="1"/>
          </p:cNvSpPr>
          <p:nvPr/>
        </p:nvSpPr>
        <p:spPr bwMode="auto">
          <a:xfrm>
            <a:off x="1215009" y="4626264"/>
            <a:ext cx="7257045" cy="482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64" tIns="34532" rIns="69064" bIns="34532">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60000"/>
              </a:lnSpc>
              <a:defRPr/>
            </a:pPr>
            <a:r>
              <a:rPr lang="zh-CN" altLang="en-US" sz="2000" b="1">
                <a:solidFill>
                  <a:srgbClr val="FF0000"/>
                </a:solidFill>
                <a:effectLst>
                  <a:outerShdw blurRad="38100" dist="38100" dir="2700000" algn="tl">
                    <a:srgbClr val="000000"/>
                  </a:outerShdw>
                </a:effectLst>
                <a:latin typeface="隶书" panose="02010509060101010101" pitchFamily="49" charset="-122"/>
                <a:ea typeface="幼圆" panose="02010509060101010101" pitchFamily="49" charset="-122"/>
              </a:rPr>
              <a:t>程序</a:t>
            </a:r>
            <a:r>
              <a:rPr lang="zh-CN" altLang="en-US" sz="2000" b="1">
                <a:solidFill>
                  <a:srgbClr val="5F5F5F"/>
                </a:solidFill>
                <a:latin typeface="隶书" panose="02010509060101010101" pitchFamily="49" charset="-122"/>
                <a:ea typeface="幼圆" panose="02010509060101010101" pitchFamily="49" charset="-122"/>
              </a:rPr>
              <a:t>是为完成一项特定任务而用某种语言编写的</a:t>
            </a:r>
            <a:r>
              <a:rPr lang="zh-CN" altLang="en-US" sz="2000" b="1">
                <a:solidFill>
                  <a:srgbClr val="0000FF"/>
                </a:solidFill>
                <a:effectLst>
                  <a:outerShdw blurRad="38100" dist="38100" dir="2700000" algn="tl">
                    <a:srgbClr val="000000"/>
                  </a:outerShdw>
                </a:effectLst>
                <a:latin typeface="隶书" panose="02010509060101010101" pitchFamily="49" charset="-122"/>
                <a:ea typeface="幼圆" panose="02010509060101010101" pitchFamily="49" charset="-122"/>
              </a:rPr>
              <a:t>一组指令序列</a:t>
            </a:r>
            <a:r>
              <a:rPr lang="zh-CN" altLang="en-US" sz="2000" b="1">
                <a:solidFill>
                  <a:srgbClr val="5F5F5F"/>
                </a:solidFill>
                <a:latin typeface="隶书" panose="02010509060101010101" pitchFamily="49" charset="-122"/>
                <a:ea typeface="幼圆" panose="02010509060101010101" pitchFamily="49" charset="-122"/>
              </a:rPr>
              <a:t>。</a:t>
            </a:r>
          </a:p>
        </p:txBody>
      </p:sp>
      <p:sp>
        <p:nvSpPr>
          <p:cNvPr id="16" name="矩形 15">
            <a:extLst>
              <a:ext uri="{FF2B5EF4-FFF2-40B4-BE49-F238E27FC236}">
                <a16:creationId xmlns:a16="http://schemas.microsoft.com/office/drawing/2014/main" id="{C07ECB71-6270-C32D-A190-21173D643563}"/>
              </a:ext>
            </a:extLst>
          </p:cNvPr>
          <p:cNvSpPr/>
          <p:nvPr/>
        </p:nvSpPr>
        <p:spPr>
          <a:xfrm>
            <a:off x="2144440" y="308873"/>
            <a:ext cx="1980029"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程序和指令</a:t>
            </a:r>
          </a:p>
        </p:txBody>
      </p:sp>
      <p:pic>
        <p:nvPicPr>
          <p:cNvPr id="39" name="图片 38">
            <a:extLst>
              <a:ext uri="{FF2B5EF4-FFF2-40B4-BE49-F238E27FC236}">
                <a16:creationId xmlns:a16="http://schemas.microsoft.com/office/drawing/2014/main" id="{8590D043-D8D5-F777-325C-2F0F7A17499D}"/>
              </a:ext>
            </a:extLst>
          </p:cNvPr>
          <p:cNvPicPr>
            <a:picLocks noChangeAspect="1"/>
          </p:cNvPicPr>
          <p:nvPr/>
        </p:nvPicPr>
        <p:blipFill>
          <a:blip r:embed="rId2"/>
          <a:stretch>
            <a:fillRect/>
          </a:stretch>
        </p:blipFill>
        <p:spPr>
          <a:xfrm>
            <a:off x="1747649" y="2458981"/>
            <a:ext cx="7157024" cy="1475285"/>
          </a:xfrm>
          <a:prstGeom prst="rect">
            <a:avLst/>
          </a:prstGeom>
        </p:spPr>
      </p:pic>
    </p:spTree>
    <p:extLst>
      <p:ext uri="{BB962C8B-B14F-4D97-AF65-F5344CB8AC3E}">
        <p14:creationId xmlns:p14="http://schemas.microsoft.com/office/powerpoint/2010/main" val="367480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To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P spid="4"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F980D7F9-8A30-2AD3-10A7-C16FA5D62458}"/>
              </a:ext>
            </a:extLst>
          </p:cNvPr>
          <p:cNvGrpSpPr/>
          <p:nvPr/>
        </p:nvGrpSpPr>
        <p:grpSpPr bwMode="auto">
          <a:xfrm>
            <a:off x="2048735" y="1471789"/>
            <a:ext cx="4523744" cy="377475"/>
            <a:chOff x="734" y="1152"/>
            <a:chExt cx="3799" cy="317"/>
          </a:xfrm>
        </p:grpSpPr>
        <p:sp>
          <p:nvSpPr>
            <p:cNvPr id="4" name="Rectangle 4">
              <a:extLst>
                <a:ext uri="{FF2B5EF4-FFF2-40B4-BE49-F238E27FC236}">
                  <a16:creationId xmlns:a16="http://schemas.microsoft.com/office/drawing/2014/main" id="{E052D70E-D2B1-02A5-08FA-99F3C20CDA24}"/>
                </a:ext>
              </a:extLst>
            </p:cNvPr>
            <p:cNvSpPr>
              <a:spLocks noChangeArrowheads="1"/>
            </p:cNvSpPr>
            <p:nvPr/>
          </p:nvSpPr>
          <p:spPr bwMode="auto">
            <a:xfrm>
              <a:off x="734" y="1166"/>
              <a:ext cx="280" cy="28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5" name="Rectangle 5">
              <a:extLst>
                <a:ext uri="{FF2B5EF4-FFF2-40B4-BE49-F238E27FC236}">
                  <a16:creationId xmlns:a16="http://schemas.microsoft.com/office/drawing/2014/main" id="{50868755-0D05-B894-AC61-E6135A320923}"/>
                </a:ext>
              </a:extLst>
            </p:cNvPr>
            <p:cNvSpPr>
              <a:spLocks noChangeArrowheads="1"/>
            </p:cNvSpPr>
            <p:nvPr/>
          </p:nvSpPr>
          <p:spPr bwMode="auto">
            <a:xfrm>
              <a:off x="1271" y="1152"/>
              <a:ext cx="326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1">
                  <a:latin typeface="幼圆" panose="02010509060101010101" pitchFamily="49" charset="-122"/>
                  <a:ea typeface="幼圆" panose="02010509060101010101" pitchFamily="49" charset="-122"/>
                </a:rPr>
                <a:t>位（</a:t>
              </a:r>
              <a:r>
                <a:rPr lang="en-US" altLang="zh-CN" sz="2000" b="1">
                  <a:latin typeface="幼圆" panose="02010509060101010101" pitchFamily="49" charset="-122"/>
                  <a:ea typeface="幼圆" panose="02010509060101010101" pitchFamily="49" charset="-122"/>
                </a:rPr>
                <a:t>Bit</a:t>
              </a:r>
              <a:r>
                <a:rPr lang="zh-CN" altLang="en-US" sz="2000" b="1">
                  <a:latin typeface="幼圆" panose="02010509060101010101" pitchFamily="49" charset="-122"/>
                  <a:ea typeface="幼圆" panose="02010509060101010101" pitchFamily="49" charset="-122"/>
                </a:rPr>
                <a:t>）：度量数据的最小单位</a:t>
              </a:r>
            </a:p>
          </p:txBody>
        </p:sp>
      </p:grpSp>
      <p:grpSp>
        <p:nvGrpSpPr>
          <p:cNvPr id="6" name="Group 6">
            <a:extLst>
              <a:ext uri="{FF2B5EF4-FFF2-40B4-BE49-F238E27FC236}">
                <a16:creationId xmlns:a16="http://schemas.microsoft.com/office/drawing/2014/main" id="{EB967A75-ACFB-321D-7B27-544D0B47C419}"/>
              </a:ext>
            </a:extLst>
          </p:cNvPr>
          <p:cNvGrpSpPr/>
          <p:nvPr/>
        </p:nvGrpSpPr>
        <p:grpSpPr bwMode="auto">
          <a:xfrm>
            <a:off x="2070846" y="2862241"/>
            <a:ext cx="2734012" cy="333416"/>
            <a:chOff x="196" y="2010"/>
            <a:chExt cx="2296" cy="280"/>
          </a:xfrm>
        </p:grpSpPr>
        <p:sp>
          <p:nvSpPr>
            <p:cNvPr id="7" name="Rectangle 7">
              <a:extLst>
                <a:ext uri="{FF2B5EF4-FFF2-40B4-BE49-F238E27FC236}">
                  <a16:creationId xmlns:a16="http://schemas.microsoft.com/office/drawing/2014/main" id="{0A200E40-F9C0-2253-8174-0319822EE374}"/>
                </a:ext>
              </a:extLst>
            </p:cNvPr>
            <p:cNvSpPr>
              <a:spLocks noChangeArrowheads="1"/>
            </p:cNvSpPr>
            <p:nvPr/>
          </p:nvSpPr>
          <p:spPr bwMode="auto">
            <a:xfrm>
              <a:off x="196" y="2010"/>
              <a:ext cx="280" cy="28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8" name="Rectangle 8">
              <a:extLst>
                <a:ext uri="{FF2B5EF4-FFF2-40B4-BE49-F238E27FC236}">
                  <a16:creationId xmlns:a16="http://schemas.microsoft.com/office/drawing/2014/main" id="{F1606656-BFF3-6A28-9C1A-56D95DC86331}"/>
                </a:ext>
              </a:extLst>
            </p:cNvPr>
            <p:cNvSpPr>
              <a:spLocks noChangeArrowheads="1"/>
            </p:cNvSpPr>
            <p:nvPr/>
          </p:nvSpPr>
          <p:spPr bwMode="auto">
            <a:xfrm>
              <a:off x="1636" y="2010"/>
              <a:ext cx="280" cy="28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9" name="Rectangle 9">
              <a:extLst>
                <a:ext uri="{FF2B5EF4-FFF2-40B4-BE49-F238E27FC236}">
                  <a16:creationId xmlns:a16="http://schemas.microsoft.com/office/drawing/2014/main" id="{E4D63473-27B7-ED64-78B2-377D6804C57E}"/>
                </a:ext>
              </a:extLst>
            </p:cNvPr>
            <p:cNvSpPr>
              <a:spLocks noChangeArrowheads="1"/>
            </p:cNvSpPr>
            <p:nvPr/>
          </p:nvSpPr>
          <p:spPr bwMode="auto">
            <a:xfrm>
              <a:off x="1348" y="2010"/>
              <a:ext cx="280" cy="28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10" name="Rectangle 10">
              <a:extLst>
                <a:ext uri="{FF2B5EF4-FFF2-40B4-BE49-F238E27FC236}">
                  <a16:creationId xmlns:a16="http://schemas.microsoft.com/office/drawing/2014/main" id="{0B6B392E-5DD7-0608-A78C-652AB2CB4F17}"/>
                </a:ext>
              </a:extLst>
            </p:cNvPr>
            <p:cNvSpPr>
              <a:spLocks noChangeArrowheads="1"/>
            </p:cNvSpPr>
            <p:nvPr/>
          </p:nvSpPr>
          <p:spPr bwMode="auto">
            <a:xfrm>
              <a:off x="1060" y="2010"/>
              <a:ext cx="280" cy="28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11" name="Rectangle 11">
              <a:extLst>
                <a:ext uri="{FF2B5EF4-FFF2-40B4-BE49-F238E27FC236}">
                  <a16:creationId xmlns:a16="http://schemas.microsoft.com/office/drawing/2014/main" id="{D574C01A-CDF2-9981-569C-08ADAA0B1C2B}"/>
                </a:ext>
              </a:extLst>
            </p:cNvPr>
            <p:cNvSpPr>
              <a:spLocks noChangeArrowheads="1"/>
            </p:cNvSpPr>
            <p:nvPr/>
          </p:nvSpPr>
          <p:spPr bwMode="auto">
            <a:xfrm>
              <a:off x="772" y="2010"/>
              <a:ext cx="280" cy="28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12" name="Rectangle 12">
              <a:extLst>
                <a:ext uri="{FF2B5EF4-FFF2-40B4-BE49-F238E27FC236}">
                  <a16:creationId xmlns:a16="http://schemas.microsoft.com/office/drawing/2014/main" id="{9F2FEAD2-42DC-005C-EE5B-3AE8547BEBE2}"/>
                </a:ext>
              </a:extLst>
            </p:cNvPr>
            <p:cNvSpPr>
              <a:spLocks noChangeArrowheads="1"/>
            </p:cNvSpPr>
            <p:nvPr/>
          </p:nvSpPr>
          <p:spPr bwMode="auto">
            <a:xfrm>
              <a:off x="484" y="2010"/>
              <a:ext cx="280" cy="28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13" name="Rectangle 13">
              <a:extLst>
                <a:ext uri="{FF2B5EF4-FFF2-40B4-BE49-F238E27FC236}">
                  <a16:creationId xmlns:a16="http://schemas.microsoft.com/office/drawing/2014/main" id="{2D1FDD5F-6791-4B40-5032-3072091C8A14}"/>
                </a:ext>
              </a:extLst>
            </p:cNvPr>
            <p:cNvSpPr>
              <a:spLocks noChangeArrowheads="1"/>
            </p:cNvSpPr>
            <p:nvPr/>
          </p:nvSpPr>
          <p:spPr bwMode="auto">
            <a:xfrm>
              <a:off x="2212" y="2010"/>
              <a:ext cx="280" cy="28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14" name="Rectangle 14">
              <a:extLst>
                <a:ext uri="{FF2B5EF4-FFF2-40B4-BE49-F238E27FC236}">
                  <a16:creationId xmlns:a16="http://schemas.microsoft.com/office/drawing/2014/main" id="{965F37DD-C968-F6D3-F8C7-0C9F869744CA}"/>
                </a:ext>
              </a:extLst>
            </p:cNvPr>
            <p:cNvSpPr>
              <a:spLocks noChangeArrowheads="1"/>
            </p:cNvSpPr>
            <p:nvPr/>
          </p:nvSpPr>
          <p:spPr bwMode="auto">
            <a:xfrm>
              <a:off x="1924" y="2010"/>
              <a:ext cx="280" cy="28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grpSp>
      <p:sp>
        <p:nvSpPr>
          <p:cNvPr id="15" name="Rectangle 15">
            <a:extLst>
              <a:ext uri="{FF2B5EF4-FFF2-40B4-BE49-F238E27FC236}">
                <a16:creationId xmlns:a16="http://schemas.microsoft.com/office/drawing/2014/main" id="{A629DD8B-DD35-ED7F-73E9-1C2F4B2DFECE}"/>
              </a:ext>
            </a:extLst>
          </p:cNvPr>
          <p:cNvSpPr>
            <a:spLocks noChangeArrowheads="1"/>
          </p:cNvSpPr>
          <p:nvPr/>
        </p:nvSpPr>
        <p:spPr bwMode="auto">
          <a:xfrm>
            <a:off x="2690562" y="1883795"/>
            <a:ext cx="3629215" cy="34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b="1">
                <a:solidFill>
                  <a:srgbClr val="4D4D4D"/>
                </a:solidFill>
                <a:latin typeface="幼圆" panose="02010509060101010101" pitchFamily="49" charset="-122"/>
                <a:ea typeface="幼圆" panose="02010509060101010101" pitchFamily="49" charset="-122"/>
              </a:rPr>
              <a:t>字节（</a:t>
            </a:r>
            <a:r>
              <a:rPr lang="en-US" altLang="zh-CN" sz="1800" b="1">
                <a:solidFill>
                  <a:srgbClr val="4D4D4D"/>
                </a:solidFill>
                <a:latin typeface="幼圆" panose="02010509060101010101" pitchFamily="49" charset="-122"/>
                <a:ea typeface="幼圆" panose="02010509060101010101" pitchFamily="49" charset="-122"/>
              </a:rPr>
              <a:t>Byte</a:t>
            </a:r>
            <a:r>
              <a:rPr lang="zh-CN" altLang="en-US" sz="1800" b="1">
                <a:solidFill>
                  <a:srgbClr val="4D4D4D"/>
                </a:solidFill>
                <a:latin typeface="幼圆" panose="02010509060101010101" pitchFamily="49" charset="-122"/>
                <a:ea typeface="幼圆" panose="02010509060101010101" pitchFamily="49" charset="-122"/>
              </a:rPr>
              <a:t>）：最常用的基本单位</a:t>
            </a:r>
          </a:p>
        </p:txBody>
      </p:sp>
      <p:sp>
        <p:nvSpPr>
          <p:cNvPr id="16" name="Rectangle 16">
            <a:extLst>
              <a:ext uri="{FF2B5EF4-FFF2-40B4-BE49-F238E27FC236}">
                <a16:creationId xmlns:a16="http://schemas.microsoft.com/office/drawing/2014/main" id="{F2072AAD-AD1D-32A3-46A4-DCAADDB44D95}"/>
              </a:ext>
            </a:extLst>
          </p:cNvPr>
          <p:cNvSpPr>
            <a:spLocks noChangeArrowheads="1"/>
          </p:cNvSpPr>
          <p:nvPr/>
        </p:nvSpPr>
        <p:spPr bwMode="auto">
          <a:xfrm>
            <a:off x="2066083" y="4153327"/>
            <a:ext cx="3601963" cy="1184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64" tIns="34532" rIns="69064" bIns="34532">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lang="en-US" altLang="zh-CN" sz="1500" b="1">
                <a:latin typeface="幼圆" panose="02010509060101010101" pitchFamily="49" charset="-122"/>
                <a:ea typeface="幼圆" panose="02010509060101010101" pitchFamily="49" charset="-122"/>
              </a:rPr>
              <a:t>K </a:t>
            </a:r>
            <a:r>
              <a:rPr lang="zh-CN" altLang="en-US" sz="1500" b="1">
                <a:latin typeface="幼圆" panose="02010509060101010101" pitchFamily="49" charset="-122"/>
                <a:ea typeface="幼圆" panose="02010509060101010101" pitchFamily="49" charset="-122"/>
              </a:rPr>
              <a:t>字节		      </a:t>
            </a:r>
            <a:r>
              <a:rPr lang="en-US" altLang="zh-CN" sz="1500" b="1">
                <a:latin typeface="幼圆" panose="02010509060101010101" pitchFamily="49" charset="-122"/>
                <a:ea typeface="幼圆" panose="02010509060101010101" pitchFamily="49" charset="-122"/>
              </a:rPr>
              <a:t>1K = 1024 byte</a:t>
            </a:r>
          </a:p>
          <a:p>
            <a:pPr>
              <a:lnSpc>
                <a:spcPct val="125000"/>
              </a:lnSpc>
            </a:pPr>
            <a:r>
              <a:rPr lang="en-US" altLang="zh-CN" sz="1500" b="1">
                <a:latin typeface="幼圆" panose="02010509060101010101" pitchFamily="49" charset="-122"/>
                <a:ea typeface="幼圆" panose="02010509060101010101" pitchFamily="49" charset="-122"/>
              </a:rPr>
              <a:t>M</a:t>
            </a:r>
            <a:r>
              <a:rPr lang="zh-CN" altLang="en-US" sz="1500" b="1">
                <a:latin typeface="幼圆" panose="02010509060101010101" pitchFamily="49" charset="-122"/>
                <a:ea typeface="幼圆" panose="02010509060101010101" pitchFamily="49" charset="-122"/>
              </a:rPr>
              <a:t>（兆）字节	      </a:t>
            </a:r>
            <a:r>
              <a:rPr lang="en-US" altLang="zh-CN" sz="1500" b="1">
                <a:latin typeface="幼圆" panose="02010509060101010101" pitchFamily="49" charset="-122"/>
                <a:ea typeface="幼圆" panose="02010509060101010101" pitchFamily="49" charset="-122"/>
              </a:rPr>
              <a:t>1M = 1024 K</a:t>
            </a:r>
          </a:p>
          <a:p>
            <a:pPr>
              <a:lnSpc>
                <a:spcPct val="125000"/>
              </a:lnSpc>
            </a:pPr>
            <a:r>
              <a:rPr lang="en-US" altLang="zh-CN" sz="1500" b="1">
                <a:latin typeface="幼圆" panose="02010509060101010101" pitchFamily="49" charset="-122"/>
                <a:ea typeface="幼圆" panose="02010509060101010101" pitchFamily="49" charset="-122"/>
              </a:rPr>
              <a:t>G</a:t>
            </a:r>
            <a:r>
              <a:rPr lang="zh-CN" altLang="en-US" sz="1500" b="1">
                <a:latin typeface="幼圆" panose="02010509060101010101" pitchFamily="49" charset="-122"/>
                <a:ea typeface="幼圆" panose="02010509060101010101" pitchFamily="49" charset="-122"/>
              </a:rPr>
              <a:t>（吉） 字节	      </a:t>
            </a:r>
            <a:r>
              <a:rPr lang="en-US" altLang="zh-CN" sz="1500" b="1">
                <a:latin typeface="幼圆" panose="02010509060101010101" pitchFamily="49" charset="-122"/>
                <a:ea typeface="幼圆" panose="02010509060101010101" pitchFamily="49" charset="-122"/>
              </a:rPr>
              <a:t>1G = 1024 M</a:t>
            </a:r>
            <a:r>
              <a:rPr lang="en-US" altLang="zh-CN" sz="1500">
                <a:latin typeface="幼圆" panose="02010509060101010101" pitchFamily="49" charset="-122"/>
                <a:ea typeface="幼圆" panose="02010509060101010101" pitchFamily="49" charset="-122"/>
              </a:rPr>
              <a:t> </a:t>
            </a:r>
          </a:p>
          <a:p>
            <a:pPr>
              <a:lnSpc>
                <a:spcPct val="125000"/>
              </a:lnSpc>
            </a:pPr>
            <a:r>
              <a:rPr lang="en-US" altLang="zh-CN" sz="1500" b="1">
                <a:latin typeface="幼圆" panose="02010509060101010101" pitchFamily="49" charset="-122"/>
                <a:ea typeface="幼圆" panose="02010509060101010101" pitchFamily="49" charset="-122"/>
              </a:rPr>
              <a:t>T</a:t>
            </a:r>
            <a:r>
              <a:rPr lang="zh-CN" altLang="en-US" sz="1500" b="1">
                <a:latin typeface="幼圆" panose="02010509060101010101" pitchFamily="49" charset="-122"/>
                <a:ea typeface="幼圆" panose="02010509060101010101" pitchFamily="49" charset="-122"/>
              </a:rPr>
              <a:t>（太）字节	      </a:t>
            </a:r>
            <a:r>
              <a:rPr lang="en-US" altLang="zh-CN" sz="1500" b="1">
                <a:latin typeface="幼圆" panose="02010509060101010101" pitchFamily="49" charset="-122"/>
                <a:ea typeface="幼圆" panose="02010509060101010101" pitchFamily="49" charset="-122"/>
              </a:rPr>
              <a:t>1T = 1024 G</a:t>
            </a:r>
            <a:endParaRPr lang="en-US" altLang="zh-CN" sz="1500">
              <a:latin typeface="幼圆" panose="02010509060101010101" pitchFamily="49" charset="-122"/>
              <a:ea typeface="幼圆" panose="02010509060101010101" pitchFamily="49" charset="-122"/>
            </a:endParaRPr>
          </a:p>
        </p:txBody>
      </p:sp>
      <p:sp>
        <p:nvSpPr>
          <p:cNvPr id="17" name="Text Box 17">
            <a:extLst>
              <a:ext uri="{FF2B5EF4-FFF2-40B4-BE49-F238E27FC236}">
                <a16:creationId xmlns:a16="http://schemas.microsoft.com/office/drawing/2014/main" id="{45F8870D-3E7C-26B6-1AD5-CDC6C71505FE}"/>
              </a:ext>
            </a:extLst>
          </p:cNvPr>
          <p:cNvSpPr txBox="1">
            <a:spLocks noChangeArrowheads="1"/>
          </p:cNvSpPr>
          <p:nvPr/>
        </p:nvSpPr>
        <p:spPr bwMode="auto">
          <a:xfrm>
            <a:off x="2066083" y="2906300"/>
            <a:ext cx="2773680" cy="321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500" b="1">
                <a:solidFill>
                  <a:srgbClr val="FF0000"/>
                </a:solidFill>
              </a:rPr>
              <a:t>b</a:t>
            </a:r>
            <a:r>
              <a:rPr lang="en-US" altLang="zh-CN" sz="1500" b="1" baseline="-25000">
                <a:solidFill>
                  <a:srgbClr val="FF0000"/>
                </a:solidFill>
              </a:rPr>
              <a:t>7      </a:t>
            </a:r>
            <a:r>
              <a:rPr lang="en-US" altLang="zh-CN" sz="1500" b="1">
                <a:solidFill>
                  <a:srgbClr val="FF0000"/>
                </a:solidFill>
              </a:rPr>
              <a:t>b</a:t>
            </a:r>
            <a:r>
              <a:rPr lang="en-US" altLang="zh-CN" sz="1500" b="1" baseline="-25000">
                <a:solidFill>
                  <a:srgbClr val="FF0000"/>
                </a:solidFill>
              </a:rPr>
              <a:t>6      </a:t>
            </a:r>
            <a:r>
              <a:rPr lang="en-US" altLang="zh-CN" sz="1500" b="1">
                <a:solidFill>
                  <a:srgbClr val="FF0000"/>
                </a:solidFill>
              </a:rPr>
              <a:t>b</a:t>
            </a:r>
            <a:r>
              <a:rPr lang="en-US" altLang="zh-CN" sz="1500" b="1" baseline="-25000">
                <a:solidFill>
                  <a:srgbClr val="FF0000"/>
                </a:solidFill>
              </a:rPr>
              <a:t>5      </a:t>
            </a:r>
            <a:r>
              <a:rPr lang="en-US" altLang="zh-CN" sz="1500" b="1">
                <a:solidFill>
                  <a:srgbClr val="FF0000"/>
                </a:solidFill>
              </a:rPr>
              <a:t>b</a:t>
            </a:r>
            <a:r>
              <a:rPr lang="en-US" altLang="zh-CN" sz="1500" b="1" baseline="-25000">
                <a:solidFill>
                  <a:srgbClr val="FF0000"/>
                </a:solidFill>
              </a:rPr>
              <a:t>4     </a:t>
            </a:r>
            <a:r>
              <a:rPr lang="en-US" altLang="zh-CN" sz="1500" b="1">
                <a:solidFill>
                  <a:srgbClr val="FF0000"/>
                </a:solidFill>
              </a:rPr>
              <a:t>b</a:t>
            </a:r>
            <a:r>
              <a:rPr lang="en-US" altLang="zh-CN" sz="1500" b="1" baseline="-25000">
                <a:solidFill>
                  <a:srgbClr val="FF0000"/>
                </a:solidFill>
              </a:rPr>
              <a:t>3      </a:t>
            </a:r>
            <a:r>
              <a:rPr lang="en-US" altLang="zh-CN" sz="1500" b="1">
                <a:solidFill>
                  <a:srgbClr val="FF0000"/>
                </a:solidFill>
              </a:rPr>
              <a:t>b</a:t>
            </a:r>
            <a:r>
              <a:rPr lang="en-US" altLang="zh-CN" sz="1500" b="1" baseline="-25000">
                <a:solidFill>
                  <a:srgbClr val="FF0000"/>
                </a:solidFill>
              </a:rPr>
              <a:t>2      </a:t>
            </a:r>
            <a:r>
              <a:rPr lang="en-US" altLang="zh-CN" sz="1500" b="1">
                <a:solidFill>
                  <a:srgbClr val="FF0000"/>
                </a:solidFill>
              </a:rPr>
              <a:t>b</a:t>
            </a:r>
            <a:r>
              <a:rPr lang="en-US" altLang="zh-CN" sz="1500" b="1" baseline="-25000">
                <a:solidFill>
                  <a:srgbClr val="FF0000"/>
                </a:solidFill>
              </a:rPr>
              <a:t>1     </a:t>
            </a:r>
            <a:r>
              <a:rPr lang="en-US" altLang="zh-CN" sz="1500" b="1">
                <a:solidFill>
                  <a:srgbClr val="FF0000"/>
                </a:solidFill>
              </a:rPr>
              <a:t>b</a:t>
            </a:r>
            <a:r>
              <a:rPr lang="en-US" altLang="zh-CN" sz="1500" b="1" baseline="-25000">
                <a:solidFill>
                  <a:srgbClr val="FF0000"/>
                </a:solidFill>
              </a:rPr>
              <a:t>0</a:t>
            </a:r>
          </a:p>
        </p:txBody>
      </p:sp>
      <p:sp>
        <p:nvSpPr>
          <p:cNvPr id="18" name="Text Box 18">
            <a:extLst>
              <a:ext uri="{FF2B5EF4-FFF2-40B4-BE49-F238E27FC236}">
                <a16:creationId xmlns:a16="http://schemas.microsoft.com/office/drawing/2014/main" id="{705CA64A-F41F-AD42-6B2A-C5C36638C396}"/>
              </a:ext>
            </a:extLst>
          </p:cNvPr>
          <p:cNvSpPr txBox="1">
            <a:spLocks noChangeArrowheads="1"/>
          </p:cNvSpPr>
          <p:nvPr/>
        </p:nvSpPr>
        <p:spPr bwMode="auto">
          <a:xfrm>
            <a:off x="2048735" y="3313757"/>
            <a:ext cx="276870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1400" b="1">
                <a:solidFill>
                  <a:schemeClr val="accent2"/>
                </a:solidFill>
                <a:effectLst>
                  <a:outerShdw blurRad="38100" dist="38100" dir="2700000" algn="tl">
                    <a:srgbClr val="000000"/>
                  </a:outerShdw>
                </a:effectLst>
              </a:rPr>
              <a:t>1      0     0     1     0     1      0    1</a:t>
            </a:r>
          </a:p>
        </p:txBody>
      </p:sp>
      <p:sp>
        <p:nvSpPr>
          <p:cNvPr id="19" name="Text Box 19">
            <a:extLst>
              <a:ext uri="{FF2B5EF4-FFF2-40B4-BE49-F238E27FC236}">
                <a16:creationId xmlns:a16="http://schemas.microsoft.com/office/drawing/2014/main" id="{A3FE3E43-D5E3-7FBE-8FD7-916A6A1626F1}"/>
              </a:ext>
            </a:extLst>
          </p:cNvPr>
          <p:cNvSpPr txBox="1">
            <a:spLocks noChangeArrowheads="1"/>
          </p:cNvSpPr>
          <p:nvPr/>
        </p:nvSpPr>
        <p:spPr bwMode="auto">
          <a:xfrm>
            <a:off x="4804858" y="3310049"/>
            <a:ext cx="1536700" cy="321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1500" b="1">
                <a:solidFill>
                  <a:schemeClr val="accent2"/>
                </a:solidFill>
              </a:rPr>
              <a:t>= </a:t>
            </a:r>
            <a:r>
              <a:rPr lang="en-US" altLang="zh-CN" sz="1500" b="1">
                <a:solidFill>
                  <a:schemeClr val="accent2"/>
                </a:solidFill>
                <a:effectLst>
                  <a:outerShdw blurRad="38100" dist="38100" dir="2700000" algn="tl">
                    <a:srgbClr val="000000"/>
                  </a:outerShdw>
                </a:effectLst>
              </a:rPr>
              <a:t>2</a:t>
            </a:r>
            <a:r>
              <a:rPr lang="en-US" altLang="zh-CN" sz="1500" b="1" baseline="30000">
                <a:solidFill>
                  <a:schemeClr val="accent2"/>
                </a:solidFill>
                <a:effectLst>
                  <a:outerShdw blurRad="38100" dist="38100" dir="2700000" algn="tl">
                    <a:srgbClr val="000000"/>
                  </a:outerShdw>
                </a:effectLst>
              </a:rPr>
              <a:t>7</a:t>
            </a:r>
            <a:r>
              <a:rPr lang="en-US" altLang="zh-CN" sz="1500" b="1">
                <a:solidFill>
                  <a:schemeClr val="accent2"/>
                </a:solidFill>
                <a:effectLst>
                  <a:outerShdw blurRad="38100" dist="38100" dir="2700000" algn="tl">
                    <a:srgbClr val="000000"/>
                  </a:outerShdw>
                </a:effectLst>
              </a:rPr>
              <a:t>+ 2</a:t>
            </a:r>
            <a:r>
              <a:rPr lang="en-US" altLang="zh-CN" sz="1500" b="1" baseline="30000">
                <a:solidFill>
                  <a:schemeClr val="accent2"/>
                </a:solidFill>
                <a:effectLst>
                  <a:outerShdw blurRad="38100" dist="38100" dir="2700000" algn="tl">
                    <a:srgbClr val="000000"/>
                  </a:outerShdw>
                </a:effectLst>
              </a:rPr>
              <a:t>4</a:t>
            </a:r>
            <a:r>
              <a:rPr lang="en-US" altLang="zh-CN" sz="1500" b="1">
                <a:solidFill>
                  <a:schemeClr val="accent2"/>
                </a:solidFill>
                <a:effectLst>
                  <a:outerShdw blurRad="38100" dist="38100" dir="2700000" algn="tl">
                    <a:srgbClr val="000000"/>
                  </a:outerShdw>
                </a:effectLst>
              </a:rPr>
              <a:t>+ 2</a:t>
            </a:r>
            <a:r>
              <a:rPr lang="en-US" altLang="zh-CN" sz="1500" b="1" baseline="30000">
                <a:solidFill>
                  <a:schemeClr val="accent2"/>
                </a:solidFill>
                <a:effectLst>
                  <a:outerShdw blurRad="38100" dist="38100" dir="2700000" algn="tl">
                    <a:srgbClr val="000000"/>
                  </a:outerShdw>
                </a:effectLst>
              </a:rPr>
              <a:t>2</a:t>
            </a:r>
            <a:r>
              <a:rPr lang="en-US" altLang="zh-CN" sz="1500" b="1">
                <a:solidFill>
                  <a:schemeClr val="accent2"/>
                </a:solidFill>
                <a:effectLst>
                  <a:outerShdw blurRad="38100" dist="38100" dir="2700000" algn="tl">
                    <a:srgbClr val="000000"/>
                  </a:outerShdw>
                </a:effectLst>
              </a:rPr>
              <a:t>+ 2</a:t>
            </a:r>
            <a:r>
              <a:rPr lang="en-US" altLang="zh-CN" sz="1500" b="1" baseline="30000">
                <a:solidFill>
                  <a:schemeClr val="accent2"/>
                </a:solidFill>
                <a:effectLst>
                  <a:outerShdw blurRad="38100" dist="38100" dir="2700000" algn="tl">
                    <a:srgbClr val="000000"/>
                  </a:outerShdw>
                </a:effectLst>
              </a:rPr>
              <a:t>0</a:t>
            </a:r>
            <a:endParaRPr lang="en-US" altLang="zh-CN" sz="1500" b="1">
              <a:solidFill>
                <a:schemeClr val="accent2"/>
              </a:solidFill>
            </a:endParaRPr>
          </a:p>
        </p:txBody>
      </p:sp>
      <p:sp>
        <p:nvSpPr>
          <p:cNvPr id="20" name="Text Box 20">
            <a:extLst>
              <a:ext uri="{FF2B5EF4-FFF2-40B4-BE49-F238E27FC236}">
                <a16:creationId xmlns:a16="http://schemas.microsoft.com/office/drawing/2014/main" id="{4D16A649-408E-A7C5-82FD-CB0039348B01}"/>
              </a:ext>
            </a:extLst>
          </p:cNvPr>
          <p:cNvSpPr txBox="1">
            <a:spLocks noChangeArrowheads="1"/>
          </p:cNvSpPr>
          <p:nvPr/>
        </p:nvSpPr>
        <p:spPr bwMode="auto">
          <a:xfrm>
            <a:off x="6341558" y="3310049"/>
            <a:ext cx="612140" cy="321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1500" b="1">
                <a:solidFill>
                  <a:schemeClr val="accent2"/>
                </a:solidFill>
                <a:effectLst>
                  <a:outerShdw blurRad="38100" dist="38100" dir="2700000" algn="tl">
                    <a:srgbClr val="000000"/>
                  </a:outerShdw>
                </a:effectLst>
              </a:rPr>
              <a:t>=149</a:t>
            </a:r>
            <a:endParaRPr lang="en-US" altLang="zh-CN" sz="1500">
              <a:solidFill>
                <a:schemeClr val="accent2"/>
              </a:solidFill>
            </a:endParaRPr>
          </a:p>
        </p:txBody>
      </p:sp>
      <p:sp>
        <p:nvSpPr>
          <p:cNvPr id="21" name="矩形 20">
            <a:extLst>
              <a:ext uri="{FF2B5EF4-FFF2-40B4-BE49-F238E27FC236}">
                <a16:creationId xmlns:a16="http://schemas.microsoft.com/office/drawing/2014/main" id="{61E72A98-195E-1191-6F83-C3B82AB0F21C}"/>
              </a:ext>
            </a:extLst>
          </p:cNvPr>
          <p:cNvSpPr/>
          <p:nvPr/>
        </p:nvSpPr>
        <p:spPr>
          <a:xfrm>
            <a:off x="2108927" y="281164"/>
            <a:ext cx="2698175"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信息的存储单位</a:t>
            </a:r>
          </a:p>
        </p:txBody>
      </p:sp>
    </p:spTree>
    <p:extLst>
      <p:ext uri="{BB962C8B-B14F-4D97-AF65-F5344CB8AC3E}">
        <p14:creationId xmlns:p14="http://schemas.microsoft.com/office/powerpoint/2010/main" val="271386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6"/>
                                        </p:tgtEl>
                                        <p:attrNameLst>
                                          <p:attrName>style.visibility</p:attrName>
                                        </p:attrNameLst>
                                      </p:cBhvr>
                                      <p:to>
                                        <p:strVal val="visible"/>
                                      </p:to>
                                    </p:set>
                                  </p:childTnLst>
                                </p:cTn>
                              </p:par>
                            </p:childTnLst>
                          </p:cTn>
                        </p:par>
                        <p:par>
                          <p:cTn id="16" fill="hold">
                            <p:stCondLst>
                              <p:cond delay="500"/>
                            </p:stCondLst>
                            <p:childTnLst>
                              <p:par>
                                <p:cTn id="17" presetID="17"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ppt_x</p:attrName>
                                        </p:attrNameLst>
                                      </p:cBhvr>
                                      <p:tavLst>
                                        <p:tav tm="0">
                                          <p:val>
                                            <p:strVal val="#ppt_x-#ppt_w/2"/>
                                          </p:val>
                                        </p:tav>
                                        <p:tav tm="100000">
                                          <p:val>
                                            <p:strVal val="#ppt_x"/>
                                          </p:val>
                                        </p:tav>
                                      </p:tavLst>
                                    </p:anim>
                                    <p:anim calcmode="lin" valueType="num">
                                      <p:cBhvr>
                                        <p:cTn id="20" dur="500" fill="hold"/>
                                        <p:tgtEl>
                                          <p:spTgt spid="17"/>
                                        </p:tgtEl>
                                        <p:attrNameLst>
                                          <p:attrName>ppt_y</p:attrName>
                                        </p:attrNameLst>
                                      </p:cBhvr>
                                      <p:tavLst>
                                        <p:tav tm="0">
                                          <p:val>
                                            <p:strVal val="#ppt_y"/>
                                          </p:val>
                                        </p:tav>
                                        <p:tav tm="100000">
                                          <p:val>
                                            <p:strVal val="#ppt_y"/>
                                          </p:val>
                                        </p:tav>
                                      </p:tavLst>
                                    </p:anim>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autoUpdateAnimBg="0"/>
      <p:bldP spid="16" grpId="0" bldLvl="0" animBg="1" autoUpdateAnimBg="0"/>
      <p:bldP spid="17" grpId="0" bldLvl="0" animBg="1" autoUpdateAnimBg="0"/>
      <p:bldP spid="18" grpId="0" bldLvl="0" animBg="1" autoUpdateAnimBg="0"/>
      <p:bldP spid="19" grpId="0" bldLvl="0" animBg="1" autoUpdateAnimBg="0"/>
      <p:bldP spid="20" grpId="0" bldLvl="0" animBg="1"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1084</Words>
  <Application>Microsoft Office PowerPoint</Application>
  <PresentationFormat>宽屏</PresentationFormat>
  <Paragraphs>167</Paragraphs>
  <Slides>14</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27" baseType="lpstr">
      <vt:lpstr>Hannotate SC Bold</vt:lpstr>
      <vt:lpstr>等线</vt:lpstr>
      <vt:lpstr>等线 Light</vt:lpstr>
      <vt:lpstr>隶书</vt:lpstr>
      <vt:lpstr>宋体</vt:lpstr>
      <vt:lpstr>幼圆</vt:lpstr>
      <vt:lpstr>Arial</vt:lpstr>
      <vt:lpstr>Comic Sans MS</vt:lpstr>
      <vt:lpstr>Times New Roman</vt:lpstr>
      <vt:lpstr>Wingdings</vt:lpstr>
      <vt:lpstr>Office 主题​​</vt:lpstr>
      <vt:lpstr>BMP 图象</vt:lpstr>
      <vt:lpstr>Image</vt:lpstr>
      <vt:lpstr>PowerPoint 演示文稿</vt:lpstr>
      <vt:lpstr>（ENIAC, Electronic Numerical Integrator And Calculator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Cat</dc:creator>
  <cp:lastModifiedBy>Cat</cp:lastModifiedBy>
  <cp:revision>55</cp:revision>
  <dcterms:created xsi:type="dcterms:W3CDTF">2021-07-29T09:24:54Z</dcterms:created>
  <dcterms:modified xsi:type="dcterms:W3CDTF">2022-11-23T01:35:38Z</dcterms:modified>
</cp:coreProperties>
</file>