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8" r:id="rId51"/>
    <p:sldId id="306" r:id="rId52"/>
    <p:sldId id="307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运算符" id="{D3422143-0DE7-42A6-B1F9-E1E3EB227EB3}">
          <p14:sldIdLst>
            <p14:sldId id="257"/>
            <p14:sldId id="256"/>
            <p14:sldId id="258"/>
            <p14:sldId id="259"/>
            <p14:sldId id="261"/>
            <p14:sldId id="262"/>
            <p14:sldId id="263"/>
            <p14:sldId id="264"/>
          </p14:sldIdLst>
        </p14:section>
        <p14:section name="标准数据类型" id="{C5A26CD9-9610-4A85-A674-D650C85F6334}">
          <p14:sldIdLst>
            <p14:sldId id="265"/>
            <p14:sldId id="266"/>
            <p14:sldId id="267"/>
          </p14:sldIdLst>
        </p14:section>
        <p14:section name="整型" id="{E2AD15F0-EBE9-45F8-9F0D-DEB62A023C5D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浮点型" id="{E379F214-9C38-486D-9161-CE762A793E6D}">
          <p14:sldIdLst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布尔型" id="{CCD0B667-AEF6-4A0E-8B6A-5C8E4EBB1BAB}">
          <p14:sldIdLst>
            <p14:sldId id="305"/>
          </p14:sldIdLst>
        </p14:section>
        <p14:section name="字符型" id="{641A9E21-D030-4DAD-871C-1DA8C21DEBF5}">
          <p14:sldIdLst>
            <p14:sldId id="308"/>
            <p14:sldId id="306"/>
            <p14:sldId id="307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cat1995.com:8082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E3849F7-E045-6A6C-9882-B2A91C778D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t="38989" r="22727" b="39091"/>
          <a:stretch/>
        </p:blipFill>
        <p:spPr>
          <a:xfrm>
            <a:off x="10186084" y="173182"/>
            <a:ext cx="1887792" cy="775854"/>
          </a:xfrm>
          <a:prstGeom prst="rect">
            <a:avLst/>
          </a:prstGeom>
        </p:spPr>
      </p:pic>
      <p:sp>
        <p:nvSpPr>
          <p:cNvPr id="7" name="矩形">
            <a:extLst>
              <a:ext uri="{FF2B5EF4-FFF2-40B4-BE49-F238E27FC236}">
                <a16:creationId xmlns:a16="http://schemas.microsoft.com/office/drawing/2014/main" id="{6B7CB565-E5D9-7C80-4E03-64576D63F2BF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21C0834C-7786-25CA-C4F5-7A54B76C92C2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BCE374A5-42CF-1195-0250-0650693C668A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BDAF5ED8-C752-F948-3E76-F2A3ECF9F0CA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5FD5AB7-F868-D99B-DF1B-6CE604D8D1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7" y="1510146"/>
            <a:ext cx="3407914" cy="340791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DEB74F0-4C9C-C116-7C17-C26928967A16}"/>
              </a:ext>
            </a:extLst>
          </p:cNvPr>
          <p:cNvSpPr/>
          <p:nvPr userDrawn="1"/>
        </p:nvSpPr>
        <p:spPr>
          <a:xfrm>
            <a:off x="1614055" y="2022763"/>
            <a:ext cx="18783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C++</a:t>
            </a:r>
            <a:endParaRPr lang="zh-CN" alt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6F53D5D1-BB39-4D9B-8CD8-7314E45CF277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205916-B73A-43F2-B5F2-FF7FFC0C14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7D2769D-D3CE-495A-9301-2AC1AD5EF237}"/>
              </a:ext>
            </a:extLst>
          </p:cNvPr>
          <p:cNvSpPr txBox="1"/>
          <p:nvPr userDrawn="1"/>
        </p:nvSpPr>
        <p:spPr>
          <a:xfrm>
            <a:off x="562720" y="541973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https://hioier.com/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96B18B-E033-F4B9-F091-65740C70A984}"/>
              </a:ext>
            </a:extLst>
          </p:cNvPr>
          <p:cNvSpPr/>
          <p:nvPr/>
        </p:nvSpPr>
        <p:spPr>
          <a:xfrm>
            <a:off x="5195950" y="2316942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标准数据类型</a:t>
            </a:r>
          </a:p>
        </p:txBody>
      </p:sp>
    </p:spTree>
    <p:extLst>
      <p:ext uri="{BB962C8B-B14F-4D97-AF65-F5344CB8AC3E}">
        <p14:creationId xmlns:p14="http://schemas.microsoft.com/office/powerpoint/2010/main" val="1739161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6EAAE2A4-AA27-27DA-8220-E2D4C54757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517529"/>
              </p:ext>
            </p:extLst>
          </p:nvPr>
        </p:nvGraphicFramePr>
        <p:xfrm>
          <a:off x="1404965" y="718878"/>
          <a:ext cx="8544773" cy="309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387205" imgH="2593523" progId="Word.Document.8">
                  <p:embed/>
                </p:oleObj>
              </mc:Choice>
              <mc:Fallback>
                <p:oleObj name="Document" r:id="rId2" imgW="6387205" imgH="2593523" progId="Word.Document.8">
                  <p:embed/>
                  <p:pic>
                    <p:nvPicPr>
                      <p:cNvPr id="5969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65" y="718878"/>
                        <a:ext cx="8544773" cy="309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F251588F-DC5D-21F5-23AB-98860849AE54}"/>
              </a:ext>
            </a:extLst>
          </p:cNvPr>
          <p:cNvSpPr/>
          <p:nvPr/>
        </p:nvSpPr>
        <p:spPr>
          <a:xfrm>
            <a:off x="2103587" y="309245"/>
            <a:ext cx="2339102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常用数据范围</a:t>
            </a:r>
          </a:p>
        </p:txBody>
      </p:sp>
    </p:spTree>
    <p:extLst>
      <p:ext uri="{BB962C8B-B14F-4D97-AF65-F5344CB8AC3E}">
        <p14:creationId xmlns:p14="http://schemas.microsoft.com/office/powerpoint/2010/main" val="324873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080BA52-8966-1703-D417-5A1605800E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5929754"/>
              </p:ext>
            </p:extLst>
          </p:nvPr>
        </p:nvGraphicFramePr>
        <p:xfrm>
          <a:off x="1548592" y="1132494"/>
          <a:ext cx="8359140" cy="2433955"/>
        </p:xfrm>
        <a:graphic>
          <a:graphicData uri="http://schemas.openxmlformats.org/drawingml/2006/table">
            <a:tbl>
              <a:tblPr/>
              <a:tblGrid>
                <a:gridCol w="1529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4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481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数据类型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定义标识符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占字节数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数值范围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数值范围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08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整型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[long] </a:t>
                      </a:r>
                      <a:r>
                        <a:rPr lang="en-US" altLang="zh-CN" sz="1600" b="1" err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int</a:t>
                      </a:r>
                      <a:endParaRPr lang="en-US" altLang="zh-CN" sz="1600" b="1"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4(32</a:t>
                      </a:r>
                      <a:r>
                        <a:rPr lang="zh-CN" altLang="en-US" sz="16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  <a:r>
                        <a:rPr lang="en-US" altLang="zh-CN" sz="16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-2147483648</a:t>
                      </a:r>
                      <a:r>
                        <a:rPr lang="zh-CN" altLang="en-US" sz="16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6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2147483647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-2</a:t>
                      </a:r>
                      <a:r>
                        <a:rPr lang="en-US" altLang="zh-CN" sz="1600" b="1" baseline="300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31</a:t>
                      </a:r>
                      <a:r>
                        <a:rPr lang="zh-CN" altLang="en-US" sz="16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6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2</a:t>
                      </a:r>
                      <a:r>
                        <a:rPr lang="en-US" altLang="zh-CN" sz="1600" b="1" baseline="300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31</a:t>
                      </a:r>
                      <a:r>
                        <a:rPr lang="en-US" altLang="zh-CN" sz="16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超长整型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long </a:t>
                      </a:r>
                      <a:r>
                        <a:rPr lang="en-US" altLang="zh-CN" sz="1600" b="1" err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long</a:t>
                      </a:r>
                      <a:r>
                        <a:rPr lang="en-US" altLang="zh-CN" sz="16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 [</a:t>
                      </a:r>
                      <a:r>
                        <a:rPr lang="en-US" altLang="zh-CN" sz="1600" b="1" err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int</a:t>
                      </a:r>
                      <a:r>
                        <a:rPr lang="en-US" altLang="zh-CN" sz="16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]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8(64</a:t>
                      </a:r>
                      <a:r>
                        <a:rPr lang="zh-CN" altLang="en-US" sz="16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  <a:r>
                        <a:rPr lang="en-US" altLang="zh-CN" sz="16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-9223372036854775808</a:t>
                      </a:r>
                      <a:r>
                        <a:rPr lang="zh-CN" altLang="en-US" sz="16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6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9223372036854775807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-2</a:t>
                      </a:r>
                      <a:r>
                        <a:rPr lang="en-US" altLang="zh-CN" sz="1600" b="1" baseline="300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63</a:t>
                      </a:r>
                      <a:r>
                        <a:rPr lang="zh-CN" altLang="en-US" sz="16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6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2</a:t>
                      </a:r>
                      <a:r>
                        <a:rPr lang="en-US" altLang="zh-CN" sz="1600" b="1" baseline="300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63</a:t>
                      </a:r>
                      <a:r>
                        <a:rPr lang="en-US" altLang="zh-CN" sz="16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81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无符号整型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 </a:t>
                      </a:r>
                      <a:r>
                        <a:rPr lang="en-US" altLang="zh-CN" sz="16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unsigned [</a:t>
                      </a:r>
                      <a:r>
                        <a:rPr lang="en-US" altLang="zh-CN" sz="1600" b="1" err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int</a:t>
                      </a:r>
                      <a:r>
                        <a:rPr lang="en-US" altLang="zh-CN" sz="16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]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4(32</a:t>
                      </a:r>
                      <a:r>
                        <a:rPr lang="zh-CN" altLang="en-US" sz="16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  <a:r>
                        <a:rPr lang="en-US" altLang="zh-CN" sz="16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r>
                        <a:rPr lang="zh-CN" altLang="en-US" sz="16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6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4294967295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r>
                        <a:rPr lang="zh-CN" altLang="en-US" sz="16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6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2</a:t>
                      </a:r>
                      <a:r>
                        <a:rPr lang="en-US" altLang="zh-CN" sz="1600" b="1" baseline="300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32</a:t>
                      </a:r>
                      <a:r>
                        <a:rPr lang="en-US" altLang="zh-CN" sz="16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-1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无符号超长整型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unsigned long </a:t>
                      </a:r>
                      <a:r>
                        <a:rPr lang="en-US" altLang="zh-CN" sz="1600" b="1" err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long</a:t>
                      </a:r>
                      <a:r>
                        <a:rPr lang="en-US" altLang="zh-CN" sz="16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8(64</a:t>
                      </a:r>
                      <a:r>
                        <a:rPr lang="zh-CN" altLang="en-US" sz="16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  <a:r>
                        <a:rPr lang="en-US" altLang="zh-CN" sz="16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r>
                        <a:rPr lang="zh-CN" altLang="en-US" sz="16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6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18446744073709551615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r>
                        <a:rPr lang="zh-CN" altLang="en-US" sz="16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6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2</a:t>
                      </a:r>
                      <a:r>
                        <a:rPr lang="en-US" altLang="zh-CN" sz="1600" b="1" baseline="300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64</a:t>
                      </a:r>
                      <a:r>
                        <a:rPr lang="en-US" altLang="zh-CN" sz="16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83D7DAB6-745C-5870-48D5-734010BD1B69}"/>
              </a:ext>
            </a:extLst>
          </p:cNvPr>
          <p:cNvSpPr/>
          <p:nvPr/>
        </p:nvSpPr>
        <p:spPr>
          <a:xfrm>
            <a:off x="2094370" y="302317"/>
            <a:ext cx="902811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整型</a:t>
            </a:r>
          </a:p>
        </p:txBody>
      </p:sp>
    </p:spTree>
    <p:extLst>
      <p:ext uri="{BB962C8B-B14F-4D97-AF65-F5344CB8AC3E}">
        <p14:creationId xmlns:p14="http://schemas.microsoft.com/office/powerpoint/2010/main" val="3045673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E33CD7C0-FD30-2E54-63E9-915DF95AF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049338"/>
            <a:ext cx="5045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000">
                <a:solidFill>
                  <a:srgbClr val="0000CC"/>
                </a:solidFill>
              </a:rPr>
              <a:t>十进制</a:t>
            </a:r>
            <a:r>
              <a:rPr lang="zh-CN" altLang="en-US" sz="2000" b="0">
                <a:solidFill>
                  <a:srgbClr val="0000CC"/>
                </a:solidFill>
              </a:rPr>
              <a:t>  </a:t>
            </a:r>
            <a:r>
              <a:rPr lang="en-US" altLang="zh-CN" sz="2000" b="0">
                <a:solidFill>
                  <a:srgbClr val="0000CC"/>
                </a:solidFill>
              </a:rPr>
              <a:t>( Decimal , base 10 )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212CA42-3A5B-A2E1-9D1B-98BADD3BB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855788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>
                <a:solidFill>
                  <a:schemeClr val="tx1"/>
                </a:solidFill>
              </a:rPr>
              <a:t>示数形式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97E7A91C-3C7E-35A8-7DBB-FBEA76D60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635250"/>
            <a:ext cx="29704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b="0">
                <a:solidFill>
                  <a:schemeClr val="tx1"/>
                </a:solidFill>
              </a:rPr>
              <a:t>[+] | - </a:t>
            </a:r>
            <a:r>
              <a:rPr lang="en-US" altLang="zh-CN" sz="2400" b="0" i="1">
                <a:solidFill>
                  <a:schemeClr val="tx1"/>
                </a:solidFill>
              </a:rPr>
              <a:t>Digits</a:t>
            </a:r>
            <a:r>
              <a:rPr lang="en-US" altLang="zh-CN" sz="2400" b="0">
                <a:solidFill>
                  <a:schemeClr val="tx1"/>
                </a:solidFill>
              </a:rPr>
              <a:t>  [ LL | ll ]</a:t>
            </a:r>
          </a:p>
        </p:txBody>
      </p:sp>
    </p:spTree>
    <p:extLst>
      <p:ext uri="{BB962C8B-B14F-4D97-AF65-F5344CB8AC3E}">
        <p14:creationId xmlns:p14="http://schemas.microsoft.com/office/powerpoint/2010/main" val="334761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3" grpId="0" bldLvl="0" animBg="1" autoUpdateAnimBg="0"/>
      <p:bldP spid="4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3AF581C5-52A7-4813-D024-661665B3E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049338"/>
            <a:ext cx="5045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000">
                <a:solidFill>
                  <a:srgbClr val="0000CC"/>
                </a:solidFill>
              </a:rPr>
              <a:t>十进制</a:t>
            </a:r>
            <a:r>
              <a:rPr lang="zh-CN" altLang="en-US" sz="2000" b="0">
                <a:solidFill>
                  <a:srgbClr val="0000CC"/>
                </a:solidFill>
              </a:rPr>
              <a:t>  </a:t>
            </a:r>
            <a:r>
              <a:rPr lang="en-US" altLang="zh-CN" sz="2000" b="0">
                <a:solidFill>
                  <a:srgbClr val="0000CC"/>
                </a:solidFill>
              </a:rPr>
              <a:t>( Decimal , base 10 )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1728034B-CFA4-57BB-DCD4-A4D0E6A8E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635250"/>
            <a:ext cx="29704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b="0">
                <a:solidFill>
                  <a:schemeClr val="tx1"/>
                </a:solidFill>
              </a:rPr>
              <a:t>[+] | - </a:t>
            </a:r>
            <a:r>
              <a:rPr lang="en-US" altLang="zh-CN" sz="2400" i="1">
                <a:solidFill>
                  <a:srgbClr val="0000CC"/>
                </a:solidFill>
              </a:rPr>
              <a:t>Digits</a:t>
            </a:r>
            <a:r>
              <a:rPr lang="en-US" altLang="zh-CN" sz="2400" b="0">
                <a:solidFill>
                  <a:schemeClr val="tx1"/>
                </a:solidFill>
              </a:rPr>
              <a:t>  [ LL | ll ]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5C523680-784A-0260-7870-EBAD706ACC5C}"/>
              </a:ext>
            </a:extLst>
          </p:cNvPr>
          <p:cNvSpPr/>
          <p:nvPr/>
        </p:nvSpPr>
        <p:spPr bwMode="auto">
          <a:xfrm>
            <a:off x="2895600" y="3702050"/>
            <a:ext cx="2362200" cy="914400"/>
          </a:xfrm>
          <a:prstGeom prst="borderCallout2">
            <a:avLst>
              <a:gd name="adj1" fmla="val 47349"/>
              <a:gd name="adj2" fmla="val 100588"/>
              <a:gd name="adj3" fmla="val 48106"/>
              <a:gd name="adj4" fmla="val 114035"/>
              <a:gd name="adj5" fmla="val -58162"/>
              <a:gd name="adj6" fmla="val 12231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</a:rPr>
              <a:t>0</a:t>
            </a:r>
            <a:r>
              <a:rPr lang="zh-CN" altLang="en-US">
                <a:solidFill>
                  <a:schemeClr val="tx1"/>
                </a:solidFill>
              </a:rPr>
              <a:t>～</a:t>
            </a:r>
            <a:r>
              <a:rPr lang="en-US" altLang="zh-CN">
                <a:solidFill>
                  <a:schemeClr val="tx1"/>
                </a:solidFill>
              </a:rPr>
              <a:t>9 </a:t>
            </a:r>
            <a:r>
              <a:rPr lang="zh-CN" altLang="en-US">
                <a:solidFill>
                  <a:schemeClr val="tx1"/>
                </a:solidFill>
              </a:rPr>
              <a:t>数字串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CC0000"/>
                </a:solidFill>
              </a:rPr>
              <a:t>第一个数字必须非</a:t>
            </a:r>
            <a:r>
              <a:rPr lang="en-US" altLang="zh-CN">
                <a:solidFill>
                  <a:srgbClr val="CC0000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F7197F2-FAEF-BDE6-8B24-126B1FA6A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855788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>
                <a:solidFill>
                  <a:schemeClr val="tx1"/>
                </a:solidFill>
              </a:rPr>
              <a:t>示数形式</a:t>
            </a:r>
          </a:p>
        </p:txBody>
      </p:sp>
    </p:spTree>
    <p:extLst>
      <p:ext uri="{BB962C8B-B14F-4D97-AF65-F5344CB8AC3E}">
        <p14:creationId xmlns:p14="http://schemas.microsoft.com/office/powerpoint/2010/main" val="66833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EFB5ECDE-C1B8-9DF4-837B-1A4E9CBCD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635250"/>
            <a:ext cx="30171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b="0">
                <a:solidFill>
                  <a:schemeClr val="tx1"/>
                </a:solidFill>
              </a:rPr>
              <a:t>[+] | - </a:t>
            </a:r>
            <a:r>
              <a:rPr lang="en-US" altLang="zh-CN" sz="2400" b="0" i="1">
                <a:solidFill>
                  <a:schemeClr val="tx1"/>
                </a:solidFill>
              </a:rPr>
              <a:t>Digits</a:t>
            </a:r>
            <a:r>
              <a:rPr lang="en-US" altLang="zh-CN" sz="2400" b="0">
                <a:solidFill>
                  <a:schemeClr val="tx1"/>
                </a:solidFill>
              </a:rPr>
              <a:t>  [ </a:t>
            </a:r>
            <a:r>
              <a:rPr lang="en-US" altLang="zh-CN" sz="2400">
                <a:solidFill>
                  <a:srgbClr val="0000CC"/>
                </a:solidFill>
              </a:rPr>
              <a:t>LL</a:t>
            </a:r>
            <a:r>
              <a:rPr lang="en-US" altLang="zh-CN" sz="2400" b="0">
                <a:solidFill>
                  <a:schemeClr val="tx1"/>
                </a:solidFill>
              </a:rPr>
              <a:t> | </a:t>
            </a:r>
            <a:r>
              <a:rPr lang="en-US" altLang="zh-CN" sz="2400">
                <a:solidFill>
                  <a:srgbClr val="0000CC"/>
                </a:solidFill>
              </a:rPr>
              <a:t>ll</a:t>
            </a:r>
            <a:r>
              <a:rPr lang="en-US" altLang="zh-CN" sz="2400" b="0">
                <a:solidFill>
                  <a:schemeClr val="tx1"/>
                </a:solidFill>
              </a:rPr>
              <a:t> ]</a:t>
            </a: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72836F53-F6BB-9010-FFA1-A38F32DA2A6A}"/>
              </a:ext>
            </a:extLst>
          </p:cNvPr>
          <p:cNvSpPr/>
          <p:nvPr/>
        </p:nvSpPr>
        <p:spPr bwMode="auto">
          <a:xfrm>
            <a:off x="7751618" y="3750541"/>
            <a:ext cx="2286000" cy="990600"/>
          </a:xfrm>
          <a:prstGeom prst="borderCallout2">
            <a:avLst>
              <a:gd name="adj1" fmla="val 44404"/>
              <a:gd name="adj2" fmla="val -606"/>
              <a:gd name="adj3" fmla="val 45103"/>
              <a:gd name="adj4" fmla="val -18870"/>
              <a:gd name="adj5" fmla="val -63475"/>
              <a:gd name="adj6" fmla="val -3724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</a:rPr>
              <a:t>可选 </a:t>
            </a:r>
            <a:r>
              <a:rPr lang="en-US" altLang="zh-CN">
                <a:solidFill>
                  <a:srgbClr val="0000CC"/>
                </a:solidFill>
              </a:rPr>
              <a:t>LL</a:t>
            </a:r>
            <a:r>
              <a:rPr lang="en-US" altLang="zh-CN">
                <a:solidFill>
                  <a:schemeClr val="tx1"/>
                </a:solidFill>
              </a:rPr>
              <a:t> or </a:t>
            </a:r>
            <a:r>
              <a:rPr lang="en-US" altLang="zh-CN">
                <a:solidFill>
                  <a:srgbClr val="0000CC"/>
                </a:solidFill>
              </a:rPr>
              <a:t>ll</a:t>
            </a:r>
            <a:r>
              <a:rPr lang="en-US" altLang="zh-CN">
                <a:solidFill>
                  <a:schemeClr val="tx1"/>
                </a:solidFill>
              </a:rPr>
              <a:t> 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</a:rPr>
              <a:t>指定 </a:t>
            </a:r>
            <a:r>
              <a:rPr lang="en-US" altLang="zh-CN">
                <a:solidFill>
                  <a:schemeClr val="tx1"/>
                </a:solidFill>
              </a:rPr>
              <a:t>long long 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5A2F9738-BF14-2EDF-881C-1686B6447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049338"/>
            <a:ext cx="5045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000">
                <a:solidFill>
                  <a:srgbClr val="0000CC"/>
                </a:solidFill>
              </a:rPr>
              <a:t>十进制</a:t>
            </a:r>
            <a:r>
              <a:rPr lang="zh-CN" altLang="en-US" sz="2000" b="0">
                <a:solidFill>
                  <a:srgbClr val="0000CC"/>
                </a:solidFill>
              </a:rPr>
              <a:t>  </a:t>
            </a:r>
            <a:r>
              <a:rPr lang="en-US" altLang="zh-CN" sz="2000" b="0">
                <a:solidFill>
                  <a:srgbClr val="0000CC"/>
                </a:solidFill>
              </a:rPr>
              <a:t>( Decimal , base 10 )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C2812C4-AD63-476A-45AA-0DB454626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855788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>
                <a:solidFill>
                  <a:schemeClr val="tx1"/>
                </a:solidFill>
              </a:rPr>
              <a:t>示数形式</a:t>
            </a:r>
          </a:p>
        </p:txBody>
      </p:sp>
    </p:spTree>
    <p:extLst>
      <p:ext uri="{BB962C8B-B14F-4D97-AF65-F5344CB8AC3E}">
        <p14:creationId xmlns:p14="http://schemas.microsoft.com/office/powerpoint/2010/main" val="391260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39E489B3-0854-C8F2-709E-53C405440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3505345"/>
            <a:ext cx="4592924" cy="1591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例如：</a:t>
            </a:r>
          </a:p>
          <a:p>
            <a:pPr algn="l" eaLnBrk="1" hangingPunct="1">
              <a:lnSpc>
                <a:spcPct val="170000"/>
              </a:lnSpc>
            </a:pPr>
            <a:r>
              <a:rPr lang="zh-CN" altLang="en-US" sz="2000" b="0">
                <a:solidFill>
                  <a:schemeClr val="tx1"/>
                </a:solidFill>
              </a:rPr>
              <a:t>	</a:t>
            </a:r>
            <a:r>
              <a:rPr lang="en-US" altLang="zh-CN" sz="2000" b="0">
                <a:solidFill>
                  <a:schemeClr val="tx1"/>
                </a:solidFill>
              </a:rPr>
              <a:t>23	-45	101	+55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	23LL	-45LL	101LL	+55LL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81788FD9-A5B7-5672-A60D-0D789017E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656032"/>
            <a:ext cx="30171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b="0">
                <a:solidFill>
                  <a:schemeClr val="tx1"/>
                </a:solidFill>
              </a:rPr>
              <a:t>[+] | - </a:t>
            </a:r>
            <a:r>
              <a:rPr lang="en-US" altLang="zh-CN" sz="2400" b="0" i="1">
                <a:solidFill>
                  <a:schemeClr val="tx1"/>
                </a:solidFill>
              </a:rPr>
              <a:t>Digits</a:t>
            </a:r>
            <a:r>
              <a:rPr lang="en-US" altLang="zh-CN" sz="2400" b="0">
                <a:solidFill>
                  <a:schemeClr val="tx1"/>
                </a:solidFill>
              </a:rPr>
              <a:t>  [ </a:t>
            </a:r>
            <a:r>
              <a:rPr lang="en-US" altLang="zh-CN" sz="2400">
                <a:solidFill>
                  <a:srgbClr val="0000CC"/>
                </a:solidFill>
              </a:rPr>
              <a:t>LL</a:t>
            </a:r>
            <a:r>
              <a:rPr lang="en-US" altLang="zh-CN" sz="2400" b="0">
                <a:solidFill>
                  <a:schemeClr val="tx1"/>
                </a:solidFill>
              </a:rPr>
              <a:t> | </a:t>
            </a:r>
            <a:r>
              <a:rPr lang="en-US" altLang="zh-CN" sz="2400">
                <a:solidFill>
                  <a:srgbClr val="0000CC"/>
                </a:solidFill>
              </a:rPr>
              <a:t>ll</a:t>
            </a:r>
            <a:r>
              <a:rPr lang="en-US" altLang="zh-CN" sz="2400" b="0">
                <a:solidFill>
                  <a:schemeClr val="tx1"/>
                </a:solidFill>
              </a:rPr>
              <a:t> ]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00D2453-3B55-0879-BA11-2EF011C1E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070120"/>
            <a:ext cx="5045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000">
                <a:solidFill>
                  <a:srgbClr val="0000CC"/>
                </a:solidFill>
              </a:rPr>
              <a:t>十进制</a:t>
            </a:r>
            <a:r>
              <a:rPr lang="zh-CN" altLang="en-US" sz="2000" b="0">
                <a:solidFill>
                  <a:srgbClr val="0000CC"/>
                </a:solidFill>
              </a:rPr>
              <a:t>  </a:t>
            </a:r>
            <a:r>
              <a:rPr lang="en-US" altLang="zh-CN" sz="2000" b="0">
                <a:solidFill>
                  <a:srgbClr val="0000CC"/>
                </a:solidFill>
              </a:rPr>
              <a:t>( Decimal , base 10 )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BD20586-9C03-EA32-557B-EF4264A6A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876570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>
                <a:solidFill>
                  <a:schemeClr val="tx1"/>
                </a:solidFill>
              </a:rPr>
              <a:t>示数形式</a:t>
            </a:r>
          </a:p>
        </p:txBody>
      </p:sp>
    </p:spTree>
    <p:extLst>
      <p:ext uri="{BB962C8B-B14F-4D97-AF65-F5344CB8AC3E}">
        <p14:creationId xmlns:p14="http://schemas.microsoft.com/office/powerpoint/2010/main" val="147759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9B45B7A7-DF9D-99B3-2509-D34ADDF83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045514"/>
            <a:ext cx="5045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000">
                <a:solidFill>
                  <a:srgbClr val="0000CC"/>
                </a:solidFill>
              </a:rPr>
              <a:t>八进制</a:t>
            </a:r>
            <a:r>
              <a:rPr lang="zh-CN" altLang="en-US" sz="2000" b="0">
                <a:solidFill>
                  <a:srgbClr val="0000CC"/>
                </a:solidFill>
              </a:rPr>
              <a:t>  </a:t>
            </a:r>
            <a:r>
              <a:rPr lang="en-US" altLang="zh-CN" sz="2000" b="0">
                <a:solidFill>
                  <a:srgbClr val="0000CC"/>
                </a:solidFill>
              </a:rPr>
              <a:t>( Octal,  base 8 )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7898E57E-65E2-4DD7-9B68-CF6FB7EDA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5363" y="2631426"/>
            <a:ext cx="28807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b="0" i="1">
                <a:solidFill>
                  <a:schemeClr val="tx1"/>
                </a:solidFill>
              </a:rPr>
              <a:t>OctalDigits</a:t>
            </a:r>
            <a:r>
              <a:rPr lang="en-US" altLang="zh-CN" sz="2400" b="0">
                <a:solidFill>
                  <a:schemeClr val="tx1"/>
                </a:solidFill>
              </a:rPr>
              <a:t>  [ LL | ll ]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F70BA09-CE01-B3CE-B49F-14D2DA4A2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851964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>
                <a:solidFill>
                  <a:schemeClr val="tx1"/>
                </a:solidFill>
              </a:rPr>
              <a:t>示数形式</a:t>
            </a:r>
          </a:p>
        </p:txBody>
      </p:sp>
    </p:spTree>
    <p:extLst>
      <p:ext uri="{BB962C8B-B14F-4D97-AF65-F5344CB8AC3E}">
        <p14:creationId xmlns:p14="http://schemas.microsoft.com/office/powerpoint/2010/main" val="333810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3" grpId="0" bldLvl="0" animBg="1" autoUpdateAnimBg="0"/>
      <p:bldP spid="4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870EFFCE-9B76-F54D-1AD2-65D98C1F1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5363" y="2631426"/>
            <a:ext cx="28807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i="1">
                <a:solidFill>
                  <a:srgbClr val="0000CC"/>
                </a:solidFill>
              </a:rPr>
              <a:t>OctalDigits</a:t>
            </a:r>
            <a:r>
              <a:rPr lang="en-US" altLang="zh-CN" sz="2400">
                <a:solidFill>
                  <a:srgbClr val="0000CC"/>
                </a:solidFill>
              </a:rPr>
              <a:t> </a:t>
            </a:r>
            <a:r>
              <a:rPr lang="en-US" altLang="zh-CN" sz="2400" b="0">
                <a:solidFill>
                  <a:schemeClr val="tx1"/>
                </a:solidFill>
              </a:rPr>
              <a:t> [ LL | ll ]</a:t>
            </a: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997065DC-1AEA-D426-86CF-B64330E00FCD}"/>
              </a:ext>
            </a:extLst>
          </p:cNvPr>
          <p:cNvSpPr/>
          <p:nvPr/>
        </p:nvSpPr>
        <p:spPr bwMode="auto">
          <a:xfrm>
            <a:off x="2209800" y="3698226"/>
            <a:ext cx="2514600" cy="914400"/>
          </a:xfrm>
          <a:prstGeom prst="borderCallout2">
            <a:avLst>
              <a:gd name="adj1" fmla="val 45833"/>
              <a:gd name="adj2" fmla="val 100828"/>
              <a:gd name="adj3" fmla="val 45833"/>
              <a:gd name="adj4" fmla="val 117252"/>
              <a:gd name="adj5" fmla="val -58920"/>
              <a:gd name="adj6" fmla="val 13308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</a:rPr>
              <a:t>0</a:t>
            </a:r>
            <a:r>
              <a:rPr lang="zh-CN" altLang="en-US">
                <a:solidFill>
                  <a:schemeClr val="tx1"/>
                </a:solidFill>
              </a:rPr>
              <a:t>～</a:t>
            </a:r>
            <a:r>
              <a:rPr lang="en-US" altLang="zh-CN">
                <a:solidFill>
                  <a:schemeClr val="tx1"/>
                </a:solidFill>
              </a:rPr>
              <a:t>7 </a:t>
            </a:r>
            <a:r>
              <a:rPr lang="zh-CN" altLang="en-US">
                <a:solidFill>
                  <a:schemeClr val="tx1"/>
                </a:solidFill>
              </a:rPr>
              <a:t>数字串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CC0000"/>
                </a:solidFill>
              </a:rPr>
              <a:t>必须以数字 </a:t>
            </a:r>
            <a:r>
              <a:rPr lang="en-US" altLang="zh-CN">
                <a:solidFill>
                  <a:srgbClr val="CC0000"/>
                </a:solidFill>
              </a:rPr>
              <a:t>0 </a:t>
            </a:r>
            <a:r>
              <a:rPr lang="zh-CN" altLang="en-US">
                <a:solidFill>
                  <a:srgbClr val="CC0000"/>
                </a:solidFill>
              </a:rPr>
              <a:t>为前缀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E1722DFB-6C37-512D-79FB-D7BC2103B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045514"/>
            <a:ext cx="5045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000">
                <a:solidFill>
                  <a:srgbClr val="0000CC"/>
                </a:solidFill>
              </a:rPr>
              <a:t>八进制</a:t>
            </a:r>
            <a:r>
              <a:rPr lang="zh-CN" altLang="en-US" sz="2000" b="0">
                <a:solidFill>
                  <a:srgbClr val="0000CC"/>
                </a:solidFill>
              </a:rPr>
              <a:t>  </a:t>
            </a:r>
            <a:r>
              <a:rPr lang="en-US" altLang="zh-CN" sz="2000" b="0">
                <a:solidFill>
                  <a:srgbClr val="0000CC"/>
                </a:solidFill>
              </a:rPr>
              <a:t>( Octal,  base 8 )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F6F5912-589E-1FD7-E316-4087E1307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851964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>
                <a:solidFill>
                  <a:schemeClr val="tx1"/>
                </a:solidFill>
              </a:rPr>
              <a:t>示数形式</a:t>
            </a:r>
          </a:p>
        </p:txBody>
      </p:sp>
    </p:spTree>
    <p:extLst>
      <p:ext uri="{BB962C8B-B14F-4D97-AF65-F5344CB8AC3E}">
        <p14:creationId xmlns:p14="http://schemas.microsoft.com/office/powerpoint/2010/main" val="216519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5BB65A70-B688-379C-6877-AF62161D8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5363" y="2631426"/>
            <a:ext cx="28807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b="0" i="1">
                <a:solidFill>
                  <a:schemeClr val="tx1"/>
                </a:solidFill>
              </a:rPr>
              <a:t>OctalDigits</a:t>
            </a:r>
            <a:r>
              <a:rPr lang="en-US" altLang="zh-CN" sz="2400" b="0">
                <a:solidFill>
                  <a:schemeClr val="tx1"/>
                </a:solidFill>
              </a:rPr>
              <a:t>  [ LL | ll ]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0889F527-5E85-5E8E-3E0E-B16BE3613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3241026"/>
            <a:ext cx="42227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例如：</a:t>
            </a:r>
          </a:p>
          <a:p>
            <a:pPr algn="l" eaLnBrk="1" hangingPunct="1">
              <a:lnSpc>
                <a:spcPct val="140000"/>
              </a:lnSpc>
            </a:pPr>
            <a:r>
              <a:rPr lang="zh-CN" altLang="en-US" sz="2000" b="0">
                <a:solidFill>
                  <a:schemeClr val="tx1"/>
                </a:solidFill>
              </a:rPr>
              <a:t>	</a:t>
            </a:r>
            <a:r>
              <a:rPr lang="en-US" altLang="zh-CN" sz="2000" b="0">
                <a:solidFill>
                  <a:schemeClr val="tx1"/>
                </a:solidFill>
              </a:rPr>
              <a:t>023	0771	045	010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B4C95F7-7BA0-B573-3E3F-FD42F088E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045514"/>
            <a:ext cx="5045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000">
                <a:solidFill>
                  <a:srgbClr val="0000CC"/>
                </a:solidFill>
              </a:rPr>
              <a:t>八进制</a:t>
            </a:r>
            <a:r>
              <a:rPr lang="zh-CN" altLang="en-US" sz="2000" b="0">
                <a:solidFill>
                  <a:srgbClr val="0000CC"/>
                </a:solidFill>
              </a:rPr>
              <a:t>  </a:t>
            </a:r>
            <a:r>
              <a:rPr lang="en-US" altLang="zh-CN" sz="2000" b="0">
                <a:solidFill>
                  <a:srgbClr val="0000CC"/>
                </a:solidFill>
              </a:rPr>
              <a:t>( Octal,  base 8 )</a:t>
            </a:r>
            <a:endParaRPr lang="en-US" altLang="zh-CN" sz="2000">
              <a:solidFill>
                <a:srgbClr val="0000CC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660C2F-00CF-CF07-BEC3-D29BEFDFD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851964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>
                <a:solidFill>
                  <a:schemeClr val="tx1"/>
                </a:solidFill>
              </a:rPr>
              <a:t>示数形式</a:t>
            </a:r>
          </a:p>
        </p:txBody>
      </p:sp>
    </p:spTree>
    <p:extLst>
      <p:ext uri="{BB962C8B-B14F-4D97-AF65-F5344CB8AC3E}">
        <p14:creationId xmlns:p14="http://schemas.microsoft.com/office/powerpoint/2010/main" val="209037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3835578B-B523-64E6-B123-72D268B5D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5363" y="2631426"/>
            <a:ext cx="28807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b="0" i="1">
                <a:solidFill>
                  <a:schemeClr val="tx1"/>
                </a:solidFill>
              </a:rPr>
              <a:t>OctalDigits</a:t>
            </a:r>
            <a:r>
              <a:rPr lang="en-US" altLang="zh-CN" sz="2400" b="0">
                <a:solidFill>
                  <a:schemeClr val="tx1"/>
                </a:solidFill>
              </a:rPr>
              <a:t>  [ LL | ll ]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50506F1E-BE6F-6BAE-9AF3-7D7305535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3241026"/>
            <a:ext cx="42227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例如：</a:t>
            </a:r>
          </a:p>
          <a:p>
            <a:pPr algn="l" eaLnBrk="1" hangingPunct="1">
              <a:lnSpc>
                <a:spcPct val="140000"/>
              </a:lnSpc>
            </a:pPr>
            <a:r>
              <a:rPr lang="zh-CN" altLang="en-US" sz="2000" b="0">
                <a:solidFill>
                  <a:schemeClr val="tx1"/>
                </a:solidFill>
              </a:rPr>
              <a:t>	</a:t>
            </a:r>
            <a:r>
              <a:rPr lang="en-US" altLang="zh-CN" sz="2000">
                <a:solidFill>
                  <a:srgbClr val="CC3300"/>
                </a:solidFill>
              </a:rPr>
              <a:t>023</a:t>
            </a:r>
            <a:r>
              <a:rPr lang="en-US" altLang="zh-CN" sz="2000" b="0">
                <a:solidFill>
                  <a:schemeClr val="tx1"/>
                </a:solidFill>
              </a:rPr>
              <a:t>	0771	045	010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2DDE448-1BAF-2A8A-8F5A-14ABBA381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045514"/>
            <a:ext cx="5045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000">
                <a:solidFill>
                  <a:srgbClr val="0000CC"/>
                </a:solidFill>
              </a:rPr>
              <a:t>八进制</a:t>
            </a:r>
            <a:r>
              <a:rPr lang="zh-CN" altLang="en-US" sz="2000" b="0">
                <a:solidFill>
                  <a:srgbClr val="0000CC"/>
                </a:solidFill>
              </a:rPr>
              <a:t>  </a:t>
            </a:r>
            <a:r>
              <a:rPr lang="en-US" altLang="zh-CN" sz="2000" b="0">
                <a:solidFill>
                  <a:srgbClr val="0000CC"/>
                </a:solidFill>
              </a:rPr>
              <a:t>( Octal,  base 8 )</a:t>
            </a:r>
            <a:endParaRPr lang="en-US" altLang="zh-CN" sz="2000">
              <a:solidFill>
                <a:srgbClr val="0000CC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B156E6-1988-3F41-D8D1-37993F251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851964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>
                <a:solidFill>
                  <a:schemeClr val="tx1"/>
                </a:solidFill>
              </a:rPr>
              <a:t>示数形式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D89110E4-58AF-ABC9-7C10-D14B364B052F}"/>
              </a:ext>
            </a:extLst>
          </p:cNvPr>
          <p:cNvSpPr/>
          <p:nvPr/>
        </p:nvSpPr>
        <p:spPr bwMode="auto">
          <a:xfrm>
            <a:off x="4495800" y="4765026"/>
            <a:ext cx="2362200" cy="457200"/>
          </a:xfrm>
          <a:prstGeom prst="borderCallout2">
            <a:avLst>
              <a:gd name="adj1" fmla="val 50757"/>
              <a:gd name="adj2" fmla="val -294"/>
              <a:gd name="adj3" fmla="val 50757"/>
              <a:gd name="adj4" fmla="val -19014"/>
              <a:gd name="adj5" fmla="val -130556"/>
              <a:gd name="adj6" fmla="val -3729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</a:rPr>
              <a:t>2×8</a:t>
            </a:r>
            <a:r>
              <a:rPr lang="en-US" altLang="zh-CN" baseline="30000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＋</a:t>
            </a:r>
            <a:r>
              <a:rPr lang="en-US" altLang="zh-CN">
                <a:solidFill>
                  <a:schemeClr val="tx1"/>
                </a:solidFill>
              </a:rPr>
              <a:t>3×8</a:t>
            </a:r>
            <a:r>
              <a:rPr lang="en-US" altLang="zh-CN" baseline="30000">
                <a:solidFill>
                  <a:schemeClr val="tx1"/>
                </a:solidFill>
              </a:rPr>
              <a:t>0</a:t>
            </a:r>
            <a:r>
              <a:rPr lang="en-US" altLang="zh-CN">
                <a:solidFill>
                  <a:schemeClr val="tx1"/>
                </a:solidFill>
              </a:rPr>
              <a:t> = 19</a:t>
            </a:r>
          </a:p>
        </p:txBody>
      </p:sp>
    </p:spTree>
    <p:extLst>
      <p:ext uri="{BB962C8B-B14F-4D97-AF65-F5344CB8AC3E}">
        <p14:creationId xmlns:p14="http://schemas.microsoft.com/office/powerpoint/2010/main" val="319618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BC70B4B-F561-4FDD-862C-5BDB087C653E}"/>
              </a:ext>
            </a:extLst>
          </p:cNvPr>
          <p:cNvSpPr/>
          <p:nvPr/>
        </p:nvSpPr>
        <p:spPr>
          <a:xfrm>
            <a:off x="2064007" y="275642"/>
            <a:ext cx="2698175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基本算术运算符</a:t>
            </a:r>
          </a:p>
        </p:txBody>
      </p:sp>
      <p:graphicFrame>
        <p:nvGraphicFramePr>
          <p:cNvPr id="2" name="Group 4">
            <a:extLst>
              <a:ext uri="{FF2B5EF4-FFF2-40B4-BE49-F238E27FC236}">
                <a16:creationId xmlns:a16="http://schemas.microsoft.com/office/drawing/2014/main" id="{C2DBEEE2-5DBD-4D15-EBC2-06EA247D5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836449"/>
              </p:ext>
            </p:extLst>
          </p:nvPr>
        </p:nvGraphicFramePr>
        <p:xfrm>
          <a:off x="3475667" y="1267992"/>
          <a:ext cx="3371850" cy="2076450"/>
        </p:xfrm>
        <a:graphic>
          <a:graphicData uri="http://schemas.openxmlformats.org/drawingml/2006/table">
            <a:tbl>
              <a:tblPr/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marL="68588" marR="68588" marT="34294" marB="34294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加法，或单目求正</a:t>
                      </a:r>
                    </a:p>
                  </a:txBody>
                  <a:tcPr marL="68588" marR="68588" marT="34294" marB="342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8588" marR="68588" marT="34294" marB="34294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减法，或单目求负</a:t>
                      </a:r>
                    </a:p>
                  </a:txBody>
                  <a:tcPr marL="68588" marR="68588" marT="34294" marB="342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marL="68588" marR="68588" marT="34294" marB="34294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乘法</a:t>
                      </a:r>
                    </a:p>
                  </a:txBody>
                  <a:tcPr marL="68588" marR="68588" marT="34294" marB="342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</a:p>
                  </a:txBody>
                  <a:tcPr marL="68588" marR="68588" marT="34294" marB="34294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除法</a:t>
                      </a:r>
                    </a:p>
                  </a:txBody>
                  <a:tcPr marL="68588" marR="68588" marT="34294" marB="342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%</a:t>
                      </a:r>
                    </a:p>
                  </a:txBody>
                  <a:tcPr marL="68588" marR="68588" marT="34294" marB="34294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求模</a:t>
                      </a: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求余</a:t>
                      </a: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68588" marR="68588" marT="34294" marB="342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sizeof</a:t>
                      </a:r>
                    </a:p>
                  </a:txBody>
                  <a:tcPr marL="68588" marR="68588" marT="34294" marB="34294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求存储字节</a:t>
                      </a:r>
                    </a:p>
                  </a:txBody>
                  <a:tcPr marL="68588" marR="68588" marT="34294" marB="342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1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44690100-3C86-CC41-D1C1-21B7E1F0E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5363" y="2631426"/>
            <a:ext cx="28807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b="0" i="1">
                <a:solidFill>
                  <a:schemeClr val="tx1"/>
                </a:solidFill>
              </a:rPr>
              <a:t>OctalDigits</a:t>
            </a:r>
            <a:r>
              <a:rPr lang="en-US" altLang="zh-CN" sz="2400" b="0">
                <a:solidFill>
                  <a:schemeClr val="tx1"/>
                </a:solidFill>
              </a:rPr>
              <a:t>  [ LL | ll ]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86C675BE-83B0-7411-839F-F3D20B771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3241026"/>
            <a:ext cx="42227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例如：</a:t>
            </a:r>
          </a:p>
          <a:p>
            <a:pPr algn="l" eaLnBrk="1" hangingPunct="1">
              <a:lnSpc>
                <a:spcPct val="140000"/>
              </a:lnSpc>
            </a:pPr>
            <a:r>
              <a:rPr lang="zh-CN" altLang="en-US" sz="2000" b="0">
                <a:solidFill>
                  <a:schemeClr val="tx1"/>
                </a:solidFill>
              </a:rPr>
              <a:t>	</a:t>
            </a:r>
            <a:r>
              <a:rPr lang="en-US" altLang="zh-CN" sz="2000" b="0">
                <a:solidFill>
                  <a:schemeClr val="tx1"/>
                </a:solidFill>
              </a:rPr>
              <a:t>023	</a:t>
            </a:r>
            <a:r>
              <a:rPr lang="en-US" altLang="zh-CN" sz="2000">
                <a:solidFill>
                  <a:srgbClr val="CC3300"/>
                </a:solidFill>
              </a:rPr>
              <a:t>0771</a:t>
            </a:r>
            <a:r>
              <a:rPr lang="en-US" altLang="zh-CN" sz="2000" b="0">
                <a:solidFill>
                  <a:schemeClr val="tx1"/>
                </a:solidFill>
              </a:rPr>
              <a:t>	045	010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2391946-2263-E680-FAF6-3B7EDD9C5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045514"/>
            <a:ext cx="5045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000">
                <a:solidFill>
                  <a:srgbClr val="0000CC"/>
                </a:solidFill>
              </a:rPr>
              <a:t>八进制</a:t>
            </a:r>
            <a:r>
              <a:rPr lang="zh-CN" altLang="en-US" sz="2000" b="0">
                <a:solidFill>
                  <a:srgbClr val="0000CC"/>
                </a:solidFill>
              </a:rPr>
              <a:t>  </a:t>
            </a:r>
            <a:r>
              <a:rPr lang="en-US" altLang="zh-CN" sz="2000" b="0">
                <a:solidFill>
                  <a:srgbClr val="0000CC"/>
                </a:solidFill>
              </a:rPr>
              <a:t>( Octal,  base 8 )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8626072-54ED-3BD6-5D2B-042B5A491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851964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>
                <a:solidFill>
                  <a:schemeClr val="tx1"/>
                </a:solidFill>
              </a:rPr>
              <a:t>示数形式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FF79B548-7E85-72D1-E016-0B9A04C52A13}"/>
              </a:ext>
            </a:extLst>
          </p:cNvPr>
          <p:cNvSpPr/>
          <p:nvPr/>
        </p:nvSpPr>
        <p:spPr bwMode="auto">
          <a:xfrm>
            <a:off x="5334000" y="4765026"/>
            <a:ext cx="3200400" cy="457200"/>
          </a:xfrm>
          <a:prstGeom prst="borderCallout2">
            <a:avLst>
              <a:gd name="adj1" fmla="val 47727"/>
              <a:gd name="adj2" fmla="val -648"/>
              <a:gd name="adj3" fmla="val 49243"/>
              <a:gd name="adj4" fmla="val -11868"/>
              <a:gd name="adj5" fmla="val -135101"/>
              <a:gd name="adj6" fmla="val -2493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</a:rPr>
              <a:t>7×8</a:t>
            </a:r>
            <a:r>
              <a:rPr lang="en-US" altLang="zh-CN" baseline="30000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＋ </a:t>
            </a:r>
            <a:r>
              <a:rPr lang="en-US" altLang="zh-CN">
                <a:solidFill>
                  <a:schemeClr val="tx1"/>
                </a:solidFill>
              </a:rPr>
              <a:t>7×8</a:t>
            </a:r>
            <a:r>
              <a:rPr lang="en-US" altLang="zh-CN" baseline="30000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＋</a:t>
            </a:r>
            <a:r>
              <a:rPr lang="en-US" altLang="zh-CN">
                <a:solidFill>
                  <a:schemeClr val="tx1"/>
                </a:solidFill>
              </a:rPr>
              <a:t>1×8</a:t>
            </a:r>
            <a:r>
              <a:rPr lang="en-US" altLang="zh-CN" baseline="30000">
                <a:solidFill>
                  <a:schemeClr val="tx1"/>
                </a:solidFill>
              </a:rPr>
              <a:t>0</a:t>
            </a:r>
            <a:r>
              <a:rPr lang="en-US" altLang="zh-CN">
                <a:solidFill>
                  <a:schemeClr val="tx1"/>
                </a:solidFill>
              </a:rPr>
              <a:t> = 505</a:t>
            </a:r>
          </a:p>
        </p:txBody>
      </p:sp>
    </p:spTree>
    <p:extLst>
      <p:ext uri="{BB962C8B-B14F-4D97-AF65-F5344CB8AC3E}">
        <p14:creationId xmlns:p14="http://schemas.microsoft.com/office/powerpoint/2010/main" val="306886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AD02E872-1191-B66A-A2C5-9EB8C2046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5363" y="2631426"/>
            <a:ext cx="2595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b="0" i="1">
                <a:solidFill>
                  <a:schemeClr val="tx1"/>
                </a:solidFill>
              </a:rPr>
              <a:t>OctalDigits</a:t>
            </a:r>
            <a:r>
              <a:rPr lang="en-US" altLang="zh-CN" sz="2400" b="0">
                <a:solidFill>
                  <a:schemeClr val="tx1"/>
                </a:solidFill>
              </a:rPr>
              <a:t>  [ L | l ]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56F1D49A-23B5-4CBD-1255-59C0FCFB1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3241026"/>
            <a:ext cx="42227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例如：</a:t>
            </a:r>
          </a:p>
          <a:p>
            <a:pPr algn="l" eaLnBrk="1" hangingPunct="1">
              <a:lnSpc>
                <a:spcPct val="140000"/>
              </a:lnSpc>
            </a:pPr>
            <a:r>
              <a:rPr lang="zh-CN" altLang="en-US" sz="2000" b="0">
                <a:solidFill>
                  <a:schemeClr val="tx1"/>
                </a:solidFill>
              </a:rPr>
              <a:t>	</a:t>
            </a:r>
            <a:r>
              <a:rPr lang="en-US" altLang="zh-CN" sz="2000" b="0">
                <a:solidFill>
                  <a:schemeClr val="tx1"/>
                </a:solidFill>
              </a:rPr>
              <a:t>023	0771	</a:t>
            </a:r>
            <a:r>
              <a:rPr lang="en-US" altLang="zh-CN" sz="2000">
                <a:solidFill>
                  <a:srgbClr val="CC3300"/>
                </a:solidFill>
              </a:rPr>
              <a:t>045</a:t>
            </a:r>
            <a:r>
              <a:rPr lang="en-US" altLang="zh-CN" sz="2000" b="0">
                <a:solidFill>
                  <a:schemeClr val="tx1"/>
                </a:solidFill>
              </a:rPr>
              <a:t>	010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56CFF06A-7908-303C-297B-668E21D47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045514"/>
            <a:ext cx="5045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000">
                <a:solidFill>
                  <a:srgbClr val="0000CC"/>
                </a:solidFill>
              </a:rPr>
              <a:t>八进制</a:t>
            </a:r>
            <a:r>
              <a:rPr lang="zh-CN" altLang="en-US" sz="2000" b="0">
                <a:solidFill>
                  <a:srgbClr val="0000CC"/>
                </a:solidFill>
              </a:rPr>
              <a:t>  </a:t>
            </a:r>
            <a:r>
              <a:rPr lang="en-US" altLang="zh-CN" sz="2000" b="0">
                <a:solidFill>
                  <a:srgbClr val="0000CC"/>
                </a:solidFill>
              </a:rPr>
              <a:t>( Octal,  base 8 )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A21EF76-E664-6127-2252-B627F750B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851964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>
                <a:solidFill>
                  <a:schemeClr val="tx1"/>
                </a:solidFill>
              </a:rPr>
              <a:t>示数形式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2DCDDB0-B5BA-E179-8423-751D0D4158A5}"/>
              </a:ext>
            </a:extLst>
          </p:cNvPr>
          <p:cNvSpPr/>
          <p:nvPr/>
        </p:nvSpPr>
        <p:spPr bwMode="auto">
          <a:xfrm>
            <a:off x="6400800" y="4765026"/>
            <a:ext cx="2438400" cy="457200"/>
          </a:xfrm>
          <a:prstGeom prst="borderCallout2">
            <a:avLst>
              <a:gd name="adj1" fmla="val 49242"/>
              <a:gd name="adj2" fmla="val -568"/>
              <a:gd name="adj3" fmla="val 49242"/>
              <a:gd name="adj4" fmla="val -18301"/>
              <a:gd name="adj5" fmla="val -144444"/>
              <a:gd name="adj6" fmla="val -4081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</a:rPr>
              <a:t>4×8</a:t>
            </a:r>
            <a:r>
              <a:rPr lang="en-US" altLang="zh-CN" baseline="30000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＋</a:t>
            </a:r>
            <a:r>
              <a:rPr lang="en-US" altLang="zh-CN">
                <a:solidFill>
                  <a:schemeClr val="tx1"/>
                </a:solidFill>
              </a:rPr>
              <a:t>5×8</a:t>
            </a:r>
            <a:r>
              <a:rPr lang="en-US" altLang="zh-CN" baseline="30000">
                <a:solidFill>
                  <a:schemeClr val="tx1"/>
                </a:solidFill>
              </a:rPr>
              <a:t>0</a:t>
            </a:r>
            <a:r>
              <a:rPr lang="en-US" altLang="zh-CN">
                <a:solidFill>
                  <a:schemeClr val="tx1"/>
                </a:solidFill>
              </a:rPr>
              <a:t> = 37</a:t>
            </a:r>
          </a:p>
        </p:txBody>
      </p:sp>
    </p:spTree>
    <p:extLst>
      <p:ext uri="{BB962C8B-B14F-4D97-AF65-F5344CB8AC3E}">
        <p14:creationId xmlns:p14="http://schemas.microsoft.com/office/powerpoint/2010/main" val="269392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440A321B-AFB9-9528-F13F-25834DA4D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5363" y="2631426"/>
            <a:ext cx="28807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b="0" i="1">
                <a:solidFill>
                  <a:schemeClr val="tx1"/>
                </a:solidFill>
              </a:rPr>
              <a:t>OctalDigits</a:t>
            </a:r>
            <a:r>
              <a:rPr lang="en-US" altLang="zh-CN" sz="2400" b="0">
                <a:solidFill>
                  <a:schemeClr val="tx1"/>
                </a:solidFill>
              </a:rPr>
              <a:t>  [ LL | ll ]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D3279316-403D-630C-331C-8818E3ADB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3241026"/>
            <a:ext cx="42227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例如：</a:t>
            </a:r>
          </a:p>
          <a:p>
            <a:pPr algn="l" eaLnBrk="1" hangingPunct="1">
              <a:lnSpc>
                <a:spcPct val="140000"/>
              </a:lnSpc>
            </a:pPr>
            <a:r>
              <a:rPr lang="zh-CN" altLang="en-US" sz="2000" b="0">
                <a:solidFill>
                  <a:schemeClr val="tx1"/>
                </a:solidFill>
              </a:rPr>
              <a:t>	</a:t>
            </a:r>
            <a:r>
              <a:rPr lang="en-US" altLang="zh-CN" sz="2000" b="0">
                <a:solidFill>
                  <a:schemeClr val="tx1"/>
                </a:solidFill>
              </a:rPr>
              <a:t>023	0771	045	</a:t>
            </a:r>
            <a:r>
              <a:rPr lang="en-US" altLang="zh-CN" sz="2000">
                <a:solidFill>
                  <a:srgbClr val="CC3300"/>
                </a:solidFill>
              </a:rPr>
              <a:t>010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FC3F1FD-4901-5621-31FB-576C7CF36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045514"/>
            <a:ext cx="5045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000">
                <a:solidFill>
                  <a:srgbClr val="0000CC"/>
                </a:solidFill>
              </a:rPr>
              <a:t>八进制</a:t>
            </a:r>
            <a:r>
              <a:rPr lang="zh-CN" altLang="en-US" sz="2000" b="0">
                <a:solidFill>
                  <a:srgbClr val="0000CC"/>
                </a:solidFill>
              </a:rPr>
              <a:t>  </a:t>
            </a:r>
            <a:r>
              <a:rPr lang="en-US" altLang="zh-CN" sz="2000" b="0">
                <a:solidFill>
                  <a:srgbClr val="0000CC"/>
                </a:solidFill>
              </a:rPr>
              <a:t>( Octal,  base 8 )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C6AD040-3C9F-854F-AAAF-64F613C2C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851964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>
                <a:solidFill>
                  <a:schemeClr val="tx1"/>
                </a:solidFill>
              </a:rPr>
              <a:t>示数形式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D2E6DD8D-76DB-EFA7-2234-09EF99DC7379}"/>
              </a:ext>
            </a:extLst>
          </p:cNvPr>
          <p:cNvSpPr/>
          <p:nvPr/>
        </p:nvSpPr>
        <p:spPr bwMode="auto">
          <a:xfrm>
            <a:off x="7301346" y="4765026"/>
            <a:ext cx="2438400" cy="457200"/>
          </a:xfrm>
          <a:prstGeom prst="borderCallout2">
            <a:avLst>
              <a:gd name="adj1" fmla="val 43182"/>
              <a:gd name="adj2" fmla="val -568"/>
              <a:gd name="adj3" fmla="val 44697"/>
              <a:gd name="adj4" fmla="val -17449"/>
              <a:gd name="adj5" fmla="val -144444"/>
              <a:gd name="adj6" fmla="val -4081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</a:rPr>
              <a:t>1×8</a:t>
            </a:r>
            <a:r>
              <a:rPr lang="en-US" altLang="zh-CN" baseline="30000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＋</a:t>
            </a:r>
            <a:r>
              <a:rPr lang="en-US" altLang="zh-CN">
                <a:solidFill>
                  <a:schemeClr val="tx1"/>
                </a:solidFill>
              </a:rPr>
              <a:t>0×8</a:t>
            </a:r>
            <a:r>
              <a:rPr lang="en-US" altLang="zh-CN" baseline="30000">
                <a:solidFill>
                  <a:schemeClr val="tx1"/>
                </a:solidFill>
              </a:rPr>
              <a:t>0</a:t>
            </a:r>
            <a:r>
              <a:rPr lang="en-US" altLang="zh-CN">
                <a:solidFill>
                  <a:schemeClr val="tx1"/>
                </a:solidFill>
              </a:rPr>
              <a:t> = 8</a:t>
            </a:r>
          </a:p>
        </p:txBody>
      </p:sp>
    </p:spTree>
    <p:extLst>
      <p:ext uri="{BB962C8B-B14F-4D97-AF65-F5344CB8AC3E}">
        <p14:creationId xmlns:p14="http://schemas.microsoft.com/office/powerpoint/2010/main" val="228123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E76A771A-0743-2555-0577-7BF81F932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045514"/>
            <a:ext cx="5045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000">
                <a:solidFill>
                  <a:srgbClr val="0000CC"/>
                </a:solidFill>
              </a:rPr>
              <a:t>十六进制 </a:t>
            </a:r>
            <a:r>
              <a:rPr lang="zh-CN" altLang="en-US" sz="2000" b="0">
                <a:solidFill>
                  <a:srgbClr val="0000CC"/>
                </a:solidFill>
              </a:rPr>
              <a:t> </a:t>
            </a:r>
            <a:r>
              <a:rPr lang="en-US" altLang="zh-CN" sz="2000" b="0">
                <a:solidFill>
                  <a:srgbClr val="0000CC"/>
                </a:solidFill>
              </a:rPr>
              <a:t>( Hexadecimal, base 16 )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5D50B910-5BBD-8D2B-196F-E2EB687FD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631426"/>
            <a:ext cx="4028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b="0">
                <a:solidFill>
                  <a:schemeClr val="tx1"/>
                </a:solidFill>
              </a:rPr>
              <a:t>( 0x | 0X ) </a:t>
            </a:r>
            <a:r>
              <a:rPr lang="en-US" altLang="zh-CN" sz="2400" b="0" i="1">
                <a:solidFill>
                  <a:schemeClr val="tx1"/>
                </a:solidFill>
              </a:rPr>
              <a:t>HexDigits</a:t>
            </a:r>
            <a:r>
              <a:rPr lang="en-US" altLang="zh-CN" sz="2400" b="0">
                <a:solidFill>
                  <a:schemeClr val="tx1"/>
                </a:solidFill>
              </a:rPr>
              <a:t>  [ LL | ll ]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5988702-46B5-4AB6-1A84-4D8E0BE8C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851964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>
                <a:solidFill>
                  <a:schemeClr val="tx1"/>
                </a:solidFill>
              </a:rPr>
              <a:t>示数形式</a:t>
            </a:r>
          </a:p>
        </p:txBody>
      </p:sp>
    </p:spTree>
    <p:extLst>
      <p:ext uri="{BB962C8B-B14F-4D97-AF65-F5344CB8AC3E}">
        <p14:creationId xmlns:p14="http://schemas.microsoft.com/office/powerpoint/2010/main" val="127702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3" grpId="0" bldLvl="0" animBg="1" autoUpdateAnimBg="0"/>
      <p:bldP spid="4" grpId="0" bldLvl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2B2E7D00-8F37-1A3F-BB3F-6EE57D60E98B}"/>
              </a:ext>
            </a:extLst>
          </p:cNvPr>
          <p:cNvSpPr/>
          <p:nvPr/>
        </p:nvSpPr>
        <p:spPr bwMode="auto">
          <a:xfrm>
            <a:off x="1995054" y="3888726"/>
            <a:ext cx="2362200" cy="533400"/>
          </a:xfrm>
          <a:prstGeom prst="borderCallout2">
            <a:avLst>
              <a:gd name="adj1" fmla="val 35717"/>
              <a:gd name="adj2" fmla="val 100588"/>
              <a:gd name="adj3" fmla="val 34418"/>
              <a:gd name="adj4" fmla="val 112682"/>
              <a:gd name="adj5" fmla="val -131954"/>
              <a:gd name="adj6" fmla="val 12410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chemeClr val="tx1"/>
                </a:solidFill>
              </a:rPr>
              <a:t>以 </a:t>
            </a:r>
            <a:r>
              <a:rPr lang="en-US" altLang="zh-CN">
                <a:solidFill>
                  <a:schemeClr val="tx1"/>
                </a:solidFill>
              </a:rPr>
              <a:t>0x </a:t>
            </a:r>
            <a:r>
              <a:rPr lang="zh-CN" altLang="en-US">
                <a:solidFill>
                  <a:schemeClr val="tx1"/>
                </a:solidFill>
              </a:rPr>
              <a:t>或 </a:t>
            </a:r>
            <a:r>
              <a:rPr lang="en-US" altLang="zh-CN">
                <a:solidFill>
                  <a:schemeClr val="tx1"/>
                </a:solidFill>
              </a:rPr>
              <a:t>0X </a:t>
            </a:r>
            <a:r>
              <a:rPr lang="zh-CN" altLang="en-US">
                <a:solidFill>
                  <a:schemeClr val="tx1"/>
                </a:solidFill>
              </a:rPr>
              <a:t>为前缀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94F285BC-3728-0CE5-3778-AD3705EDF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631426"/>
            <a:ext cx="4028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b="0">
                <a:solidFill>
                  <a:schemeClr val="tx1"/>
                </a:solidFill>
              </a:rPr>
              <a:t>( </a:t>
            </a:r>
            <a:r>
              <a:rPr lang="en-US" altLang="zh-CN" sz="2400">
                <a:solidFill>
                  <a:srgbClr val="0000CC"/>
                </a:solidFill>
              </a:rPr>
              <a:t>0x</a:t>
            </a:r>
            <a:r>
              <a:rPr lang="en-US" altLang="zh-CN" sz="2400" b="0">
                <a:solidFill>
                  <a:schemeClr val="tx1"/>
                </a:solidFill>
              </a:rPr>
              <a:t> | </a:t>
            </a:r>
            <a:r>
              <a:rPr lang="en-US" altLang="zh-CN" sz="2400">
                <a:solidFill>
                  <a:srgbClr val="0000CC"/>
                </a:solidFill>
              </a:rPr>
              <a:t>0X</a:t>
            </a:r>
            <a:r>
              <a:rPr lang="en-US" altLang="zh-CN" sz="2400" b="0">
                <a:solidFill>
                  <a:schemeClr val="tx1"/>
                </a:solidFill>
              </a:rPr>
              <a:t> ) </a:t>
            </a:r>
            <a:r>
              <a:rPr lang="en-US" altLang="zh-CN" sz="2400" b="0" i="1">
                <a:solidFill>
                  <a:schemeClr val="tx1"/>
                </a:solidFill>
              </a:rPr>
              <a:t>HexDigits</a:t>
            </a:r>
            <a:r>
              <a:rPr lang="en-US" altLang="zh-CN" sz="2400" b="0">
                <a:solidFill>
                  <a:schemeClr val="tx1"/>
                </a:solidFill>
              </a:rPr>
              <a:t>  [ LL | ll ]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2B379CF-3F0F-35D8-0635-9214D4BAA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045514"/>
            <a:ext cx="5045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000">
                <a:solidFill>
                  <a:srgbClr val="0000CC"/>
                </a:solidFill>
              </a:rPr>
              <a:t>十六进制 </a:t>
            </a:r>
            <a:r>
              <a:rPr lang="zh-CN" altLang="en-US" sz="2000" b="0">
                <a:solidFill>
                  <a:srgbClr val="0000CC"/>
                </a:solidFill>
              </a:rPr>
              <a:t> </a:t>
            </a:r>
            <a:r>
              <a:rPr lang="en-US" altLang="zh-CN" sz="2000" b="0">
                <a:solidFill>
                  <a:srgbClr val="0000CC"/>
                </a:solidFill>
              </a:rPr>
              <a:t>( Hexadecimal, base 16 )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7808F75-D776-87A8-7618-136D2CC9E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851964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>
                <a:solidFill>
                  <a:schemeClr val="tx1"/>
                </a:solidFill>
              </a:rPr>
              <a:t>示数形式</a:t>
            </a:r>
          </a:p>
        </p:txBody>
      </p:sp>
    </p:spTree>
    <p:extLst>
      <p:ext uri="{BB962C8B-B14F-4D97-AF65-F5344CB8AC3E}">
        <p14:creationId xmlns:p14="http://schemas.microsoft.com/office/powerpoint/2010/main" val="343883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F3B68AB5-EB45-2E3C-47E3-8E5AE3914340}"/>
              </a:ext>
            </a:extLst>
          </p:cNvPr>
          <p:cNvSpPr/>
          <p:nvPr/>
        </p:nvSpPr>
        <p:spPr bwMode="auto">
          <a:xfrm>
            <a:off x="1905000" y="3926826"/>
            <a:ext cx="3429000" cy="914400"/>
          </a:xfrm>
          <a:prstGeom prst="borderCallout2">
            <a:avLst>
              <a:gd name="adj1" fmla="val 45833"/>
              <a:gd name="adj2" fmla="val 100606"/>
              <a:gd name="adj3" fmla="val 45833"/>
              <a:gd name="adj4" fmla="val 112925"/>
              <a:gd name="adj5" fmla="val -79343"/>
              <a:gd name="adj6" fmla="val 12564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chemeClr val="tx1"/>
                </a:solidFill>
              </a:rPr>
              <a:t>十六进制数字串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000">
                <a:solidFill>
                  <a:schemeClr val="tx1"/>
                </a:solidFill>
              </a:rPr>
              <a:t>可以为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0</a:t>
            </a:r>
            <a:r>
              <a:rPr lang="zh-CN" altLang="en-US">
                <a:solidFill>
                  <a:schemeClr val="tx1"/>
                </a:solidFill>
              </a:rPr>
              <a:t>～</a:t>
            </a:r>
            <a:r>
              <a:rPr lang="en-US" altLang="zh-CN">
                <a:solidFill>
                  <a:schemeClr val="tx1"/>
                </a:solidFill>
              </a:rPr>
              <a:t>9, a</a:t>
            </a:r>
            <a:r>
              <a:rPr lang="zh-CN" altLang="en-US">
                <a:solidFill>
                  <a:schemeClr val="tx1"/>
                </a:solidFill>
              </a:rPr>
              <a:t>～</a:t>
            </a:r>
            <a:r>
              <a:rPr lang="en-US" altLang="zh-CN">
                <a:solidFill>
                  <a:schemeClr val="tx1"/>
                </a:solidFill>
              </a:rPr>
              <a:t>f ( </a:t>
            </a:r>
            <a:r>
              <a:rPr lang="zh-CN" altLang="en-US">
                <a:solidFill>
                  <a:schemeClr val="tx1"/>
                </a:solidFill>
              </a:rPr>
              <a:t>或 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zh-CN" altLang="en-US">
                <a:solidFill>
                  <a:schemeClr val="tx1"/>
                </a:solidFill>
              </a:rPr>
              <a:t>～</a:t>
            </a:r>
            <a:r>
              <a:rPr lang="en-US" altLang="zh-CN">
                <a:solidFill>
                  <a:schemeClr val="tx1"/>
                </a:solidFill>
              </a:rPr>
              <a:t>F )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9F01E921-CBA6-BA0E-5207-D4E7769AB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631426"/>
            <a:ext cx="40621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b="0">
                <a:solidFill>
                  <a:schemeClr val="tx1"/>
                </a:solidFill>
              </a:rPr>
              <a:t>( 0x | 0X ) </a:t>
            </a:r>
            <a:r>
              <a:rPr lang="en-US" altLang="zh-CN" sz="2400" i="1">
                <a:solidFill>
                  <a:srgbClr val="0000CC"/>
                </a:solidFill>
              </a:rPr>
              <a:t>HexDigits</a:t>
            </a:r>
            <a:r>
              <a:rPr lang="en-US" altLang="zh-CN" sz="2400" b="0">
                <a:solidFill>
                  <a:schemeClr val="tx1"/>
                </a:solidFill>
              </a:rPr>
              <a:t>  [ LL | ll ]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524E73EB-636B-1D42-E31F-56BF17561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045514"/>
            <a:ext cx="5045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000">
                <a:solidFill>
                  <a:srgbClr val="0000CC"/>
                </a:solidFill>
              </a:rPr>
              <a:t>十六进制 </a:t>
            </a:r>
            <a:r>
              <a:rPr lang="zh-CN" altLang="en-US" sz="2000" b="0">
                <a:solidFill>
                  <a:srgbClr val="0000CC"/>
                </a:solidFill>
              </a:rPr>
              <a:t> </a:t>
            </a:r>
            <a:r>
              <a:rPr lang="en-US" altLang="zh-CN" sz="2000" b="0">
                <a:solidFill>
                  <a:srgbClr val="0000CC"/>
                </a:solidFill>
              </a:rPr>
              <a:t>( Hexadecimal, base 16 )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8EF110-EF82-41F6-C497-C339EEE41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851964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>
                <a:solidFill>
                  <a:schemeClr val="tx1"/>
                </a:solidFill>
              </a:rPr>
              <a:t>示数形式</a:t>
            </a:r>
          </a:p>
        </p:txBody>
      </p:sp>
    </p:spTree>
    <p:extLst>
      <p:ext uri="{BB962C8B-B14F-4D97-AF65-F5344CB8AC3E}">
        <p14:creationId xmlns:p14="http://schemas.microsoft.com/office/powerpoint/2010/main" val="53635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AC514C80-C826-FA25-4546-10216D618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631426"/>
            <a:ext cx="4028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b="0">
                <a:solidFill>
                  <a:schemeClr val="tx1"/>
                </a:solidFill>
              </a:rPr>
              <a:t>( 0x | 0X ) </a:t>
            </a:r>
            <a:r>
              <a:rPr lang="en-US" altLang="zh-CN" sz="2400" b="0" i="1">
                <a:solidFill>
                  <a:schemeClr val="tx1"/>
                </a:solidFill>
              </a:rPr>
              <a:t>HexDigits</a:t>
            </a:r>
            <a:r>
              <a:rPr lang="en-US" altLang="zh-CN" sz="2400" b="0">
                <a:solidFill>
                  <a:schemeClr val="tx1"/>
                </a:solidFill>
              </a:rPr>
              <a:t>  [ LL | ll ]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BEC8AB92-AC13-3779-CCF9-C3AB5694E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3293414"/>
            <a:ext cx="45196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例如：</a:t>
            </a:r>
          </a:p>
          <a:p>
            <a:pPr algn="l" eaLnBrk="1" hangingPunct="1">
              <a:lnSpc>
                <a:spcPct val="140000"/>
              </a:lnSpc>
            </a:pPr>
            <a:r>
              <a:rPr lang="zh-CN" altLang="en-US" sz="2000" b="0">
                <a:solidFill>
                  <a:schemeClr val="tx1"/>
                </a:solidFill>
              </a:rPr>
              <a:t>	</a:t>
            </a:r>
            <a:r>
              <a:rPr lang="en-US" altLang="zh-CN" sz="2000" b="0">
                <a:solidFill>
                  <a:schemeClr val="tx1"/>
                </a:solidFill>
              </a:rPr>
              <a:t>0x2a	0x45	0xffL	0xA1e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AA77AAE4-D781-0396-6A27-7C7068C17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045514"/>
            <a:ext cx="5045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000">
                <a:solidFill>
                  <a:srgbClr val="0000CC"/>
                </a:solidFill>
              </a:rPr>
              <a:t>十六进制 </a:t>
            </a:r>
            <a:r>
              <a:rPr lang="zh-CN" altLang="en-US" sz="2000" b="0">
                <a:solidFill>
                  <a:srgbClr val="0000CC"/>
                </a:solidFill>
              </a:rPr>
              <a:t> </a:t>
            </a:r>
            <a:r>
              <a:rPr lang="en-US" altLang="zh-CN" sz="2000" b="0">
                <a:solidFill>
                  <a:srgbClr val="0000CC"/>
                </a:solidFill>
              </a:rPr>
              <a:t>( Hexadecimal, base 16 )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33B7BA3-BF75-1CC8-24CE-17915EA96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851964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>
                <a:solidFill>
                  <a:schemeClr val="tx1"/>
                </a:solidFill>
              </a:rPr>
              <a:t>示数形式</a:t>
            </a:r>
          </a:p>
        </p:txBody>
      </p:sp>
    </p:spTree>
    <p:extLst>
      <p:ext uri="{BB962C8B-B14F-4D97-AF65-F5344CB8AC3E}">
        <p14:creationId xmlns:p14="http://schemas.microsoft.com/office/powerpoint/2010/main" val="169078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9F76421E-5742-671B-680D-DD3F95CB5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629847"/>
            <a:ext cx="4028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b="0">
                <a:solidFill>
                  <a:schemeClr val="tx1"/>
                </a:solidFill>
              </a:rPr>
              <a:t>( 0x | 0X ) </a:t>
            </a:r>
            <a:r>
              <a:rPr lang="en-US" altLang="zh-CN" sz="2400" b="0" i="1">
                <a:solidFill>
                  <a:schemeClr val="tx1"/>
                </a:solidFill>
              </a:rPr>
              <a:t>HexDigits</a:t>
            </a:r>
            <a:r>
              <a:rPr lang="en-US" altLang="zh-CN" sz="2400" b="0">
                <a:solidFill>
                  <a:schemeClr val="tx1"/>
                </a:solidFill>
              </a:rPr>
              <a:t>  [ LL | ll ]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20AB9C4D-62D2-7BFE-8117-582FC50C4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3291835"/>
            <a:ext cx="45196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例如：</a:t>
            </a:r>
          </a:p>
          <a:p>
            <a:pPr algn="l" eaLnBrk="1" hangingPunct="1">
              <a:lnSpc>
                <a:spcPct val="140000"/>
              </a:lnSpc>
            </a:pPr>
            <a:r>
              <a:rPr lang="zh-CN" altLang="en-US" sz="2000" b="0">
                <a:solidFill>
                  <a:schemeClr val="tx1"/>
                </a:solidFill>
              </a:rPr>
              <a:t>	</a:t>
            </a:r>
            <a:r>
              <a:rPr lang="en-US" altLang="zh-CN" sz="2000">
                <a:solidFill>
                  <a:srgbClr val="CC3300"/>
                </a:solidFill>
              </a:rPr>
              <a:t>0x2a</a:t>
            </a:r>
            <a:r>
              <a:rPr lang="en-US" altLang="zh-CN" sz="2000" b="0">
                <a:solidFill>
                  <a:schemeClr val="tx1"/>
                </a:solidFill>
              </a:rPr>
              <a:t>	0x45	0xffL	0xA1e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DFD792F-BFEA-DF8B-9BE5-AD3965659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043935"/>
            <a:ext cx="5045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000">
                <a:solidFill>
                  <a:srgbClr val="0000CC"/>
                </a:solidFill>
              </a:rPr>
              <a:t>十六进制 </a:t>
            </a:r>
            <a:r>
              <a:rPr lang="zh-CN" altLang="en-US" sz="2000" b="0">
                <a:solidFill>
                  <a:srgbClr val="0000CC"/>
                </a:solidFill>
              </a:rPr>
              <a:t> </a:t>
            </a:r>
            <a:r>
              <a:rPr lang="en-US" altLang="zh-CN" sz="2000" b="0">
                <a:solidFill>
                  <a:srgbClr val="0000CC"/>
                </a:solidFill>
              </a:rPr>
              <a:t>( Hexadecimal, base 16 )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34E8ADF-1878-BBFA-A637-327657828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850385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>
                <a:solidFill>
                  <a:schemeClr val="tx1"/>
                </a:solidFill>
              </a:rPr>
              <a:t>示数形式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53BDC78-85BF-FC52-B245-3CFAB574690A}"/>
              </a:ext>
            </a:extLst>
          </p:cNvPr>
          <p:cNvSpPr/>
          <p:nvPr/>
        </p:nvSpPr>
        <p:spPr bwMode="auto">
          <a:xfrm>
            <a:off x="5029200" y="4763447"/>
            <a:ext cx="2895600" cy="457200"/>
          </a:xfrm>
          <a:prstGeom prst="borderCallout2">
            <a:avLst>
              <a:gd name="adj1" fmla="val 47727"/>
              <a:gd name="adj2" fmla="val -238"/>
              <a:gd name="adj3" fmla="val 47727"/>
              <a:gd name="adj4" fmla="val -21408"/>
              <a:gd name="adj5" fmla="val -120202"/>
              <a:gd name="adj6" fmla="val -4661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</a:rPr>
              <a:t>2×16</a:t>
            </a:r>
            <a:r>
              <a:rPr lang="en-US" altLang="zh-CN" baseline="30000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＋</a:t>
            </a:r>
            <a:r>
              <a:rPr lang="en-US" altLang="zh-CN">
                <a:solidFill>
                  <a:schemeClr val="tx1"/>
                </a:solidFill>
              </a:rPr>
              <a:t>10×16</a:t>
            </a:r>
            <a:r>
              <a:rPr lang="en-US" altLang="zh-CN" baseline="30000">
                <a:solidFill>
                  <a:schemeClr val="tx1"/>
                </a:solidFill>
              </a:rPr>
              <a:t>0</a:t>
            </a:r>
            <a:r>
              <a:rPr lang="en-US" altLang="zh-CN">
                <a:solidFill>
                  <a:schemeClr val="tx1"/>
                </a:solidFill>
              </a:rPr>
              <a:t> = 42</a:t>
            </a:r>
          </a:p>
        </p:txBody>
      </p:sp>
    </p:spTree>
    <p:extLst>
      <p:ext uri="{BB962C8B-B14F-4D97-AF65-F5344CB8AC3E}">
        <p14:creationId xmlns:p14="http://schemas.microsoft.com/office/powerpoint/2010/main" val="320866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726CB823-E23A-4F1C-CFB0-2C49EB0A7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629847"/>
            <a:ext cx="4028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b="0">
                <a:solidFill>
                  <a:schemeClr val="tx1"/>
                </a:solidFill>
              </a:rPr>
              <a:t>( 0x | 0X ) </a:t>
            </a:r>
            <a:r>
              <a:rPr lang="en-US" altLang="zh-CN" sz="2400" b="0" i="1">
                <a:solidFill>
                  <a:schemeClr val="tx1"/>
                </a:solidFill>
              </a:rPr>
              <a:t>HexDigits</a:t>
            </a:r>
            <a:r>
              <a:rPr lang="en-US" altLang="zh-CN" sz="2400" b="0">
                <a:solidFill>
                  <a:schemeClr val="tx1"/>
                </a:solidFill>
              </a:rPr>
              <a:t>  [ LL | ll ]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7103E0E3-734A-A695-D2BA-20D8B7802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3291835"/>
            <a:ext cx="45196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例如：</a:t>
            </a:r>
          </a:p>
          <a:p>
            <a:pPr algn="l" eaLnBrk="1" hangingPunct="1">
              <a:lnSpc>
                <a:spcPct val="140000"/>
              </a:lnSpc>
            </a:pPr>
            <a:r>
              <a:rPr lang="zh-CN" altLang="en-US" sz="2000" b="0">
                <a:solidFill>
                  <a:schemeClr val="tx1"/>
                </a:solidFill>
              </a:rPr>
              <a:t>	</a:t>
            </a:r>
            <a:r>
              <a:rPr lang="en-US" altLang="zh-CN" sz="2000" b="0">
                <a:solidFill>
                  <a:schemeClr val="tx1"/>
                </a:solidFill>
              </a:rPr>
              <a:t>0x2a	</a:t>
            </a:r>
            <a:r>
              <a:rPr lang="en-US" altLang="zh-CN" sz="2000">
                <a:solidFill>
                  <a:srgbClr val="CC3300"/>
                </a:solidFill>
              </a:rPr>
              <a:t>0x45</a:t>
            </a:r>
            <a:r>
              <a:rPr lang="en-US" altLang="zh-CN" sz="2000" b="0">
                <a:solidFill>
                  <a:schemeClr val="tx1"/>
                </a:solidFill>
              </a:rPr>
              <a:t>	0xffL	0xA1e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2FC0C461-B495-1ECD-E881-375429DC4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043935"/>
            <a:ext cx="5045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000">
                <a:solidFill>
                  <a:srgbClr val="0000CC"/>
                </a:solidFill>
              </a:rPr>
              <a:t>十六进制 </a:t>
            </a:r>
            <a:r>
              <a:rPr lang="zh-CN" altLang="en-US" sz="2000" b="0">
                <a:solidFill>
                  <a:srgbClr val="0000CC"/>
                </a:solidFill>
              </a:rPr>
              <a:t> </a:t>
            </a:r>
            <a:r>
              <a:rPr lang="en-US" altLang="zh-CN" sz="2000" b="0">
                <a:solidFill>
                  <a:srgbClr val="0000CC"/>
                </a:solidFill>
              </a:rPr>
              <a:t>( Hexadecimal, base 16 )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41365F9-1045-9C0F-AF3E-401B9B395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850385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>
                <a:solidFill>
                  <a:schemeClr val="tx1"/>
                </a:solidFill>
              </a:rPr>
              <a:t>示数形式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18BA5D2-8379-15B3-05F4-F51145E39AAD}"/>
              </a:ext>
            </a:extLst>
          </p:cNvPr>
          <p:cNvSpPr/>
          <p:nvPr/>
        </p:nvSpPr>
        <p:spPr bwMode="auto">
          <a:xfrm>
            <a:off x="5867400" y="4763447"/>
            <a:ext cx="2895600" cy="457200"/>
          </a:xfrm>
          <a:prstGeom prst="borderCallout2">
            <a:avLst>
              <a:gd name="adj1" fmla="val 43182"/>
              <a:gd name="adj2" fmla="val -238"/>
              <a:gd name="adj3" fmla="val 43182"/>
              <a:gd name="adj4" fmla="val -21926"/>
              <a:gd name="adj5" fmla="val -130556"/>
              <a:gd name="adj6" fmla="val -4358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</a:rPr>
              <a:t>4×16</a:t>
            </a:r>
            <a:r>
              <a:rPr lang="en-US" altLang="zh-CN" baseline="30000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＋</a:t>
            </a:r>
            <a:r>
              <a:rPr lang="en-US" altLang="zh-CN">
                <a:solidFill>
                  <a:schemeClr val="tx1"/>
                </a:solidFill>
              </a:rPr>
              <a:t>5×16</a:t>
            </a:r>
            <a:r>
              <a:rPr lang="en-US" altLang="zh-CN" baseline="30000">
                <a:solidFill>
                  <a:schemeClr val="tx1"/>
                </a:solidFill>
              </a:rPr>
              <a:t>0</a:t>
            </a:r>
            <a:r>
              <a:rPr lang="en-US" altLang="zh-CN">
                <a:solidFill>
                  <a:schemeClr val="tx1"/>
                </a:solidFill>
              </a:rPr>
              <a:t> = 69</a:t>
            </a:r>
          </a:p>
        </p:txBody>
      </p:sp>
    </p:spTree>
    <p:extLst>
      <p:ext uri="{BB962C8B-B14F-4D97-AF65-F5344CB8AC3E}">
        <p14:creationId xmlns:p14="http://schemas.microsoft.com/office/powerpoint/2010/main" val="48229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A7AF9F9D-6E7C-3E4D-37D8-701B6868D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629847"/>
            <a:ext cx="4028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b="0">
                <a:solidFill>
                  <a:schemeClr val="tx1"/>
                </a:solidFill>
              </a:rPr>
              <a:t>( 0x | 0X ) </a:t>
            </a:r>
            <a:r>
              <a:rPr lang="en-US" altLang="zh-CN" sz="2400" b="0" i="1">
                <a:solidFill>
                  <a:schemeClr val="tx1"/>
                </a:solidFill>
              </a:rPr>
              <a:t>HexDigits</a:t>
            </a:r>
            <a:r>
              <a:rPr lang="en-US" altLang="zh-CN" sz="2400" b="0">
                <a:solidFill>
                  <a:schemeClr val="tx1"/>
                </a:solidFill>
              </a:rPr>
              <a:t>  [ LL | ll ]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6171C959-FD17-C2BB-2195-10A6D917E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3291835"/>
            <a:ext cx="45196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例如：</a:t>
            </a:r>
          </a:p>
          <a:p>
            <a:pPr algn="l" eaLnBrk="1" hangingPunct="1">
              <a:lnSpc>
                <a:spcPct val="140000"/>
              </a:lnSpc>
            </a:pPr>
            <a:r>
              <a:rPr lang="zh-CN" altLang="en-US" sz="2000" b="0">
                <a:solidFill>
                  <a:schemeClr val="tx1"/>
                </a:solidFill>
              </a:rPr>
              <a:t>	</a:t>
            </a:r>
            <a:r>
              <a:rPr lang="en-US" altLang="zh-CN" sz="2000" b="0">
                <a:solidFill>
                  <a:schemeClr val="tx1"/>
                </a:solidFill>
              </a:rPr>
              <a:t>0x2a	0x45	</a:t>
            </a:r>
            <a:r>
              <a:rPr lang="en-US" altLang="zh-CN" sz="2000">
                <a:solidFill>
                  <a:srgbClr val="CC3300"/>
                </a:solidFill>
              </a:rPr>
              <a:t>0xffL</a:t>
            </a:r>
            <a:r>
              <a:rPr lang="en-US" altLang="zh-CN" sz="2000" b="0">
                <a:solidFill>
                  <a:schemeClr val="tx1"/>
                </a:solidFill>
              </a:rPr>
              <a:t>	0xA1e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3CE5F827-A640-8BBB-7396-C47D8BE2E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043935"/>
            <a:ext cx="5045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000">
                <a:solidFill>
                  <a:srgbClr val="0000CC"/>
                </a:solidFill>
              </a:rPr>
              <a:t>十六进制 </a:t>
            </a:r>
            <a:r>
              <a:rPr lang="zh-CN" altLang="en-US" sz="2000" b="0">
                <a:solidFill>
                  <a:srgbClr val="0000CC"/>
                </a:solidFill>
              </a:rPr>
              <a:t> </a:t>
            </a:r>
            <a:r>
              <a:rPr lang="en-US" altLang="zh-CN" sz="2000" b="0">
                <a:solidFill>
                  <a:srgbClr val="0000CC"/>
                </a:solidFill>
              </a:rPr>
              <a:t>( Hexadecimal, base 16 )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06C1DE4-1CDD-E054-3298-2F900C42C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850385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>
                <a:solidFill>
                  <a:schemeClr val="tx1"/>
                </a:solidFill>
              </a:rPr>
              <a:t>示数形式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ABD165C-E433-8AE4-7A65-57B969BE25E8}"/>
              </a:ext>
            </a:extLst>
          </p:cNvPr>
          <p:cNvSpPr/>
          <p:nvPr/>
        </p:nvSpPr>
        <p:spPr bwMode="auto">
          <a:xfrm>
            <a:off x="6400800" y="4763447"/>
            <a:ext cx="3200400" cy="457200"/>
          </a:xfrm>
          <a:prstGeom prst="borderCallout2">
            <a:avLst>
              <a:gd name="adj1" fmla="val 50758"/>
              <a:gd name="adj2" fmla="val -648"/>
              <a:gd name="adj3" fmla="val 50758"/>
              <a:gd name="adj4" fmla="val -14525"/>
              <a:gd name="adj5" fmla="val -125000"/>
              <a:gd name="adj6" fmla="val -2991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</a:rPr>
              <a:t>15×16</a:t>
            </a:r>
            <a:r>
              <a:rPr lang="en-US" altLang="zh-CN" baseline="30000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＋</a:t>
            </a:r>
            <a:r>
              <a:rPr lang="en-US" altLang="zh-CN">
                <a:solidFill>
                  <a:schemeClr val="tx1"/>
                </a:solidFill>
              </a:rPr>
              <a:t>15×16</a:t>
            </a:r>
            <a:r>
              <a:rPr lang="en-US" altLang="zh-CN" baseline="30000">
                <a:solidFill>
                  <a:schemeClr val="tx1"/>
                </a:solidFill>
              </a:rPr>
              <a:t>0</a:t>
            </a:r>
            <a:r>
              <a:rPr lang="en-US" altLang="zh-CN">
                <a:solidFill>
                  <a:schemeClr val="tx1"/>
                </a:solidFill>
              </a:rPr>
              <a:t> = 255</a:t>
            </a:r>
          </a:p>
        </p:txBody>
      </p:sp>
    </p:spTree>
    <p:extLst>
      <p:ext uri="{BB962C8B-B14F-4D97-AF65-F5344CB8AC3E}">
        <p14:creationId xmlns:p14="http://schemas.microsoft.com/office/powerpoint/2010/main" val="152172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69">
            <a:extLst>
              <a:ext uri="{FF2B5EF4-FFF2-40B4-BE49-F238E27FC236}">
                <a16:creationId xmlns:a16="http://schemas.microsoft.com/office/drawing/2014/main" id="{0ECA81B5-3966-6B4F-6E69-16B8DACC1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863774"/>
              </p:ext>
            </p:extLst>
          </p:nvPr>
        </p:nvGraphicFramePr>
        <p:xfrm>
          <a:off x="2683994" y="1051291"/>
          <a:ext cx="5315585" cy="43907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运算</a:t>
                      </a:r>
                    </a:p>
                  </a:txBody>
                  <a:tcPr marL="68588" marR="68588" marT="34297" marB="342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例子</a:t>
                      </a:r>
                    </a:p>
                  </a:txBody>
                  <a:tcPr marL="68588" marR="68588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结果</a:t>
                      </a:r>
                    </a:p>
                  </a:txBody>
                  <a:tcPr marL="68588" marR="68588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marL="68588" marR="68588" marT="34297" marB="342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 + 3 ;</a:t>
                      </a:r>
                    </a:p>
                  </a:txBody>
                  <a:tcPr marL="68588" marR="68588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5, int &gt;</a:t>
                      </a:r>
                    </a:p>
                  </a:txBody>
                  <a:tcPr marL="68588" marR="68588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+10 ;</a:t>
                      </a:r>
                    </a:p>
                  </a:txBody>
                  <a:tcPr marL="68588" marR="68588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15, int &gt;</a:t>
                      </a:r>
                    </a:p>
                  </a:txBody>
                  <a:tcPr marL="68588" marR="68588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970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8588" marR="68588" marT="34297" marB="342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 – 4 ;</a:t>
                      </a:r>
                    </a:p>
                  </a:txBody>
                  <a:tcPr marL="68588" marR="68588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9, int &gt;</a:t>
                      </a:r>
                    </a:p>
                  </a:txBody>
                  <a:tcPr marL="68588" marR="68588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– 7 ;</a:t>
                      </a:r>
                    </a:p>
                  </a:txBody>
                  <a:tcPr marL="68588" marR="68588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-3, int &gt;</a:t>
                      </a:r>
                    </a:p>
                  </a:txBody>
                  <a:tcPr marL="68588" marR="68588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marL="68588" marR="68588" marT="34297" marB="342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* 4 ;</a:t>
                      </a:r>
                    </a:p>
                  </a:txBody>
                  <a:tcPr marL="68588" marR="68588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12, int &gt;</a:t>
                      </a:r>
                    </a:p>
                  </a:txBody>
                  <a:tcPr marL="68588" marR="68588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* 11 ;</a:t>
                      </a:r>
                    </a:p>
                  </a:txBody>
                  <a:tcPr marL="68588" marR="68588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55, int &gt;</a:t>
                      </a:r>
                    </a:p>
                  </a:txBody>
                  <a:tcPr marL="68588" marR="68588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 rowSpan="5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13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8" marR="68588" marT="34297" marB="342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 / 2 ;</a:t>
                      </a:r>
                    </a:p>
                  </a:txBody>
                  <a:tcPr marL="68588" marR="68588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4, int &gt;</a:t>
                      </a:r>
                    </a:p>
                  </a:txBody>
                  <a:tcPr marL="68588" marR="68588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71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 / 4 ;</a:t>
                      </a:r>
                    </a:p>
                  </a:txBody>
                  <a:tcPr marL="68588" marR="68588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1, int &gt;</a:t>
                      </a:r>
                    </a:p>
                  </a:txBody>
                  <a:tcPr marL="68588" marR="68588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/ 5 ;</a:t>
                      </a:r>
                    </a:p>
                  </a:txBody>
                  <a:tcPr marL="68588" marR="68588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0, int &gt;</a:t>
                      </a:r>
                    </a:p>
                  </a:txBody>
                  <a:tcPr marL="68588" marR="68588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-11 / 2 ;</a:t>
                      </a:r>
                    </a:p>
                  </a:txBody>
                  <a:tcPr marL="68588" marR="68588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-5, int &gt;</a:t>
                      </a:r>
                    </a:p>
                  </a:txBody>
                  <a:tcPr marL="68588" marR="68588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 / 0 ;</a:t>
                      </a:r>
                    </a:p>
                  </a:txBody>
                  <a:tcPr marL="68588" marR="68588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undef, int &gt;</a:t>
                      </a:r>
                    </a:p>
                  </a:txBody>
                  <a:tcPr marL="68588" marR="68588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000">
                <a:tc row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%</a:t>
                      </a:r>
                    </a:p>
                  </a:txBody>
                  <a:tcPr marL="68588" marR="68588" marT="34297" marB="342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10 % 3 ;</a:t>
                      </a:r>
                    </a:p>
                  </a:txBody>
                  <a:tcPr marL="68588" marR="68588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1, int &gt;</a:t>
                      </a:r>
                    </a:p>
                  </a:txBody>
                  <a:tcPr marL="68588" marR="68588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23 % 4 ;</a:t>
                      </a:r>
                    </a:p>
                  </a:txBody>
                  <a:tcPr marL="68588" marR="68588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3, int &gt;</a:t>
                      </a:r>
                    </a:p>
                  </a:txBody>
                  <a:tcPr marL="68588" marR="68588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5 % 0 ;</a:t>
                      </a:r>
                    </a:p>
                  </a:txBody>
                  <a:tcPr marL="68588" marR="68588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undef, int &gt;</a:t>
                      </a:r>
                    </a:p>
                  </a:txBody>
                  <a:tcPr marL="68588" marR="68588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0195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sizeof</a:t>
                      </a:r>
                    </a:p>
                  </a:txBody>
                  <a:tcPr marL="68588" marR="68588" marT="34297" marB="342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sizeof (256)</a:t>
                      </a:r>
                    </a:p>
                  </a:txBody>
                  <a:tcPr marL="68588" marR="68588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4, int &gt;</a:t>
                      </a:r>
                    </a:p>
                  </a:txBody>
                  <a:tcPr marL="68588" marR="68588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sizeof (int)</a:t>
                      </a:r>
                    </a:p>
                  </a:txBody>
                  <a:tcPr marL="68588" marR="68588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4, int &gt;</a:t>
                      </a:r>
                    </a:p>
                  </a:txBody>
                  <a:tcPr marL="68588" marR="68588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11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AE90F21B-9BF6-2244-6786-039EEB88E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629847"/>
            <a:ext cx="4028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b="0">
                <a:solidFill>
                  <a:schemeClr val="tx1"/>
                </a:solidFill>
              </a:rPr>
              <a:t>( 0x | 0X ) </a:t>
            </a:r>
            <a:r>
              <a:rPr lang="en-US" altLang="zh-CN" sz="2400" b="0" i="1">
                <a:solidFill>
                  <a:schemeClr val="tx1"/>
                </a:solidFill>
              </a:rPr>
              <a:t>HexDigits</a:t>
            </a:r>
            <a:r>
              <a:rPr lang="en-US" altLang="zh-CN" sz="2400" b="0">
                <a:solidFill>
                  <a:schemeClr val="tx1"/>
                </a:solidFill>
              </a:rPr>
              <a:t>  [ LL | ll ]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A37B41CF-FFC3-5A9D-A8AA-43E11C348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3291835"/>
            <a:ext cx="45196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例如：</a:t>
            </a:r>
          </a:p>
          <a:p>
            <a:pPr algn="l" eaLnBrk="1" hangingPunct="1">
              <a:lnSpc>
                <a:spcPct val="140000"/>
              </a:lnSpc>
            </a:pPr>
            <a:r>
              <a:rPr lang="zh-CN" altLang="en-US" sz="2000" b="0">
                <a:solidFill>
                  <a:schemeClr val="tx1"/>
                </a:solidFill>
              </a:rPr>
              <a:t>	</a:t>
            </a:r>
            <a:r>
              <a:rPr lang="en-US" altLang="zh-CN" sz="2000" b="0">
                <a:solidFill>
                  <a:schemeClr val="tx1"/>
                </a:solidFill>
              </a:rPr>
              <a:t>0x2a	0x45	0xffL	</a:t>
            </a:r>
            <a:r>
              <a:rPr lang="en-US" altLang="zh-CN" sz="2000">
                <a:solidFill>
                  <a:srgbClr val="CC3300"/>
                </a:solidFill>
              </a:rPr>
              <a:t>0xA1e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37EFC052-3358-56AE-4938-82F1B63B9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043935"/>
            <a:ext cx="5045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000">
                <a:solidFill>
                  <a:srgbClr val="0000CC"/>
                </a:solidFill>
              </a:rPr>
              <a:t>十六进制 </a:t>
            </a:r>
            <a:r>
              <a:rPr lang="zh-CN" altLang="en-US" sz="2000" b="0">
                <a:solidFill>
                  <a:srgbClr val="0000CC"/>
                </a:solidFill>
              </a:rPr>
              <a:t> </a:t>
            </a:r>
            <a:r>
              <a:rPr lang="en-US" altLang="zh-CN" sz="2000" b="0">
                <a:solidFill>
                  <a:srgbClr val="0000CC"/>
                </a:solidFill>
              </a:rPr>
              <a:t>( Hexadecimal, base 16 )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F8DEA65-0847-5E46-4388-B29CFFBE8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850385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>
                <a:solidFill>
                  <a:schemeClr val="tx1"/>
                </a:solidFill>
              </a:rPr>
              <a:t>示数形式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07C5112A-F006-FC82-7706-7B684E3022FF}"/>
              </a:ext>
            </a:extLst>
          </p:cNvPr>
          <p:cNvSpPr/>
          <p:nvPr/>
        </p:nvSpPr>
        <p:spPr bwMode="auto">
          <a:xfrm>
            <a:off x="1905000" y="4763447"/>
            <a:ext cx="3733800" cy="457200"/>
          </a:xfrm>
          <a:prstGeom prst="borderCallout2">
            <a:avLst>
              <a:gd name="adj1" fmla="val 43182"/>
              <a:gd name="adj2" fmla="val 100001"/>
              <a:gd name="adj3" fmla="val 41667"/>
              <a:gd name="adj4" fmla="val 111064"/>
              <a:gd name="adj5" fmla="val -119444"/>
              <a:gd name="adj6" fmla="val 12130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</a:rPr>
              <a:t>10×16</a:t>
            </a:r>
            <a:r>
              <a:rPr lang="en-US" altLang="zh-CN" baseline="30000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＋ </a:t>
            </a:r>
            <a:r>
              <a:rPr lang="en-US" altLang="zh-CN">
                <a:solidFill>
                  <a:schemeClr val="tx1"/>
                </a:solidFill>
              </a:rPr>
              <a:t>1×16</a:t>
            </a:r>
            <a:r>
              <a:rPr lang="en-US" altLang="zh-CN" baseline="30000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＋</a:t>
            </a:r>
            <a:r>
              <a:rPr lang="en-US" altLang="zh-CN">
                <a:solidFill>
                  <a:schemeClr val="tx1"/>
                </a:solidFill>
              </a:rPr>
              <a:t>14×16</a:t>
            </a:r>
            <a:r>
              <a:rPr lang="en-US" altLang="zh-CN" baseline="30000">
                <a:solidFill>
                  <a:schemeClr val="tx1"/>
                </a:solidFill>
              </a:rPr>
              <a:t>0</a:t>
            </a:r>
            <a:r>
              <a:rPr lang="en-US" altLang="zh-CN">
                <a:solidFill>
                  <a:schemeClr val="tx1"/>
                </a:solidFill>
              </a:rPr>
              <a:t> = 2590</a:t>
            </a:r>
          </a:p>
        </p:txBody>
      </p:sp>
    </p:spTree>
    <p:extLst>
      <p:ext uri="{BB962C8B-B14F-4D97-AF65-F5344CB8AC3E}">
        <p14:creationId xmlns:p14="http://schemas.microsoft.com/office/powerpoint/2010/main" val="137030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8608990-AC94-464E-C69B-2A0B9A0C98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7176708"/>
              </p:ext>
            </p:extLst>
          </p:nvPr>
        </p:nvGraphicFramePr>
        <p:xfrm>
          <a:off x="1356649" y="1254068"/>
          <a:ext cx="8895714" cy="2806700"/>
        </p:xfrm>
        <a:graphic>
          <a:graphicData uri="http://schemas.openxmlformats.org/drawingml/2006/table">
            <a:tbl>
              <a:tblPr/>
              <a:tblGrid>
                <a:gridCol w="1827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5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2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41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16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数据类型</a:t>
                      </a: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定义标识符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数值范围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占字节数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有效位数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单精度实型</a:t>
                      </a: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float</a:t>
                      </a: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-3.4E-38</a:t>
                      </a:r>
                      <a:r>
                        <a:rPr lang="zh-CN" altLang="en-US" sz="20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20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3.4E+38</a:t>
                      </a: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4(32</a:t>
                      </a:r>
                      <a:r>
                        <a:rPr lang="zh-CN" altLang="en-US" sz="20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  <a:r>
                        <a:rPr lang="en-US" altLang="zh-CN" sz="20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7</a:t>
                      </a:r>
                      <a:r>
                        <a:rPr lang="zh-CN" altLang="en-US" sz="20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6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双精度实型</a:t>
                      </a: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double</a:t>
                      </a: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-1.7E+308</a:t>
                      </a:r>
                      <a:r>
                        <a:rPr lang="zh-CN" altLang="en-US" sz="20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20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1.7E+308</a:t>
                      </a: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8(64</a:t>
                      </a:r>
                      <a:r>
                        <a:rPr lang="zh-CN" altLang="en-US" sz="20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  <a:r>
                        <a:rPr lang="en-US" altLang="zh-CN" sz="20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16</a:t>
                      </a:r>
                      <a:r>
                        <a:rPr lang="zh-CN" altLang="en-US" sz="20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6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长双精度实型</a:t>
                      </a: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long  double</a:t>
                      </a: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-3.4E+4932</a:t>
                      </a:r>
                      <a:r>
                        <a:rPr lang="zh-CN" altLang="en-US" sz="20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20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1.1E+4932</a:t>
                      </a: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16(128</a:t>
                      </a:r>
                      <a:r>
                        <a:rPr lang="zh-CN" altLang="en-US" sz="20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  <a:r>
                        <a:rPr lang="en-US" altLang="zh-CN" sz="20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19</a:t>
                      </a:r>
                      <a:r>
                        <a:rPr lang="zh-CN" altLang="en-US" sz="20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D70CF206-7189-797E-8FE5-9032DED2CB4F}"/>
              </a:ext>
            </a:extLst>
          </p:cNvPr>
          <p:cNvSpPr/>
          <p:nvPr/>
        </p:nvSpPr>
        <p:spPr>
          <a:xfrm>
            <a:off x="2081085" y="302318"/>
            <a:ext cx="1261884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浮点型</a:t>
            </a:r>
          </a:p>
        </p:txBody>
      </p:sp>
    </p:spTree>
    <p:extLst>
      <p:ext uri="{BB962C8B-B14F-4D97-AF65-F5344CB8AC3E}">
        <p14:creationId xmlns:p14="http://schemas.microsoft.com/office/powerpoint/2010/main" val="3549009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F26F504-9AD1-3F3D-0067-3624EC91A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764" y="1169050"/>
            <a:ext cx="1717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>
                <a:solidFill>
                  <a:srgbClr val="0000CC"/>
                </a:solidFill>
              </a:rPr>
              <a:t>常用示数方式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A9ADF93-F20A-1EE6-4942-C7928E493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964" y="2177112"/>
            <a:ext cx="4354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b="0">
                <a:solidFill>
                  <a:schemeClr val="tx1"/>
                </a:solidFill>
              </a:rPr>
              <a:t>[ + | - ] </a:t>
            </a:r>
            <a:r>
              <a:rPr lang="en-US" altLang="zh-CN" sz="2400" b="0" i="1">
                <a:solidFill>
                  <a:schemeClr val="tx1"/>
                </a:solidFill>
              </a:rPr>
              <a:t>Digits</a:t>
            </a:r>
            <a:r>
              <a:rPr lang="en-US" altLang="zh-CN" sz="2400" b="0">
                <a:solidFill>
                  <a:schemeClr val="tx1"/>
                </a:solidFill>
              </a:rPr>
              <a:t>. </a:t>
            </a:r>
            <a:r>
              <a:rPr lang="en-US" altLang="zh-CN" sz="2400" b="0" i="1">
                <a:solidFill>
                  <a:schemeClr val="tx1"/>
                </a:solidFill>
              </a:rPr>
              <a:t>Digits</a:t>
            </a:r>
            <a:r>
              <a:rPr lang="en-US" altLang="zh-CN" sz="2400" b="0">
                <a:solidFill>
                  <a:schemeClr val="tx1"/>
                </a:solidFill>
              </a:rPr>
              <a:t> [ F | f | L | l ]</a:t>
            </a:r>
          </a:p>
        </p:txBody>
      </p:sp>
    </p:spTree>
    <p:extLst>
      <p:ext uri="{BB962C8B-B14F-4D97-AF65-F5344CB8AC3E}">
        <p14:creationId xmlns:p14="http://schemas.microsoft.com/office/powerpoint/2010/main" val="116693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5" grpId="0" bldLvl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>
            <a:extLst>
              <a:ext uri="{FF2B5EF4-FFF2-40B4-BE49-F238E27FC236}">
                <a16:creationId xmlns:a16="http://schemas.microsoft.com/office/drawing/2014/main" id="{D2729235-70BD-07AB-0EFF-02942EA1E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964" y="2177112"/>
            <a:ext cx="4354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b="0">
                <a:solidFill>
                  <a:schemeClr val="tx1"/>
                </a:solidFill>
              </a:rPr>
              <a:t>[ + | - ] </a:t>
            </a:r>
            <a:r>
              <a:rPr lang="en-US" altLang="zh-CN" sz="2400" i="1">
                <a:solidFill>
                  <a:srgbClr val="0000CC"/>
                </a:solidFill>
              </a:rPr>
              <a:t>Digits</a:t>
            </a:r>
            <a:r>
              <a:rPr lang="en-US" altLang="zh-CN" sz="2400" b="0">
                <a:solidFill>
                  <a:schemeClr val="tx1"/>
                </a:solidFill>
              </a:rPr>
              <a:t>. </a:t>
            </a:r>
            <a:r>
              <a:rPr lang="en-US" altLang="zh-CN" sz="2400" i="1">
                <a:solidFill>
                  <a:srgbClr val="0000CC"/>
                </a:solidFill>
              </a:rPr>
              <a:t>Digits</a:t>
            </a:r>
            <a:r>
              <a:rPr lang="en-US" altLang="zh-CN" sz="2400" b="0">
                <a:solidFill>
                  <a:schemeClr val="tx1"/>
                </a:solidFill>
              </a:rPr>
              <a:t> [ F | f | L | l ]</a:t>
            </a:r>
          </a:p>
        </p:txBody>
      </p:sp>
      <p:grpSp>
        <p:nvGrpSpPr>
          <p:cNvPr id="12" name="Group 3">
            <a:extLst>
              <a:ext uri="{FF2B5EF4-FFF2-40B4-BE49-F238E27FC236}">
                <a16:creationId xmlns:a16="http://schemas.microsoft.com/office/drawing/2014/main" id="{4FA664B9-4E55-3DE0-7AAE-B29EC4671E3A}"/>
              </a:ext>
            </a:extLst>
          </p:cNvPr>
          <p:cNvGrpSpPr/>
          <p:nvPr/>
        </p:nvGrpSpPr>
        <p:grpSpPr bwMode="auto">
          <a:xfrm>
            <a:off x="2812473" y="2635899"/>
            <a:ext cx="1946275" cy="1219200"/>
            <a:chOff x="960" y="1872"/>
            <a:chExt cx="1226" cy="768"/>
          </a:xfrm>
        </p:grpSpPr>
        <p:sp>
          <p:nvSpPr>
            <p:cNvPr id="13" name="AutoShape 4">
              <a:extLst>
                <a:ext uri="{FF2B5EF4-FFF2-40B4-BE49-F238E27FC236}">
                  <a16:creationId xmlns:a16="http://schemas.microsoft.com/office/drawing/2014/main" id="{78CF688D-C209-D903-9F37-D7961C652ED4}"/>
                </a:ext>
              </a:extLst>
            </p:cNvPr>
            <p:cNvSpPr/>
            <p:nvPr/>
          </p:nvSpPr>
          <p:spPr bwMode="auto">
            <a:xfrm>
              <a:off x="960" y="2304"/>
              <a:ext cx="912" cy="336"/>
            </a:xfrm>
            <a:prstGeom prst="borderCallout2">
              <a:avLst>
                <a:gd name="adj1" fmla="val 21431"/>
                <a:gd name="adj2" fmla="val 105264"/>
                <a:gd name="adj3" fmla="val 21431"/>
                <a:gd name="adj4" fmla="val 134759"/>
                <a:gd name="adj5" fmla="val -131250"/>
                <a:gd name="adj6" fmla="val 165130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>
                  <a:solidFill>
                    <a:schemeClr val="tx1"/>
                  </a:solidFill>
                </a:rPr>
                <a:t>数字串</a:t>
              </a:r>
            </a:p>
          </p:txBody>
        </p:sp>
        <p:sp>
          <p:nvSpPr>
            <p:cNvPr id="14" name="Line 5">
              <a:extLst>
                <a:ext uri="{FF2B5EF4-FFF2-40B4-BE49-F238E27FC236}">
                  <a16:creationId xmlns:a16="http://schemas.microsoft.com/office/drawing/2014/main" id="{73F842A2-657E-2E06-2EBF-F82E4AC9F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872"/>
              <a:ext cx="122" cy="495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0D6A0334-3189-1F7D-701A-5FF59D7F0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764" y="1169050"/>
            <a:ext cx="1717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>
                <a:solidFill>
                  <a:srgbClr val="0000CC"/>
                </a:solidFill>
              </a:rPr>
              <a:t>常用示数方式</a:t>
            </a:r>
          </a:p>
        </p:txBody>
      </p:sp>
    </p:spTree>
    <p:extLst>
      <p:ext uri="{BB962C8B-B14F-4D97-AF65-F5344CB8AC3E}">
        <p14:creationId xmlns:p14="http://schemas.microsoft.com/office/powerpoint/2010/main" val="294285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>
            <a:extLst>
              <a:ext uri="{FF2B5EF4-FFF2-40B4-BE49-F238E27FC236}">
                <a16:creationId xmlns:a16="http://schemas.microsoft.com/office/drawing/2014/main" id="{F8A2580C-E65D-1C84-7E74-207DEBEFF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927" y="2178699"/>
            <a:ext cx="4354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b="0">
                <a:solidFill>
                  <a:schemeClr val="tx1"/>
                </a:solidFill>
              </a:rPr>
              <a:t>[ + | - ] </a:t>
            </a:r>
            <a:r>
              <a:rPr lang="en-US" altLang="zh-CN" sz="2400" i="1">
                <a:solidFill>
                  <a:srgbClr val="0000CC"/>
                </a:solidFill>
              </a:rPr>
              <a:t>Digits</a:t>
            </a:r>
            <a:r>
              <a:rPr lang="en-US" altLang="zh-CN" sz="2400" b="0">
                <a:solidFill>
                  <a:schemeClr val="tx1"/>
                </a:solidFill>
              </a:rPr>
              <a:t>. </a:t>
            </a:r>
            <a:r>
              <a:rPr lang="en-US" altLang="zh-CN" sz="2400" i="1">
                <a:solidFill>
                  <a:srgbClr val="0000CC"/>
                </a:solidFill>
              </a:rPr>
              <a:t>Digits</a:t>
            </a:r>
            <a:r>
              <a:rPr lang="en-US" altLang="zh-CN" sz="2400" b="0">
                <a:solidFill>
                  <a:schemeClr val="tx1"/>
                </a:solidFill>
              </a:rPr>
              <a:t> [ F | f | L | l ]</a:t>
            </a:r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627DF8F0-5508-EBEE-8F71-83962839A2BF}"/>
              </a:ext>
            </a:extLst>
          </p:cNvPr>
          <p:cNvSpPr/>
          <p:nvPr/>
        </p:nvSpPr>
        <p:spPr bwMode="auto">
          <a:xfrm>
            <a:off x="2556164" y="3321699"/>
            <a:ext cx="2743200" cy="838200"/>
          </a:xfrm>
          <a:prstGeom prst="borderCallout2">
            <a:avLst>
              <a:gd name="adj1" fmla="val 13634"/>
              <a:gd name="adj2" fmla="val 100253"/>
              <a:gd name="adj3" fmla="val 13634"/>
              <a:gd name="adj4" fmla="val 110130"/>
              <a:gd name="adj5" fmla="val -86551"/>
              <a:gd name="adj6" fmla="val 11770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chemeClr val="tx1"/>
                </a:solidFill>
              </a:rPr>
              <a:t>只允许省略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chemeClr val="tx1"/>
                </a:solidFill>
              </a:rPr>
              <a:t>其中一个数字串</a:t>
            </a:r>
          </a:p>
        </p:txBody>
      </p:sp>
      <p:sp>
        <p:nvSpPr>
          <p:cNvPr id="11" name="Line 4">
            <a:extLst>
              <a:ext uri="{FF2B5EF4-FFF2-40B4-BE49-F238E27FC236}">
                <a16:creationId xmlns:a16="http://schemas.microsoft.com/office/drawing/2014/main" id="{D5CDA3BF-4C4D-04B5-E21A-E689ED31A3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2163" y="2635899"/>
            <a:ext cx="727365" cy="779246"/>
          </a:xfrm>
          <a:prstGeom prst="line">
            <a:avLst/>
          </a:prstGeom>
          <a:noFill/>
          <a:ln w="19050" cap="sq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32915597-79A0-8D4A-F2F8-45997B55A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764" y="1170637"/>
            <a:ext cx="1717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>
                <a:solidFill>
                  <a:srgbClr val="0000CC"/>
                </a:solidFill>
              </a:rPr>
              <a:t>常用示数方式</a:t>
            </a:r>
          </a:p>
        </p:txBody>
      </p:sp>
    </p:spTree>
    <p:extLst>
      <p:ext uri="{BB962C8B-B14F-4D97-AF65-F5344CB8AC3E}">
        <p14:creationId xmlns:p14="http://schemas.microsoft.com/office/powerpoint/2010/main" val="103354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 autoUpdateAnimBg="0"/>
      <p:bldP spid="11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>
            <a:extLst>
              <a:ext uri="{FF2B5EF4-FFF2-40B4-BE49-F238E27FC236}">
                <a16:creationId xmlns:a16="http://schemas.microsoft.com/office/drawing/2014/main" id="{F531A70F-F08B-3DC0-2C0D-13E198C8C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964" y="2178699"/>
            <a:ext cx="4354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b="0">
                <a:solidFill>
                  <a:schemeClr val="tx1"/>
                </a:solidFill>
              </a:rPr>
              <a:t>[ + | - ] </a:t>
            </a:r>
            <a:r>
              <a:rPr lang="en-US" altLang="zh-CN" sz="2400" b="0" i="1">
                <a:solidFill>
                  <a:schemeClr val="tx1"/>
                </a:solidFill>
              </a:rPr>
              <a:t>Digits</a:t>
            </a:r>
            <a:r>
              <a:rPr lang="en-US" altLang="zh-CN" sz="2400" b="0">
                <a:solidFill>
                  <a:schemeClr val="tx1"/>
                </a:solidFill>
              </a:rPr>
              <a:t>. </a:t>
            </a:r>
            <a:r>
              <a:rPr lang="en-US" altLang="zh-CN" sz="2400" b="0" i="1">
                <a:solidFill>
                  <a:schemeClr val="tx1"/>
                </a:solidFill>
              </a:rPr>
              <a:t>Digits</a:t>
            </a:r>
            <a:r>
              <a:rPr lang="en-US" altLang="zh-CN" sz="2400" b="0">
                <a:solidFill>
                  <a:schemeClr val="tx1"/>
                </a:solidFill>
              </a:rPr>
              <a:t> [ F | f | L | l ]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F80539B7-BA22-8A15-60DB-DFE6AD5FE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2089" y="2988324"/>
            <a:ext cx="569118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0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例如：</a:t>
            </a:r>
          </a:p>
          <a:p>
            <a:pPr algn="l" eaLnBrk="1" hangingPunct="1">
              <a:lnSpc>
                <a:spcPct val="200000"/>
              </a:lnSpc>
            </a:pPr>
            <a:r>
              <a:rPr lang="zh-CN" altLang="en-US" sz="2000" b="0">
                <a:solidFill>
                  <a:schemeClr val="tx1"/>
                </a:solidFill>
              </a:rPr>
              <a:t>	</a:t>
            </a:r>
            <a:r>
              <a:rPr lang="en-US" altLang="zh-CN" sz="2000" b="0">
                <a:solidFill>
                  <a:schemeClr val="tx1"/>
                </a:solidFill>
              </a:rPr>
              <a:t>-2.34        3.1416        29.00        .23        0.23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47BA18F-36B0-4782-C564-82A691393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764" y="1170637"/>
            <a:ext cx="1717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>
                <a:solidFill>
                  <a:srgbClr val="0000CC"/>
                </a:solidFill>
              </a:rPr>
              <a:t>常用示数方式</a:t>
            </a:r>
          </a:p>
        </p:txBody>
      </p:sp>
    </p:spTree>
    <p:extLst>
      <p:ext uri="{BB962C8B-B14F-4D97-AF65-F5344CB8AC3E}">
        <p14:creationId xmlns:p14="http://schemas.microsoft.com/office/powerpoint/2010/main" val="410589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>
            <a:extLst>
              <a:ext uri="{FF2B5EF4-FFF2-40B4-BE49-F238E27FC236}">
                <a16:creationId xmlns:a16="http://schemas.microsoft.com/office/drawing/2014/main" id="{C417B2DA-F9A8-A752-CBAA-2898CBCF5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764" y="1170637"/>
            <a:ext cx="1717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>
                <a:solidFill>
                  <a:srgbClr val="0000CC"/>
                </a:solidFill>
              </a:rPr>
              <a:t>科学示数方式</a:t>
            </a: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328280D6-6655-7012-5A94-192A20E5D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6164" y="1873899"/>
            <a:ext cx="5783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b="0">
                <a:solidFill>
                  <a:schemeClr val="tx1"/>
                </a:solidFill>
              </a:rPr>
              <a:t>[ + | - ] </a:t>
            </a:r>
            <a:r>
              <a:rPr lang="en-US" altLang="zh-CN" sz="2400" b="0" i="1">
                <a:solidFill>
                  <a:schemeClr val="tx1"/>
                </a:solidFill>
              </a:rPr>
              <a:t>Digits</a:t>
            </a:r>
            <a:r>
              <a:rPr lang="en-US" altLang="zh-CN" sz="2400" b="0">
                <a:solidFill>
                  <a:schemeClr val="tx1"/>
                </a:solidFill>
              </a:rPr>
              <a:t>. </a:t>
            </a:r>
            <a:r>
              <a:rPr lang="en-US" altLang="zh-CN" sz="2400" b="0" i="1">
                <a:solidFill>
                  <a:schemeClr val="tx1"/>
                </a:solidFill>
              </a:rPr>
              <a:t>Digits</a:t>
            </a:r>
            <a:r>
              <a:rPr lang="en-US" altLang="zh-CN" sz="2400" b="0">
                <a:solidFill>
                  <a:schemeClr val="tx1"/>
                </a:solidFill>
              </a:rPr>
              <a:t> [</a:t>
            </a:r>
            <a:r>
              <a:rPr lang="en-US" altLang="zh-CN" sz="2400" b="0" i="1">
                <a:solidFill>
                  <a:schemeClr val="tx1"/>
                </a:solidFill>
              </a:rPr>
              <a:t>Exponent</a:t>
            </a:r>
            <a:r>
              <a:rPr lang="en-US" altLang="zh-CN" sz="2400" b="0">
                <a:solidFill>
                  <a:schemeClr val="tx1"/>
                </a:solidFill>
              </a:rPr>
              <a:t>] [ F | f | L | l ]</a:t>
            </a:r>
          </a:p>
        </p:txBody>
      </p:sp>
    </p:spTree>
    <p:extLst>
      <p:ext uri="{BB962C8B-B14F-4D97-AF65-F5344CB8AC3E}">
        <p14:creationId xmlns:p14="http://schemas.microsoft.com/office/powerpoint/2010/main" val="316022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 autoUpdateAnimBg="0"/>
      <p:bldP spid="15" grpId="0" bldLvl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2">
            <a:extLst>
              <a:ext uri="{FF2B5EF4-FFF2-40B4-BE49-F238E27FC236}">
                <a16:creationId xmlns:a16="http://schemas.microsoft.com/office/drawing/2014/main" id="{9CB670AB-22E2-833A-3319-85C3B66EB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6164" y="1873899"/>
            <a:ext cx="5783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b="0">
                <a:solidFill>
                  <a:schemeClr val="tx1"/>
                </a:solidFill>
              </a:rPr>
              <a:t>[ + | - ] </a:t>
            </a:r>
            <a:r>
              <a:rPr lang="en-US" altLang="zh-CN" sz="2400" i="1">
                <a:solidFill>
                  <a:srgbClr val="0000CC"/>
                </a:solidFill>
              </a:rPr>
              <a:t>Digits</a:t>
            </a:r>
            <a:r>
              <a:rPr lang="en-US" altLang="zh-CN" sz="2400" b="0">
                <a:solidFill>
                  <a:schemeClr val="tx1"/>
                </a:solidFill>
              </a:rPr>
              <a:t>. </a:t>
            </a:r>
            <a:r>
              <a:rPr lang="en-US" altLang="zh-CN" sz="2400" i="1">
                <a:solidFill>
                  <a:srgbClr val="0000CC"/>
                </a:solidFill>
              </a:rPr>
              <a:t>Digits</a:t>
            </a:r>
            <a:r>
              <a:rPr lang="en-US" altLang="zh-CN" sz="2400" b="0">
                <a:solidFill>
                  <a:schemeClr val="tx1"/>
                </a:solidFill>
              </a:rPr>
              <a:t> [</a:t>
            </a:r>
            <a:r>
              <a:rPr lang="en-US" altLang="zh-CN" sz="2400" b="0" i="1">
                <a:solidFill>
                  <a:schemeClr val="tx1"/>
                </a:solidFill>
              </a:rPr>
              <a:t>Exponent</a:t>
            </a:r>
            <a:r>
              <a:rPr lang="en-US" altLang="zh-CN" sz="2400" b="0">
                <a:solidFill>
                  <a:schemeClr val="tx1"/>
                </a:solidFill>
              </a:rPr>
              <a:t>] [ F | f | L | l ]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BFB856A5-0C19-85A3-6D69-A3F0ABEF0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764" y="1170637"/>
            <a:ext cx="1717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>
                <a:solidFill>
                  <a:srgbClr val="0000CC"/>
                </a:solidFill>
              </a:rPr>
              <a:t>科学示数方式</a:t>
            </a: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458CEFD1-9232-9E34-EE73-7F1164AA55B8}"/>
              </a:ext>
            </a:extLst>
          </p:cNvPr>
          <p:cNvSpPr/>
          <p:nvPr/>
        </p:nvSpPr>
        <p:spPr bwMode="auto">
          <a:xfrm>
            <a:off x="1717964" y="3016899"/>
            <a:ext cx="838200" cy="457200"/>
          </a:xfrm>
          <a:prstGeom prst="borderCallout2">
            <a:avLst>
              <a:gd name="adj1" fmla="val 44159"/>
              <a:gd name="adj2" fmla="val 101958"/>
              <a:gd name="adj3" fmla="val 45673"/>
              <a:gd name="adj4" fmla="val 157900"/>
              <a:gd name="adj5" fmla="val -139043"/>
              <a:gd name="adj6" fmla="val 29459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chemeClr val="tx1"/>
                </a:solidFill>
              </a:rPr>
              <a:t>尾数</a:t>
            </a:r>
          </a:p>
        </p:txBody>
      </p:sp>
    </p:spTree>
    <p:extLst>
      <p:ext uri="{BB962C8B-B14F-4D97-AF65-F5344CB8AC3E}">
        <p14:creationId xmlns:p14="http://schemas.microsoft.com/office/powerpoint/2010/main" val="29808344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>
            <a:extLst>
              <a:ext uri="{FF2B5EF4-FFF2-40B4-BE49-F238E27FC236}">
                <a16:creationId xmlns:a16="http://schemas.microsoft.com/office/drawing/2014/main" id="{4D93E41F-7516-F8B9-BF1E-D749D0679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6164" y="1873899"/>
            <a:ext cx="5783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b="0">
                <a:solidFill>
                  <a:schemeClr val="tx1"/>
                </a:solidFill>
              </a:rPr>
              <a:t>[ + | - ] </a:t>
            </a:r>
            <a:r>
              <a:rPr lang="en-US" altLang="zh-CN" sz="2400" i="1">
                <a:solidFill>
                  <a:srgbClr val="0000CC"/>
                </a:solidFill>
              </a:rPr>
              <a:t>Digits</a:t>
            </a:r>
            <a:r>
              <a:rPr lang="en-US" altLang="zh-CN" sz="2400" b="0">
                <a:solidFill>
                  <a:schemeClr val="tx1"/>
                </a:solidFill>
              </a:rPr>
              <a:t>. </a:t>
            </a:r>
            <a:r>
              <a:rPr lang="en-US" altLang="zh-CN" sz="2400" i="1">
                <a:solidFill>
                  <a:srgbClr val="0000CC"/>
                </a:solidFill>
              </a:rPr>
              <a:t>Digits</a:t>
            </a:r>
            <a:r>
              <a:rPr lang="en-US" altLang="zh-CN" sz="2400" b="0">
                <a:solidFill>
                  <a:schemeClr val="tx1"/>
                </a:solidFill>
              </a:rPr>
              <a:t> [</a:t>
            </a:r>
            <a:r>
              <a:rPr lang="en-US" altLang="zh-CN" sz="2400" b="0" i="1">
                <a:solidFill>
                  <a:schemeClr val="tx1"/>
                </a:solidFill>
              </a:rPr>
              <a:t>Exponent</a:t>
            </a:r>
            <a:r>
              <a:rPr lang="en-US" altLang="zh-CN" sz="2400" b="0">
                <a:solidFill>
                  <a:schemeClr val="tx1"/>
                </a:solidFill>
              </a:rPr>
              <a:t>] [ F | f | L | l ]</a:t>
            </a:r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6DF083B0-6CC9-E679-D0E5-B2B3971DB6D6}"/>
              </a:ext>
            </a:extLst>
          </p:cNvPr>
          <p:cNvSpPr/>
          <p:nvPr/>
        </p:nvSpPr>
        <p:spPr bwMode="auto">
          <a:xfrm>
            <a:off x="872836" y="3188350"/>
            <a:ext cx="2743200" cy="914400"/>
          </a:xfrm>
          <a:prstGeom prst="borderCallout2">
            <a:avLst>
              <a:gd name="adj1" fmla="val 42803"/>
              <a:gd name="adj2" fmla="val 100000"/>
              <a:gd name="adj3" fmla="val 42803"/>
              <a:gd name="adj4" fmla="val 113918"/>
              <a:gd name="adj5" fmla="val -83131"/>
              <a:gd name="adj6" fmla="val 13083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chemeClr val="tx1"/>
                </a:solidFill>
              </a:rPr>
              <a:t>有指数部分时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chemeClr val="tx1"/>
                </a:solidFill>
              </a:rPr>
              <a:t>不能省略尾数部分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1E217B2-0B7A-6796-DF86-A1FD5C31E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764" y="1170637"/>
            <a:ext cx="1717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>
                <a:solidFill>
                  <a:srgbClr val="0000CC"/>
                </a:solidFill>
              </a:rPr>
              <a:t>科学示数方式</a:t>
            </a:r>
          </a:p>
        </p:txBody>
      </p:sp>
    </p:spTree>
    <p:extLst>
      <p:ext uri="{BB962C8B-B14F-4D97-AF65-F5344CB8AC3E}">
        <p14:creationId xmlns:p14="http://schemas.microsoft.com/office/powerpoint/2010/main" val="126320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>
            <a:extLst>
              <a:ext uri="{FF2B5EF4-FFF2-40B4-BE49-F238E27FC236}">
                <a16:creationId xmlns:a16="http://schemas.microsoft.com/office/drawing/2014/main" id="{9C7F1993-E41A-B2E5-7B8A-41723D9F8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6164" y="1873899"/>
            <a:ext cx="5853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b="0">
                <a:solidFill>
                  <a:schemeClr val="tx1"/>
                </a:solidFill>
              </a:rPr>
              <a:t>[ + | - ] </a:t>
            </a:r>
            <a:r>
              <a:rPr lang="en-US" altLang="zh-CN" sz="2400" b="0" i="1">
                <a:solidFill>
                  <a:schemeClr val="tx1"/>
                </a:solidFill>
              </a:rPr>
              <a:t>Digits</a:t>
            </a:r>
            <a:r>
              <a:rPr lang="en-US" altLang="zh-CN" sz="2400" b="0">
                <a:solidFill>
                  <a:schemeClr val="tx1"/>
                </a:solidFill>
              </a:rPr>
              <a:t>. </a:t>
            </a:r>
            <a:r>
              <a:rPr lang="en-US" altLang="zh-CN" sz="2400" b="0" i="1">
                <a:solidFill>
                  <a:schemeClr val="tx1"/>
                </a:solidFill>
              </a:rPr>
              <a:t>Digits</a:t>
            </a:r>
            <a:r>
              <a:rPr lang="en-US" altLang="zh-CN" sz="2400" b="0">
                <a:solidFill>
                  <a:schemeClr val="tx1"/>
                </a:solidFill>
              </a:rPr>
              <a:t> [</a:t>
            </a:r>
            <a:r>
              <a:rPr lang="en-US" altLang="zh-CN" sz="2400" i="1">
                <a:solidFill>
                  <a:srgbClr val="0000CC"/>
                </a:solidFill>
              </a:rPr>
              <a:t>Exponent</a:t>
            </a:r>
            <a:r>
              <a:rPr lang="en-US" altLang="zh-CN" sz="2400" b="0">
                <a:solidFill>
                  <a:schemeClr val="tx1"/>
                </a:solidFill>
              </a:rPr>
              <a:t>] [ F | f | L | l ]</a:t>
            </a:r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4ED61D47-5FA0-524A-7F85-79BCB450DF2F}"/>
              </a:ext>
            </a:extLst>
          </p:cNvPr>
          <p:cNvSpPr/>
          <p:nvPr/>
        </p:nvSpPr>
        <p:spPr bwMode="auto">
          <a:xfrm>
            <a:off x="2784764" y="3016899"/>
            <a:ext cx="2286000" cy="533400"/>
          </a:xfrm>
          <a:prstGeom prst="borderCallout2">
            <a:avLst>
              <a:gd name="adj1" fmla="val 21431"/>
              <a:gd name="adj2" fmla="val 100303"/>
              <a:gd name="adj3" fmla="val 21431"/>
              <a:gd name="adj4" fmla="val 115417"/>
              <a:gd name="adj5" fmla="val -125624"/>
              <a:gd name="adj6" fmla="val 13761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chemeClr val="tx1"/>
                </a:solidFill>
              </a:rPr>
              <a:t>可选择的指数部分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E35C45F9-457D-A774-D375-9CEE83CA6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764" y="1170637"/>
            <a:ext cx="1717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>
                <a:solidFill>
                  <a:srgbClr val="0000CC"/>
                </a:solidFill>
              </a:rPr>
              <a:t>科学示数方式</a:t>
            </a:r>
          </a:p>
        </p:txBody>
      </p:sp>
    </p:spTree>
    <p:extLst>
      <p:ext uri="{BB962C8B-B14F-4D97-AF65-F5344CB8AC3E}">
        <p14:creationId xmlns:p14="http://schemas.microsoft.com/office/powerpoint/2010/main" val="87535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78F0CCDE-B0FE-1D9A-903D-335FF6204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373063"/>
              </p:ext>
            </p:extLst>
          </p:nvPr>
        </p:nvGraphicFramePr>
        <p:xfrm>
          <a:off x="2683994" y="1051291"/>
          <a:ext cx="5315585" cy="437305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运算</a:t>
                      </a:r>
                    </a:p>
                  </a:txBody>
                  <a:tcPr marL="68588" marR="68588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例子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结果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marL="68588" marR="68588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 + 3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5,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+10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15,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365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8588" marR="68588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 – 4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9,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– 7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-3,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marL="68588" marR="68588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* 4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12,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* 11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55,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365">
                <a:tc rowSpan="5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13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8" marR="68588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 / 2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4,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 / 4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1,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/ 5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0,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-11 / 2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-5,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 / 0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undef,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3365">
                <a:tc row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%</a:t>
                      </a:r>
                    </a:p>
                  </a:txBody>
                  <a:tcPr marL="68588" marR="68588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10 % 3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1,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23 % 4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3,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368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5 % 0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undef,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0830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sizeof</a:t>
                      </a:r>
                    </a:p>
                  </a:txBody>
                  <a:tcPr marL="68588" marR="68588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sizeof (256)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4,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sizeof (int)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4,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AutoShape 67">
            <a:extLst>
              <a:ext uri="{FF2B5EF4-FFF2-40B4-BE49-F238E27FC236}">
                <a16:creationId xmlns:a16="http://schemas.microsoft.com/office/drawing/2014/main" id="{05ECDE1C-4176-EA39-FC61-A52026D92D3D}"/>
              </a:ext>
            </a:extLst>
          </p:cNvPr>
          <p:cNvSpPr/>
          <p:nvPr/>
        </p:nvSpPr>
        <p:spPr bwMode="auto">
          <a:xfrm>
            <a:off x="3255565" y="2365903"/>
            <a:ext cx="1943340" cy="342942"/>
          </a:xfrm>
          <a:prstGeom prst="borderCallout2">
            <a:avLst>
              <a:gd name="adj1" fmla="val 41160"/>
              <a:gd name="adj2" fmla="val 100445"/>
              <a:gd name="adj3" fmla="val 39140"/>
              <a:gd name="adj4" fmla="val 129092"/>
              <a:gd name="adj5" fmla="val 305903"/>
              <a:gd name="adj6" fmla="val 155514"/>
            </a:avLst>
          </a:prstGeom>
          <a:solidFill>
            <a:srgbClr val="FFEFFF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1800" i="1">
                <a:solidFill>
                  <a:schemeClr val="tx1"/>
                </a:solidFill>
              </a:rPr>
              <a:t>简单截取整数部分</a:t>
            </a:r>
          </a:p>
        </p:txBody>
      </p:sp>
    </p:spTree>
    <p:extLst>
      <p:ext uri="{BB962C8B-B14F-4D97-AF65-F5344CB8AC3E}">
        <p14:creationId xmlns:p14="http://schemas.microsoft.com/office/powerpoint/2010/main" val="155791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>
            <a:extLst>
              <a:ext uri="{FF2B5EF4-FFF2-40B4-BE49-F238E27FC236}">
                <a16:creationId xmlns:a16="http://schemas.microsoft.com/office/drawing/2014/main" id="{889992D9-1486-5538-E564-ED28CEDF7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6164" y="1873899"/>
            <a:ext cx="5853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b="0">
                <a:solidFill>
                  <a:schemeClr val="tx1"/>
                </a:solidFill>
              </a:rPr>
              <a:t>[ + | - ] </a:t>
            </a:r>
            <a:r>
              <a:rPr lang="en-US" altLang="zh-CN" sz="2400" b="0" i="1">
                <a:solidFill>
                  <a:schemeClr val="tx1"/>
                </a:solidFill>
              </a:rPr>
              <a:t>Digits</a:t>
            </a:r>
            <a:r>
              <a:rPr lang="en-US" altLang="zh-CN" sz="2400" b="0">
                <a:solidFill>
                  <a:schemeClr val="tx1"/>
                </a:solidFill>
              </a:rPr>
              <a:t>. </a:t>
            </a:r>
            <a:r>
              <a:rPr lang="en-US" altLang="zh-CN" sz="2400" b="0" i="1">
                <a:solidFill>
                  <a:schemeClr val="tx1"/>
                </a:solidFill>
              </a:rPr>
              <a:t>Digits</a:t>
            </a:r>
            <a:r>
              <a:rPr lang="en-US" altLang="zh-CN" sz="2400" b="0">
                <a:solidFill>
                  <a:schemeClr val="tx1"/>
                </a:solidFill>
              </a:rPr>
              <a:t> [</a:t>
            </a:r>
            <a:r>
              <a:rPr lang="en-US" altLang="zh-CN" sz="2400" i="1">
                <a:solidFill>
                  <a:srgbClr val="0000CC"/>
                </a:solidFill>
              </a:rPr>
              <a:t>Exponent</a:t>
            </a:r>
            <a:r>
              <a:rPr lang="en-US" altLang="zh-CN" sz="2400" b="0">
                <a:solidFill>
                  <a:schemeClr val="tx1"/>
                </a:solidFill>
              </a:rPr>
              <a:t>] [ F | f | L | l ]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4BD2D1E7-D44A-8237-AF12-A0E2D0082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764" y="2618437"/>
            <a:ext cx="2484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i="1">
                <a:solidFill>
                  <a:srgbClr val="0000CC"/>
                </a:solidFill>
              </a:rPr>
              <a:t>指数部分的表示形式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49936B96-7BD4-F78D-D7BF-5E73CDE0B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9989" y="3093099"/>
            <a:ext cx="302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b="0">
                <a:solidFill>
                  <a:schemeClr val="tx1"/>
                </a:solidFill>
              </a:rPr>
              <a:t>( e | E )  [ + | - ]  </a:t>
            </a:r>
            <a:r>
              <a:rPr lang="en-US" altLang="zh-CN" sz="2400" b="0" i="1">
                <a:solidFill>
                  <a:schemeClr val="tx1"/>
                </a:solidFill>
              </a:rPr>
              <a:t>Digits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152B50DF-BA2B-6EAF-B62E-E4396006D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764" y="1170637"/>
            <a:ext cx="1717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>
                <a:solidFill>
                  <a:srgbClr val="0000CC"/>
                </a:solidFill>
              </a:rPr>
              <a:t>科学示数方式</a:t>
            </a:r>
          </a:p>
        </p:txBody>
      </p:sp>
    </p:spTree>
    <p:extLst>
      <p:ext uri="{BB962C8B-B14F-4D97-AF65-F5344CB8AC3E}">
        <p14:creationId xmlns:p14="http://schemas.microsoft.com/office/powerpoint/2010/main" val="135780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 autoUpdateAnimBg="0"/>
      <p:bldP spid="13" grpId="0" bldLvl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">
            <a:extLst>
              <a:ext uri="{FF2B5EF4-FFF2-40B4-BE49-F238E27FC236}">
                <a16:creationId xmlns:a16="http://schemas.microsoft.com/office/drawing/2014/main" id="{3102C15F-D537-98E2-5810-E552F186A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6164" y="1873899"/>
            <a:ext cx="5853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b="0">
                <a:solidFill>
                  <a:schemeClr val="tx1"/>
                </a:solidFill>
              </a:rPr>
              <a:t>[ + | - ] </a:t>
            </a:r>
            <a:r>
              <a:rPr lang="en-US" altLang="zh-CN" sz="2400" b="0" i="1">
                <a:solidFill>
                  <a:schemeClr val="tx1"/>
                </a:solidFill>
              </a:rPr>
              <a:t>Digits</a:t>
            </a:r>
            <a:r>
              <a:rPr lang="en-US" altLang="zh-CN" sz="2400" b="0">
                <a:solidFill>
                  <a:schemeClr val="tx1"/>
                </a:solidFill>
              </a:rPr>
              <a:t>. </a:t>
            </a:r>
            <a:r>
              <a:rPr lang="en-US" altLang="zh-CN" sz="2400" b="0" i="1">
                <a:solidFill>
                  <a:schemeClr val="tx1"/>
                </a:solidFill>
              </a:rPr>
              <a:t>Digits</a:t>
            </a:r>
            <a:r>
              <a:rPr lang="en-US" altLang="zh-CN" sz="2400" b="0">
                <a:solidFill>
                  <a:schemeClr val="tx1"/>
                </a:solidFill>
              </a:rPr>
              <a:t> [</a:t>
            </a:r>
            <a:r>
              <a:rPr lang="en-US" altLang="zh-CN" sz="2400" i="1">
                <a:solidFill>
                  <a:srgbClr val="0000CC"/>
                </a:solidFill>
              </a:rPr>
              <a:t>Exponent</a:t>
            </a:r>
            <a:r>
              <a:rPr lang="en-US" altLang="zh-CN" sz="2400" b="0">
                <a:solidFill>
                  <a:schemeClr val="tx1"/>
                </a:solidFill>
              </a:rPr>
              <a:t>] [ F | f | L | l ]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721A2F4E-B2DD-31E6-9848-38756BD26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9989" y="3093099"/>
            <a:ext cx="302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b="0">
                <a:solidFill>
                  <a:schemeClr val="tx1"/>
                </a:solidFill>
              </a:rPr>
              <a:t>( </a:t>
            </a:r>
            <a:r>
              <a:rPr lang="en-US" altLang="zh-CN" sz="2400">
                <a:solidFill>
                  <a:srgbClr val="0000CC"/>
                </a:solidFill>
              </a:rPr>
              <a:t>e</a:t>
            </a:r>
            <a:r>
              <a:rPr lang="en-US" altLang="zh-CN" sz="2400" b="0">
                <a:solidFill>
                  <a:schemeClr val="tx1"/>
                </a:solidFill>
              </a:rPr>
              <a:t> | </a:t>
            </a:r>
            <a:r>
              <a:rPr lang="en-US" altLang="zh-CN" sz="2400">
                <a:solidFill>
                  <a:srgbClr val="0000CC"/>
                </a:solidFill>
              </a:rPr>
              <a:t>E</a:t>
            </a:r>
            <a:r>
              <a:rPr lang="en-US" altLang="zh-CN" sz="2400" b="0">
                <a:solidFill>
                  <a:schemeClr val="tx1"/>
                </a:solidFill>
              </a:rPr>
              <a:t> )  [ + | - ]  </a:t>
            </a:r>
            <a:r>
              <a:rPr lang="en-US" altLang="zh-CN" sz="2400" b="0" i="1">
                <a:solidFill>
                  <a:schemeClr val="tx1"/>
                </a:solidFill>
              </a:rPr>
              <a:t>Digits</a:t>
            </a: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ADCB9E64-C6BF-EB3B-8BA1-2A6AB5F6B044}"/>
              </a:ext>
            </a:extLst>
          </p:cNvPr>
          <p:cNvSpPr/>
          <p:nvPr/>
        </p:nvSpPr>
        <p:spPr bwMode="auto">
          <a:xfrm>
            <a:off x="1717964" y="4159899"/>
            <a:ext cx="2286000" cy="533400"/>
          </a:xfrm>
          <a:prstGeom prst="borderCallout2">
            <a:avLst>
              <a:gd name="adj1" fmla="val 42210"/>
              <a:gd name="adj2" fmla="val 100303"/>
              <a:gd name="adj3" fmla="val 40912"/>
              <a:gd name="adj4" fmla="val 111458"/>
              <a:gd name="adj5" fmla="val -113258"/>
              <a:gd name="adj6" fmla="val 12289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chemeClr val="tx1"/>
                </a:solidFill>
              </a:rPr>
              <a:t>以字母 </a:t>
            </a:r>
            <a:r>
              <a:rPr lang="en-US" altLang="zh-CN">
                <a:solidFill>
                  <a:schemeClr val="tx1"/>
                </a:solidFill>
              </a:rPr>
              <a:t>e </a:t>
            </a:r>
            <a:r>
              <a:rPr lang="zh-CN" altLang="en-US">
                <a:solidFill>
                  <a:schemeClr val="tx1"/>
                </a:solidFill>
              </a:rPr>
              <a:t>或 </a:t>
            </a:r>
            <a:r>
              <a:rPr lang="en-US" altLang="zh-CN">
                <a:solidFill>
                  <a:schemeClr val="tx1"/>
                </a:solidFill>
              </a:rPr>
              <a:t>E </a:t>
            </a:r>
            <a:r>
              <a:rPr lang="zh-CN" altLang="en-US">
                <a:solidFill>
                  <a:schemeClr val="tx1"/>
                </a:solidFill>
              </a:rPr>
              <a:t>开始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C7CEFAD0-1E1C-7AD9-8A7F-697FB2505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764" y="2618437"/>
            <a:ext cx="2484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i="1">
                <a:solidFill>
                  <a:srgbClr val="0000CC"/>
                </a:solidFill>
              </a:rPr>
              <a:t>指数部分的表示形式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16DD8A7A-2C9F-460D-D688-EF455BA5E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764" y="1170637"/>
            <a:ext cx="1717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>
                <a:solidFill>
                  <a:srgbClr val="0000CC"/>
                </a:solidFill>
              </a:rPr>
              <a:t>科学示数方式</a:t>
            </a:r>
          </a:p>
        </p:txBody>
      </p:sp>
    </p:spTree>
    <p:extLst>
      <p:ext uri="{BB962C8B-B14F-4D97-AF65-F5344CB8AC3E}">
        <p14:creationId xmlns:p14="http://schemas.microsoft.com/office/powerpoint/2010/main" val="131493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">
            <a:extLst>
              <a:ext uri="{FF2B5EF4-FFF2-40B4-BE49-F238E27FC236}">
                <a16:creationId xmlns:a16="http://schemas.microsoft.com/office/drawing/2014/main" id="{19BB7B33-07A3-119A-043C-E35893491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6164" y="1873899"/>
            <a:ext cx="5853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b="0">
                <a:solidFill>
                  <a:schemeClr val="tx1"/>
                </a:solidFill>
              </a:rPr>
              <a:t>[ + | - ] </a:t>
            </a:r>
            <a:r>
              <a:rPr lang="en-US" altLang="zh-CN" sz="2400" b="0" i="1">
                <a:solidFill>
                  <a:schemeClr val="tx1"/>
                </a:solidFill>
              </a:rPr>
              <a:t>Digits</a:t>
            </a:r>
            <a:r>
              <a:rPr lang="en-US" altLang="zh-CN" sz="2400" b="0">
                <a:solidFill>
                  <a:schemeClr val="tx1"/>
                </a:solidFill>
              </a:rPr>
              <a:t>. </a:t>
            </a:r>
            <a:r>
              <a:rPr lang="en-US" altLang="zh-CN" sz="2400" b="0" i="1">
                <a:solidFill>
                  <a:schemeClr val="tx1"/>
                </a:solidFill>
              </a:rPr>
              <a:t>Digits</a:t>
            </a:r>
            <a:r>
              <a:rPr lang="en-US" altLang="zh-CN" sz="2400" b="0">
                <a:solidFill>
                  <a:schemeClr val="tx1"/>
                </a:solidFill>
              </a:rPr>
              <a:t> [</a:t>
            </a:r>
            <a:r>
              <a:rPr lang="en-US" altLang="zh-CN" sz="2400" i="1">
                <a:solidFill>
                  <a:srgbClr val="0000CC"/>
                </a:solidFill>
              </a:rPr>
              <a:t>Exponent</a:t>
            </a:r>
            <a:r>
              <a:rPr lang="en-US" altLang="zh-CN" sz="2400" b="0">
                <a:solidFill>
                  <a:schemeClr val="tx1"/>
                </a:solidFill>
              </a:rPr>
              <a:t>] [ F | f | L | l ]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1C1F234E-3022-75AB-A665-5CF04B146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9989" y="3093099"/>
            <a:ext cx="302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b="0">
                <a:solidFill>
                  <a:schemeClr val="tx1"/>
                </a:solidFill>
              </a:rPr>
              <a:t>( e | E )  [ </a:t>
            </a:r>
            <a:r>
              <a:rPr lang="en-US" altLang="zh-CN" sz="2400">
                <a:solidFill>
                  <a:srgbClr val="0000CC"/>
                </a:solidFill>
              </a:rPr>
              <a:t>+</a:t>
            </a:r>
            <a:r>
              <a:rPr lang="en-US" altLang="zh-CN" sz="2400" b="0">
                <a:solidFill>
                  <a:schemeClr val="tx1"/>
                </a:solidFill>
              </a:rPr>
              <a:t> | </a:t>
            </a:r>
            <a:r>
              <a:rPr lang="en-US" altLang="zh-CN" sz="2400">
                <a:solidFill>
                  <a:srgbClr val="0000CC"/>
                </a:solidFill>
              </a:rPr>
              <a:t>-</a:t>
            </a:r>
            <a:r>
              <a:rPr lang="en-US" altLang="zh-CN" sz="2400" b="0">
                <a:solidFill>
                  <a:schemeClr val="tx1"/>
                </a:solidFill>
              </a:rPr>
              <a:t> ]  </a:t>
            </a:r>
            <a:r>
              <a:rPr lang="en-US" altLang="zh-CN" sz="2400" b="0" i="1">
                <a:solidFill>
                  <a:schemeClr val="tx1"/>
                </a:solidFill>
              </a:rPr>
              <a:t>Digits</a:t>
            </a: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CB3AFA32-8958-4B8C-DD5A-EE18CA14E506}"/>
              </a:ext>
            </a:extLst>
          </p:cNvPr>
          <p:cNvSpPr/>
          <p:nvPr/>
        </p:nvSpPr>
        <p:spPr bwMode="auto">
          <a:xfrm>
            <a:off x="3622964" y="4236099"/>
            <a:ext cx="1447800" cy="533400"/>
          </a:xfrm>
          <a:prstGeom prst="borderCallout2">
            <a:avLst>
              <a:gd name="adj1" fmla="val 21431"/>
              <a:gd name="adj2" fmla="val 100958"/>
              <a:gd name="adj3" fmla="val 21431"/>
              <a:gd name="adj4" fmla="val 118093"/>
              <a:gd name="adj5" fmla="val -104167"/>
              <a:gd name="adj6" fmla="val 13136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chemeClr val="tx1"/>
                </a:solidFill>
              </a:rPr>
              <a:t>可选符号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C3037993-637F-3163-07B5-38F1D3E71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764" y="2618437"/>
            <a:ext cx="2484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i="1">
                <a:solidFill>
                  <a:srgbClr val="0000CC"/>
                </a:solidFill>
              </a:rPr>
              <a:t>指数部分的表示形式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74087687-FD58-EAE7-C960-ED6D0D069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764" y="1170637"/>
            <a:ext cx="1717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>
                <a:solidFill>
                  <a:srgbClr val="0000CC"/>
                </a:solidFill>
              </a:rPr>
              <a:t>科学示数方式</a:t>
            </a:r>
          </a:p>
        </p:txBody>
      </p:sp>
    </p:spTree>
    <p:extLst>
      <p:ext uri="{BB962C8B-B14F-4D97-AF65-F5344CB8AC3E}">
        <p14:creationId xmlns:p14="http://schemas.microsoft.com/office/powerpoint/2010/main" val="356397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">
            <a:extLst>
              <a:ext uri="{FF2B5EF4-FFF2-40B4-BE49-F238E27FC236}">
                <a16:creationId xmlns:a16="http://schemas.microsoft.com/office/drawing/2014/main" id="{9B8C2EEB-C557-57F0-4E36-A6362F349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6164" y="1863580"/>
            <a:ext cx="5853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b="0">
                <a:solidFill>
                  <a:schemeClr val="tx1"/>
                </a:solidFill>
              </a:rPr>
              <a:t>[ + | - ] </a:t>
            </a:r>
            <a:r>
              <a:rPr lang="en-US" altLang="zh-CN" sz="2400" b="0" i="1">
                <a:solidFill>
                  <a:schemeClr val="tx1"/>
                </a:solidFill>
              </a:rPr>
              <a:t>Digits</a:t>
            </a:r>
            <a:r>
              <a:rPr lang="en-US" altLang="zh-CN" sz="2400" b="0">
                <a:solidFill>
                  <a:schemeClr val="tx1"/>
                </a:solidFill>
              </a:rPr>
              <a:t>. </a:t>
            </a:r>
            <a:r>
              <a:rPr lang="en-US" altLang="zh-CN" sz="2400" b="0" i="1">
                <a:solidFill>
                  <a:schemeClr val="tx1"/>
                </a:solidFill>
              </a:rPr>
              <a:t>Digits</a:t>
            </a:r>
            <a:r>
              <a:rPr lang="en-US" altLang="zh-CN" sz="2400" b="0">
                <a:solidFill>
                  <a:schemeClr val="tx1"/>
                </a:solidFill>
              </a:rPr>
              <a:t> [</a:t>
            </a:r>
            <a:r>
              <a:rPr lang="en-US" altLang="zh-CN" sz="2400" i="1">
                <a:solidFill>
                  <a:srgbClr val="0000CC"/>
                </a:solidFill>
              </a:rPr>
              <a:t>Exponent</a:t>
            </a:r>
            <a:r>
              <a:rPr lang="en-US" altLang="zh-CN" sz="2400" b="0">
                <a:solidFill>
                  <a:schemeClr val="tx1"/>
                </a:solidFill>
              </a:rPr>
              <a:t>] [ F | f | L | l ]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E51D5AE6-FBF5-77FA-0700-5FD403239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9989" y="3082780"/>
            <a:ext cx="302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b="0">
                <a:solidFill>
                  <a:schemeClr val="tx1"/>
                </a:solidFill>
              </a:rPr>
              <a:t>( e | E )  [ + | - ]  </a:t>
            </a:r>
            <a:r>
              <a:rPr lang="en-US" altLang="zh-CN" sz="2400" i="1">
                <a:solidFill>
                  <a:srgbClr val="0000CC"/>
                </a:solidFill>
              </a:rPr>
              <a:t>Digits</a:t>
            </a: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6654D825-B3AC-40D2-217F-551B9002A79B}"/>
              </a:ext>
            </a:extLst>
          </p:cNvPr>
          <p:cNvSpPr/>
          <p:nvPr/>
        </p:nvSpPr>
        <p:spPr bwMode="auto">
          <a:xfrm>
            <a:off x="6975764" y="4301980"/>
            <a:ext cx="1981200" cy="533400"/>
          </a:xfrm>
          <a:prstGeom prst="borderCallout2">
            <a:avLst>
              <a:gd name="adj1" fmla="val 21431"/>
              <a:gd name="adj2" fmla="val -700"/>
              <a:gd name="adj3" fmla="val 21431"/>
              <a:gd name="adj4" fmla="val -16505"/>
              <a:gd name="adj5" fmla="val -142560"/>
              <a:gd name="adj6" fmla="val -2956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chemeClr val="tx1"/>
                </a:solidFill>
              </a:rPr>
              <a:t>整数数字串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1668F152-8E57-A699-1FEA-D6AF1C53E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764" y="2608118"/>
            <a:ext cx="2484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i="1">
                <a:solidFill>
                  <a:srgbClr val="0000CC"/>
                </a:solidFill>
              </a:rPr>
              <a:t>指数部分的表示形式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140A2EC5-A4C7-BF5D-D11B-BDBD21B6B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764" y="1160318"/>
            <a:ext cx="1717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>
                <a:solidFill>
                  <a:srgbClr val="0000CC"/>
                </a:solidFill>
              </a:rPr>
              <a:t>科学示数方式</a:t>
            </a:r>
          </a:p>
        </p:txBody>
      </p:sp>
    </p:spTree>
    <p:extLst>
      <p:ext uri="{BB962C8B-B14F-4D97-AF65-F5344CB8AC3E}">
        <p14:creationId xmlns:p14="http://schemas.microsoft.com/office/powerpoint/2010/main" val="232204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2">
            <a:extLst>
              <a:ext uri="{FF2B5EF4-FFF2-40B4-BE49-F238E27FC236}">
                <a16:creationId xmlns:a16="http://schemas.microsoft.com/office/drawing/2014/main" id="{711BEDB8-E742-BDB1-38D0-C7E0BDB74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6164" y="1863580"/>
            <a:ext cx="5853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b="0">
                <a:solidFill>
                  <a:schemeClr val="tx1"/>
                </a:solidFill>
              </a:rPr>
              <a:t>[ + | - ] </a:t>
            </a:r>
            <a:r>
              <a:rPr lang="en-US" altLang="zh-CN" sz="2400" b="0" i="1">
                <a:solidFill>
                  <a:schemeClr val="tx1"/>
                </a:solidFill>
              </a:rPr>
              <a:t>Digits</a:t>
            </a:r>
            <a:r>
              <a:rPr lang="en-US" altLang="zh-CN" sz="2400" b="0">
                <a:solidFill>
                  <a:schemeClr val="tx1"/>
                </a:solidFill>
              </a:rPr>
              <a:t>. </a:t>
            </a:r>
            <a:r>
              <a:rPr lang="en-US" altLang="zh-CN" sz="2400" b="0" i="1">
                <a:solidFill>
                  <a:schemeClr val="tx1"/>
                </a:solidFill>
              </a:rPr>
              <a:t>Digits</a:t>
            </a:r>
            <a:r>
              <a:rPr lang="en-US" altLang="zh-CN" sz="2400" b="0">
                <a:solidFill>
                  <a:schemeClr val="tx1"/>
                </a:solidFill>
              </a:rPr>
              <a:t> [</a:t>
            </a:r>
            <a:r>
              <a:rPr lang="en-US" altLang="zh-CN" sz="2400" i="1">
                <a:solidFill>
                  <a:srgbClr val="0000CC"/>
                </a:solidFill>
              </a:rPr>
              <a:t>Exponent</a:t>
            </a:r>
            <a:r>
              <a:rPr lang="en-US" altLang="zh-CN" sz="2400" b="0">
                <a:solidFill>
                  <a:schemeClr val="tx1"/>
                </a:solidFill>
              </a:rPr>
              <a:t>] [ F | f | L | l ]</a:t>
            </a: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7C1627AD-E6D1-315D-453F-5D962139C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9989" y="3082780"/>
            <a:ext cx="302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b="0">
                <a:solidFill>
                  <a:schemeClr val="tx1"/>
                </a:solidFill>
              </a:rPr>
              <a:t>( e | E )  [ + | - ]  </a:t>
            </a:r>
            <a:r>
              <a:rPr lang="en-US" altLang="zh-CN" sz="2400" b="0" i="1">
                <a:solidFill>
                  <a:schemeClr val="tx1"/>
                </a:solidFill>
              </a:rPr>
              <a:t>Digits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9780C8DC-EB71-652F-AA43-50D5056E0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2089" y="3735243"/>
            <a:ext cx="6653213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例如：</a:t>
            </a:r>
          </a:p>
          <a:p>
            <a:pPr algn="l" eaLnBrk="1" hangingPunct="1">
              <a:lnSpc>
                <a:spcPct val="170000"/>
              </a:lnSpc>
            </a:pPr>
            <a:r>
              <a:rPr lang="zh-CN" altLang="en-US" sz="2000" b="0">
                <a:solidFill>
                  <a:schemeClr val="tx1"/>
                </a:solidFill>
              </a:rPr>
              <a:t>	</a:t>
            </a:r>
            <a:r>
              <a:rPr lang="en-US" altLang="zh-CN" sz="2000" b="0">
                <a:solidFill>
                  <a:schemeClr val="tx1"/>
                </a:solidFill>
              </a:rPr>
              <a:t>1.23E10           0.23E-4         45.e+23          -23.68E12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	1.23E10F        0.23E-4f        45.e+23L       -23.68E12L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FEF6B3F6-CF42-D6EB-E43B-EC4098A7D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764" y="2608118"/>
            <a:ext cx="2484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i="1">
                <a:solidFill>
                  <a:srgbClr val="0000CC"/>
                </a:solidFill>
              </a:rPr>
              <a:t>指数部分的表示形式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CFDF6C74-8B69-3884-A4D4-3890BACE4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764" y="1160318"/>
            <a:ext cx="1717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>
                <a:solidFill>
                  <a:srgbClr val="0000CC"/>
                </a:solidFill>
              </a:rPr>
              <a:t>科学示数方式</a:t>
            </a:r>
          </a:p>
        </p:txBody>
      </p:sp>
    </p:spTree>
    <p:extLst>
      <p:ext uri="{BB962C8B-B14F-4D97-AF65-F5344CB8AC3E}">
        <p14:creationId xmlns:p14="http://schemas.microsoft.com/office/powerpoint/2010/main" val="253908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2">
            <a:extLst>
              <a:ext uri="{FF2B5EF4-FFF2-40B4-BE49-F238E27FC236}">
                <a16:creationId xmlns:a16="http://schemas.microsoft.com/office/drawing/2014/main" id="{37D132F5-09CC-9F9C-9E4B-60DF1E7A8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6164" y="1863580"/>
            <a:ext cx="5853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b="0">
                <a:solidFill>
                  <a:schemeClr val="tx1"/>
                </a:solidFill>
              </a:rPr>
              <a:t>[ + | - ] </a:t>
            </a:r>
            <a:r>
              <a:rPr lang="en-US" altLang="zh-CN" sz="2400" b="0" i="1">
                <a:solidFill>
                  <a:schemeClr val="tx1"/>
                </a:solidFill>
              </a:rPr>
              <a:t>Digits</a:t>
            </a:r>
            <a:r>
              <a:rPr lang="en-US" altLang="zh-CN" sz="2400" b="0">
                <a:solidFill>
                  <a:schemeClr val="tx1"/>
                </a:solidFill>
              </a:rPr>
              <a:t>. </a:t>
            </a:r>
            <a:r>
              <a:rPr lang="en-US" altLang="zh-CN" sz="2400" b="0" i="1">
                <a:solidFill>
                  <a:schemeClr val="tx1"/>
                </a:solidFill>
              </a:rPr>
              <a:t>Digits</a:t>
            </a:r>
            <a:r>
              <a:rPr lang="en-US" altLang="zh-CN" sz="2400" b="0">
                <a:solidFill>
                  <a:schemeClr val="tx1"/>
                </a:solidFill>
              </a:rPr>
              <a:t> [</a:t>
            </a:r>
            <a:r>
              <a:rPr lang="en-US" altLang="zh-CN" sz="2400" i="1">
                <a:solidFill>
                  <a:srgbClr val="0000CC"/>
                </a:solidFill>
              </a:rPr>
              <a:t>Exponent</a:t>
            </a:r>
            <a:r>
              <a:rPr lang="en-US" altLang="zh-CN" sz="2400" b="0">
                <a:solidFill>
                  <a:schemeClr val="tx1"/>
                </a:solidFill>
              </a:rPr>
              <a:t>] [ F | f | L | l ]</a:t>
            </a: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8D3BA1DB-A08D-3F10-069B-FDD955B09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9989" y="3082780"/>
            <a:ext cx="302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b="0">
                <a:solidFill>
                  <a:schemeClr val="tx1"/>
                </a:solidFill>
              </a:rPr>
              <a:t>( e | E )  [ + | - ]  </a:t>
            </a:r>
            <a:r>
              <a:rPr lang="en-US" altLang="zh-CN" sz="2400" b="0" i="1">
                <a:solidFill>
                  <a:schemeClr val="tx1"/>
                </a:solidFill>
              </a:rPr>
              <a:t>Digits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950A226D-3D95-496D-DE47-74AA0CBEB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2089" y="3735243"/>
            <a:ext cx="6653213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例如：</a:t>
            </a:r>
          </a:p>
          <a:p>
            <a:pPr algn="l" eaLnBrk="1" hangingPunct="1">
              <a:lnSpc>
                <a:spcPct val="170000"/>
              </a:lnSpc>
            </a:pPr>
            <a:r>
              <a:rPr lang="zh-CN" altLang="en-US" sz="2000" b="0">
                <a:solidFill>
                  <a:schemeClr val="tx1"/>
                </a:solidFill>
              </a:rPr>
              <a:t>	</a:t>
            </a:r>
            <a:r>
              <a:rPr lang="en-US" altLang="zh-CN" sz="2000">
                <a:solidFill>
                  <a:srgbClr val="CC3300"/>
                </a:solidFill>
              </a:rPr>
              <a:t>1.23E10</a:t>
            </a:r>
            <a:r>
              <a:rPr lang="en-US" altLang="zh-CN" sz="2000" b="0">
                <a:solidFill>
                  <a:schemeClr val="tx1"/>
                </a:solidFill>
              </a:rPr>
              <a:t>           0.23E-4         45.e+23          -23.68E12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	1.23E10F        0.23E-4f        45.e+23L       -23.68E12L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103DEA4D-19AE-493A-FBCC-EFA8D955E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764" y="2608118"/>
            <a:ext cx="2484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i="1">
                <a:solidFill>
                  <a:srgbClr val="0000CC"/>
                </a:solidFill>
              </a:rPr>
              <a:t>指数部分的表示形式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3A7E358F-B50B-AD74-E891-13709BDB2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764" y="1160318"/>
            <a:ext cx="1717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>
                <a:solidFill>
                  <a:srgbClr val="0000CC"/>
                </a:solidFill>
              </a:rPr>
              <a:t>科学示数方式</a:t>
            </a:r>
          </a:p>
        </p:txBody>
      </p:sp>
      <p:sp>
        <p:nvSpPr>
          <p:cNvPr id="19" name="AutoShape 8">
            <a:extLst>
              <a:ext uri="{FF2B5EF4-FFF2-40B4-BE49-F238E27FC236}">
                <a16:creationId xmlns:a16="http://schemas.microsoft.com/office/drawing/2014/main" id="{3B13F71C-D009-0F89-8B78-A6FE26E6B2EA}"/>
              </a:ext>
            </a:extLst>
          </p:cNvPr>
          <p:cNvSpPr/>
          <p:nvPr/>
        </p:nvSpPr>
        <p:spPr bwMode="auto">
          <a:xfrm>
            <a:off x="4613564" y="3692380"/>
            <a:ext cx="1676400" cy="457200"/>
          </a:xfrm>
          <a:prstGeom prst="borderCallout2">
            <a:avLst>
              <a:gd name="adj1" fmla="val 25000"/>
              <a:gd name="adj2" fmla="val -414"/>
              <a:gd name="adj3" fmla="val 25000"/>
              <a:gd name="adj4" fmla="val -37218"/>
              <a:gd name="adj5" fmla="val 162627"/>
              <a:gd name="adj6" fmla="val -7273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</a:rPr>
              <a:t>1.23×10</a:t>
            </a:r>
            <a:r>
              <a:rPr lang="en-US" altLang="zh-CN" baseline="30000">
                <a:solidFill>
                  <a:schemeClr val="tx1"/>
                </a:solidFill>
              </a:rPr>
              <a:t>10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32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2">
            <a:extLst>
              <a:ext uri="{FF2B5EF4-FFF2-40B4-BE49-F238E27FC236}">
                <a16:creationId xmlns:a16="http://schemas.microsoft.com/office/drawing/2014/main" id="{35E85063-EA52-3FF7-F8BC-8C0C7A539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6164" y="1863580"/>
            <a:ext cx="5853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b="0">
                <a:solidFill>
                  <a:schemeClr val="tx1"/>
                </a:solidFill>
              </a:rPr>
              <a:t>[ + | - ] </a:t>
            </a:r>
            <a:r>
              <a:rPr lang="en-US" altLang="zh-CN" sz="2400" b="0" i="1">
                <a:solidFill>
                  <a:schemeClr val="tx1"/>
                </a:solidFill>
              </a:rPr>
              <a:t>Digits</a:t>
            </a:r>
            <a:r>
              <a:rPr lang="en-US" altLang="zh-CN" sz="2400" b="0">
                <a:solidFill>
                  <a:schemeClr val="tx1"/>
                </a:solidFill>
              </a:rPr>
              <a:t>. </a:t>
            </a:r>
            <a:r>
              <a:rPr lang="en-US" altLang="zh-CN" sz="2400" b="0" i="1">
                <a:solidFill>
                  <a:schemeClr val="tx1"/>
                </a:solidFill>
              </a:rPr>
              <a:t>Digits</a:t>
            </a:r>
            <a:r>
              <a:rPr lang="en-US" altLang="zh-CN" sz="2400" b="0">
                <a:solidFill>
                  <a:schemeClr val="tx1"/>
                </a:solidFill>
              </a:rPr>
              <a:t> [</a:t>
            </a:r>
            <a:r>
              <a:rPr lang="en-US" altLang="zh-CN" sz="2400" i="1">
                <a:solidFill>
                  <a:srgbClr val="0000CC"/>
                </a:solidFill>
              </a:rPr>
              <a:t>Exponent</a:t>
            </a:r>
            <a:r>
              <a:rPr lang="en-US" altLang="zh-CN" sz="2400" b="0">
                <a:solidFill>
                  <a:schemeClr val="tx1"/>
                </a:solidFill>
              </a:rPr>
              <a:t>] [ F | f | L | l ]</a:t>
            </a: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EDE26856-552F-DBB3-A32E-EC31AD323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9989" y="3082780"/>
            <a:ext cx="302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b="0">
                <a:solidFill>
                  <a:schemeClr val="tx1"/>
                </a:solidFill>
              </a:rPr>
              <a:t>( e | E )  [ + | - ]  </a:t>
            </a:r>
            <a:r>
              <a:rPr lang="en-US" altLang="zh-CN" sz="2400" b="0" i="1">
                <a:solidFill>
                  <a:schemeClr val="tx1"/>
                </a:solidFill>
              </a:rPr>
              <a:t>Digits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C5C47281-E111-C23A-6EC5-268877ADA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2089" y="3735243"/>
            <a:ext cx="6653213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例如：</a:t>
            </a:r>
          </a:p>
          <a:p>
            <a:pPr algn="l" eaLnBrk="1" hangingPunct="1">
              <a:lnSpc>
                <a:spcPct val="170000"/>
              </a:lnSpc>
            </a:pPr>
            <a:r>
              <a:rPr lang="zh-CN" altLang="en-US" sz="2000" b="0">
                <a:solidFill>
                  <a:schemeClr val="tx1"/>
                </a:solidFill>
              </a:rPr>
              <a:t>	</a:t>
            </a:r>
            <a:r>
              <a:rPr lang="en-US" altLang="zh-CN" sz="2000" b="0">
                <a:solidFill>
                  <a:schemeClr val="tx1"/>
                </a:solidFill>
              </a:rPr>
              <a:t>1.23E10           </a:t>
            </a:r>
            <a:r>
              <a:rPr lang="en-US" altLang="zh-CN" sz="2000">
                <a:solidFill>
                  <a:srgbClr val="CC3300"/>
                </a:solidFill>
              </a:rPr>
              <a:t>0.23E-4</a:t>
            </a:r>
            <a:r>
              <a:rPr lang="en-US" altLang="zh-CN" sz="2000" b="0">
                <a:solidFill>
                  <a:schemeClr val="tx1"/>
                </a:solidFill>
              </a:rPr>
              <a:t>         45.e+23          -23.68E12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	1.23E10F        0.23E-4f        45.e+23L       -23.68E12L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43EC9EF7-65F9-13AE-27DE-00D1D838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764" y="2608118"/>
            <a:ext cx="2484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i="1">
                <a:solidFill>
                  <a:srgbClr val="0000CC"/>
                </a:solidFill>
              </a:rPr>
              <a:t>指数部分的表示形式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8A871C83-6C38-D3DD-63D7-E1CA58A94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764" y="1160318"/>
            <a:ext cx="1717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>
                <a:solidFill>
                  <a:srgbClr val="0000CC"/>
                </a:solidFill>
              </a:rPr>
              <a:t>科学示数方式</a:t>
            </a:r>
          </a:p>
        </p:txBody>
      </p:sp>
      <p:sp>
        <p:nvSpPr>
          <p:cNvPr id="19" name="AutoShape 8">
            <a:extLst>
              <a:ext uri="{FF2B5EF4-FFF2-40B4-BE49-F238E27FC236}">
                <a16:creationId xmlns:a16="http://schemas.microsoft.com/office/drawing/2014/main" id="{97C2F426-8A8B-AFB3-C1B9-8BAD3B047702}"/>
              </a:ext>
            </a:extLst>
          </p:cNvPr>
          <p:cNvSpPr/>
          <p:nvPr/>
        </p:nvSpPr>
        <p:spPr bwMode="auto">
          <a:xfrm>
            <a:off x="5756564" y="3616180"/>
            <a:ext cx="1676400" cy="457200"/>
          </a:xfrm>
          <a:prstGeom prst="borderCallout2">
            <a:avLst>
              <a:gd name="adj1" fmla="val 26515"/>
              <a:gd name="adj2" fmla="val 413"/>
              <a:gd name="adj3" fmla="val 25000"/>
              <a:gd name="adj4" fmla="val -37218"/>
              <a:gd name="adj5" fmla="val 177778"/>
              <a:gd name="adj6" fmla="val -7149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</a:rPr>
              <a:t>0.23×10</a:t>
            </a:r>
            <a:r>
              <a:rPr lang="en-US" altLang="zh-CN" baseline="30000">
                <a:solidFill>
                  <a:schemeClr val="tx1"/>
                </a:solidFill>
              </a:rPr>
              <a:t>-4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90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2">
            <a:extLst>
              <a:ext uri="{FF2B5EF4-FFF2-40B4-BE49-F238E27FC236}">
                <a16:creationId xmlns:a16="http://schemas.microsoft.com/office/drawing/2014/main" id="{2D4D1D88-A8C8-C44F-A993-34013BAD1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6164" y="1863580"/>
            <a:ext cx="5853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b="0">
                <a:solidFill>
                  <a:schemeClr val="tx1"/>
                </a:solidFill>
              </a:rPr>
              <a:t>[ + | - ] </a:t>
            </a:r>
            <a:r>
              <a:rPr lang="en-US" altLang="zh-CN" sz="2400" b="0" i="1">
                <a:solidFill>
                  <a:schemeClr val="tx1"/>
                </a:solidFill>
              </a:rPr>
              <a:t>Digits</a:t>
            </a:r>
            <a:r>
              <a:rPr lang="en-US" altLang="zh-CN" sz="2400" b="0">
                <a:solidFill>
                  <a:schemeClr val="tx1"/>
                </a:solidFill>
              </a:rPr>
              <a:t>. </a:t>
            </a:r>
            <a:r>
              <a:rPr lang="en-US" altLang="zh-CN" sz="2400" b="0" i="1">
                <a:solidFill>
                  <a:schemeClr val="tx1"/>
                </a:solidFill>
              </a:rPr>
              <a:t>Digits</a:t>
            </a:r>
            <a:r>
              <a:rPr lang="en-US" altLang="zh-CN" sz="2400" b="0">
                <a:solidFill>
                  <a:schemeClr val="tx1"/>
                </a:solidFill>
              </a:rPr>
              <a:t> [</a:t>
            </a:r>
            <a:r>
              <a:rPr lang="en-US" altLang="zh-CN" sz="2400" i="1">
                <a:solidFill>
                  <a:srgbClr val="0000CC"/>
                </a:solidFill>
              </a:rPr>
              <a:t>Exponent</a:t>
            </a:r>
            <a:r>
              <a:rPr lang="en-US" altLang="zh-CN" sz="2400" b="0">
                <a:solidFill>
                  <a:schemeClr val="tx1"/>
                </a:solidFill>
              </a:rPr>
              <a:t>] [ F | f | L | l ]</a:t>
            </a: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CFA81C4B-33DE-4E27-1D88-6B8EF343B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9989" y="3082780"/>
            <a:ext cx="302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b="0">
                <a:solidFill>
                  <a:schemeClr val="tx1"/>
                </a:solidFill>
              </a:rPr>
              <a:t>( e | E )  [ + | - ]  </a:t>
            </a:r>
            <a:r>
              <a:rPr lang="en-US" altLang="zh-CN" sz="2400" b="0" i="1">
                <a:solidFill>
                  <a:schemeClr val="tx1"/>
                </a:solidFill>
              </a:rPr>
              <a:t>Digits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49F2E1A2-1F71-A793-5BB1-F98577133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2089" y="3735243"/>
            <a:ext cx="6667500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例如：</a:t>
            </a:r>
          </a:p>
          <a:p>
            <a:pPr algn="l" eaLnBrk="1" hangingPunct="1">
              <a:lnSpc>
                <a:spcPct val="170000"/>
              </a:lnSpc>
            </a:pPr>
            <a:r>
              <a:rPr lang="zh-CN" altLang="en-US" sz="2000" b="0">
                <a:solidFill>
                  <a:schemeClr val="tx1"/>
                </a:solidFill>
              </a:rPr>
              <a:t>	</a:t>
            </a:r>
            <a:r>
              <a:rPr lang="en-US" altLang="zh-CN" sz="2000" b="0">
                <a:solidFill>
                  <a:schemeClr val="tx1"/>
                </a:solidFill>
              </a:rPr>
              <a:t>1.23E10           0.23E-4         45.e+23          -23.68E12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	1.23E10F        </a:t>
            </a:r>
            <a:r>
              <a:rPr lang="en-US" altLang="zh-CN" sz="2000">
                <a:solidFill>
                  <a:srgbClr val="CC3300"/>
                </a:solidFill>
              </a:rPr>
              <a:t>0.23E-4f</a:t>
            </a:r>
            <a:r>
              <a:rPr lang="en-US" altLang="zh-CN" sz="2000" b="0">
                <a:solidFill>
                  <a:schemeClr val="tx1"/>
                </a:solidFill>
              </a:rPr>
              <a:t>        45.e+23L       -23.68E12L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140B775D-06C2-B6C5-EECA-8453840C5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764" y="2608118"/>
            <a:ext cx="2484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i="1">
                <a:solidFill>
                  <a:srgbClr val="0000CC"/>
                </a:solidFill>
              </a:rPr>
              <a:t>指数部分的表示形式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1EA2169A-F1FC-50E4-8630-521003C68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764" y="1160318"/>
            <a:ext cx="1717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>
                <a:solidFill>
                  <a:srgbClr val="0000CC"/>
                </a:solidFill>
              </a:rPr>
              <a:t>科学示数方式</a:t>
            </a:r>
          </a:p>
        </p:txBody>
      </p:sp>
      <p:sp>
        <p:nvSpPr>
          <p:cNvPr id="19" name="AutoShape 8">
            <a:extLst>
              <a:ext uri="{FF2B5EF4-FFF2-40B4-BE49-F238E27FC236}">
                <a16:creationId xmlns:a16="http://schemas.microsoft.com/office/drawing/2014/main" id="{D252B219-0F04-A592-F855-D48CE6EF44EB}"/>
              </a:ext>
            </a:extLst>
          </p:cNvPr>
          <p:cNvSpPr/>
          <p:nvPr/>
        </p:nvSpPr>
        <p:spPr bwMode="auto">
          <a:xfrm>
            <a:off x="6366164" y="3692380"/>
            <a:ext cx="2514600" cy="457200"/>
          </a:xfrm>
          <a:prstGeom prst="borderCallout2">
            <a:avLst>
              <a:gd name="adj1" fmla="val 25000"/>
              <a:gd name="adj2" fmla="val -828"/>
              <a:gd name="adj3" fmla="val 25000"/>
              <a:gd name="adj4" fmla="val -31755"/>
              <a:gd name="adj5" fmla="val 272222"/>
              <a:gd name="adj6" fmla="val -6180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</a:rPr>
              <a:t>0.23×10</a:t>
            </a:r>
            <a:r>
              <a:rPr lang="en-US" altLang="zh-CN" baseline="30000">
                <a:solidFill>
                  <a:schemeClr val="tx1"/>
                </a:solidFill>
              </a:rPr>
              <a:t>-4 </a:t>
            </a:r>
            <a:r>
              <a:rPr lang="en-US" altLang="zh-CN">
                <a:solidFill>
                  <a:schemeClr val="tx1"/>
                </a:solidFill>
              </a:rPr>
              <a:t> ( </a:t>
            </a:r>
            <a:r>
              <a:rPr lang="zh-CN" altLang="en-US">
                <a:solidFill>
                  <a:schemeClr val="tx1"/>
                </a:solidFill>
              </a:rPr>
              <a:t>单精度 </a:t>
            </a:r>
            <a:r>
              <a:rPr lang="en-US" altLang="zh-CN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137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>
            <a:extLst>
              <a:ext uri="{FF2B5EF4-FFF2-40B4-BE49-F238E27FC236}">
                <a16:creationId xmlns:a16="http://schemas.microsoft.com/office/drawing/2014/main" id="{62EB289B-B7D8-4491-5AF5-034B18231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6164" y="1863580"/>
            <a:ext cx="5853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b="0">
                <a:solidFill>
                  <a:schemeClr val="tx1"/>
                </a:solidFill>
              </a:rPr>
              <a:t>[ + | - ] </a:t>
            </a:r>
            <a:r>
              <a:rPr lang="en-US" altLang="zh-CN" sz="2400" b="0" i="1">
                <a:solidFill>
                  <a:schemeClr val="tx1"/>
                </a:solidFill>
              </a:rPr>
              <a:t>Digits</a:t>
            </a:r>
            <a:r>
              <a:rPr lang="en-US" altLang="zh-CN" sz="2400" b="0">
                <a:solidFill>
                  <a:schemeClr val="tx1"/>
                </a:solidFill>
              </a:rPr>
              <a:t>. </a:t>
            </a:r>
            <a:r>
              <a:rPr lang="en-US" altLang="zh-CN" sz="2400" b="0" i="1">
                <a:solidFill>
                  <a:schemeClr val="tx1"/>
                </a:solidFill>
              </a:rPr>
              <a:t>Digits</a:t>
            </a:r>
            <a:r>
              <a:rPr lang="en-US" altLang="zh-CN" sz="2400" b="0">
                <a:solidFill>
                  <a:schemeClr val="tx1"/>
                </a:solidFill>
              </a:rPr>
              <a:t> [</a:t>
            </a:r>
            <a:r>
              <a:rPr lang="en-US" altLang="zh-CN" sz="2400" i="1">
                <a:solidFill>
                  <a:srgbClr val="0000CC"/>
                </a:solidFill>
              </a:rPr>
              <a:t>Exponent</a:t>
            </a:r>
            <a:r>
              <a:rPr lang="en-US" altLang="zh-CN" sz="2400" b="0">
                <a:solidFill>
                  <a:schemeClr val="tx1"/>
                </a:solidFill>
              </a:rPr>
              <a:t>] [ F | f | L | l ]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847852BC-7FA5-DD6B-60F1-C7C95BE89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9989" y="3082780"/>
            <a:ext cx="302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b="0">
                <a:solidFill>
                  <a:schemeClr val="tx1"/>
                </a:solidFill>
              </a:rPr>
              <a:t>( e | E )  [ + | - ]  </a:t>
            </a:r>
            <a:r>
              <a:rPr lang="en-US" altLang="zh-CN" sz="2400" b="0" i="1">
                <a:solidFill>
                  <a:schemeClr val="tx1"/>
                </a:solidFill>
              </a:rPr>
              <a:t>Digits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6C72BA4F-D0BC-7B21-D0EA-315BD3158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2089" y="3735243"/>
            <a:ext cx="6669088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例如：</a:t>
            </a:r>
          </a:p>
          <a:p>
            <a:pPr algn="l" eaLnBrk="1" hangingPunct="1">
              <a:lnSpc>
                <a:spcPct val="170000"/>
              </a:lnSpc>
            </a:pPr>
            <a:r>
              <a:rPr lang="zh-CN" altLang="en-US" sz="2000" b="0">
                <a:solidFill>
                  <a:schemeClr val="tx1"/>
                </a:solidFill>
              </a:rPr>
              <a:t>	</a:t>
            </a:r>
            <a:r>
              <a:rPr lang="en-US" altLang="zh-CN" sz="2000" b="0">
                <a:solidFill>
                  <a:schemeClr val="tx1"/>
                </a:solidFill>
              </a:rPr>
              <a:t>1.23E10           0.23E-4         45.e+23          -23.68E12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	1.23E10F        0.23E-4f        </a:t>
            </a:r>
            <a:r>
              <a:rPr lang="en-US" altLang="zh-CN" sz="2000">
                <a:solidFill>
                  <a:srgbClr val="CC3300"/>
                </a:solidFill>
              </a:rPr>
              <a:t>45.e+23L</a:t>
            </a:r>
            <a:r>
              <a:rPr lang="en-US" altLang="zh-CN" sz="2000" b="0">
                <a:solidFill>
                  <a:schemeClr val="tx1"/>
                </a:solidFill>
              </a:rPr>
              <a:t>       -23.68E12L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EB06D1D-60A5-4322-C9EC-93DE0D9A9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764" y="2608118"/>
            <a:ext cx="247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i="1">
                <a:solidFill>
                  <a:srgbClr val="0000CC"/>
                </a:solidFill>
              </a:rPr>
              <a:t>指数部分的表示形式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1E6ED0F5-DB9F-E47C-96E9-6C6CBF78A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764" y="116031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>
                <a:solidFill>
                  <a:srgbClr val="0000CC"/>
                </a:solidFill>
              </a:rPr>
              <a:t>科学示数方式</a:t>
            </a:r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4012B0D3-A21C-1231-FA13-C032CA9CEE64}"/>
              </a:ext>
            </a:extLst>
          </p:cNvPr>
          <p:cNvSpPr/>
          <p:nvPr/>
        </p:nvSpPr>
        <p:spPr bwMode="auto">
          <a:xfrm>
            <a:off x="3034319" y="3616180"/>
            <a:ext cx="2715260" cy="457200"/>
          </a:xfrm>
          <a:prstGeom prst="borderCallout2">
            <a:avLst>
              <a:gd name="adj1" fmla="val 26515"/>
              <a:gd name="adj2" fmla="val 100319"/>
              <a:gd name="adj3" fmla="val 25000"/>
              <a:gd name="adj4" fmla="val 110676"/>
              <a:gd name="adj5" fmla="val 302778"/>
              <a:gd name="adj6" fmla="val 11855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</a:rPr>
              <a:t>45.0×10</a:t>
            </a:r>
            <a:r>
              <a:rPr lang="en-US" altLang="zh-CN" baseline="30000">
                <a:solidFill>
                  <a:schemeClr val="tx1"/>
                </a:solidFill>
              </a:rPr>
              <a:t>23</a:t>
            </a:r>
            <a:r>
              <a:rPr lang="en-US" altLang="zh-CN">
                <a:solidFill>
                  <a:schemeClr val="tx1"/>
                </a:solidFill>
              </a:rPr>
              <a:t> ( </a:t>
            </a:r>
            <a:r>
              <a:rPr lang="zh-CN" altLang="en-US">
                <a:solidFill>
                  <a:schemeClr val="tx1"/>
                </a:solidFill>
              </a:rPr>
              <a:t>long double</a:t>
            </a:r>
            <a:r>
              <a:rPr lang="en-US" altLang="zh-CN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557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3">
            <a:extLst>
              <a:ext uri="{FF2B5EF4-FFF2-40B4-BE49-F238E27FC236}">
                <a16:creationId xmlns:a16="http://schemas.microsoft.com/office/drawing/2014/main" id="{54FF4DAC-842B-83FD-ABC8-1CA3039A3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056204"/>
              </p:ext>
            </p:extLst>
          </p:nvPr>
        </p:nvGraphicFramePr>
        <p:xfrm>
          <a:off x="1514801" y="1285279"/>
          <a:ext cx="9485707" cy="95501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57699">
                  <a:extLst>
                    <a:ext uri="{9D8B030D-6E8A-4147-A177-3AD203B41FA5}">
                      <a16:colId xmlns:a16="http://schemas.microsoft.com/office/drawing/2014/main" val="2417055458"/>
                    </a:ext>
                  </a:extLst>
                </a:gridCol>
                <a:gridCol w="1810251">
                  <a:extLst>
                    <a:ext uri="{9D8B030D-6E8A-4147-A177-3AD203B41FA5}">
                      <a16:colId xmlns:a16="http://schemas.microsoft.com/office/drawing/2014/main" val="3354915543"/>
                    </a:ext>
                  </a:extLst>
                </a:gridCol>
                <a:gridCol w="1598050">
                  <a:extLst>
                    <a:ext uri="{9D8B030D-6E8A-4147-A177-3AD203B41FA5}">
                      <a16:colId xmlns:a16="http://schemas.microsoft.com/office/drawing/2014/main" val="3812036069"/>
                    </a:ext>
                  </a:extLst>
                </a:gridCol>
                <a:gridCol w="3319707">
                  <a:extLst>
                    <a:ext uri="{9D8B030D-6E8A-4147-A177-3AD203B41FA5}">
                      <a16:colId xmlns:a16="http://schemas.microsoft.com/office/drawing/2014/main" val="2904211869"/>
                    </a:ext>
                  </a:extLst>
                </a:gridCol>
              </a:tblGrid>
              <a:tr h="4978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/>
                        <a:t>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/>
                        <a:t>定义标识符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/>
                        <a:t>占字节数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/>
                        <a:t>数值范围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588180"/>
                  </a:ext>
                </a:extLst>
              </a:tr>
              <a:tr h="4405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/>
                        <a:t>布尔型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bool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1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true</a:t>
                      </a:r>
                      <a:r>
                        <a:rPr lang="zh-CN" altLang="en-US" sz="2400"/>
                        <a:t>或</a:t>
                      </a:r>
                      <a:r>
                        <a:rPr lang="en-US" altLang="zh-CN" sz="2400"/>
                        <a:t>false</a:t>
                      </a:r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04669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B7D6C6D-6CFD-13BC-A59F-A8FB7FE55991}"/>
              </a:ext>
            </a:extLst>
          </p:cNvPr>
          <p:cNvSpPr txBox="1"/>
          <p:nvPr/>
        </p:nvSpPr>
        <p:spPr>
          <a:xfrm>
            <a:off x="2051086" y="2688794"/>
            <a:ext cx="71416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/>
              <a:t>布尔类型用来判断真假，结果只有</a:t>
            </a:r>
            <a:r>
              <a:rPr lang="en-US" altLang="zh-CN" sz="2400"/>
              <a:t>true</a:t>
            </a:r>
            <a:r>
              <a:rPr lang="zh-CN" altLang="en-US" sz="2400"/>
              <a:t>和</a:t>
            </a:r>
            <a:r>
              <a:rPr lang="en-US" altLang="zh-CN" sz="2400"/>
              <a:t>false</a:t>
            </a:r>
            <a:r>
              <a:rPr lang="zh-CN" altLang="en-US" sz="2400"/>
              <a:t>两种</a:t>
            </a:r>
            <a:endParaRPr lang="en-US" altLang="zh-CN" sz="240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/>
              <a:t>true</a:t>
            </a:r>
            <a:r>
              <a:rPr lang="zh-CN" altLang="en-US" sz="2400"/>
              <a:t>转换为整型值为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  <a:r>
              <a:rPr lang="en-US" altLang="zh-CN" sz="2400"/>
              <a:t>false</a:t>
            </a:r>
            <a:r>
              <a:rPr lang="zh-CN" altLang="en-US" sz="2400"/>
              <a:t>转换为整型值为</a:t>
            </a:r>
            <a:r>
              <a:rPr lang="en-US" altLang="zh-CN" sz="2400"/>
              <a:t>0</a:t>
            </a:r>
            <a:endParaRPr lang="zh-CN" altLang="en-US" sz="240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/>
              <a:t>非</a:t>
            </a:r>
            <a:r>
              <a:rPr lang="en-US" altLang="zh-CN" sz="2400"/>
              <a:t>0</a:t>
            </a:r>
            <a:r>
              <a:rPr lang="zh-CN" altLang="en-US" sz="2400"/>
              <a:t>值可以隐式转换为</a:t>
            </a:r>
            <a:r>
              <a:rPr lang="en-US" altLang="zh-CN" sz="2400"/>
              <a:t>true</a:t>
            </a:r>
            <a:r>
              <a:rPr lang="zh-CN" altLang="en-US" sz="2400"/>
              <a:t>，而</a:t>
            </a:r>
            <a:r>
              <a:rPr lang="en-US" altLang="zh-CN" sz="2400"/>
              <a:t>0</a:t>
            </a:r>
            <a:r>
              <a:rPr lang="zh-CN" altLang="en-US" sz="2400"/>
              <a:t>转换为</a:t>
            </a:r>
            <a:r>
              <a:rPr lang="en-US" altLang="zh-CN" sz="2400"/>
              <a:t>false</a:t>
            </a:r>
            <a:endParaRPr lang="zh-CN" altLang="en-US" sz="2400"/>
          </a:p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7FED4F-063E-A21F-97E7-AE750C26366A}"/>
              </a:ext>
            </a:extLst>
          </p:cNvPr>
          <p:cNvSpPr/>
          <p:nvPr/>
        </p:nvSpPr>
        <p:spPr>
          <a:xfrm>
            <a:off x="2081084" y="302318"/>
            <a:ext cx="1261885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布尔型</a:t>
            </a:r>
          </a:p>
        </p:txBody>
      </p:sp>
    </p:spTree>
    <p:extLst>
      <p:ext uri="{BB962C8B-B14F-4D97-AF65-F5344CB8AC3E}">
        <p14:creationId xmlns:p14="http://schemas.microsoft.com/office/powerpoint/2010/main" val="622573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6874FFA4-50E8-18A0-C781-180A007A5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220142"/>
              </p:ext>
            </p:extLst>
          </p:nvPr>
        </p:nvGraphicFramePr>
        <p:xfrm>
          <a:off x="2683994" y="1051291"/>
          <a:ext cx="5315585" cy="437305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运算</a:t>
                      </a:r>
                    </a:p>
                  </a:txBody>
                  <a:tcPr marL="68588" marR="68588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例子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结果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marL="68588" marR="68588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 + 3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5,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+10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15,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365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8588" marR="68588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 – 4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9,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– 7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-3,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marL="68588" marR="68588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* 4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12,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* 11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55,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365">
                <a:tc rowSpan="5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13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8" marR="68588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 / 2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4,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 / 4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1,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/ 5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0,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-11 / 2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-5,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 / 0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undef,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3365">
                <a:tc row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%</a:t>
                      </a:r>
                    </a:p>
                  </a:txBody>
                  <a:tcPr marL="68588" marR="68588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10 % 3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1,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23 % 4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3,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368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5 % 0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undef,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0830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sizeof</a:t>
                      </a:r>
                    </a:p>
                  </a:txBody>
                  <a:tcPr marL="68588" marR="68588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sizeof (256)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4,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sizeof (int)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4,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AutoShape 67">
            <a:extLst>
              <a:ext uri="{FF2B5EF4-FFF2-40B4-BE49-F238E27FC236}">
                <a16:creationId xmlns:a16="http://schemas.microsoft.com/office/drawing/2014/main" id="{C8C85935-DAA7-9A75-6495-9EE4B5159F06}"/>
              </a:ext>
            </a:extLst>
          </p:cNvPr>
          <p:cNvSpPr/>
          <p:nvPr/>
        </p:nvSpPr>
        <p:spPr bwMode="auto">
          <a:xfrm>
            <a:off x="5770881" y="2659784"/>
            <a:ext cx="2160846" cy="659130"/>
          </a:xfrm>
          <a:prstGeom prst="borderCallout2">
            <a:avLst>
              <a:gd name="adj1" fmla="val 43376"/>
              <a:gd name="adj2" fmla="val -243"/>
              <a:gd name="adj3" fmla="val 42325"/>
              <a:gd name="adj4" fmla="val -28922"/>
              <a:gd name="adj5" fmla="val 186875"/>
              <a:gd name="adj6" fmla="val -57255"/>
            </a:avLst>
          </a:prstGeom>
          <a:solidFill>
            <a:srgbClr val="FFEFFF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1800" i="1">
                <a:solidFill>
                  <a:schemeClr val="tx1"/>
                </a:solidFill>
              </a:rPr>
              <a:t>除数为 </a:t>
            </a:r>
            <a:r>
              <a:rPr lang="en-US" altLang="zh-CN" sz="1800" i="1">
                <a:solidFill>
                  <a:schemeClr val="tx1"/>
                </a:solidFill>
              </a:rPr>
              <a:t>0</a:t>
            </a:r>
            <a:r>
              <a:rPr lang="zh-CN" altLang="en-US" sz="1800" i="1">
                <a:solidFill>
                  <a:schemeClr val="tx1"/>
                </a:solidFill>
              </a:rPr>
              <a:t>，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1800" i="1">
                <a:solidFill>
                  <a:schemeClr val="tx1"/>
                </a:solidFill>
              </a:rPr>
              <a:t>溢出，无值定义</a:t>
            </a:r>
          </a:p>
        </p:txBody>
      </p:sp>
    </p:spTree>
    <p:extLst>
      <p:ext uri="{BB962C8B-B14F-4D97-AF65-F5344CB8AC3E}">
        <p14:creationId xmlns:p14="http://schemas.microsoft.com/office/powerpoint/2010/main" val="14540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B8E96C4-9EAF-2AE9-D8EC-2B31BDE89D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9272996"/>
              </p:ext>
            </p:extLst>
          </p:nvPr>
        </p:nvGraphicFramePr>
        <p:xfrm>
          <a:off x="1268307" y="968817"/>
          <a:ext cx="9655386" cy="5527040"/>
        </p:xfrm>
        <a:graphic>
          <a:graphicData uri="http://schemas.openxmlformats.org/drawingml/2006/table">
            <a:tbl>
              <a:tblPr/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68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4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68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2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68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179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251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序号</a:t>
                      </a:r>
                    </a:p>
                  </a:txBody>
                  <a:tcPr marL="121920" marR="121920" marT="60960" marB="60960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字符</a:t>
                      </a:r>
                    </a:p>
                  </a:txBody>
                  <a:tcPr marL="121920" marR="121920" marT="60960" marB="60960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序号</a:t>
                      </a:r>
                    </a:p>
                  </a:txBody>
                  <a:tcPr marL="121920" marR="121920" marT="60960" marB="60960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字符</a:t>
                      </a:r>
                    </a:p>
                  </a:txBody>
                  <a:tcPr marL="121920" marR="121920" marT="60960" marB="60960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序号</a:t>
                      </a:r>
                    </a:p>
                  </a:txBody>
                  <a:tcPr marL="121920" marR="121920" marT="60960" marB="60960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字符</a:t>
                      </a:r>
                    </a:p>
                  </a:txBody>
                  <a:tcPr marL="121920" marR="121920" marT="60960" marB="60960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序号</a:t>
                      </a:r>
                    </a:p>
                  </a:txBody>
                  <a:tcPr marL="121920" marR="121920" marT="60960" marB="60960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字符</a:t>
                      </a:r>
                    </a:p>
                  </a:txBody>
                  <a:tcPr marL="121920" marR="121920" marT="60960" marB="60960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序号</a:t>
                      </a:r>
                    </a:p>
                  </a:txBody>
                  <a:tcPr marL="121920" marR="121920" marT="60960" marB="60960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字符</a:t>
                      </a:r>
                    </a:p>
                  </a:txBody>
                  <a:tcPr marL="121920" marR="121920" marT="60960" marB="60960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序号</a:t>
                      </a:r>
                    </a:p>
                  </a:txBody>
                  <a:tcPr marL="121920" marR="121920" marT="60960" marB="60960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字符</a:t>
                      </a:r>
                    </a:p>
                  </a:txBody>
                  <a:tcPr marL="121920" marR="121920" marT="60960" marB="60960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32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空格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48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64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@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80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P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96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`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112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p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33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!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49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65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A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81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Q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97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a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113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q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34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”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66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B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82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R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98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b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114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r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35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#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51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67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C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83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S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99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c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115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s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1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36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$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52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68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D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84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T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100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d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116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t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1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37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%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53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69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E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85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U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101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e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117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u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1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38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&amp;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54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70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F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86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V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102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f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118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v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1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39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'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55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71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G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87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W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103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g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119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w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1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(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56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72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H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88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X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104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h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120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x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1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41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)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57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73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I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89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Y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105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i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121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y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51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42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*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58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3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 </a:t>
                      </a: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: 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74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J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90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Z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106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j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122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z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51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43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+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59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;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75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K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91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[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107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k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123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{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51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44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,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&lt;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76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L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92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\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108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l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124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|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51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45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-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61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=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77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M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93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]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109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m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125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}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51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46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.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62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&gt;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78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N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94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^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110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n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126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～</a:t>
                      </a:r>
                    </a:p>
                  </a:txBody>
                  <a:tcPr marL="121920" marR="121920" marT="60960" marB="6096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51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47</a:t>
                      </a:r>
                    </a:p>
                  </a:txBody>
                  <a:tcPr marL="121920" marR="121920" marT="60960" marB="60960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/</a:t>
                      </a:r>
                    </a:p>
                  </a:txBody>
                  <a:tcPr marL="121920" marR="121920" marT="60960" marB="60960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63</a:t>
                      </a:r>
                    </a:p>
                  </a:txBody>
                  <a:tcPr marL="121920" marR="121920" marT="60960" marB="60960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?</a:t>
                      </a:r>
                    </a:p>
                  </a:txBody>
                  <a:tcPr marL="121920" marR="121920" marT="60960" marB="60960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79</a:t>
                      </a:r>
                    </a:p>
                  </a:txBody>
                  <a:tcPr marL="121920" marR="121920" marT="60960" marB="60960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O</a:t>
                      </a:r>
                    </a:p>
                  </a:txBody>
                  <a:tcPr marL="121920" marR="121920" marT="60960" marB="60960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95</a:t>
                      </a:r>
                    </a:p>
                  </a:txBody>
                  <a:tcPr marL="121920" marR="121920" marT="60960" marB="60960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_</a:t>
                      </a:r>
                    </a:p>
                  </a:txBody>
                  <a:tcPr marL="121920" marR="121920" marT="60960" marB="60960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111</a:t>
                      </a:r>
                    </a:p>
                  </a:txBody>
                  <a:tcPr marL="121920" marR="121920" marT="60960" marB="60960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o</a:t>
                      </a:r>
                    </a:p>
                  </a:txBody>
                  <a:tcPr marL="121920" marR="121920" marT="60960" marB="60960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127</a:t>
                      </a:r>
                    </a:p>
                  </a:txBody>
                  <a:tcPr marL="121920" marR="121920" marT="60960" marB="60960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300" err="1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deL</a:t>
                      </a:r>
                    </a:p>
                  </a:txBody>
                  <a:tcPr marL="121920" marR="121920" marT="60960" marB="60960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012955C0-7255-EB0C-9FC8-6AC012E4381F}"/>
              </a:ext>
            </a:extLst>
          </p:cNvPr>
          <p:cNvSpPr/>
          <p:nvPr/>
        </p:nvSpPr>
        <p:spPr>
          <a:xfrm>
            <a:off x="2055609" y="288464"/>
            <a:ext cx="1770036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ASCII</a:t>
            </a:r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码表</a:t>
            </a:r>
          </a:p>
        </p:txBody>
      </p:sp>
    </p:spTree>
    <p:extLst>
      <p:ext uri="{BB962C8B-B14F-4D97-AF65-F5344CB8AC3E}">
        <p14:creationId xmlns:p14="http://schemas.microsoft.com/office/powerpoint/2010/main" val="14416133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>
            <a:extLst>
              <a:ext uri="{FF2B5EF4-FFF2-40B4-BE49-F238E27FC236}">
                <a16:creationId xmlns:a16="http://schemas.microsoft.com/office/drawing/2014/main" id="{7B41C5B1-C412-0C28-0EF9-D671AE692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503481"/>
            <a:ext cx="9347200" cy="1856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 sz="2667">
                <a:solidFill>
                  <a:srgbClr val="0000CC"/>
                </a:solidFill>
                <a:ea typeface="Arial Unicode MS" panose="020B0604020202020204" charset="-122"/>
                <a:cs typeface="Arial Unicode MS" panose="020B0604020202020204" charset="-122"/>
              </a:rPr>
              <a:t>char</a:t>
            </a:r>
            <a:endParaRPr lang="en-US" altLang="zh-CN" sz="2667" b="0">
              <a:solidFill>
                <a:schemeClr val="tx1"/>
              </a:solidFill>
              <a:ea typeface="Arial Unicode MS" panose="020B0604020202020204" charset="-122"/>
              <a:cs typeface="Arial Unicode MS" panose="020B0604020202020204" charset="-122"/>
            </a:endParaRPr>
          </a:p>
          <a:p>
            <a:pPr algn="l" eaLnBrk="1" hangingPunct="1">
              <a:lnSpc>
                <a:spcPct val="160000"/>
              </a:lnSpc>
              <a:buFontTx/>
              <a:buChar char="•"/>
            </a:pPr>
            <a:r>
              <a:rPr lang="en-US" altLang="zh-CN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字符一般用 </a:t>
            </a:r>
            <a:r>
              <a:rPr lang="en-US" altLang="zh-CN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ASCII </a:t>
            </a:r>
            <a:r>
              <a:rPr lang="zh-CN" altLang="en-US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编码</a:t>
            </a:r>
          </a:p>
          <a:p>
            <a:pPr algn="l" eaLnBrk="1" hangingPunct="1">
              <a:lnSpc>
                <a:spcPct val="160000"/>
              </a:lnSpc>
              <a:buFontTx/>
              <a:buChar char="•"/>
            </a:pPr>
            <a:r>
              <a:rPr lang="zh-CN" altLang="en-US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en-US" altLang="zh-CN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C++</a:t>
            </a:r>
            <a:r>
              <a:rPr lang="zh-CN" altLang="en-US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的字符型与整型数据密切相关，以</a:t>
            </a:r>
            <a:r>
              <a:rPr lang="en-US" altLang="zh-CN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ASCII </a:t>
            </a:r>
            <a:r>
              <a:rPr lang="zh-CN" altLang="en-US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值参与运算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638E8F-BC6B-FE5A-1177-CF024C070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800" y="3764080"/>
            <a:ext cx="1556836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>
                <a:solidFill>
                  <a:srgbClr val="0000CC"/>
                </a:solidFill>
              </a:rPr>
              <a:t>表示方式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5F11ACFE-2D03-6633-B9BB-9B0718D1C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800" y="4291131"/>
            <a:ext cx="16738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 b="0">
                <a:solidFill>
                  <a:schemeClr val="tx1"/>
                </a:solidFill>
                <a:latin typeface="Arial" panose="020B0604020202020204" pitchFamily="34" charset="0"/>
              </a:rPr>
              <a:t>'</a:t>
            </a:r>
            <a:r>
              <a:rPr lang="en-US" altLang="zh-CN" sz="2667" b="0" i="1">
                <a:solidFill>
                  <a:schemeClr val="tx1"/>
                </a:solidFill>
              </a:rPr>
              <a:t>character</a:t>
            </a:r>
            <a:r>
              <a:rPr lang="en-US" altLang="zh-CN" sz="3200" b="0">
                <a:solidFill>
                  <a:schemeClr val="tx1"/>
                </a:solidFill>
                <a:latin typeface="Arial" panose="020B0604020202020204" pitchFamily="34" charset="0"/>
              </a:rPr>
              <a:t>'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A5A36CDC-F147-D5CB-CB6E-A84CACE0E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5316" y="931980"/>
            <a:ext cx="5647700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67" b="0">
                <a:solidFill>
                  <a:schemeClr val="tx1"/>
                </a:solidFill>
                <a:latin typeface="宋体" panose="02010600030101010101" pitchFamily="2" charset="-122"/>
                <a:ea typeface="Arial Unicode MS" panose="020B0604020202020204" charset="-122"/>
                <a:cs typeface="Arial Unicode MS" panose="020B0604020202020204" charset="-122"/>
              </a:rPr>
              <a:t>字符，八进制或十六进制值的转义符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D231965-8622-7154-40D5-1E9963AA203F}"/>
              </a:ext>
            </a:extLst>
          </p:cNvPr>
          <p:cNvSpPr/>
          <p:nvPr/>
        </p:nvSpPr>
        <p:spPr>
          <a:xfrm>
            <a:off x="2081084" y="302318"/>
            <a:ext cx="1261885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字符型</a:t>
            </a:r>
          </a:p>
        </p:txBody>
      </p:sp>
    </p:spTree>
    <p:extLst>
      <p:ext uri="{BB962C8B-B14F-4D97-AF65-F5344CB8AC3E}">
        <p14:creationId xmlns:p14="http://schemas.microsoft.com/office/powerpoint/2010/main" val="352749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 autoUpdateAnimBg="0"/>
      <p:bldP spid="4" grpId="0" bldLvl="0" animBg="1" autoUpdateAnimBg="0"/>
      <p:bldP spid="5" grpId="0" bldLvl="0" animBg="1" autoUpdateAnimBg="0"/>
      <p:bldP spid="6" grpId="0" bldLvl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24816EA0-C4BA-73A5-DF7A-69B0F0F80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564" y="1503481"/>
            <a:ext cx="9347200" cy="1979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 sz="2667">
                <a:solidFill>
                  <a:srgbClr val="0000CC"/>
                </a:solidFill>
                <a:ea typeface="Arial Unicode MS" panose="020B0604020202020204" charset="-122"/>
                <a:cs typeface="Arial Unicode MS" panose="020B0604020202020204" charset="-122"/>
              </a:rPr>
              <a:t>char</a:t>
            </a:r>
            <a:endParaRPr lang="en-US" altLang="zh-CN" sz="2667" b="0">
              <a:solidFill>
                <a:schemeClr val="tx1"/>
              </a:solidFill>
              <a:ea typeface="Arial Unicode MS" panose="020B0604020202020204" charset="-122"/>
              <a:cs typeface="Arial Unicode MS" panose="020B0604020202020204" charset="-122"/>
            </a:endParaRPr>
          </a:p>
          <a:p>
            <a:pPr algn="l" eaLnBrk="1" hangingPunct="1">
              <a:lnSpc>
                <a:spcPct val="160000"/>
              </a:lnSpc>
              <a:buFontTx/>
              <a:buChar char="•"/>
            </a:pP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字符一般用 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ASCII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编码</a:t>
            </a:r>
          </a:p>
          <a:p>
            <a:pPr algn="l" eaLnBrk="1" hangingPunct="1">
              <a:lnSpc>
                <a:spcPct val="160000"/>
              </a:lnSpc>
              <a:buFontTx/>
              <a:buChar char="•"/>
            </a:pP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C++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的字符型与整型数据密切相关，以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ASCII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值参与运算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3A5FD0-7DBA-7FF2-32DB-8E25B0409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964" y="3764080"/>
            <a:ext cx="1556836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>
                <a:solidFill>
                  <a:srgbClr val="0000CC"/>
                </a:solidFill>
              </a:rPr>
              <a:t>表示方式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B8A36DC4-FA4F-C32B-FFA6-43ECBBCE6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964" y="4291131"/>
            <a:ext cx="16930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 b="0">
                <a:solidFill>
                  <a:schemeClr val="tx1"/>
                </a:solidFill>
                <a:latin typeface="Arial" panose="020B0604020202020204" pitchFamily="34" charset="0"/>
              </a:rPr>
              <a:t>'</a:t>
            </a:r>
            <a:r>
              <a:rPr lang="en-US" altLang="zh-CN" sz="2667" i="1">
                <a:solidFill>
                  <a:srgbClr val="3333FF"/>
                </a:solidFill>
              </a:rPr>
              <a:t>character</a:t>
            </a:r>
            <a:r>
              <a:rPr lang="en-US" altLang="zh-CN" sz="3200" b="0">
                <a:solidFill>
                  <a:schemeClr val="tx1"/>
                </a:solidFill>
                <a:latin typeface="Arial" panose="020B0604020202020204" pitchFamily="34" charset="0"/>
              </a:rPr>
              <a:t>'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9CC6961F-B061-3F54-CCF0-5DFDE5BB8470}"/>
              </a:ext>
            </a:extLst>
          </p:cNvPr>
          <p:cNvSpPr/>
          <p:nvPr/>
        </p:nvSpPr>
        <p:spPr bwMode="auto">
          <a:xfrm>
            <a:off x="912092" y="5162648"/>
            <a:ext cx="4368800" cy="1320800"/>
          </a:xfrm>
          <a:prstGeom prst="borderCallout2">
            <a:avLst>
              <a:gd name="adj1" fmla="val 48775"/>
              <a:gd name="adj2" fmla="val 100263"/>
              <a:gd name="adj3" fmla="val 48250"/>
              <a:gd name="adj4" fmla="val 111276"/>
              <a:gd name="adj5" fmla="val -27854"/>
              <a:gd name="adj6" fmla="val 12124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字符，或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八进制、十六进制值的转义符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82A79488-E908-58C7-3EB8-36623052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1480" y="931980"/>
            <a:ext cx="5647700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67" b="0">
                <a:solidFill>
                  <a:schemeClr val="tx1"/>
                </a:solidFill>
                <a:latin typeface="宋体" panose="02010600030101010101" pitchFamily="2" charset="-122"/>
                <a:ea typeface="Arial Unicode MS" panose="020B0604020202020204" charset="-122"/>
                <a:cs typeface="Arial Unicode MS" panose="020B0604020202020204" charset="-122"/>
              </a:rPr>
              <a:t>字符，八进制或十六进制值的转义符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98A36DE-288F-481F-5995-BC7BF2435F0F}"/>
              </a:ext>
            </a:extLst>
          </p:cNvPr>
          <p:cNvSpPr/>
          <p:nvPr/>
        </p:nvSpPr>
        <p:spPr>
          <a:xfrm>
            <a:off x="2081084" y="302318"/>
            <a:ext cx="1261885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字符型</a:t>
            </a:r>
          </a:p>
        </p:txBody>
      </p:sp>
    </p:spTree>
    <p:extLst>
      <p:ext uri="{BB962C8B-B14F-4D97-AF65-F5344CB8AC3E}">
        <p14:creationId xmlns:p14="http://schemas.microsoft.com/office/powerpoint/2010/main" val="82114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53E9CE29-15B3-775F-816B-0114E3744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564" y="1466879"/>
            <a:ext cx="9347200" cy="1979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 sz="2667">
                <a:solidFill>
                  <a:srgbClr val="0000CC"/>
                </a:solidFill>
                <a:ea typeface="Arial Unicode MS" panose="020B0604020202020204" charset="-122"/>
                <a:cs typeface="Arial Unicode MS" panose="020B0604020202020204" charset="-122"/>
              </a:rPr>
              <a:t>char</a:t>
            </a:r>
            <a:endParaRPr lang="en-US" altLang="zh-CN" sz="2667" b="0">
              <a:solidFill>
                <a:schemeClr val="tx1"/>
              </a:solidFill>
              <a:ea typeface="Arial Unicode MS" panose="020B0604020202020204" charset="-122"/>
              <a:cs typeface="Arial Unicode MS" panose="020B0604020202020204" charset="-122"/>
            </a:endParaRPr>
          </a:p>
          <a:p>
            <a:pPr algn="l" eaLnBrk="1" hangingPunct="1">
              <a:lnSpc>
                <a:spcPct val="160000"/>
              </a:lnSpc>
              <a:buFontTx/>
              <a:buChar char="•"/>
            </a:pP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字符一般用 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ASCII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编码</a:t>
            </a:r>
          </a:p>
          <a:p>
            <a:pPr algn="l" eaLnBrk="1" hangingPunct="1">
              <a:lnSpc>
                <a:spcPct val="160000"/>
              </a:lnSpc>
              <a:buFontTx/>
              <a:buChar char="•"/>
            </a:pP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C++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的字符型与整型数据密切相关，以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ASCII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值参与运算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BC5F59-005E-881F-EB7B-82014A088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964" y="3727478"/>
            <a:ext cx="1556836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>
                <a:solidFill>
                  <a:srgbClr val="0000CC"/>
                </a:solidFill>
              </a:rPr>
              <a:t>表示方式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2F6C2796-50A1-DE1C-5788-2F3C85B2C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964" y="4254529"/>
            <a:ext cx="16738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 b="0">
                <a:solidFill>
                  <a:schemeClr val="tx1"/>
                </a:solidFill>
                <a:latin typeface="Arial" panose="020B0604020202020204" pitchFamily="34" charset="0"/>
              </a:rPr>
              <a:t>'</a:t>
            </a:r>
            <a:r>
              <a:rPr lang="en-US" altLang="zh-CN" sz="2667" b="0" i="1">
                <a:solidFill>
                  <a:schemeClr val="tx1"/>
                </a:solidFill>
              </a:rPr>
              <a:t>character</a:t>
            </a:r>
            <a:r>
              <a:rPr lang="en-US" altLang="zh-CN" sz="3200" b="0">
                <a:solidFill>
                  <a:schemeClr val="tx1"/>
                </a:solidFill>
                <a:latin typeface="Arial" panose="020B0604020202020204" pitchFamily="34" charset="0"/>
              </a:rPr>
              <a:t>'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C50996D6-1C93-04B4-F673-98910A07E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800" y="5192607"/>
            <a:ext cx="9753600" cy="1177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667" i="1">
                <a:solidFill>
                  <a:srgbClr val="008000"/>
                </a:solidFill>
              </a:rPr>
              <a:t>例如：</a:t>
            </a:r>
          </a:p>
          <a:p>
            <a:pPr algn="l" eaLnBrk="1" hangingPunct="1">
              <a:lnSpc>
                <a:spcPct val="140000"/>
              </a:lnSpc>
            </a:pPr>
            <a:r>
              <a:rPr lang="zh-CN" altLang="en-US" sz="2667" b="0">
                <a:solidFill>
                  <a:schemeClr val="tx1"/>
                </a:solidFill>
              </a:rPr>
              <a:t>	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</a:rPr>
              <a:t>A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       '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       '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</a:rPr>
              <a:t>,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       '  '         ''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E63C37A6-FC1F-CA0A-4D26-FB149F01A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1480" y="895378"/>
            <a:ext cx="5647700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67" b="0">
                <a:solidFill>
                  <a:schemeClr val="tx1"/>
                </a:solidFill>
                <a:latin typeface="宋体" panose="02010600030101010101" pitchFamily="2" charset="-122"/>
                <a:ea typeface="Arial Unicode MS" panose="020B0604020202020204" charset="-122"/>
                <a:cs typeface="Arial Unicode MS" panose="020B0604020202020204" charset="-122"/>
              </a:rPr>
              <a:t>字符，八进制或十六进制值的转义符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D50BD9-6074-CD1F-9077-40876BDCD7D6}"/>
              </a:ext>
            </a:extLst>
          </p:cNvPr>
          <p:cNvSpPr/>
          <p:nvPr/>
        </p:nvSpPr>
        <p:spPr>
          <a:xfrm>
            <a:off x="2081084" y="302318"/>
            <a:ext cx="1261885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字符型</a:t>
            </a:r>
          </a:p>
        </p:txBody>
      </p:sp>
    </p:spTree>
    <p:extLst>
      <p:ext uri="{BB962C8B-B14F-4D97-AF65-F5344CB8AC3E}">
        <p14:creationId xmlns:p14="http://schemas.microsoft.com/office/powerpoint/2010/main" val="227170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187DBDC8-E170-4610-B92E-1E6E5A610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462947"/>
            <a:ext cx="9347200" cy="1979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 sz="2667">
                <a:solidFill>
                  <a:srgbClr val="0000CC"/>
                </a:solidFill>
                <a:ea typeface="Arial Unicode MS" panose="020B0604020202020204" charset="-122"/>
                <a:cs typeface="Arial Unicode MS" panose="020B0604020202020204" charset="-122"/>
              </a:rPr>
              <a:t>char</a:t>
            </a:r>
            <a:endParaRPr lang="en-US" altLang="zh-CN" sz="2667" b="0">
              <a:solidFill>
                <a:schemeClr val="tx1"/>
              </a:solidFill>
              <a:ea typeface="Arial Unicode MS" panose="020B0604020202020204" charset="-122"/>
              <a:cs typeface="Arial Unicode MS" panose="020B0604020202020204" charset="-122"/>
            </a:endParaRPr>
          </a:p>
          <a:p>
            <a:pPr algn="l" eaLnBrk="1" hangingPunct="1">
              <a:lnSpc>
                <a:spcPct val="160000"/>
              </a:lnSpc>
              <a:buFontTx/>
              <a:buChar char="•"/>
            </a:pP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字符一般用 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ASCII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编码</a:t>
            </a:r>
          </a:p>
          <a:p>
            <a:pPr algn="l" eaLnBrk="1" hangingPunct="1">
              <a:lnSpc>
                <a:spcPct val="160000"/>
              </a:lnSpc>
              <a:buFontTx/>
              <a:buChar char="•"/>
            </a:pP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C++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的字符型与整型数据密切相关，以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ASCII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值参与运算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8C2A0D2-C8C6-575B-4AB0-AE3CFAF7B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800" y="3723546"/>
            <a:ext cx="1556836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>
                <a:solidFill>
                  <a:srgbClr val="0000CC"/>
                </a:solidFill>
              </a:rPr>
              <a:t>表示方式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13260A2B-0CF4-67B8-65DE-0ECC41621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800" y="4250597"/>
            <a:ext cx="16738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 b="0">
                <a:solidFill>
                  <a:schemeClr val="tx1"/>
                </a:solidFill>
                <a:latin typeface="Arial" panose="020B0604020202020204" pitchFamily="34" charset="0"/>
              </a:rPr>
              <a:t>'</a:t>
            </a:r>
            <a:r>
              <a:rPr lang="en-US" altLang="zh-CN" sz="2667" b="0" i="1">
                <a:solidFill>
                  <a:schemeClr val="tx1"/>
                </a:solidFill>
              </a:rPr>
              <a:t>character</a:t>
            </a:r>
            <a:r>
              <a:rPr lang="en-US" altLang="zh-CN" sz="3200" b="0">
                <a:solidFill>
                  <a:schemeClr val="tx1"/>
                </a:solidFill>
                <a:latin typeface="Arial" panose="020B0604020202020204" pitchFamily="34" charset="0"/>
              </a:rPr>
              <a:t>'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7C6D93C5-CFE9-1064-228A-2D9F53F62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800" y="5192607"/>
            <a:ext cx="9753600" cy="1177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667" i="1">
                <a:solidFill>
                  <a:srgbClr val="008000"/>
                </a:solidFill>
              </a:rPr>
              <a:t>例如：</a:t>
            </a:r>
          </a:p>
          <a:p>
            <a:pPr algn="l" eaLnBrk="1" hangingPunct="1">
              <a:lnSpc>
                <a:spcPct val="140000"/>
              </a:lnSpc>
            </a:pPr>
            <a:r>
              <a:rPr lang="zh-CN" altLang="en-US" sz="2667" b="0">
                <a:solidFill>
                  <a:schemeClr val="tx1"/>
                </a:solidFill>
              </a:rPr>
              <a:t>	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</a:rPr>
              <a:t>A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       '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       '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</a:rPr>
              <a:t>,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       </a:t>
            </a:r>
            <a:r>
              <a:rPr lang="en-US" altLang="zh-CN" sz="2667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 '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''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75B890CF-2094-FA5D-404B-92A95B1EC849}"/>
              </a:ext>
            </a:extLst>
          </p:cNvPr>
          <p:cNvSpPr/>
          <p:nvPr/>
        </p:nvSpPr>
        <p:spPr bwMode="auto">
          <a:xfrm>
            <a:off x="3418238" y="4835434"/>
            <a:ext cx="1524000" cy="711200"/>
          </a:xfrm>
          <a:prstGeom prst="borderCallout2">
            <a:avLst>
              <a:gd name="adj1" fmla="val 52600"/>
              <a:gd name="adj2" fmla="val 102122"/>
              <a:gd name="adj3" fmla="val 53574"/>
              <a:gd name="adj4" fmla="val 133233"/>
              <a:gd name="adj5" fmla="val 146309"/>
              <a:gd name="adj6" fmla="val 14907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空格符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0EF00487-0826-AA5F-BBA1-2CFC55849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5316" y="891446"/>
            <a:ext cx="5647700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67" b="0">
                <a:solidFill>
                  <a:schemeClr val="tx1"/>
                </a:solidFill>
                <a:latin typeface="宋体" panose="02010600030101010101" pitchFamily="2" charset="-122"/>
                <a:ea typeface="Arial Unicode MS" panose="020B0604020202020204" charset="-122"/>
                <a:cs typeface="Arial Unicode MS" panose="020B0604020202020204" charset="-122"/>
              </a:rPr>
              <a:t>字符，八进制或十六进制值的转义符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D340E5-A0C7-1562-6F30-60E463B881BF}"/>
              </a:ext>
            </a:extLst>
          </p:cNvPr>
          <p:cNvSpPr/>
          <p:nvPr/>
        </p:nvSpPr>
        <p:spPr>
          <a:xfrm>
            <a:off x="2081084" y="302318"/>
            <a:ext cx="1261885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字符型</a:t>
            </a:r>
          </a:p>
        </p:txBody>
      </p:sp>
    </p:spTree>
    <p:extLst>
      <p:ext uri="{BB962C8B-B14F-4D97-AF65-F5344CB8AC3E}">
        <p14:creationId xmlns:p14="http://schemas.microsoft.com/office/powerpoint/2010/main" val="243013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4B5B14F5-E382-E4E9-42ED-55B5A6A9D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434401"/>
            <a:ext cx="9347200" cy="1979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 sz="2667">
                <a:solidFill>
                  <a:srgbClr val="0000CC"/>
                </a:solidFill>
                <a:ea typeface="Arial Unicode MS" panose="020B0604020202020204" charset="-122"/>
                <a:cs typeface="Arial Unicode MS" panose="020B0604020202020204" charset="-122"/>
              </a:rPr>
              <a:t>char</a:t>
            </a:r>
            <a:endParaRPr lang="en-US" altLang="zh-CN" sz="2667" b="0">
              <a:solidFill>
                <a:schemeClr val="tx1"/>
              </a:solidFill>
              <a:ea typeface="Arial Unicode MS" panose="020B0604020202020204" charset="-122"/>
              <a:cs typeface="Arial Unicode MS" panose="020B0604020202020204" charset="-122"/>
            </a:endParaRPr>
          </a:p>
          <a:p>
            <a:pPr algn="l" eaLnBrk="1" hangingPunct="1">
              <a:lnSpc>
                <a:spcPct val="160000"/>
              </a:lnSpc>
              <a:buFontTx/>
              <a:buChar char="•"/>
            </a:pP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字符一般用 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ASCII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编码</a:t>
            </a:r>
          </a:p>
          <a:p>
            <a:pPr algn="l" eaLnBrk="1" hangingPunct="1">
              <a:lnSpc>
                <a:spcPct val="160000"/>
              </a:lnSpc>
              <a:buFontTx/>
              <a:buChar char="•"/>
            </a:pP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C++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的字符型与整型数据密切相关，以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ASCII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值参与运算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AEC64DB-F51E-EE18-EED7-7F4688AE4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800" y="3695000"/>
            <a:ext cx="1556836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>
                <a:solidFill>
                  <a:srgbClr val="0000CC"/>
                </a:solidFill>
              </a:rPr>
              <a:t>表示方式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CE7A0425-C391-ABD3-CE2F-2F6803324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800" y="5192607"/>
            <a:ext cx="9753600" cy="1177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667" i="1">
                <a:solidFill>
                  <a:srgbClr val="008000"/>
                </a:solidFill>
              </a:rPr>
              <a:t>例如：</a:t>
            </a:r>
          </a:p>
          <a:p>
            <a:pPr algn="l" eaLnBrk="1" hangingPunct="1">
              <a:lnSpc>
                <a:spcPct val="140000"/>
              </a:lnSpc>
            </a:pPr>
            <a:r>
              <a:rPr lang="zh-CN" altLang="en-US" sz="2667" b="0">
                <a:solidFill>
                  <a:schemeClr val="tx1"/>
                </a:solidFill>
              </a:rPr>
              <a:t>	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</a:rPr>
              <a:t>A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       '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       '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</a:rPr>
              <a:t>,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       '  '         </a:t>
            </a:r>
            <a:r>
              <a:rPr lang="en-US" altLang="zh-CN" sz="2667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''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A2EB3CE2-56C5-09D1-FCC8-40A6C3CA72B3}"/>
              </a:ext>
            </a:extLst>
          </p:cNvPr>
          <p:cNvSpPr/>
          <p:nvPr/>
        </p:nvSpPr>
        <p:spPr bwMode="auto">
          <a:xfrm>
            <a:off x="8007927" y="4989753"/>
            <a:ext cx="1524000" cy="711200"/>
          </a:xfrm>
          <a:prstGeom prst="borderCallout2">
            <a:avLst>
              <a:gd name="adj1" fmla="val 48704"/>
              <a:gd name="adj2" fmla="val 151"/>
              <a:gd name="adj3" fmla="val 49678"/>
              <a:gd name="adj4" fmla="val -36011"/>
              <a:gd name="adj5" fmla="val 128160"/>
              <a:gd name="adj6" fmla="val -7931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空字符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BB975D55-D8B8-AF85-0869-58B640F21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800" y="4222051"/>
            <a:ext cx="16738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 b="0">
                <a:solidFill>
                  <a:schemeClr val="tx1"/>
                </a:solidFill>
                <a:latin typeface="Arial" panose="020B0604020202020204" pitchFamily="34" charset="0"/>
              </a:rPr>
              <a:t>'</a:t>
            </a:r>
            <a:r>
              <a:rPr lang="en-US" altLang="zh-CN" sz="2667" b="0" i="1">
                <a:solidFill>
                  <a:schemeClr val="tx1"/>
                </a:solidFill>
              </a:rPr>
              <a:t>character</a:t>
            </a:r>
            <a:r>
              <a:rPr lang="en-US" altLang="zh-CN" sz="3200" b="0">
                <a:solidFill>
                  <a:schemeClr val="tx1"/>
                </a:solidFill>
                <a:latin typeface="Arial" panose="020B0604020202020204" pitchFamily="34" charset="0"/>
              </a:rPr>
              <a:t>'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09BC2C5B-4C18-53EA-D3A6-831632C6A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5316" y="862900"/>
            <a:ext cx="5647700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67" b="0">
                <a:solidFill>
                  <a:schemeClr val="tx1"/>
                </a:solidFill>
                <a:latin typeface="宋体" panose="02010600030101010101" pitchFamily="2" charset="-122"/>
                <a:ea typeface="Arial Unicode MS" panose="020B0604020202020204" charset="-122"/>
                <a:cs typeface="Arial Unicode MS" panose="020B0604020202020204" charset="-122"/>
              </a:rPr>
              <a:t>字符，八进制或十六进制值的转义符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D6801A-322C-C240-A3EB-AB8C8E6677B2}"/>
              </a:ext>
            </a:extLst>
          </p:cNvPr>
          <p:cNvSpPr/>
          <p:nvPr/>
        </p:nvSpPr>
        <p:spPr>
          <a:xfrm>
            <a:off x="2081084" y="302318"/>
            <a:ext cx="1261885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字符型</a:t>
            </a:r>
          </a:p>
        </p:txBody>
      </p:sp>
    </p:spTree>
    <p:extLst>
      <p:ext uri="{BB962C8B-B14F-4D97-AF65-F5344CB8AC3E}">
        <p14:creationId xmlns:p14="http://schemas.microsoft.com/office/powerpoint/2010/main" val="165868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369C6903-D526-B470-C2A2-5700088C4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564" y="1466879"/>
            <a:ext cx="9347200" cy="1979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 sz="2667">
                <a:solidFill>
                  <a:srgbClr val="0000CC"/>
                </a:solidFill>
                <a:ea typeface="Arial Unicode MS" panose="020B0604020202020204" charset="-122"/>
                <a:cs typeface="Arial Unicode MS" panose="020B0604020202020204" charset="-122"/>
              </a:rPr>
              <a:t>char</a:t>
            </a:r>
            <a:endParaRPr lang="en-US" altLang="zh-CN" sz="2667" b="0">
              <a:solidFill>
                <a:schemeClr val="tx1"/>
              </a:solidFill>
              <a:ea typeface="Arial Unicode MS" panose="020B0604020202020204" charset="-122"/>
              <a:cs typeface="Arial Unicode MS" panose="020B0604020202020204" charset="-122"/>
            </a:endParaRPr>
          </a:p>
          <a:p>
            <a:pPr algn="l" eaLnBrk="1" hangingPunct="1">
              <a:lnSpc>
                <a:spcPct val="160000"/>
              </a:lnSpc>
              <a:buFontTx/>
              <a:buChar char="•"/>
            </a:pP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字符一般用 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ASCII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编码</a:t>
            </a:r>
          </a:p>
          <a:p>
            <a:pPr algn="l" eaLnBrk="1" hangingPunct="1">
              <a:lnSpc>
                <a:spcPct val="160000"/>
              </a:lnSpc>
              <a:buFontTx/>
              <a:buChar char="•"/>
            </a:pP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C++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的字符型与整型数据密切相关，以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ASCII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值参与运算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9E0D52C0-BB42-386E-20A3-384E55D1E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473" y="4798907"/>
            <a:ext cx="10573327" cy="1536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r>
              <a:rPr lang="zh-CN" altLang="en-US" sz="2667" i="1">
                <a:solidFill>
                  <a:srgbClr val="008000"/>
                </a:solidFill>
              </a:rPr>
              <a:t>例如：</a:t>
            </a:r>
            <a:endParaRPr lang="zh-CN" altLang="en-US" sz="2667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667" b="0">
                <a:solidFill>
                  <a:schemeClr val="tx1"/>
                </a:solidFill>
              </a:rPr>
              <a:t>	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a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 &lt;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b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		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0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 &gt;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2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		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B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  <a:r>
              <a:rPr lang="en-US" altLang="zh-CN" sz="2667" b="0">
                <a:solidFill>
                  <a:schemeClr val="tx1"/>
                </a:solidFill>
              </a:rPr>
              <a:t>+ 1		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2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  <a:r>
              <a:rPr lang="en-US" altLang="zh-CN" sz="2667" b="0">
                <a:solidFill>
                  <a:schemeClr val="tx1"/>
                </a:solidFill>
              </a:rPr>
              <a:t>+ 1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81FAA7E-A450-E731-9D32-0CBE9BE74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964" y="3727478"/>
            <a:ext cx="1556836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>
                <a:solidFill>
                  <a:srgbClr val="0000CC"/>
                </a:solidFill>
              </a:rPr>
              <a:t>表示方式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6463E318-5E8B-8ADD-8E25-99101F5BA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964" y="4254529"/>
            <a:ext cx="16738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 b="0">
                <a:solidFill>
                  <a:schemeClr val="tx1"/>
                </a:solidFill>
                <a:latin typeface="Arial" panose="020B0604020202020204" pitchFamily="34" charset="0"/>
              </a:rPr>
              <a:t>'</a:t>
            </a:r>
            <a:r>
              <a:rPr lang="en-US" altLang="zh-CN" sz="2667" b="0" i="1">
                <a:solidFill>
                  <a:schemeClr val="tx1"/>
                </a:solidFill>
              </a:rPr>
              <a:t>character</a:t>
            </a:r>
            <a:r>
              <a:rPr lang="en-US" altLang="zh-CN" sz="3200" b="0">
                <a:solidFill>
                  <a:schemeClr val="tx1"/>
                </a:solidFill>
                <a:latin typeface="Arial" panose="020B0604020202020204" pitchFamily="34" charset="0"/>
              </a:rPr>
              <a:t>'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F65CCCE1-0D1D-09A9-ABA9-515FD99A0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1480" y="895378"/>
            <a:ext cx="5647700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67" b="0">
                <a:solidFill>
                  <a:schemeClr val="tx1"/>
                </a:solidFill>
                <a:latin typeface="宋体" panose="02010600030101010101" pitchFamily="2" charset="-122"/>
                <a:ea typeface="Arial Unicode MS" panose="020B0604020202020204" charset="-122"/>
                <a:cs typeface="Arial Unicode MS" panose="020B0604020202020204" charset="-122"/>
              </a:rPr>
              <a:t>字符，八进制或十六进制值的转义符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6C5592-2AC1-7344-CF3D-EB38061FDB5D}"/>
              </a:ext>
            </a:extLst>
          </p:cNvPr>
          <p:cNvSpPr/>
          <p:nvPr/>
        </p:nvSpPr>
        <p:spPr>
          <a:xfrm>
            <a:off x="2081084" y="302318"/>
            <a:ext cx="1261885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字符型</a:t>
            </a:r>
          </a:p>
        </p:txBody>
      </p:sp>
    </p:spTree>
    <p:extLst>
      <p:ext uri="{BB962C8B-B14F-4D97-AF65-F5344CB8AC3E}">
        <p14:creationId xmlns:p14="http://schemas.microsoft.com/office/powerpoint/2010/main" val="61305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7CA0E13-4DCC-7DC9-7915-9E27D7C8DBE9}"/>
              </a:ext>
            </a:extLst>
          </p:cNvPr>
          <p:cNvSpPr/>
          <p:nvPr/>
        </p:nvSpPr>
        <p:spPr>
          <a:xfrm>
            <a:off x="2081084" y="302318"/>
            <a:ext cx="1261885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字符型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AEDBB4C9-C765-54B0-2327-3E95FB39E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5544" y="1466879"/>
            <a:ext cx="9347200" cy="1979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 sz="2667">
                <a:solidFill>
                  <a:srgbClr val="0000CC"/>
                </a:solidFill>
                <a:ea typeface="Arial Unicode MS" panose="020B0604020202020204" charset="-122"/>
                <a:cs typeface="Arial Unicode MS" panose="020B0604020202020204" charset="-122"/>
              </a:rPr>
              <a:t>char</a:t>
            </a:r>
            <a:endParaRPr lang="en-US" altLang="zh-CN" sz="2667" b="0">
              <a:solidFill>
                <a:schemeClr val="tx1"/>
              </a:solidFill>
              <a:ea typeface="Arial Unicode MS" panose="020B0604020202020204" charset="-122"/>
              <a:cs typeface="Arial Unicode MS" panose="020B0604020202020204" charset="-122"/>
            </a:endParaRPr>
          </a:p>
          <a:p>
            <a:pPr algn="l" eaLnBrk="1" hangingPunct="1">
              <a:lnSpc>
                <a:spcPct val="160000"/>
              </a:lnSpc>
              <a:buFontTx/>
              <a:buChar char="•"/>
            </a:pP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字符一般用 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ASCII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编码</a:t>
            </a:r>
          </a:p>
          <a:p>
            <a:pPr algn="l" eaLnBrk="1" hangingPunct="1">
              <a:lnSpc>
                <a:spcPct val="160000"/>
              </a:lnSpc>
              <a:buFontTx/>
              <a:buChar char="•"/>
            </a:pP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C++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的字符型与整型数据密切相关，以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ASCII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值参与运算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88114BE0-762E-6D86-5A66-DFE62F22C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509" y="4798907"/>
            <a:ext cx="10386291" cy="1536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r>
              <a:rPr lang="zh-CN" altLang="en-US" sz="2667" i="1">
                <a:solidFill>
                  <a:srgbClr val="008000"/>
                </a:solidFill>
              </a:rPr>
              <a:t>例如：</a:t>
            </a:r>
            <a:endParaRPr lang="zh-CN" altLang="en-US" sz="2667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667">
                <a:solidFill>
                  <a:schemeClr val="accent2"/>
                </a:solidFill>
              </a:rPr>
              <a:t>	 </a:t>
            </a:r>
            <a:r>
              <a:rPr lang="en-US" altLang="zh-CN" sz="2667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>
                <a:solidFill>
                  <a:schemeClr val="accent2"/>
                </a:solidFill>
              </a:rPr>
              <a:t>a </a:t>
            </a:r>
            <a:r>
              <a:rPr lang="en-US" altLang="zh-CN" sz="2667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>
                <a:solidFill>
                  <a:schemeClr val="accent2"/>
                </a:solidFill>
              </a:rPr>
              <a:t> &lt; </a:t>
            </a:r>
            <a:r>
              <a:rPr lang="en-US" altLang="zh-CN" sz="2667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>
                <a:solidFill>
                  <a:schemeClr val="accent2"/>
                </a:solidFill>
              </a:rPr>
              <a:t>b</a:t>
            </a:r>
            <a:r>
              <a:rPr lang="en-US" altLang="zh-CN" sz="2667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>
                <a:solidFill>
                  <a:schemeClr val="accent2"/>
                </a:solidFill>
              </a:rPr>
              <a:t>	</a:t>
            </a:r>
            <a:r>
              <a:rPr lang="en-US" altLang="zh-CN" sz="2667" b="0">
                <a:solidFill>
                  <a:schemeClr val="tx1"/>
                </a:solidFill>
              </a:rPr>
              <a:t>	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0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 &gt;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2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		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B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  <a:r>
              <a:rPr lang="en-US" altLang="zh-CN" sz="2667" b="0">
                <a:solidFill>
                  <a:schemeClr val="tx1"/>
                </a:solidFill>
              </a:rPr>
              <a:t>+ 1		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2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  <a:r>
              <a:rPr lang="en-US" altLang="zh-CN" sz="2667" b="0">
                <a:solidFill>
                  <a:schemeClr val="tx1"/>
                </a:solidFill>
              </a:rPr>
              <a:t>+ 1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A50A5A5-E771-66AF-7278-5591BD136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944" y="3727478"/>
            <a:ext cx="1556836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>
                <a:solidFill>
                  <a:srgbClr val="0000CC"/>
                </a:solidFill>
              </a:rPr>
              <a:t>表示方式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A471A82A-56FB-7DB1-7471-F1F59B8C92C7}"/>
              </a:ext>
            </a:extLst>
          </p:cNvPr>
          <p:cNvSpPr/>
          <p:nvPr/>
        </p:nvSpPr>
        <p:spPr bwMode="auto">
          <a:xfrm>
            <a:off x="4221171" y="4839304"/>
            <a:ext cx="3454400" cy="584775"/>
          </a:xfrm>
          <a:prstGeom prst="borderCallout2">
            <a:avLst>
              <a:gd name="adj1" fmla="val 47730"/>
              <a:gd name="adj2" fmla="val -333"/>
              <a:gd name="adj3" fmla="val 48704"/>
              <a:gd name="adj4" fmla="val -16089"/>
              <a:gd name="adj5" fmla="val 163319"/>
              <a:gd name="adj6" fmla="val -4117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结果为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（逻辑真）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BD57FC35-F896-4452-DE04-8E2F747EF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7945" y="4254529"/>
            <a:ext cx="175881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 b="0">
                <a:solidFill>
                  <a:schemeClr val="tx1"/>
                </a:solidFill>
                <a:latin typeface="Arial" panose="020B0604020202020204" pitchFamily="34" charset="0"/>
              </a:rPr>
              <a:t>'</a:t>
            </a:r>
            <a:r>
              <a:rPr lang="en-US" altLang="zh-CN" sz="2667" b="0" i="1">
                <a:solidFill>
                  <a:schemeClr val="tx1"/>
                </a:solidFill>
              </a:rPr>
              <a:t>character </a:t>
            </a:r>
            <a:r>
              <a:rPr lang="en-US" altLang="zh-CN" sz="3200" b="0">
                <a:solidFill>
                  <a:schemeClr val="tx1"/>
                </a:solidFill>
                <a:latin typeface="Arial" panose="020B0604020202020204" pitchFamily="34" charset="0"/>
              </a:rPr>
              <a:t>'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AFE8CAAB-2175-0044-CFAF-187017578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8460" y="895378"/>
            <a:ext cx="5647700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67" b="0">
                <a:solidFill>
                  <a:schemeClr val="tx1"/>
                </a:solidFill>
                <a:latin typeface="宋体" panose="02010600030101010101" pitchFamily="2" charset="-122"/>
                <a:ea typeface="Arial Unicode MS" panose="020B0604020202020204" charset="-122"/>
                <a:cs typeface="Arial Unicode MS" panose="020B0604020202020204" charset="-122"/>
              </a:rPr>
              <a:t>字符，八进制或十六进制值的转义符</a:t>
            </a:r>
          </a:p>
        </p:txBody>
      </p:sp>
    </p:spTree>
    <p:extLst>
      <p:ext uri="{BB962C8B-B14F-4D97-AF65-F5344CB8AC3E}">
        <p14:creationId xmlns:p14="http://schemas.microsoft.com/office/powerpoint/2010/main" val="409453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C83FEEC7-59B1-BF9B-FC4C-65A2D8036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497566"/>
            <a:ext cx="9347200" cy="1979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 sz="2667">
                <a:solidFill>
                  <a:srgbClr val="0000CC"/>
                </a:solidFill>
                <a:ea typeface="Arial Unicode MS" panose="020B0604020202020204" charset="-122"/>
                <a:cs typeface="Arial Unicode MS" panose="020B0604020202020204" charset="-122"/>
              </a:rPr>
              <a:t>char</a:t>
            </a:r>
            <a:endParaRPr lang="en-US" altLang="zh-CN" sz="2667" b="0">
              <a:solidFill>
                <a:schemeClr val="tx1"/>
              </a:solidFill>
              <a:ea typeface="Arial Unicode MS" panose="020B0604020202020204" charset="-122"/>
              <a:cs typeface="Arial Unicode MS" panose="020B0604020202020204" charset="-122"/>
            </a:endParaRPr>
          </a:p>
          <a:p>
            <a:pPr algn="l" eaLnBrk="1" hangingPunct="1">
              <a:lnSpc>
                <a:spcPct val="160000"/>
              </a:lnSpc>
              <a:buFontTx/>
              <a:buChar char="•"/>
            </a:pP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字符一般用 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ASCII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编码</a:t>
            </a:r>
          </a:p>
          <a:p>
            <a:pPr algn="l" eaLnBrk="1" hangingPunct="1">
              <a:lnSpc>
                <a:spcPct val="160000"/>
              </a:lnSpc>
              <a:buFontTx/>
              <a:buChar char="•"/>
            </a:pP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C++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的字符型与整型数据密切相关，以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ASCII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值参与运算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59F1E65A-D62A-2C7F-4D7F-C5CAF4DEA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4798907"/>
            <a:ext cx="10261600" cy="1536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r>
              <a:rPr lang="zh-CN" altLang="en-US" sz="2667" i="1">
                <a:solidFill>
                  <a:srgbClr val="008000"/>
                </a:solidFill>
              </a:rPr>
              <a:t>例如：</a:t>
            </a:r>
            <a:endParaRPr lang="zh-CN" altLang="en-US" sz="2667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667" b="0">
                <a:solidFill>
                  <a:schemeClr val="tx1"/>
                </a:solidFill>
              </a:rPr>
              <a:t>	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a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 &lt;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b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		 </a:t>
            </a:r>
            <a:r>
              <a:rPr lang="en-US" altLang="zh-CN" sz="2667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>
                <a:solidFill>
                  <a:schemeClr val="accent2"/>
                </a:solidFill>
              </a:rPr>
              <a:t>0</a:t>
            </a:r>
            <a:r>
              <a:rPr lang="en-US" altLang="zh-CN" sz="2667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>
                <a:solidFill>
                  <a:schemeClr val="accent2"/>
                </a:solidFill>
              </a:rPr>
              <a:t> &gt; </a:t>
            </a:r>
            <a:r>
              <a:rPr lang="en-US" altLang="zh-CN" sz="2667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>
                <a:solidFill>
                  <a:schemeClr val="accent2"/>
                </a:solidFill>
              </a:rPr>
              <a:t>2</a:t>
            </a:r>
            <a:r>
              <a:rPr lang="en-US" altLang="zh-CN" sz="2667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		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B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  <a:r>
              <a:rPr lang="en-US" altLang="zh-CN" sz="2667" b="0">
                <a:solidFill>
                  <a:schemeClr val="tx1"/>
                </a:solidFill>
              </a:rPr>
              <a:t>+ 1		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2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  <a:r>
              <a:rPr lang="en-US" altLang="zh-CN" sz="2667" b="0">
                <a:solidFill>
                  <a:schemeClr val="tx1"/>
                </a:solidFill>
              </a:rPr>
              <a:t>+ 1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0252E4A-B19C-2DAF-BDF5-DDB187676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800" y="3758165"/>
            <a:ext cx="1556836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>
                <a:solidFill>
                  <a:srgbClr val="0000CC"/>
                </a:solidFill>
              </a:rPr>
              <a:t>表示方式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727C1234-9D74-A427-2F10-F002C6E6E3D2}"/>
              </a:ext>
            </a:extLst>
          </p:cNvPr>
          <p:cNvSpPr/>
          <p:nvPr/>
        </p:nvSpPr>
        <p:spPr bwMode="auto">
          <a:xfrm>
            <a:off x="6990927" y="4935220"/>
            <a:ext cx="3352800" cy="584775"/>
          </a:xfrm>
          <a:prstGeom prst="borderCallout2">
            <a:avLst>
              <a:gd name="adj1" fmla="val 47730"/>
              <a:gd name="adj2" fmla="val -346"/>
              <a:gd name="adj3" fmla="val 49678"/>
              <a:gd name="adj4" fmla="val -14923"/>
              <a:gd name="adj5" fmla="val 145429"/>
              <a:gd name="adj6" fmla="val -3561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结果为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（逻辑假）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F9A1634C-6F04-DFE5-80DB-859E098C9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801" y="4285216"/>
            <a:ext cx="175881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 b="0">
                <a:solidFill>
                  <a:schemeClr val="tx1"/>
                </a:solidFill>
                <a:latin typeface="Arial" panose="020B0604020202020204" pitchFamily="34" charset="0"/>
              </a:rPr>
              <a:t>'</a:t>
            </a:r>
            <a:r>
              <a:rPr lang="en-US" altLang="zh-CN" sz="2667" b="0" i="1">
                <a:solidFill>
                  <a:schemeClr val="tx1"/>
                </a:solidFill>
              </a:rPr>
              <a:t>character </a:t>
            </a:r>
            <a:r>
              <a:rPr lang="en-US" altLang="zh-CN" sz="3200" b="0">
                <a:solidFill>
                  <a:schemeClr val="tx1"/>
                </a:solidFill>
                <a:latin typeface="Arial" panose="020B0604020202020204" pitchFamily="34" charset="0"/>
              </a:rPr>
              <a:t>'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269D3587-8A96-02FD-193E-D528F6445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5316" y="926065"/>
            <a:ext cx="5647700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67" b="0">
                <a:solidFill>
                  <a:schemeClr val="tx1"/>
                </a:solidFill>
                <a:latin typeface="宋体" panose="02010600030101010101" pitchFamily="2" charset="-122"/>
                <a:ea typeface="Arial Unicode MS" panose="020B0604020202020204" charset="-122"/>
                <a:cs typeface="Arial Unicode MS" panose="020B0604020202020204" charset="-122"/>
              </a:rPr>
              <a:t>字符，八进制或十六进制值的转义符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D77CBE-C407-D8AE-D801-FCB904D2346F}"/>
              </a:ext>
            </a:extLst>
          </p:cNvPr>
          <p:cNvSpPr/>
          <p:nvPr/>
        </p:nvSpPr>
        <p:spPr>
          <a:xfrm>
            <a:off x="2081084" y="302318"/>
            <a:ext cx="1261885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字符型</a:t>
            </a:r>
          </a:p>
        </p:txBody>
      </p:sp>
    </p:spTree>
    <p:extLst>
      <p:ext uri="{BB962C8B-B14F-4D97-AF65-F5344CB8AC3E}">
        <p14:creationId xmlns:p14="http://schemas.microsoft.com/office/powerpoint/2010/main" val="257468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7D6EC35B-706B-7DE8-0373-ECE8102D1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0785" y="1512826"/>
            <a:ext cx="9347200" cy="1979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 sz="2667">
                <a:solidFill>
                  <a:srgbClr val="0000CC"/>
                </a:solidFill>
                <a:ea typeface="Arial Unicode MS" panose="020B0604020202020204" charset="-122"/>
                <a:cs typeface="Arial Unicode MS" panose="020B0604020202020204" charset="-122"/>
              </a:rPr>
              <a:t>char</a:t>
            </a:r>
            <a:endParaRPr lang="en-US" altLang="zh-CN" sz="2667" b="0">
              <a:solidFill>
                <a:schemeClr val="tx1"/>
              </a:solidFill>
              <a:ea typeface="Arial Unicode MS" panose="020B0604020202020204" charset="-122"/>
              <a:cs typeface="Arial Unicode MS" panose="020B0604020202020204" charset="-122"/>
            </a:endParaRPr>
          </a:p>
          <a:p>
            <a:pPr algn="l" eaLnBrk="1" hangingPunct="1">
              <a:lnSpc>
                <a:spcPct val="160000"/>
              </a:lnSpc>
              <a:buFontTx/>
              <a:buChar char="•"/>
            </a:pP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字符一般用 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ASCII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编码</a:t>
            </a:r>
          </a:p>
          <a:p>
            <a:pPr algn="l" eaLnBrk="1" hangingPunct="1">
              <a:lnSpc>
                <a:spcPct val="160000"/>
              </a:lnSpc>
              <a:buFontTx/>
              <a:buChar char="•"/>
            </a:pP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C++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的字符型与整型数据密切相关，以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ASCII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值参与运算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0FA56952-B009-0EFA-823B-EBB077AA1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836" y="4798907"/>
            <a:ext cx="10607964" cy="1536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r>
              <a:rPr lang="zh-CN" altLang="en-US" sz="2667" i="1">
                <a:solidFill>
                  <a:srgbClr val="008000"/>
                </a:solidFill>
              </a:rPr>
              <a:t>例如：</a:t>
            </a:r>
            <a:endParaRPr lang="zh-CN" altLang="en-US" sz="2667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667" b="0">
                <a:solidFill>
                  <a:schemeClr val="tx1"/>
                </a:solidFill>
              </a:rPr>
              <a:t>	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a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 &lt;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b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		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0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 &gt;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2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		 </a:t>
            </a:r>
            <a:r>
              <a:rPr lang="en-US" altLang="zh-CN" sz="2667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>
                <a:solidFill>
                  <a:schemeClr val="accent2"/>
                </a:solidFill>
              </a:rPr>
              <a:t>B</a:t>
            </a:r>
            <a:r>
              <a:rPr lang="en-US" altLang="zh-CN" sz="2667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  <a:r>
              <a:rPr lang="en-US" altLang="zh-CN" sz="2667">
                <a:solidFill>
                  <a:schemeClr val="accent2"/>
                </a:solidFill>
              </a:rPr>
              <a:t>+ 1</a:t>
            </a:r>
            <a:r>
              <a:rPr lang="en-US" altLang="zh-CN" sz="2667" b="0">
                <a:solidFill>
                  <a:schemeClr val="tx1"/>
                </a:solidFill>
              </a:rPr>
              <a:t>		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2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  <a:r>
              <a:rPr lang="en-US" altLang="zh-CN" sz="2667" b="0">
                <a:solidFill>
                  <a:schemeClr val="tx1"/>
                </a:solidFill>
              </a:rPr>
              <a:t>+ 1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7E3396E-8A8B-A665-B3CF-4E88C8672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185" y="3773425"/>
            <a:ext cx="1556836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>
                <a:solidFill>
                  <a:srgbClr val="0000CC"/>
                </a:solidFill>
              </a:rPr>
              <a:t>表示方式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14702652-66AC-22DB-4A52-D43643D616C1}"/>
              </a:ext>
            </a:extLst>
          </p:cNvPr>
          <p:cNvSpPr/>
          <p:nvPr/>
        </p:nvSpPr>
        <p:spPr bwMode="auto">
          <a:xfrm>
            <a:off x="3829186" y="4961193"/>
            <a:ext cx="3048000" cy="573016"/>
          </a:xfrm>
          <a:prstGeom prst="borderCallout2">
            <a:avLst>
              <a:gd name="adj1" fmla="val 44401"/>
              <a:gd name="adj2" fmla="val 101060"/>
              <a:gd name="adj3" fmla="val 43191"/>
              <a:gd name="adj4" fmla="val 122727"/>
              <a:gd name="adj5" fmla="val 149909"/>
              <a:gd name="adj6" fmla="val 13489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结果为 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&lt;int,67&gt;</a:t>
            </a:r>
            <a:endParaRPr lang="en-US" altLang="zh-CN" sz="2667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6110CA5E-4148-8341-F986-85F69326B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186" y="4300476"/>
            <a:ext cx="175881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 b="0">
                <a:solidFill>
                  <a:schemeClr val="tx1"/>
                </a:solidFill>
                <a:latin typeface="Arial" panose="020B0604020202020204" pitchFamily="34" charset="0"/>
              </a:rPr>
              <a:t>'</a:t>
            </a:r>
            <a:r>
              <a:rPr lang="en-US" altLang="zh-CN" sz="2667" b="0" i="1">
                <a:solidFill>
                  <a:schemeClr val="tx1"/>
                </a:solidFill>
              </a:rPr>
              <a:t>character </a:t>
            </a:r>
            <a:r>
              <a:rPr lang="en-US" altLang="zh-CN" sz="3200" b="0">
                <a:solidFill>
                  <a:schemeClr val="tx1"/>
                </a:solidFill>
                <a:latin typeface="Arial" panose="020B0604020202020204" pitchFamily="34" charset="0"/>
              </a:rPr>
              <a:t>'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F34F8EBC-3366-267D-8981-27547ADC4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3701" y="941325"/>
            <a:ext cx="5647700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67" b="0">
                <a:solidFill>
                  <a:schemeClr val="tx1"/>
                </a:solidFill>
                <a:latin typeface="宋体" panose="02010600030101010101" pitchFamily="2" charset="-122"/>
                <a:ea typeface="Arial Unicode MS" panose="020B0604020202020204" charset="-122"/>
                <a:cs typeface="Arial Unicode MS" panose="020B0604020202020204" charset="-122"/>
              </a:rPr>
              <a:t>字符，八进制或十六进制值的转义符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C25121-BE66-BB3A-9878-53E4228645D7}"/>
              </a:ext>
            </a:extLst>
          </p:cNvPr>
          <p:cNvSpPr/>
          <p:nvPr/>
        </p:nvSpPr>
        <p:spPr>
          <a:xfrm>
            <a:off x="2081084" y="302318"/>
            <a:ext cx="1261885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字符型</a:t>
            </a:r>
          </a:p>
        </p:txBody>
      </p:sp>
    </p:spTree>
    <p:extLst>
      <p:ext uri="{BB962C8B-B14F-4D97-AF65-F5344CB8AC3E}">
        <p14:creationId xmlns:p14="http://schemas.microsoft.com/office/powerpoint/2010/main" val="251459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3">
            <a:extLst>
              <a:ext uri="{FF2B5EF4-FFF2-40B4-BE49-F238E27FC236}">
                <a16:creationId xmlns:a16="http://schemas.microsoft.com/office/drawing/2014/main" id="{21D33AF5-EC27-462B-987D-640547B38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712567"/>
              </p:ext>
            </p:extLst>
          </p:nvPr>
        </p:nvGraphicFramePr>
        <p:xfrm>
          <a:off x="2683994" y="1051291"/>
          <a:ext cx="5315585" cy="437305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运算</a:t>
                      </a:r>
                    </a:p>
                  </a:txBody>
                  <a:tcPr marL="68588" marR="68588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例子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结果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marL="68588" marR="68588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 + 3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5,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+10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15,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365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8588" marR="68588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 – 4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9,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– 7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-3,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marL="68588" marR="68588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* 4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12,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* 11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55,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365">
                <a:tc rowSpan="5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13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8" marR="68588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 / 2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4,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 / 4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1,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/ 5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0,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-11 / 2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-5,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 / 0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undef,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3365">
                <a:tc row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%</a:t>
                      </a:r>
                    </a:p>
                  </a:txBody>
                  <a:tcPr marL="68588" marR="68588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10 % 3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1,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23 % 4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3,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368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5 % 0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undef,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0830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sizeof</a:t>
                      </a:r>
                    </a:p>
                  </a:txBody>
                  <a:tcPr marL="68588" marR="68588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sizeof (256)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4,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sizeof (int)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4,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" name="AutoShape 67">
            <a:extLst>
              <a:ext uri="{FF2B5EF4-FFF2-40B4-BE49-F238E27FC236}">
                <a16:creationId xmlns:a16="http://schemas.microsoft.com/office/drawing/2014/main" id="{30ED837A-435C-E276-13E2-3487B8F03A0E}"/>
              </a:ext>
            </a:extLst>
          </p:cNvPr>
          <p:cNvSpPr/>
          <p:nvPr/>
        </p:nvSpPr>
        <p:spPr bwMode="auto">
          <a:xfrm>
            <a:off x="4720867" y="2359003"/>
            <a:ext cx="1756134" cy="647433"/>
          </a:xfrm>
          <a:prstGeom prst="borderCallout2">
            <a:avLst>
              <a:gd name="adj1" fmla="val 56728"/>
              <a:gd name="adj2" fmla="val -808"/>
              <a:gd name="adj3" fmla="val 56728"/>
              <a:gd name="adj4" fmla="val -21505"/>
              <a:gd name="adj5" fmla="val 284167"/>
              <a:gd name="adj6" fmla="val -70981"/>
            </a:avLst>
          </a:prstGeom>
          <a:solidFill>
            <a:srgbClr val="FFEFFF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1800" i="1">
                <a:solidFill>
                  <a:schemeClr val="tx1"/>
                </a:solidFill>
              </a:rPr>
              <a:t>求模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1800" i="1">
                <a:solidFill>
                  <a:schemeClr val="tx1"/>
                </a:solidFill>
              </a:rPr>
              <a:t>（求余数）</a:t>
            </a:r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56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36CFCC08-8A22-2EAD-32AF-5767E0138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1511" y="1439376"/>
            <a:ext cx="9347200" cy="1979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 sz="2667">
                <a:solidFill>
                  <a:srgbClr val="0000CC"/>
                </a:solidFill>
                <a:ea typeface="Arial Unicode MS" panose="020B0604020202020204" charset="-122"/>
                <a:cs typeface="Arial Unicode MS" panose="020B0604020202020204" charset="-122"/>
              </a:rPr>
              <a:t>char</a:t>
            </a:r>
            <a:endParaRPr lang="en-US" altLang="zh-CN" sz="2667" b="0">
              <a:solidFill>
                <a:schemeClr val="tx1"/>
              </a:solidFill>
              <a:ea typeface="Arial Unicode MS" panose="020B0604020202020204" charset="-122"/>
              <a:cs typeface="Arial Unicode MS" panose="020B0604020202020204" charset="-122"/>
            </a:endParaRPr>
          </a:p>
          <a:p>
            <a:pPr algn="l" eaLnBrk="1" hangingPunct="1">
              <a:lnSpc>
                <a:spcPct val="160000"/>
              </a:lnSpc>
              <a:buFontTx/>
              <a:buChar char="•"/>
            </a:pP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字符一般用 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ASCII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编码</a:t>
            </a:r>
          </a:p>
          <a:p>
            <a:pPr algn="l" eaLnBrk="1" hangingPunct="1">
              <a:lnSpc>
                <a:spcPct val="160000"/>
              </a:lnSpc>
              <a:buFontTx/>
              <a:buChar char="•"/>
            </a:pP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C++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的字符型与整型数据密切相关，以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ASCII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值参与运算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F63086F9-C64A-ADD0-D35C-BEE18DC10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473" y="4798907"/>
            <a:ext cx="10674927" cy="1536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r>
              <a:rPr lang="zh-CN" altLang="en-US" sz="2667" i="1">
                <a:solidFill>
                  <a:srgbClr val="008000"/>
                </a:solidFill>
              </a:rPr>
              <a:t>例如：</a:t>
            </a:r>
            <a:endParaRPr lang="zh-CN" altLang="en-US" sz="2667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667" b="0">
                <a:solidFill>
                  <a:schemeClr val="tx1"/>
                </a:solidFill>
              </a:rPr>
              <a:t>	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a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 &lt;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b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		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0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 &gt;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2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		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B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  <a:r>
              <a:rPr lang="en-US" altLang="zh-CN" sz="2667" b="0">
                <a:solidFill>
                  <a:schemeClr val="tx1"/>
                </a:solidFill>
              </a:rPr>
              <a:t>+ 1		 </a:t>
            </a:r>
            <a:r>
              <a:rPr lang="en-US" altLang="zh-CN" sz="2667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>
                <a:solidFill>
                  <a:schemeClr val="accent2"/>
                </a:solidFill>
              </a:rPr>
              <a:t>2</a:t>
            </a:r>
            <a:r>
              <a:rPr lang="en-US" altLang="zh-CN" sz="2667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  <a:r>
              <a:rPr lang="en-US" altLang="zh-CN" sz="2667">
                <a:solidFill>
                  <a:schemeClr val="accent2"/>
                </a:solidFill>
              </a:rPr>
              <a:t>+ 1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4CED34B-BF0F-43FF-E5E9-F9C9160EB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911" y="3699975"/>
            <a:ext cx="1556836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>
                <a:solidFill>
                  <a:srgbClr val="0000CC"/>
                </a:solidFill>
              </a:rPr>
              <a:t>表示方式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B0E1D7B5-DBF5-0AA8-708A-A1E89BF2C90B}"/>
              </a:ext>
            </a:extLst>
          </p:cNvPr>
          <p:cNvSpPr/>
          <p:nvPr/>
        </p:nvSpPr>
        <p:spPr bwMode="auto">
          <a:xfrm>
            <a:off x="6243320" y="4798907"/>
            <a:ext cx="3251200" cy="711200"/>
          </a:xfrm>
          <a:prstGeom prst="borderCallout2">
            <a:avLst>
              <a:gd name="adj1" fmla="val 21431"/>
              <a:gd name="adj2" fmla="val 103125"/>
              <a:gd name="adj3" fmla="val 21431"/>
              <a:gd name="adj4" fmla="val 121093"/>
              <a:gd name="adj5" fmla="val 156666"/>
              <a:gd name="adj6" fmla="val 13682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结果为 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&lt;int,51&gt;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75CB3835-4A7C-CDF5-D291-0541026C6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3912" y="4227026"/>
            <a:ext cx="175881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 b="0">
                <a:solidFill>
                  <a:schemeClr val="tx1"/>
                </a:solidFill>
                <a:latin typeface="Arial" panose="020B0604020202020204" pitchFamily="34" charset="0"/>
              </a:rPr>
              <a:t>'</a:t>
            </a:r>
            <a:r>
              <a:rPr lang="en-US" altLang="zh-CN" sz="2667" b="0" i="1">
                <a:solidFill>
                  <a:schemeClr val="tx1"/>
                </a:solidFill>
              </a:rPr>
              <a:t>character </a:t>
            </a:r>
            <a:r>
              <a:rPr lang="en-US" altLang="zh-CN" sz="3200" b="0">
                <a:solidFill>
                  <a:schemeClr val="tx1"/>
                </a:solidFill>
                <a:latin typeface="Arial" panose="020B0604020202020204" pitchFamily="34" charset="0"/>
              </a:rPr>
              <a:t>'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AC2BBC68-6BAC-0DA4-9D77-8499F697F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4427" y="867875"/>
            <a:ext cx="5647700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67" b="0">
                <a:solidFill>
                  <a:schemeClr val="tx1"/>
                </a:solidFill>
                <a:latin typeface="宋体" panose="02010600030101010101" pitchFamily="2" charset="-122"/>
                <a:ea typeface="Arial Unicode MS" panose="020B0604020202020204" charset="-122"/>
                <a:cs typeface="Arial Unicode MS" panose="020B0604020202020204" charset="-122"/>
              </a:rPr>
              <a:t>字符，八进制或十六进制值的转义符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F8BBF4-727C-893E-6450-FB1A474987C7}"/>
              </a:ext>
            </a:extLst>
          </p:cNvPr>
          <p:cNvSpPr/>
          <p:nvPr/>
        </p:nvSpPr>
        <p:spPr>
          <a:xfrm>
            <a:off x="2081084" y="302318"/>
            <a:ext cx="1261885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字符型</a:t>
            </a:r>
          </a:p>
        </p:txBody>
      </p:sp>
    </p:spTree>
    <p:extLst>
      <p:ext uri="{BB962C8B-B14F-4D97-AF65-F5344CB8AC3E}">
        <p14:creationId xmlns:p14="http://schemas.microsoft.com/office/powerpoint/2010/main" val="401357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BE5CACC-F694-1C3B-7453-1962AC023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477064"/>
            <a:ext cx="9347200" cy="1979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 sz="2667">
                <a:solidFill>
                  <a:srgbClr val="0000CC"/>
                </a:solidFill>
                <a:ea typeface="Arial Unicode MS" panose="020B0604020202020204" charset="-122"/>
                <a:cs typeface="Arial Unicode MS" panose="020B0604020202020204" charset="-122"/>
              </a:rPr>
              <a:t>char</a:t>
            </a:r>
            <a:endParaRPr lang="en-US" altLang="zh-CN" sz="2667" b="0">
              <a:solidFill>
                <a:schemeClr val="tx1"/>
              </a:solidFill>
              <a:ea typeface="Arial Unicode MS" panose="020B0604020202020204" charset="-122"/>
              <a:cs typeface="Arial Unicode MS" panose="020B0604020202020204" charset="-122"/>
            </a:endParaRPr>
          </a:p>
          <a:p>
            <a:pPr algn="l" eaLnBrk="1" hangingPunct="1">
              <a:lnSpc>
                <a:spcPct val="160000"/>
              </a:lnSpc>
              <a:buFontTx/>
              <a:buChar char="•"/>
            </a:pP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字符一般用 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ASCII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编码</a:t>
            </a:r>
          </a:p>
          <a:p>
            <a:pPr algn="l" eaLnBrk="1" hangingPunct="1">
              <a:lnSpc>
                <a:spcPct val="160000"/>
              </a:lnSpc>
              <a:buFontTx/>
              <a:buChar char="•"/>
            </a:pP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C++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的字符型与整型数据密切相关，以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ASCII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值参与运算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0051579-51E1-B699-8AA0-64840579D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800" y="3737663"/>
            <a:ext cx="1556836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>
                <a:solidFill>
                  <a:srgbClr val="0000CC"/>
                </a:solidFill>
              </a:rPr>
              <a:t>表示方式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A5A44611-45A8-56DC-2ADE-C5DFB8652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4849489"/>
            <a:ext cx="9956800" cy="1587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400">
                <a:solidFill>
                  <a:srgbClr val="0000CC"/>
                </a:solidFill>
                <a:ea typeface="Arial Unicode MS" panose="020B0604020202020204" charset="-122"/>
                <a:cs typeface="Arial Unicode MS" panose="020B0604020202020204" charset="-122"/>
              </a:rPr>
              <a:t>转义字符	</a:t>
            </a:r>
            <a:r>
              <a:rPr lang="zh-CN" altLang="en-US" sz="2400" b="0">
                <a:solidFill>
                  <a:srgbClr val="0000CC"/>
                </a:solidFill>
                <a:ea typeface="Arial Unicode MS" panose="020B0604020202020204" charset="-122"/>
                <a:cs typeface="Arial Unicode MS" panose="020B0604020202020204" charset="-122"/>
              </a:rPr>
              <a:t>	</a:t>
            </a:r>
            <a:r>
              <a:rPr lang="en-US" altLang="zh-CN" sz="2400">
                <a:solidFill>
                  <a:srgbClr val="0000CC"/>
                </a:solidFill>
                <a:ea typeface="Arial Unicode MS" panose="020B0604020202020204" charset="-122"/>
                <a:cs typeface="Arial Unicode MS" panose="020B0604020202020204" charset="-122"/>
              </a:rPr>
              <a:t>\ </a:t>
            </a:r>
            <a:r>
              <a:rPr lang="en-US" altLang="zh-CN" sz="2400" i="1">
                <a:solidFill>
                  <a:srgbClr val="0000CC"/>
                </a:solidFill>
                <a:ea typeface="Arial Unicode MS" panose="020B0604020202020204" charset="-122"/>
                <a:cs typeface="Arial Unicode MS" panose="020B0604020202020204" charset="-122"/>
              </a:rPr>
              <a:t>escape_character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       </a:t>
            </a:r>
            <a:r>
              <a:rPr lang="zh-CN" altLang="en-US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以 </a:t>
            </a:r>
            <a:r>
              <a:rPr lang="en-US" altLang="zh-CN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" \ " </a:t>
            </a:r>
            <a:r>
              <a:rPr lang="zh-CN" altLang="en-US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为前缀，表示改变后面</a:t>
            </a:r>
            <a:r>
              <a:rPr lang="en-US" altLang="zh-CN" sz="2400" b="0" i="1">
                <a:solidFill>
                  <a:srgbClr val="0000CC"/>
                </a:solidFill>
                <a:ea typeface="Arial Unicode MS" panose="020B0604020202020204" charset="-122"/>
                <a:cs typeface="Arial Unicode MS" panose="020B0604020202020204" charset="-122"/>
              </a:rPr>
              <a:t>escape_character</a:t>
            </a:r>
            <a:r>
              <a:rPr lang="zh-CN" altLang="en-US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符号或整数值的意义，使其成为控制符或字符值。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C7067D43-ADDA-1D8D-9B04-5D85CB06F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882" y="4168405"/>
            <a:ext cx="16738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 b="0">
                <a:solidFill>
                  <a:schemeClr val="tx1"/>
                </a:solidFill>
                <a:latin typeface="Arial" panose="020B0604020202020204" pitchFamily="34" charset="0"/>
              </a:rPr>
              <a:t>'</a:t>
            </a:r>
            <a:r>
              <a:rPr lang="en-US" altLang="zh-CN" sz="2667" b="0" i="1">
                <a:solidFill>
                  <a:schemeClr val="tx1"/>
                </a:solidFill>
              </a:rPr>
              <a:t>character</a:t>
            </a:r>
            <a:r>
              <a:rPr lang="en-US" altLang="zh-CN" sz="3200" b="0">
                <a:solidFill>
                  <a:schemeClr val="tx1"/>
                </a:solidFill>
                <a:latin typeface="Arial" panose="020B0604020202020204" pitchFamily="34" charset="0"/>
              </a:rPr>
              <a:t>'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B0F36BAD-12B9-795F-6296-77F0FD1C7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5316" y="905563"/>
            <a:ext cx="5647700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67" b="0">
                <a:solidFill>
                  <a:schemeClr val="tx1"/>
                </a:solidFill>
                <a:latin typeface="宋体" panose="02010600030101010101" pitchFamily="2" charset="-122"/>
                <a:ea typeface="Arial Unicode MS" panose="020B0604020202020204" charset="-122"/>
                <a:cs typeface="Arial Unicode MS" panose="020B0604020202020204" charset="-122"/>
              </a:rPr>
              <a:t>字符，八进制或十六进制值的转义符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F02BF1-5CEE-AE93-CEBD-3E41778759A5}"/>
              </a:ext>
            </a:extLst>
          </p:cNvPr>
          <p:cNvSpPr/>
          <p:nvPr/>
        </p:nvSpPr>
        <p:spPr>
          <a:xfrm>
            <a:off x="2081084" y="302318"/>
            <a:ext cx="1261885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字符型</a:t>
            </a:r>
          </a:p>
        </p:txBody>
      </p:sp>
    </p:spTree>
    <p:extLst>
      <p:ext uri="{BB962C8B-B14F-4D97-AF65-F5344CB8AC3E}">
        <p14:creationId xmlns:p14="http://schemas.microsoft.com/office/powerpoint/2010/main" val="76690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B8A232-637E-FCD1-9B22-709E401C4506}"/>
              </a:ext>
            </a:extLst>
          </p:cNvPr>
          <p:cNvSpPr/>
          <p:nvPr/>
        </p:nvSpPr>
        <p:spPr>
          <a:xfrm>
            <a:off x="2080341" y="271949"/>
            <a:ext cx="3161443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C++</a:t>
            </a:r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常用转义字符 </a:t>
            </a:r>
          </a:p>
        </p:txBody>
      </p:sp>
      <p:graphicFrame>
        <p:nvGraphicFramePr>
          <p:cNvPr id="3" name="Group 3">
            <a:extLst>
              <a:ext uri="{FF2B5EF4-FFF2-40B4-BE49-F238E27FC236}">
                <a16:creationId xmlns:a16="http://schemas.microsoft.com/office/drawing/2014/main" id="{056F3D0E-C8B5-DC6C-FDEE-DCBD3B4FB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751888"/>
              </p:ext>
            </p:extLst>
          </p:nvPr>
        </p:nvGraphicFramePr>
        <p:xfrm>
          <a:off x="2523760" y="962597"/>
          <a:ext cx="7478607" cy="5361844"/>
        </p:xfrm>
        <a:graphic>
          <a:graphicData uri="http://schemas.openxmlformats.org/drawingml/2006/table">
            <a:tbl>
              <a:tblPr/>
              <a:tblGrid>
                <a:gridCol w="3261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0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名称</a:t>
                      </a:r>
                    </a:p>
                  </a:txBody>
                  <a:tcPr marL="121920" marR="121920" marT="60956" marB="609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字符形式</a:t>
                      </a:r>
                    </a:p>
                  </a:txBody>
                  <a:tcPr marL="121920" marR="121920" marT="60956" marB="609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值</a:t>
                      </a:r>
                    </a:p>
                  </a:txBody>
                  <a:tcPr marL="121920" marR="121920" marT="60956" marB="609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空字符</a:t>
                      </a: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(Null)</a:t>
                      </a:r>
                    </a:p>
                  </a:txBody>
                  <a:tcPr marL="121920" marR="121920" marT="60956" marB="609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\0</a:t>
                      </a:r>
                    </a:p>
                  </a:txBody>
                  <a:tcPr marL="121920" marR="121920" marT="60956" marB="609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0X00</a:t>
                      </a:r>
                    </a:p>
                  </a:txBody>
                  <a:tcPr marL="121920" marR="121920" marT="60956" marB="609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换行</a:t>
                      </a: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(NewLine)</a:t>
                      </a:r>
                    </a:p>
                  </a:txBody>
                  <a:tcPr marL="121920" marR="121920" marT="60956" marB="609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\n</a:t>
                      </a:r>
                    </a:p>
                  </a:txBody>
                  <a:tcPr marL="121920" marR="121920" marT="60956" marB="609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0X0A</a:t>
                      </a:r>
                    </a:p>
                  </a:txBody>
                  <a:tcPr marL="121920" marR="121920" marT="60956" marB="609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换页</a:t>
                      </a: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(FormFeed)</a:t>
                      </a:r>
                    </a:p>
                  </a:txBody>
                  <a:tcPr marL="121920" marR="121920" marT="60956" marB="609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\f</a:t>
                      </a:r>
                    </a:p>
                  </a:txBody>
                  <a:tcPr marL="121920" marR="121920" marT="60956" marB="609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0X0C</a:t>
                      </a:r>
                    </a:p>
                  </a:txBody>
                  <a:tcPr marL="121920" marR="121920" marT="60956" marB="609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回车</a:t>
                      </a: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(Carriage Return)</a:t>
                      </a:r>
                    </a:p>
                  </a:txBody>
                  <a:tcPr marL="121920" marR="121920" marT="60956" marB="609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\r</a:t>
                      </a:r>
                    </a:p>
                  </a:txBody>
                  <a:tcPr marL="121920" marR="121920" marT="60956" marB="609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0X0D</a:t>
                      </a:r>
                    </a:p>
                  </a:txBody>
                  <a:tcPr marL="121920" marR="121920" marT="60956" marB="609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退格</a:t>
                      </a: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(BackSpasc)</a:t>
                      </a:r>
                    </a:p>
                  </a:txBody>
                  <a:tcPr marL="121920" marR="121920" marT="60956" marB="609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\b</a:t>
                      </a:r>
                    </a:p>
                  </a:txBody>
                  <a:tcPr marL="121920" marR="121920" marT="60956" marB="609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0X08</a:t>
                      </a:r>
                    </a:p>
                  </a:txBody>
                  <a:tcPr marL="121920" marR="121920" marT="60956" marB="609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响铃</a:t>
                      </a: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(Bell)</a:t>
                      </a:r>
                    </a:p>
                  </a:txBody>
                  <a:tcPr marL="121920" marR="121920" marT="60956" marB="609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\a</a:t>
                      </a:r>
                    </a:p>
                  </a:txBody>
                  <a:tcPr marL="121920" marR="121920" marT="60956" marB="609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0X07</a:t>
                      </a:r>
                    </a:p>
                  </a:txBody>
                  <a:tcPr marL="121920" marR="121920" marT="60956" marB="609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1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水平制表</a:t>
                      </a: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(Horizontal Tab)</a:t>
                      </a:r>
                    </a:p>
                  </a:txBody>
                  <a:tcPr marL="121920" marR="121920" marT="60956" marB="609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\t</a:t>
                      </a:r>
                    </a:p>
                  </a:txBody>
                  <a:tcPr marL="121920" marR="121920" marT="60956" marB="609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0X09</a:t>
                      </a:r>
                    </a:p>
                  </a:txBody>
                  <a:tcPr marL="121920" marR="121920" marT="60956" marB="609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垂直制表</a:t>
                      </a: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(Vertical Tab)</a:t>
                      </a:r>
                    </a:p>
                  </a:txBody>
                  <a:tcPr marL="121920" marR="121920" marT="60956" marB="609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\v</a:t>
                      </a:r>
                    </a:p>
                  </a:txBody>
                  <a:tcPr marL="121920" marR="121920" marT="60956" marB="609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0X0B</a:t>
                      </a:r>
                    </a:p>
                  </a:txBody>
                  <a:tcPr marL="121920" marR="121920" marT="60956" marB="609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反斜杠</a:t>
                      </a: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(backslash)</a:t>
                      </a:r>
                    </a:p>
                  </a:txBody>
                  <a:tcPr marL="121920" marR="121920" marT="60956" marB="609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\\</a:t>
                      </a:r>
                    </a:p>
                  </a:txBody>
                  <a:tcPr marL="121920" marR="121920" marT="60956" marB="609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0X5C</a:t>
                      </a:r>
                    </a:p>
                  </a:txBody>
                  <a:tcPr marL="121920" marR="121920" marT="60956" marB="609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问号</a:t>
                      </a: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(question mark )</a:t>
                      </a:r>
                    </a:p>
                  </a:txBody>
                  <a:tcPr marL="121920" marR="121920" marT="60956" marB="609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\?</a:t>
                      </a:r>
                    </a:p>
                  </a:txBody>
                  <a:tcPr marL="121920" marR="121920" marT="60956" marB="609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0X3F</a:t>
                      </a:r>
                    </a:p>
                  </a:txBody>
                  <a:tcPr marL="121920" marR="121920" marT="60956" marB="609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单引号</a:t>
                      </a: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(single quote)</a:t>
                      </a:r>
                    </a:p>
                  </a:txBody>
                  <a:tcPr marL="121920" marR="121920" marT="60956" marB="609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\′</a:t>
                      </a:r>
                    </a:p>
                  </a:txBody>
                  <a:tcPr marL="121920" marR="121920" marT="60956" marB="609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0X27</a:t>
                      </a:r>
                    </a:p>
                  </a:txBody>
                  <a:tcPr marL="121920" marR="121920" marT="60956" marB="609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双引号</a:t>
                      </a: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(double quote)</a:t>
                      </a:r>
                    </a:p>
                  </a:txBody>
                  <a:tcPr marL="121920" marR="121920" marT="60956" marB="609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\〞</a:t>
                      </a:r>
                    </a:p>
                  </a:txBody>
                  <a:tcPr marL="121920" marR="121920" marT="60956" marB="609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0X22</a:t>
                      </a:r>
                    </a:p>
                  </a:txBody>
                  <a:tcPr marL="121920" marR="121920" marT="60956" marB="609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59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3">
            <a:extLst>
              <a:ext uri="{FF2B5EF4-FFF2-40B4-BE49-F238E27FC236}">
                <a16:creationId xmlns:a16="http://schemas.microsoft.com/office/drawing/2014/main" id="{E11935FE-8B9F-9A55-8E56-069AD33AE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121815"/>
              </p:ext>
            </p:extLst>
          </p:nvPr>
        </p:nvGraphicFramePr>
        <p:xfrm>
          <a:off x="2683994" y="1051291"/>
          <a:ext cx="5315585" cy="437305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运算</a:t>
                      </a:r>
                    </a:p>
                  </a:txBody>
                  <a:tcPr marL="68588" marR="68588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例子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结果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marL="68588" marR="68588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 + 3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5,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+10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15,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365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8588" marR="68588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 – 4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9,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– 7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-3,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marL="68588" marR="68588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* 4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12,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* 11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55,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365">
                <a:tc rowSpan="5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13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8" marR="68588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 / 2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4,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 / 4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1,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/ 5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0,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-11 / 2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-5,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 / 0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undef,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3365">
                <a:tc row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%</a:t>
                      </a:r>
                    </a:p>
                  </a:txBody>
                  <a:tcPr marL="68588" marR="68588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10 % 3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1,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23 % 4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3,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368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5 % 0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undef,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0830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sizeof</a:t>
                      </a:r>
                    </a:p>
                  </a:txBody>
                  <a:tcPr marL="68588" marR="68588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sizeof (256)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4,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sizeof (int)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4,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AutoShape 67">
            <a:extLst>
              <a:ext uri="{FF2B5EF4-FFF2-40B4-BE49-F238E27FC236}">
                <a16:creationId xmlns:a16="http://schemas.microsoft.com/office/drawing/2014/main" id="{4C82F662-8EC8-036D-0E87-9CB1E7EB9655}"/>
              </a:ext>
            </a:extLst>
          </p:cNvPr>
          <p:cNvSpPr/>
          <p:nvPr/>
        </p:nvSpPr>
        <p:spPr bwMode="auto">
          <a:xfrm>
            <a:off x="6190154" y="3429000"/>
            <a:ext cx="2343150" cy="342900"/>
          </a:xfrm>
          <a:prstGeom prst="borderCallout2">
            <a:avLst>
              <a:gd name="adj1" fmla="val 43182"/>
              <a:gd name="adj2" fmla="val -197"/>
              <a:gd name="adj3" fmla="val 43182"/>
              <a:gd name="adj4" fmla="val -34891"/>
              <a:gd name="adj5" fmla="val 346875"/>
              <a:gd name="adj6" fmla="val -69255"/>
            </a:avLst>
          </a:prstGeom>
          <a:solidFill>
            <a:srgbClr val="FFEFFF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1800" i="1">
                <a:solidFill>
                  <a:schemeClr val="tx1"/>
                </a:solidFill>
              </a:rPr>
              <a:t>除数为</a:t>
            </a:r>
            <a:r>
              <a:rPr lang="en-US" altLang="zh-CN" sz="1800" i="1">
                <a:solidFill>
                  <a:schemeClr val="tx1"/>
                </a:solidFill>
              </a:rPr>
              <a:t>0</a:t>
            </a:r>
            <a:r>
              <a:rPr lang="zh-CN" altLang="en-US" sz="1800" i="1">
                <a:solidFill>
                  <a:schemeClr val="tx1"/>
                </a:solidFill>
              </a:rPr>
              <a:t>，无值定义</a:t>
            </a:r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94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ED0BED81-E947-914C-6B81-93BBA231C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750350"/>
              </p:ext>
            </p:extLst>
          </p:nvPr>
        </p:nvGraphicFramePr>
        <p:xfrm>
          <a:off x="2683994" y="1051291"/>
          <a:ext cx="5315585" cy="437305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运算</a:t>
                      </a:r>
                    </a:p>
                  </a:txBody>
                  <a:tcPr marL="68588" marR="68588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例子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结果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marL="68588" marR="68588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 + 3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5,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+10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15,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365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8588" marR="68588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 – 4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9,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– 7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-3,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marL="68588" marR="68588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* 4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12,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* 11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55,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365">
                <a:tc rowSpan="5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13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8" marR="68588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 / 2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4,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 / 4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1,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/ 5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0,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-11 / 2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-5,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 / 0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undef,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3365">
                <a:tc row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%</a:t>
                      </a:r>
                    </a:p>
                  </a:txBody>
                  <a:tcPr marL="68588" marR="68588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10 % 3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1,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23 % 4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3,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368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5 % 0 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undef,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0830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sizeof</a:t>
                      </a:r>
                    </a:p>
                  </a:txBody>
                  <a:tcPr marL="68588" marR="68588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sizeof (256)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4,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sizeof (int)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3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4, int &gt;</a:t>
                      </a:r>
                    </a:p>
                  </a:txBody>
                  <a:tcPr marL="68588" marR="68588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" name="AutoShape 67">
            <a:extLst>
              <a:ext uri="{FF2B5EF4-FFF2-40B4-BE49-F238E27FC236}">
                <a16:creationId xmlns:a16="http://schemas.microsoft.com/office/drawing/2014/main" id="{94699471-B52D-BD6C-EF09-435E2CB717F6}"/>
              </a:ext>
            </a:extLst>
          </p:cNvPr>
          <p:cNvSpPr/>
          <p:nvPr/>
        </p:nvSpPr>
        <p:spPr bwMode="auto">
          <a:xfrm>
            <a:off x="5948873" y="3313341"/>
            <a:ext cx="2287653" cy="628728"/>
          </a:xfrm>
          <a:prstGeom prst="borderCallout2">
            <a:avLst>
              <a:gd name="adj1" fmla="val 43382"/>
              <a:gd name="adj2" fmla="val -608"/>
              <a:gd name="adj3" fmla="val 44484"/>
              <a:gd name="adj4" fmla="val -23291"/>
              <a:gd name="adj5" fmla="val 257199"/>
              <a:gd name="adj6" fmla="val -50139"/>
            </a:avLst>
          </a:prstGeom>
          <a:solidFill>
            <a:srgbClr val="FFEFFF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1800" i="1">
                <a:solidFill>
                  <a:schemeClr val="tx1"/>
                </a:solidFill>
              </a:rPr>
              <a:t>操作数可以是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1800" i="1">
                <a:solidFill>
                  <a:schemeClr val="tx1"/>
                </a:solidFill>
              </a:rPr>
              <a:t>常量，变量，类型</a:t>
            </a:r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17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>
            <a:extLst>
              <a:ext uri="{FF2B5EF4-FFF2-40B4-BE49-F238E27FC236}">
                <a16:creationId xmlns:a16="http://schemas.microsoft.com/office/drawing/2014/main" id="{D2835FD5-0E25-A2B7-D75F-E655312C2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9737" y="1249045"/>
            <a:ext cx="43434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endParaRPr lang="en-US" altLang="zh-CN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endParaRPr lang="en-US" altLang="zh-CN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endParaRPr lang="en-US" altLang="zh-CN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endParaRPr lang="en-US" altLang="zh-CN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endParaRPr lang="en-US" altLang="zh-CN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endParaRPr lang="en-US" altLang="zh-CN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endParaRPr lang="en-US" altLang="zh-CN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endParaRPr lang="en-US" altLang="zh-CN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endParaRPr lang="en-US" altLang="zh-CN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endParaRPr lang="en-US" altLang="zh-CN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endParaRPr lang="en-US" altLang="zh-CN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endParaRPr lang="en-US" altLang="zh-CN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endParaRPr lang="en-US" altLang="zh-CN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endParaRPr lang="en-US" altLang="zh-CN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endParaRPr lang="en-US" altLang="zh-CN" b="0">
              <a:solidFill>
                <a:schemeClr val="tx1"/>
              </a:solidFill>
            </a:endParaRP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733C0C19-3EAF-63CE-3704-8C502E4152B1}"/>
              </a:ext>
            </a:extLst>
          </p:cNvPr>
          <p:cNvGrpSpPr/>
          <p:nvPr/>
        </p:nvGrpSpPr>
        <p:grpSpPr bwMode="auto">
          <a:xfrm>
            <a:off x="2053937" y="995045"/>
            <a:ext cx="6629400" cy="4054475"/>
            <a:chOff x="1008" y="1152"/>
            <a:chExt cx="4176" cy="2554"/>
          </a:xfrm>
        </p:grpSpPr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EB2377C7-6A5A-EE95-4264-EEF757CF2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52"/>
              <a:ext cx="4176" cy="2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</a:rPr>
                <a:t>				 </a:t>
              </a:r>
              <a:r>
                <a:rPr lang="zh-CN" altLang="en-US">
                  <a:solidFill>
                    <a:schemeClr val="tx1"/>
                  </a:solidFill>
                </a:rPr>
                <a:t>整型    （</a:t>
              </a:r>
              <a:r>
                <a:rPr lang="en-US" altLang="zh-CN">
                  <a:solidFill>
                    <a:schemeClr val="tx1"/>
                  </a:solidFill>
                </a:rPr>
                <a:t>int</a:t>
              </a:r>
              <a:r>
                <a:rPr lang="zh-CN" altLang="en-US">
                  <a:solidFill>
                    <a:schemeClr val="tx1"/>
                  </a:solidFill>
                </a:rPr>
                <a:t>）</a:t>
              </a:r>
            </a:p>
            <a:p>
              <a:pPr algn="l" eaLnBrk="1" hangingPunct="1">
                <a:lnSpc>
                  <a:spcPct val="120000"/>
                </a:lnSpc>
              </a:pPr>
              <a:r>
                <a:rPr lang="zh-CN" altLang="en-US">
                  <a:solidFill>
                    <a:schemeClr val="tx1"/>
                  </a:solidFill>
                </a:rPr>
                <a:t> 				 浮点型 （</a:t>
              </a:r>
              <a:r>
                <a:rPr lang="en-US" altLang="zh-CN">
                  <a:solidFill>
                    <a:schemeClr val="tx1"/>
                  </a:solidFill>
                </a:rPr>
                <a:t>float, double</a:t>
              </a:r>
              <a:r>
                <a:rPr lang="zh-CN" altLang="en-US">
                  <a:solidFill>
                    <a:schemeClr val="tx1"/>
                  </a:solidFill>
                </a:rPr>
                <a:t>）</a:t>
              </a:r>
            </a:p>
            <a:p>
              <a:pPr algn="l" eaLnBrk="1" hangingPunct="1">
                <a:lnSpc>
                  <a:spcPct val="120000"/>
                </a:lnSpc>
              </a:pPr>
              <a:r>
                <a:rPr lang="zh-CN" altLang="en-US">
                  <a:solidFill>
                    <a:schemeClr val="tx1"/>
                  </a:solidFill>
                </a:rPr>
                <a:t>                                            基本类型	 字符型 （</a:t>
              </a:r>
              <a:r>
                <a:rPr lang="en-US" altLang="zh-CN">
                  <a:solidFill>
                    <a:schemeClr val="tx1"/>
                  </a:solidFill>
                </a:rPr>
                <a:t>char</a:t>
              </a:r>
              <a:r>
                <a:rPr lang="zh-CN" altLang="en-US">
                  <a:solidFill>
                    <a:schemeClr val="tx1"/>
                  </a:solidFill>
                </a:rPr>
                <a:t>）</a:t>
              </a:r>
            </a:p>
            <a:p>
              <a:pPr algn="l" eaLnBrk="1" hangingPunct="1">
                <a:lnSpc>
                  <a:spcPct val="120000"/>
                </a:lnSpc>
              </a:pPr>
              <a:r>
                <a:rPr lang="zh-CN" altLang="en-US">
                  <a:solidFill>
                    <a:schemeClr val="tx1"/>
                  </a:solidFill>
                </a:rPr>
                <a:t>	      		                 空类型 （</a:t>
              </a:r>
              <a:r>
                <a:rPr lang="en-US" altLang="zh-CN">
                  <a:solidFill>
                    <a:schemeClr val="tx1"/>
                  </a:solidFill>
                </a:rPr>
                <a:t>void</a:t>
              </a:r>
              <a:r>
                <a:rPr lang="zh-CN" altLang="en-US">
                  <a:solidFill>
                    <a:schemeClr val="tx1"/>
                  </a:solidFill>
                </a:rPr>
                <a:t>）</a:t>
              </a:r>
            </a:p>
            <a:p>
              <a:pPr algn="l" eaLnBrk="1" hangingPunct="1">
                <a:lnSpc>
                  <a:spcPct val="120000"/>
                </a:lnSpc>
              </a:pPr>
              <a:endParaRPr lang="zh-CN" altLang="en-US">
                <a:solidFill>
                  <a:schemeClr val="tx1"/>
                </a:solidFill>
              </a:endParaRPr>
            </a:p>
            <a:p>
              <a:pPr algn="l" eaLnBrk="1" hangingPunct="1">
                <a:lnSpc>
                  <a:spcPct val="120000"/>
                </a:lnSpc>
              </a:pPr>
              <a:r>
                <a:rPr lang="zh-CN" altLang="en-US">
                  <a:solidFill>
                    <a:schemeClr val="tx1"/>
                  </a:solidFill>
                </a:rPr>
                <a:t>		            用户定义类型    枚举类型 （</a:t>
              </a:r>
              <a:r>
                <a:rPr lang="en-US" altLang="zh-CN">
                  <a:solidFill>
                    <a:schemeClr val="tx1"/>
                  </a:solidFill>
                </a:rPr>
                <a:t>enum</a:t>
              </a:r>
              <a:r>
                <a:rPr lang="zh-CN" altLang="en-US">
                  <a:solidFill>
                    <a:schemeClr val="tx1"/>
                  </a:solidFill>
                </a:rPr>
                <a:t>）  </a:t>
              </a:r>
            </a:p>
            <a:p>
              <a:pPr algn="l" eaLnBrk="1" hangingPunct="1">
                <a:lnSpc>
                  <a:spcPct val="120000"/>
                </a:lnSpc>
              </a:pPr>
              <a:r>
                <a:rPr lang="zh-CN" altLang="en-US">
                  <a:solidFill>
                    <a:schemeClr val="tx1"/>
                  </a:solidFill>
                </a:rPr>
                <a:t>		     </a:t>
              </a:r>
            </a:p>
            <a:p>
              <a:pPr algn="l" eaLnBrk="1" hangingPunct="1">
                <a:lnSpc>
                  <a:spcPct val="120000"/>
                </a:lnSpc>
              </a:pPr>
              <a:r>
                <a:rPr lang="zh-CN" altLang="en-US">
                  <a:solidFill>
                    <a:schemeClr val="tx1"/>
                  </a:solidFill>
                  <a:ea typeface="Arial Unicode MS" panose="020B0604020202020204" charset="-122"/>
                  <a:cs typeface="Arial Unicode MS" panose="020B0604020202020204" charset="-122"/>
                </a:rPr>
                <a:t>数据类型</a:t>
              </a:r>
              <a:r>
                <a:rPr lang="zh-CN" altLang="en-US">
                  <a:solidFill>
                    <a:schemeClr val="tx1"/>
                  </a:solidFill>
                </a:rPr>
                <a:t>	            数组 （</a:t>
              </a:r>
              <a:r>
                <a:rPr lang="en-US" altLang="zh-CN">
                  <a:solidFill>
                    <a:schemeClr val="tx1"/>
                  </a:solidFill>
                </a:rPr>
                <a:t>[ ]</a:t>
              </a:r>
              <a:r>
                <a:rPr lang="zh-CN" altLang="en-US">
                  <a:solidFill>
                    <a:schemeClr val="tx1"/>
                  </a:solidFill>
                </a:rPr>
                <a:t>）</a:t>
              </a:r>
            </a:p>
            <a:p>
              <a:pPr algn="l" eaLnBrk="1" hangingPunct="1">
                <a:lnSpc>
                  <a:spcPct val="120000"/>
                </a:lnSpc>
              </a:pPr>
              <a:r>
                <a:rPr lang="zh-CN" altLang="en-US">
                  <a:solidFill>
                    <a:schemeClr val="tx1"/>
                  </a:solidFill>
                </a:rPr>
                <a:t>		            结构 （</a:t>
              </a:r>
              <a:r>
                <a:rPr lang="en-US" altLang="zh-CN">
                  <a:solidFill>
                    <a:schemeClr val="tx1"/>
                  </a:solidFill>
                </a:rPr>
                <a:t>struct</a:t>
              </a:r>
              <a:r>
                <a:rPr lang="zh-CN" altLang="en-US">
                  <a:solidFill>
                    <a:schemeClr val="tx1"/>
                  </a:solidFill>
                </a:rPr>
                <a:t>）</a:t>
              </a:r>
            </a:p>
            <a:p>
              <a:pPr algn="l" eaLnBrk="1" hangingPunct="1">
                <a:lnSpc>
                  <a:spcPct val="120000"/>
                </a:lnSpc>
              </a:pPr>
              <a:r>
                <a:rPr lang="zh-CN" altLang="en-US">
                  <a:solidFill>
                    <a:schemeClr val="tx1"/>
                  </a:solidFill>
                </a:rPr>
                <a:t>	      	            联合 （</a:t>
              </a:r>
              <a:r>
                <a:rPr lang="en-US" altLang="zh-CN">
                  <a:solidFill>
                    <a:schemeClr val="tx1"/>
                  </a:solidFill>
                </a:rPr>
                <a:t>union</a:t>
              </a:r>
              <a:r>
                <a:rPr lang="zh-CN" altLang="en-US">
                  <a:solidFill>
                    <a:schemeClr val="tx1"/>
                  </a:solidFill>
                </a:rPr>
                <a:t>）</a:t>
              </a:r>
            </a:p>
            <a:p>
              <a:pPr algn="l" eaLnBrk="1" hangingPunct="1">
                <a:lnSpc>
                  <a:spcPct val="120000"/>
                </a:lnSpc>
              </a:pPr>
              <a:r>
                <a:rPr lang="zh-CN" altLang="en-US">
                  <a:solidFill>
                    <a:schemeClr val="tx1"/>
                  </a:solidFill>
                </a:rPr>
                <a:t>		             类    （</a:t>
              </a:r>
              <a:r>
                <a:rPr lang="en-US" altLang="zh-CN">
                  <a:solidFill>
                    <a:schemeClr val="tx1"/>
                  </a:solidFill>
                </a:rPr>
                <a:t>class</a:t>
              </a:r>
              <a:r>
                <a:rPr lang="zh-CN" altLang="en-US">
                  <a:solidFill>
                    <a:schemeClr val="tx1"/>
                  </a:solidFill>
                </a:rPr>
                <a:t>）</a:t>
              </a:r>
            </a:p>
            <a:p>
              <a:pPr algn="l" eaLnBrk="1" hangingPunct="1">
                <a:lnSpc>
                  <a:spcPct val="120000"/>
                </a:lnSpc>
              </a:pPr>
              <a:r>
                <a:rPr lang="zh-CN" altLang="en-US">
                  <a:solidFill>
                    <a:schemeClr val="tx1"/>
                  </a:solidFill>
                </a:rPr>
                <a:t>	      指针类型 （*）</a:t>
              </a:r>
            </a:p>
          </p:txBody>
        </p:sp>
        <p:sp>
          <p:nvSpPr>
            <p:cNvPr id="6" name="AutoShape 7">
              <a:extLst>
                <a:ext uri="{FF2B5EF4-FFF2-40B4-BE49-F238E27FC236}">
                  <a16:creationId xmlns:a16="http://schemas.microsoft.com/office/drawing/2014/main" id="{2AC766AA-4928-095D-2548-4C48D482339B}"/>
                </a:ext>
              </a:extLst>
            </p:cNvPr>
            <p:cNvSpPr/>
            <p:nvPr/>
          </p:nvSpPr>
          <p:spPr bwMode="auto">
            <a:xfrm>
              <a:off x="1728" y="1968"/>
              <a:ext cx="96" cy="1632"/>
            </a:xfrm>
            <a:prstGeom prst="leftBrace">
              <a:avLst>
                <a:gd name="adj1" fmla="val 1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AutoShape 8">
              <a:extLst>
                <a:ext uri="{FF2B5EF4-FFF2-40B4-BE49-F238E27FC236}">
                  <a16:creationId xmlns:a16="http://schemas.microsoft.com/office/drawing/2014/main" id="{7BD647BD-68E4-D270-5959-7B437852B14E}"/>
                </a:ext>
              </a:extLst>
            </p:cNvPr>
            <p:cNvSpPr/>
            <p:nvPr/>
          </p:nvSpPr>
          <p:spPr bwMode="auto">
            <a:xfrm>
              <a:off x="2496" y="1728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E1DB3DE6-7CD9-7078-FD15-DEE766E8D097}"/>
                </a:ext>
              </a:extLst>
            </p:cNvPr>
            <p:cNvSpPr/>
            <p:nvPr/>
          </p:nvSpPr>
          <p:spPr bwMode="auto">
            <a:xfrm>
              <a:off x="3264" y="1296"/>
              <a:ext cx="96" cy="624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97A1B0AC-F2B0-3576-AD75-1F8E5B324100}"/>
                </a:ext>
              </a:extLst>
            </p:cNvPr>
            <p:cNvSpPr/>
            <p:nvPr/>
          </p:nvSpPr>
          <p:spPr bwMode="auto">
            <a:xfrm>
              <a:off x="2496" y="2736"/>
              <a:ext cx="96" cy="672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B14983F8-83E6-6B94-3B53-1EA556000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881"/>
              <a:ext cx="6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tx1"/>
                  </a:solidFill>
                </a:rPr>
                <a:t>简单类型</a:t>
              </a: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B3589DA7-3755-1EF6-0186-CE7727D64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976"/>
              <a:ext cx="6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tx1"/>
                  </a:solidFill>
                </a:rPr>
                <a:t>结构类型</a:t>
              </a: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1C3D29B2-2025-9F99-A012-E26C54E09F73}"/>
              </a:ext>
            </a:extLst>
          </p:cNvPr>
          <p:cNvSpPr/>
          <p:nvPr/>
        </p:nvSpPr>
        <p:spPr>
          <a:xfrm>
            <a:off x="2103586" y="309245"/>
            <a:ext cx="2339102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标准数据结构</a:t>
            </a:r>
          </a:p>
        </p:txBody>
      </p:sp>
    </p:spTree>
    <p:extLst>
      <p:ext uri="{BB962C8B-B14F-4D97-AF65-F5344CB8AC3E}">
        <p14:creationId xmlns:p14="http://schemas.microsoft.com/office/powerpoint/2010/main" val="144984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3549</Words>
  <Application>Microsoft Office PowerPoint</Application>
  <PresentationFormat>宽屏</PresentationFormat>
  <Paragraphs>884</Paragraphs>
  <Slides>62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2" baseType="lpstr">
      <vt:lpstr>Hannotate SC Bold</vt:lpstr>
      <vt:lpstr>等线</vt:lpstr>
      <vt:lpstr>等线 Light</vt:lpstr>
      <vt:lpstr>华文中宋</vt:lpstr>
      <vt:lpstr>宋体</vt:lpstr>
      <vt:lpstr>Arial</vt:lpstr>
      <vt:lpstr>Times New Roman</vt:lpstr>
      <vt:lpstr>Wingdings</vt:lpstr>
      <vt:lpstr>Office 主题​​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114</cp:revision>
  <dcterms:created xsi:type="dcterms:W3CDTF">2021-07-29T09:24:54Z</dcterms:created>
  <dcterms:modified xsi:type="dcterms:W3CDTF">2022-11-23T07:01:38Z</dcterms:modified>
</cp:coreProperties>
</file>