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3"/>
    <p:sldId id="263" r:id="rId4"/>
    <p:sldId id="264" r:id="rId5"/>
    <p:sldId id="273" r:id="rId6"/>
    <p:sldId id="256" r:id="rId7"/>
    <p:sldId id="266" r:id="rId8"/>
    <p:sldId id="267" r:id="rId9"/>
    <p:sldId id="265" r:id="rId10"/>
    <p:sldId id="257" r:id="rId11"/>
    <p:sldId id="258" r:id="rId12"/>
    <p:sldId id="259" r:id="rId13"/>
    <p:sldId id="261" r:id="rId15"/>
    <p:sldId id="260" r:id="rId16"/>
    <p:sldId id="274" r:id="rId17"/>
    <p:sldId id="268" r:id="rId18"/>
    <p:sldId id="269" r:id="rId19"/>
    <p:sldId id="270" r:id="rId20"/>
    <p:sldId id="271" r:id="rId21"/>
    <p:sldId id="272" r:id="rId22"/>
    <p:sldId id="279" r:id="rId23"/>
    <p:sldId id="276" r:id="rId24"/>
    <p:sldId id="275" r:id="rId25"/>
    <p:sldId id="27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扩展欧几里得" id="{C717879E-54F7-45C1-BFAD-9963DA654B98}">
          <p14:sldIdLst>
            <p14:sldId id="262"/>
            <p14:sldId id="263"/>
            <p14:sldId id="264"/>
          </p14:sldIdLst>
        </p14:section>
        <p14:section name="同余和逆元" id="{9CC5D7C3-350C-4111-9779-519A11EA4287}">
          <p14:sldIdLst>
            <p14:sldId id="273"/>
            <p14:sldId id="256"/>
            <p14:sldId id="266"/>
            <p14:sldId id="267"/>
            <p14:sldId id="265"/>
            <p14:sldId id="257"/>
            <p14:sldId id="258"/>
            <p14:sldId id="259"/>
            <p14:sldId id="261"/>
            <p14:sldId id="260"/>
            <p14:sldId id="274"/>
          </p14:sldIdLst>
        </p14:section>
        <p14:section name="组合和卡特兰数" id="{5D870EBC-523D-4600-9DAD-F394EA34956E}">
          <p14:sldIdLst>
            <p14:sldId id="268"/>
            <p14:sldId id="269"/>
            <p14:sldId id="270"/>
            <p14:sldId id="271"/>
            <p14:sldId id="272"/>
            <p14:sldId id="279"/>
          </p14:sldIdLst>
        </p14:section>
        <p14:section name="容斥原理" id="{D2E4839F-1188-46F9-9BDD-A9FE1D39C540}">
          <p14:sldIdLst>
            <p14:sldId id="276"/>
          </p14:sldIdLst>
        </p14:section>
        <p14:section name="莫比乌斯反演" id="{E9D90B60-0405-4F3A-BAD4-662AAE2F93C3}">
          <p14:sldIdLst>
            <p14:sldId id="27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37" autoAdjust="0"/>
  </p:normalViewPr>
  <p:slideViewPr>
    <p:cSldViewPr snapToGrid="0">
      <p:cViewPr varScale="1">
        <p:scale>
          <a:sx n="92" d="100"/>
          <a:sy n="92" d="100"/>
        </p:scale>
        <p:origin x="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7DE38-EBE4-4A7B-8C09-F4B71A64BE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31BB2-5E39-4E9E-83A3-702B272D85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31BB2-5E39-4E9E-83A3-702B272D85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31BB2-5E39-4E9E-83A3-702B272D85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hyperlink" Target="https://noi.hioier.com/" TargetMode="Externa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/>
        </p:txBody>
      </p:sp>
      <p:sp>
        <p:nvSpPr>
          <p:cNvPr id="7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/>
          <p:cNvSpPr txBox="1"/>
          <p:nvPr userDrawn="1">
            <p:custDataLst>
              <p:tags r:id="rId2"/>
            </p:custDataLst>
          </p:nvPr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>
            <p:custDataLst>
              <p:tags r:id="rId5"/>
            </p:custDataLst>
          </p:nvPr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527195" y="1003156"/>
            <a:ext cx="10778114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欧几里德算法又称辗转相除法，用于计算两个整数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最大公约数。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函数就是用来求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的最大公约数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简记为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函数的基本性质：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82423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Tx/>
              <a:buAutoNum type="circleNumDbPlain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= gcd (|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|,|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|) 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82423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Tx/>
              <a:buAutoNum type="circleNumDbPlain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6507" y="297627"/>
            <a:ext cx="23391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欧几里得算法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527195" y="3060556"/>
            <a:ext cx="703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最小公倍数记为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lcm(a, b)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113" y="3485284"/>
            <a:ext cx="2388177" cy="712601"/>
          </a:xfrm>
          <a:prstGeom prst="rect">
            <a:avLst/>
          </a:prstGeom>
        </p:spPr>
      </p:pic>
      <p:sp>
        <p:nvSpPr>
          <p:cNvPr id="15" name="TextBox 7"/>
          <p:cNvSpPr txBox="1"/>
          <p:nvPr/>
        </p:nvSpPr>
        <p:spPr>
          <a:xfrm>
            <a:off x="1081797" y="4325620"/>
            <a:ext cx="4851250" cy="707886"/>
          </a:xfrm>
          <a:prstGeom prst="rect">
            <a:avLst/>
          </a:prstGeom>
          <a:gradFill rotWithShape="1">
            <a:gsLst>
              <a:gs pos="0">
                <a:srgbClr val="F5CD2D">
                  <a:tint val="35000"/>
                  <a:satMod val="260000"/>
                </a:srgbClr>
              </a:gs>
              <a:gs pos="30000">
                <a:srgbClr val="F5CD2D">
                  <a:tint val="38000"/>
                  <a:satMod val="260000"/>
                </a:srgbClr>
              </a:gs>
              <a:gs pos="75000">
                <a:srgbClr val="F5CD2D">
                  <a:tint val="55000"/>
                  <a:satMod val="255000"/>
                </a:srgbClr>
              </a:gs>
              <a:gs pos="100000">
                <a:srgbClr val="F5CD2D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5CD2D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对任意正整数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，有性质：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lcm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(ma,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•</a:t>
            </a:r>
            <a:r>
              <a:rPr kumimoji="0" lang="en-US" altLang="zh-CN" sz="20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lcm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(a, b)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081797" y="5349701"/>
            <a:ext cx="6120586" cy="400110"/>
          </a:xfrm>
          <a:prstGeom prst="rect">
            <a:avLst/>
          </a:prstGeom>
          <a:gradFill rotWithShape="1">
            <a:gsLst>
              <a:gs pos="0">
                <a:srgbClr val="F5CD2D">
                  <a:tint val="35000"/>
                  <a:satMod val="260000"/>
                </a:srgbClr>
              </a:gs>
              <a:gs pos="30000">
                <a:srgbClr val="F5CD2D">
                  <a:tint val="38000"/>
                  <a:satMod val="260000"/>
                </a:srgbClr>
              </a:gs>
              <a:gs pos="75000">
                <a:srgbClr val="F5CD2D">
                  <a:tint val="55000"/>
                  <a:satMod val="255000"/>
                </a:srgbClr>
              </a:gs>
              <a:gs pos="100000">
                <a:srgbClr val="F5CD2D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5CD2D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由欧几里德算法得知：如果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)=1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，则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互素。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8305" y="297932"/>
            <a:ext cx="23391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欧拉函数表示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554180" y="998319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的质因数为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，…，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，则欧拉函数表示为：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/>
        </p:nvGraphicFramePr>
        <p:xfrm>
          <a:off x="1057275" y="1574800"/>
          <a:ext cx="43354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3060700" imgH="457200" progId="Equation.3">
                  <p:embed/>
                </p:oleObj>
              </mc:Choice>
              <mc:Fallback>
                <p:oleObj name="公式" r:id="rId1" imgW="3060700" imgH="457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574800"/>
                        <a:ext cx="43354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 bwMode="auto">
          <a:xfrm>
            <a:off x="1152668" y="2438181"/>
            <a:ext cx="2347912" cy="1152525"/>
            <a:chOff x="1331640" y="2708920"/>
            <a:chExt cx="2346407" cy="115212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331640" y="2708920"/>
            <a:ext cx="1756293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3" imgW="1193800" imgH="393700" progId="Equation.3">
                    <p:embed/>
                  </p:oleObj>
                </mc:Choice>
                <mc:Fallback>
                  <p:oleObj name="公式" r:id="rId3" imgW="1193800" imgH="393700" progId="Equation.3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708920"/>
                          <a:ext cx="1756293" cy="576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1331640" y="3284984"/>
            <a:ext cx="2346407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公式" r:id="rId5" imgW="1586865" imgH="393700" progId="Equation.3">
                    <p:embed/>
                  </p:oleObj>
                </mc:Choice>
                <mc:Fallback>
                  <p:oleObj name="公式" r:id="rId5" imgW="1586865" imgH="393700" progId="Equation.3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284984"/>
                          <a:ext cx="2346407" cy="576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 bwMode="auto">
          <a:xfrm>
            <a:off x="1152668" y="3806607"/>
            <a:ext cx="5405648" cy="1492250"/>
            <a:chOff x="1331639" y="4293096"/>
            <a:chExt cx="5405865" cy="1491614"/>
          </a:xfrm>
        </p:grpSpPr>
        <p:sp>
          <p:nvSpPr>
            <p:cNvPr id="11" name="TextBox 8"/>
            <p:cNvSpPr txBox="1"/>
            <p:nvPr/>
          </p:nvSpPr>
          <p:spPr>
            <a:xfrm>
              <a:off x="1331640" y="4293096"/>
              <a:ext cx="5405864" cy="369175"/>
            </a:xfrm>
            <a:prstGeom prst="rect">
              <a:avLst/>
            </a:prstGeom>
            <a:gradFill rotWithShape="1">
              <a:gsLst>
                <a:gs pos="0">
                  <a:srgbClr val="FE8637">
                    <a:tint val="35000"/>
                    <a:satMod val="260000"/>
                  </a:srgbClr>
                </a:gs>
                <a:gs pos="30000">
                  <a:srgbClr val="FE8637">
                    <a:tint val="38000"/>
                    <a:satMod val="260000"/>
                  </a:srgbClr>
                </a:gs>
                <a:gs pos="75000">
                  <a:srgbClr val="FE8637">
                    <a:tint val="55000"/>
                    <a:satMod val="255000"/>
                  </a:srgbClr>
                </a:gs>
                <a:gs pos="100000">
                  <a:srgbClr val="FE8637">
                    <a:tint val="70000"/>
                    <a:satMod val="255000"/>
                  </a:srgb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solidFill>
                <a:srgbClr val="FE8637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引理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如果</a:t>
              </a:r>
              <a:r>
                <a:rPr kumimoji="0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是一个素数，</a:t>
              </a:r>
              <a:r>
                <a:rPr kumimoji="0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是一个正整数，那么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：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" name="对象 10"/>
            <p:cNvGraphicFramePr>
              <a:graphicFrameLocks noChangeAspect="1"/>
            </p:cNvGraphicFramePr>
            <p:nvPr/>
          </p:nvGraphicFramePr>
          <p:xfrm>
            <a:off x="1331640" y="4869160"/>
            <a:ext cx="2016224" cy="406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公式" r:id="rId7" imgW="1180465" imgH="241300" progId="Equation.3">
                    <p:embed/>
                  </p:oleObj>
                </mc:Choice>
                <mc:Fallback>
                  <p:oleObj name="公式" r:id="rId7" imgW="1180465" imgH="241300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869160"/>
                          <a:ext cx="2016224" cy="406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1331639" y="5415378"/>
              <a:ext cx="2331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"/>
                <a:defRPr sz="2000" b="1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100000"/>
                <a:buFont typeface="Wingdings" panose="05000000000000000000" pitchFamily="2" charset="2"/>
                <a:buChar char=""/>
                <a:defRPr sz="1600" b="1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例如，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p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＝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，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n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＝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，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对象 13"/>
            <p:cNvGraphicFramePr>
              <a:graphicFrameLocks noChangeAspect="1"/>
            </p:cNvGraphicFramePr>
            <p:nvPr/>
          </p:nvGraphicFramePr>
          <p:xfrm>
            <a:off x="3662726" y="5415378"/>
            <a:ext cx="2272396" cy="338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公式" r:id="rId9" imgW="1600200" imgH="241300" progId="Equation.3">
                    <p:embed/>
                  </p:oleObj>
                </mc:Choice>
                <mc:Fallback>
                  <p:oleObj name="公式" r:id="rId9" imgW="1600200" imgH="241300" progId="Equation.3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726" y="5415378"/>
                          <a:ext cx="2272396" cy="338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 bwMode="auto">
          <a:xfrm>
            <a:off x="546030" y="1019182"/>
            <a:ext cx="99123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定义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在数论中，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积性函数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是指一个定义域为正整数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的算术函数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，有如下性质：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，且当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互质时，有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Century Schoolbook" panose="02040604050505020304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若一个函数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有如下性质：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，且对两个随意正整数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而言，不只限这两数互质时，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都成立，则称此函数为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完全积性函数。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在数论以外的其他数学领域中所谈到的积性函数通常是指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完全积性函数。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476375" y="3079927"/>
            <a:ext cx="4464050" cy="1904999"/>
            <a:chOff x="1475656" y="4322535"/>
            <a:chExt cx="4464496" cy="1905377"/>
          </a:xfrm>
        </p:grpSpPr>
        <p:sp>
          <p:nvSpPr>
            <p:cNvPr id="10" name="TextBox 1"/>
            <p:cNvSpPr txBox="1"/>
            <p:nvPr/>
          </p:nvSpPr>
          <p:spPr>
            <a:xfrm>
              <a:off x="1475656" y="4322535"/>
              <a:ext cx="4464496" cy="369332"/>
            </a:xfrm>
            <a:prstGeom prst="rect">
              <a:avLst/>
            </a:prstGeom>
            <a:gradFill rotWithShape="1">
              <a:gsLst>
                <a:gs pos="0">
                  <a:srgbClr val="FE8637">
                    <a:tint val="35000"/>
                    <a:satMod val="260000"/>
                  </a:srgbClr>
                </a:gs>
                <a:gs pos="30000">
                  <a:srgbClr val="FE8637">
                    <a:tint val="38000"/>
                    <a:satMod val="260000"/>
                  </a:srgbClr>
                </a:gs>
                <a:gs pos="75000">
                  <a:srgbClr val="FE8637">
                    <a:tint val="55000"/>
                    <a:satMod val="255000"/>
                  </a:srgbClr>
                </a:gs>
                <a:gs pos="100000">
                  <a:srgbClr val="FE8637">
                    <a:tint val="70000"/>
                    <a:satMod val="255000"/>
                  </a:srgb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solidFill>
                <a:srgbClr val="FE8637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定理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对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任意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正整数</a:t>
              </a: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素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数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幂分解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：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" name="对象 4"/>
            <p:cNvGraphicFramePr>
              <a:graphicFrameLocks noChangeAspect="1"/>
            </p:cNvGraphicFramePr>
            <p:nvPr/>
          </p:nvGraphicFramePr>
          <p:xfrm>
            <a:off x="1619672" y="4797152"/>
            <a:ext cx="2255513" cy="43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公式" r:id="rId1" imgW="1371600" imgH="266700" progId="Equation.3">
                    <p:embed/>
                  </p:oleObj>
                </mc:Choice>
                <mc:Fallback>
                  <p:oleObj name="公式" r:id="rId1" imgW="1371600" imgH="266700" progId="Equation.3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797152"/>
                          <a:ext cx="2255513" cy="438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5"/>
            <p:cNvSpPr txBox="1"/>
            <p:nvPr/>
          </p:nvSpPr>
          <p:spPr>
            <a:xfrm>
              <a:off x="1475656" y="5332566"/>
              <a:ext cx="3634328" cy="369332"/>
            </a:xfrm>
            <a:prstGeom prst="rect">
              <a:avLst/>
            </a:prstGeom>
            <a:gradFill rotWithShape="1">
              <a:gsLst>
                <a:gs pos="0">
                  <a:srgbClr val="FE8637">
                    <a:tint val="35000"/>
                    <a:satMod val="260000"/>
                  </a:srgbClr>
                </a:gs>
                <a:gs pos="30000">
                  <a:srgbClr val="FE8637">
                    <a:tint val="38000"/>
                    <a:satMod val="260000"/>
                  </a:srgbClr>
                </a:gs>
                <a:gs pos="75000">
                  <a:srgbClr val="FE8637">
                    <a:tint val="55000"/>
                    <a:satMod val="255000"/>
                  </a:srgbClr>
                </a:gs>
                <a:gs pos="100000">
                  <a:srgbClr val="FE8637">
                    <a:tint val="70000"/>
                    <a:satMod val="255000"/>
                  </a:srgb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solidFill>
                <a:srgbClr val="FE8637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如果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f(n)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是一个积性函数，那么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 panose="02040604050505020304"/>
                  <a:ea typeface="宋体" panose="02010600030101010101" pitchFamily="2" charset="-122"/>
                  <a:cs typeface="+mn-cs"/>
                </a:rPr>
                <a:t>：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" name="对象 7"/>
            <p:cNvGraphicFramePr>
              <a:graphicFrameLocks noChangeAspect="1"/>
            </p:cNvGraphicFramePr>
            <p:nvPr/>
          </p:nvGraphicFramePr>
          <p:xfrm>
            <a:off x="1547665" y="5805264"/>
            <a:ext cx="3562320" cy="422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3" imgW="2247900" imgH="266700" progId="Equation.3">
                    <p:embed/>
                  </p:oleObj>
                </mc:Choice>
                <mc:Fallback>
                  <p:oleObj name="公式" r:id="rId3" imgW="2247900" imgH="266700" progId="Equation.3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5" y="5805264"/>
                          <a:ext cx="3562320" cy="422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2087443" y="291004"/>
            <a:ext cx="162095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积性函数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7112" y="1092967"/>
                <a:ext cx="10009324" cy="320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定义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的所有约数的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x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次方和，即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limLoc m:val="undOvr"/>
                        <m:supHide m:val="on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特别地，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的约数个数，常记为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d(n)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</m:d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的约数和，常记为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n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为积性函数。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对于质数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p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和正整数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k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，有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从而当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0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时，有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1092967"/>
                <a:ext cx="10009324" cy="3204852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6" y="2695393"/>
            <a:ext cx="3370699" cy="9020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92" y="3652033"/>
            <a:ext cx="2779156" cy="8200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73589" y="277595"/>
            <a:ext cx="162095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约数函数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554759" y="1019032"/>
            <a:ext cx="10355696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是一个积性函数，且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=f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是一个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完全积性函数。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引理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是互素的正整数，那么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欧拉定理：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≡1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费马小定理：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当是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质数时，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a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≡1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mod p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7807" y="291004"/>
            <a:ext cx="377539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欧拉定理和费马小定理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618" y="2713075"/>
            <a:ext cx="8936182" cy="32115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582468" y="1019032"/>
            <a:ext cx="981536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03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给出一个正整数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，计算小于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且与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互素的正整数有多少个？两个整数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是互素的，当且仅当不存在正整数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＞</a:t>
            </a:r>
            <a:r>
              <a:rPr kumimoji="0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＞</a:t>
            </a:r>
            <a:r>
              <a:rPr kumimoji="0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＞</a:t>
            </a:r>
            <a:r>
              <a:rPr kumimoji="0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，使得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xy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xz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输入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36703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有多个测试例。每个测试例一行，输入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b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</a:b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1 000 000 000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），当为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时输入结束。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输出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36703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对每个测试输出一行，输出相应的结果。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1520" y="3821545"/>
          <a:ext cx="4448632" cy="12239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24316"/>
                <a:gridCol w="2224316"/>
              </a:tblGrid>
              <a:tr h="36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样例输出</a:t>
                      </a:r>
                      <a:endParaRPr lang="zh-CN" sz="1600">
                        <a:effectLst/>
                        <a:latin typeface="Courier New" panose="020703090202050204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T>
                    <a:lnB w="50800" cmpd="dbl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样例输出</a:t>
                      </a:r>
                      <a:endParaRPr lang="zh-CN" sz="1600">
                        <a:effectLst/>
                        <a:latin typeface="Courier New" panose="020703090202050204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 anchor="ctr">
                    <a:lnL>
                      <a:noFill/>
                    </a:lnL>
                    <a:lnR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T>
                    <a:lnB w="50800" cmpd="dbl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/>
                    </a:solidFill>
                  </a:tcPr>
                </a:tc>
              </a:tr>
              <a:tr h="8613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</a:endParaRPr>
                    </a:p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</a:endParaRPr>
                    </a:p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L>
                    <a:lnR>
                      <a:noFill/>
                    </a:lnR>
                    <a:lnT w="50800" cmpd="dbl">
                      <a:solidFill>
                        <a:srgbClr val="FE8637"/>
                      </a:solidFill>
                    </a:lnT>
                    <a:lnB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zh-CN" sz="1600" dirty="0">
                        <a:effectLst/>
                      </a:endParaRPr>
                    </a:p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Courier New" panose="02070309020205020404"/>
                        <a:ea typeface="宋体" panose="02010600030101010101" pitchFamily="2" charset="-122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R>
                    <a:lnT w="50800" cmpd="dbl">
                      <a:solidFill>
                        <a:srgbClr val="FE8637"/>
                      </a:solidFill>
                    </a:lnT>
                    <a:lnB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132083" y="304859"/>
            <a:ext cx="253947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P576 Relatives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04" y="1059963"/>
            <a:ext cx="2771341" cy="982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94945" y="291004"/>
            <a:ext cx="198003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二项式定理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4" y="1980406"/>
            <a:ext cx="8640138" cy="44619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490" y="2333130"/>
            <a:ext cx="4262259" cy="40261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08228" y="297931"/>
            <a:ext cx="162095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卡特兰数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055" y="1069309"/>
            <a:ext cx="10965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在一个二维平面内，从(0, 0)出发到达(n, n)，每次可以向上或者向右走一格，0代表向右走一个，1代表向上走一格，则每条路径都会代表一个01序列，则满足任意前缀中0的个数不少于1个数序列对应的路径则右下侧。</a:t>
            </a:r>
            <a:endParaRPr lang="zh-CN" altLang="en-US" sz="2000" b="1">
              <a:solidFill>
                <a:sysClr val="windowText" lastClr="000000"/>
              </a:solidFill>
              <a:latin typeface="Century Schoolbook" panose="02040604050505020304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11" y="2333130"/>
            <a:ext cx="5162698" cy="41013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419" y="1195679"/>
            <a:ext cx="9466984" cy="43439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1" y="920894"/>
            <a:ext cx="822960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5520" y="297931"/>
            <a:ext cx="23391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二叉树的计数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234" y="2528905"/>
            <a:ext cx="3969327" cy="3872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055" y="1069309"/>
            <a:ext cx="109658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已知一颗二叉树有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n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个节点，问：该二叉树能组成多少种不同的形态？</a:t>
            </a:r>
            <a:endParaRPr lang="en-US" altLang="zh-CN" sz="2000" b="1">
              <a:solidFill>
                <a:sysClr val="windowText" lastClr="000000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endParaRPr lang="en-US" altLang="zh-CN" sz="2000" b="1">
              <a:solidFill>
                <a:sysClr val="windowText" lastClr="000000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假设该二叉树的左子树有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i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个节点，则右子树有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n-i-1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个节点。用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f(n)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表示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n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个节点的二叉树不同</a:t>
            </a:r>
            <a:endParaRPr lang="en-US" altLang="zh-CN" sz="2000" b="1">
              <a:solidFill>
                <a:sysClr val="windowText" lastClr="000000"/>
              </a:solidFill>
              <a:latin typeface="Century Schoolbook" panose="02040604050505020304"/>
              <a:ea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的形态数，则左子树和右子树就可以递归的表示为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f(i)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f(n-i-1)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 panose="02040604050505020304"/>
                <a:ea typeface="宋体" panose="02010600030101010101" pitchFamily="2" charset="-122"/>
              </a:rPr>
              <a:t>。</a:t>
            </a:r>
            <a:endParaRPr lang="zh-CN" altLang="en-US" sz="2000" b="1">
              <a:solidFill>
                <a:sysClr val="windowText" lastClr="000000"/>
              </a:solidFill>
              <a:latin typeface="Century Schoolbook" panose="020406040505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 bwMode="auto">
          <a:xfrm>
            <a:off x="450995" y="981075"/>
            <a:ext cx="11082914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扩展欧几里德算法：对于不完全为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的非负整数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的最大公约数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，则存在整数对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，使得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by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对于不定整数方程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by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，若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mod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)=0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，或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则该方程存在整数解，否则不存在整数解。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810638" y="2558700"/>
            <a:ext cx="10723271" cy="646331"/>
          </a:xfrm>
          <a:prstGeom prst="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扩展欧几里得算法，不仅能计算两个正整数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的最大公约数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，还能计算满足方程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gcd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) =</a:t>
            </a:r>
            <a:r>
              <a:rPr kumimoji="0" lang="en-US" altLang="zh-CN" sz="1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ax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1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by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的整系数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可能为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或负数）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6144" y="282551"/>
            <a:ext cx="305724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扩展欧几里得算法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80191" y="3502408"/>
                <a:ext cx="10753718" cy="272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为了求出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a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b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组合出任意一个数所需的系数，可以先求出一组满足条件的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x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y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。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ax+by=gcd(a,b)=gcd(b,a%b)=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假设已知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a%b=a-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可得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ax+by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+(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a-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+b(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)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1" y="3502408"/>
                <a:ext cx="10753718" cy="2722733"/>
              </a:xfrm>
              <a:prstGeom prst="rect">
                <a:avLst/>
              </a:prstGeom>
              <a:blipFill rotWithShape="1">
                <a:blip r:embed="rId1"/>
                <a:stretch>
                  <a:fillRect l="-4" t="-14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4682" y="291004"/>
            <a:ext cx="179889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Lucas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定理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437" y="1120325"/>
            <a:ext cx="10217727" cy="7946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" b="8892"/>
          <a:stretch>
            <a:fillRect/>
          </a:stretch>
        </p:blipFill>
        <p:spPr>
          <a:xfrm>
            <a:off x="1133836" y="1955494"/>
            <a:ext cx="3331002" cy="737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808" y="1354869"/>
            <a:ext cx="7091479" cy="1513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88546" y="267738"/>
            <a:ext cx="413446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多集合容斥原理通项公式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865" r="812"/>
          <a:stretch>
            <a:fillRect/>
          </a:stretch>
        </p:blipFill>
        <p:spPr>
          <a:xfrm>
            <a:off x="1289539" y="3228596"/>
            <a:ext cx="6236678" cy="7611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5521" y="297931"/>
            <a:ext cx="23391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莫比乌斯函数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54" y="1026343"/>
            <a:ext cx="10917382" cy="30405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73" y="884138"/>
            <a:ext cx="10162309" cy="23435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95521" y="297931"/>
            <a:ext cx="23391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莫比乌斯反演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69" y="3227676"/>
            <a:ext cx="5474491" cy="18292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69" y="5146653"/>
            <a:ext cx="747713" cy="3639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430" y="5056908"/>
            <a:ext cx="5654951" cy="713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691" y="969548"/>
            <a:ext cx="10564091" cy="5127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9635" y="303333"/>
            <a:ext cx="90281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同余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109" y="1040899"/>
            <a:ext cx="10307782" cy="47762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04426" y="303333"/>
            <a:ext cx="198002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完全剩余系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182" y="1096435"/>
            <a:ext cx="1073727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一个整数被正整数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除后，余数有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种情形：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，…，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，它们彼此对模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不同余。说明每个整数恰与这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个整数中某一个对模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同余，因此按模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是否同余对整数集进行分类。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按照整数模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所得的余数，可以把整数分成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个等价类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[0]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[1]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，…，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[n-1]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，这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个等价类称作模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的剩余（同余）类。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94218" y="3429000"/>
            <a:ext cx="5447325" cy="1200329"/>
          </a:xfrm>
          <a:prstGeom prst="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对模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的剩余类，具有如下性质：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）任一整数包含在一个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，其中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的充要条件是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≡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mod 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）。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∩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dobe Caslon Pro" panose="0205050205050A020403"/>
                <a:ea typeface="宋体" panose="02010600030101010101" pitchFamily="2" charset="-122"/>
                <a:cs typeface="+mn-cs"/>
              </a:rPr>
              <a:t>Ø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的充要条件是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dobe Caslon Pro" panose="0205050205050A020403"/>
                <a:ea typeface="宋体" panose="02010600030101010101" pitchFamily="2" charset="-122"/>
                <a:cs typeface="+mn-cs"/>
              </a:rPr>
              <a:t>≠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mod 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）。</a:t>
            </a: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182" y="2513363"/>
            <a:ext cx="10571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定义</a:t>
            </a:r>
            <a:r>
              <a:rPr lang="en-US" altLang="zh-CN" sz="2000" b="1">
                <a:solidFill>
                  <a:srgbClr val="FF0000"/>
                </a:solidFill>
                <a:latin typeface="Century Schoolbook" panose="02040604050505020304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在模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的剩余类中各取一数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6N R" panose="02020400000000000000" charset="-128"/>
                <a:ea typeface="Kozuka Mincho Pr6N R" panose="02020400000000000000" charset="-128"/>
                <a:cs typeface="+mn-cs"/>
              </a:rPr>
              <a:t>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[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，此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个整数称为模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的一个完全剩余系。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3071" y="275624"/>
            <a:ext cx="162095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乘法逆元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109" y="1038639"/>
            <a:ext cx="10203873" cy="8786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24244"/>
          <a:stretch>
            <a:fillRect/>
          </a:stretch>
        </p:blipFill>
        <p:spPr>
          <a:xfrm>
            <a:off x="561109" y="2136342"/>
            <a:ext cx="10250361" cy="2879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61564" y="261770"/>
            <a:ext cx="305724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费马小定理求逆元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519" y="1223469"/>
            <a:ext cx="10178167" cy="1302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8" y="2964004"/>
            <a:ext cx="5653499" cy="916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 txBox="1">
            <a:spLocks noChangeArrowheads="1"/>
          </p:cNvSpPr>
          <p:nvPr/>
        </p:nvSpPr>
        <p:spPr>
          <a:xfrm>
            <a:off x="6280785" y="36571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9246" y="1271826"/>
                <a:ext cx="11065445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设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i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为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[1,n]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中的整数，有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从而有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由于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p mod i &lt; i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，可以用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O(n)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递推计算。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inv[i] = 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inv[p%i] % p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最小正整数解：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inv[i] = p-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 panose="02040604050505020304"/>
                    <a:ea typeface="宋体" panose="02010600030101010101" pitchFamily="2" charset="-122"/>
                  </a:rPr>
                  <a:t>inv[p%i] % p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 panose="02040604050505020304"/>
                  <a:ea typeface="宋体" panose="02010600030101010101" pitchFamily="2" charset="-122"/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6" y="1271826"/>
                <a:ext cx="11065445" cy="3225114"/>
              </a:xfrm>
              <a:prstGeom prst="rect">
                <a:avLst/>
              </a:prstGeom>
              <a:blipFill rotWithShape="1">
                <a:blip r:embed="rId1"/>
                <a:stretch>
                  <a:fillRect l="-3" t="-17" r="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113644" y="288849"/>
            <a:ext cx="341632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线性求逆元：递推法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00" y="1096049"/>
            <a:ext cx="2686646" cy="6428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65" y="1849582"/>
            <a:ext cx="2937136" cy="8767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8305" y="297932"/>
            <a:ext cx="233910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欧拉函数定义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108" y="1037052"/>
            <a:ext cx="113053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小于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或等于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且与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互素的正整数个数，称为欧拉（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Euler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）函数，记为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  <a:p>
            <a:pPr marL="36703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φ(1)=1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φ(2)=1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φ(3)=2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φ(4)=2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φ(5)=4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φ(6)=2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53309" y="1993914"/>
            <a:ext cx="8956600" cy="1015663"/>
          </a:xfrm>
          <a:prstGeom prst="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这是数论中一个非常重要的函数，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φ(1)=1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，对于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n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＞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就是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2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，…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n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-1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中互素的数的个数，如果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是素数，则有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，例如，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φ(3)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φ(5)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反之，如果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是一个正整数，且满足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，那么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是素数，例如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3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5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</a:rPr>
              <a:t>。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750d8d14-3413-4282-9b95-d1879348f4a7"/>
  <p:tag name="COMMONDATA" val="eyJoZGlkIjoiMjkzZTk2YzYxYjdjZDk1MmRhNTk1NGIyYzgxMzU4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WPS 演示</Application>
  <PresentationFormat>宽屏</PresentationFormat>
  <Paragraphs>149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51" baseType="lpstr">
      <vt:lpstr>Arial</vt:lpstr>
      <vt:lpstr>宋体</vt:lpstr>
      <vt:lpstr>Wingdings</vt:lpstr>
      <vt:lpstr>Helvetica Neue Medium</vt:lpstr>
      <vt:lpstr>Hannotate SC Bold</vt:lpstr>
      <vt:lpstr>Segoe Print</vt:lpstr>
      <vt:lpstr>Wingdings 2</vt:lpstr>
      <vt:lpstr>Wingdings</vt:lpstr>
      <vt:lpstr>Century Schoolbook</vt:lpstr>
      <vt:lpstr>Times New Roman</vt:lpstr>
      <vt:lpstr>Cambria Math</vt:lpstr>
      <vt:lpstr>Adobe Caslon Pro</vt:lpstr>
      <vt:lpstr>Kozuka Mincho Pr6N R</vt:lpstr>
      <vt:lpstr>Times New Roman</vt:lpstr>
      <vt:lpstr>Century Schoolbook</vt:lpstr>
      <vt:lpstr>等线</vt:lpstr>
      <vt:lpstr>微软雅黑</vt:lpstr>
      <vt:lpstr>Arial Unicode MS</vt:lpstr>
      <vt:lpstr>等线 Light</vt:lpstr>
      <vt:lpstr>Courier New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黑猫编程</cp:lastModifiedBy>
  <cp:revision>122</cp:revision>
  <dcterms:created xsi:type="dcterms:W3CDTF">2021-07-29T09:24:00Z</dcterms:created>
  <dcterms:modified xsi:type="dcterms:W3CDTF">2023-04-20T01:54:02Z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89E485E19D4848C980BD4D8CCA84F9EA_12</vt:lpwstr>
  </property>
  <property fmtid="{D5CDD505-2E9C-101B-9397-08002B2CF9AE}" pid="3" name="KSOProductBuildVer">
    <vt:lpwstr>2052-11.1.0.14036</vt:lpwstr>
  </property>
</Properties>
</file>