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9" r:id="rId44"/>
    <p:sldId id="310" r:id="rId45"/>
    <p:sldId id="311" r:id="rId46"/>
    <p:sldId id="312" r:id="rId47"/>
    <p:sldId id="313" r:id="rId48"/>
    <p:sldId id="314" r:id="rId49"/>
    <p:sldId id="304" r:id="rId50"/>
    <p:sldId id="315" r:id="rId51"/>
    <p:sldId id="316" r:id="rId52"/>
    <p:sldId id="317" r:id="rId53"/>
    <p:sldId id="318" r:id="rId54"/>
    <p:sldId id="319" r:id="rId55"/>
    <p:sldId id="32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指针变量" id="{6585B903-B077-4DF0-9747-91498163D5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指针和数组" id="{DE408CA6-B6CA-4B32-B591-869FDBA01393}">
          <p14:sldIdLst>
            <p14:sldId id="259"/>
            <p14:sldId id="260"/>
            <p14:sldId id="261"/>
            <p14:sldId id="262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指针和字符串" id="{88C69B5E-D12B-4E2A-A111-D68D13BC106B}">
          <p14:sldIdLst>
            <p14:sldId id="309"/>
            <p14:sldId id="310"/>
            <p14:sldId id="311"/>
            <p14:sldId id="312"/>
            <p14:sldId id="313"/>
            <p14:sldId id="314"/>
            <p14:sldId id="304"/>
          </p14:sldIdLst>
        </p14:section>
        <p14:section name="引用" id="{254D14B9-CC63-4CE2-BF3E-C70C78C83B28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36334-3AE4-42C0-A11F-F8CF814B8149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C350-7594-4660-8843-547DA6E21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7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CD67-68F7-44CD-A4FB-470928D247D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87F89EA-1892-4243-AD3A-1238D9BA98AD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398308-18CC-4213-BF2B-98C98B64A14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D0F8CF-14F9-42A6-A63D-E8F79FE569CE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276" name="Group 4"/>
          <p:cNvGrpSpPr/>
          <p:nvPr/>
        </p:nvGrpSpPr>
        <p:grpSpPr bwMode="auto">
          <a:xfrm>
            <a:off x="8505268" y="432858"/>
            <a:ext cx="2601383" cy="5992284"/>
            <a:chOff x="4003" y="1344"/>
            <a:chExt cx="1229" cy="2831"/>
          </a:xfrm>
        </p:grpSpPr>
        <p:grpSp>
          <p:nvGrpSpPr>
            <p:cNvPr id="192518" name="Group 5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2520" name="AutoShape 6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2521" name="Line 7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2" name="Line 8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2523" name="Group 9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2541" name="Line 10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2" name="Line 11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3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4" name="Line 13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5" name="Line 14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6" name="Line 15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7" name="Line 16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2524" name="Line 17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5" name="Line 18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6" name="Line 19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7" name="Line 20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8" name="Line 21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9" name="Line 22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0" name="Line 23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1" name="Line 24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2" name="Line 25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3" name="Line 26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4" name="Line 27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5" name="Line 28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6" name="Line 29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7" name="Line 30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8" name="Line 31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9" name="Line 32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40" name="Rectangle 33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2519" name="Line 34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4307" name="Text Box 35"/>
          <p:cNvSpPr txBox="1">
            <a:spLocks noChangeArrowheads="1"/>
          </p:cNvSpPr>
          <p:nvPr/>
        </p:nvSpPr>
        <p:spPr bwMode="auto">
          <a:xfrm>
            <a:off x="1419337" y="57781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37445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07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918239" y="4647276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982239" y="490974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982239" y="389374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1735" name="Group 7"/>
          <p:cNvGrpSpPr/>
          <p:nvPr/>
        </p:nvGrpSpPr>
        <p:grpSpPr bwMode="auto">
          <a:xfrm>
            <a:off x="8562457" y="481677"/>
            <a:ext cx="2601383" cy="5992284"/>
            <a:chOff x="4003" y="1344"/>
            <a:chExt cx="1229" cy="2831"/>
          </a:xfrm>
        </p:grpSpPr>
        <p:grpSp>
          <p:nvGrpSpPr>
            <p:cNvPr id="20174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175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175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175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177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175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175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1736" name="Rectangle 38"/>
          <p:cNvSpPr>
            <a:spLocks noChangeArrowheads="1"/>
          </p:cNvSpPr>
          <p:nvPr/>
        </p:nvSpPr>
        <p:spPr bwMode="auto">
          <a:xfrm>
            <a:off x="8562457" y="397417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7" name="Rectangle 39"/>
          <p:cNvSpPr>
            <a:spLocks noChangeArrowheads="1"/>
          </p:cNvSpPr>
          <p:nvPr/>
        </p:nvSpPr>
        <p:spPr bwMode="auto">
          <a:xfrm>
            <a:off x="8562457" y="4952076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8" name="Text Box 40"/>
          <p:cNvSpPr txBox="1">
            <a:spLocks noChangeArrowheads="1"/>
          </p:cNvSpPr>
          <p:nvPr/>
        </p:nvSpPr>
        <p:spPr bwMode="auto">
          <a:xfrm>
            <a:off x="1490673" y="176877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b = 20 ;	// *p2 = 20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1739" name="Text Box 41"/>
          <p:cNvSpPr txBox="1">
            <a:spLocks noChangeArrowheads="1"/>
          </p:cNvSpPr>
          <p:nvPr/>
        </p:nvSpPr>
        <p:spPr bwMode="auto">
          <a:xfrm>
            <a:off x="5779040" y="98967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1740" name="Text Box 42"/>
          <p:cNvSpPr txBox="1">
            <a:spLocks noChangeArrowheads="1"/>
          </p:cNvSpPr>
          <p:nvPr/>
        </p:nvSpPr>
        <p:spPr bwMode="auto">
          <a:xfrm>
            <a:off x="5779040" y="196334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1741" name="Rectangle 43"/>
          <p:cNvSpPr>
            <a:spLocks noChangeArrowheads="1"/>
          </p:cNvSpPr>
          <p:nvPr/>
        </p:nvSpPr>
        <p:spPr bwMode="auto">
          <a:xfrm>
            <a:off x="8562457" y="1042593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1742" name="Rectangle 44"/>
          <p:cNvSpPr>
            <a:spLocks noChangeArrowheads="1"/>
          </p:cNvSpPr>
          <p:nvPr/>
        </p:nvSpPr>
        <p:spPr bwMode="auto">
          <a:xfrm>
            <a:off x="8562457" y="202684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43" name="Text Box 45"/>
          <p:cNvSpPr txBox="1">
            <a:spLocks noChangeArrowheads="1"/>
          </p:cNvSpPr>
          <p:nvPr/>
        </p:nvSpPr>
        <p:spPr bwMode="auto">
          <a:xfrm>
            <a:off x="8979440" y="2310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1744" name="Text Box 46"/>
          <p:cNvSpPr txBox="1">
            <a:spLocks noChangeArrowheads="1"/>
          </p:cNvSpPr>
          <p:nvPr/>
        </p:nvSpPr>
        <p:spPr bwMode="auto">
          <a:xfrm>
            <a:off x="8979440" y="1294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1745" name="Text Box 47"/>
          <p:cNvSpPr txBox="1">
            <a:spLocks noChangeArrowheads="1"/>
          </p:cNvSpPr>
          <p:nvPr/>
        </p:nvSpPr>
        <p:spPr bwMode="auto">
          <a:xfrm>
            <a:off x="9591885" y="515527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1746" name="Text Box 48"/>
          <p:cNvSpPr txBox="1">
            <a:spLocks noChangeArrowheads="1"/>
          </p:cNvSpPr>
          <p:nvPr/>
        </p:nvSpPr>
        <p:spPr bwMode="auto">
          <a:xfrm>
            <a:off x="6316290" y="5316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1747" name="Text Box 49"/>
          <p:cNvSpPr txBox="1">
            <a:spLocks noChangeArrowheads="1"/>
          </p:cNvSpPr>
          <p:nvPr/>
        </p:nvSpPr>
        <p:spPr bwMode="auto">
          <a:xfrm>
            <a:off x="6316290" y="4300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3538" name="Text Box 50"/>
          <p:cNvSpPr txBox="1">
            <a:spLocks noChangeArrowheads="1"/>
          </p:cNvSpPr>
          <p:nvPr/>
        </p:nvSpPr>
        <p:spPr bwMode="auto">
          <a:xfrm>
            <a:off x="9591885" y="4219709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11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38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857587" y="527396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921587" y="492683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921587" y="391083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2759" name="Group 7"/>
          <p:cNvGrpSpPr/>
          <p:nvPr/>
        </p:nvGrpSpPr>
        <p:grpSpPr bwMode="auto">
          <a:xfrm>
            <a:off x="8501805" y="498764"/>
            <a:ext cx="2601383" cy="5992284"/>
            <a:chOff x="4003" y="1344"/>
            <a:chExt cx="1229" cy="2831"/>
          </a:xfrm>
        </p:grpSpPr>
        <p:grpSp>
          <p:nvGrpSpPr>
            <p:cNvPr id="202778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2780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2781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2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2783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2801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2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3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4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5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6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7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2784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5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6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7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8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9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0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1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2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3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4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5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6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7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8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9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800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2779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2760" name="Rectangle 38"/>
          <p:cNvSpPr>
            <a:spLocks noChangeArrowheads="1"/>
          </p:cNvSpPr>
          <p:nvPr/>
        </p:nvSpPr>
        <p:spPr bwMode="auto">
          <a:xfrm>
            <a:off x="8501805" y="399126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1" name="Rectangle 39"/>
          <p:cNvSpPr>
            <a:spLocks noChangeArrowheads="1"/>
          </p:cNvSpPr>
          <p:nvPr/>
        </p:nvSpPr>
        <p:spPr bwMode="auto">
          <a:xfrm>
            <a:off x="8501805" y="496916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2" name="Text Box 40"/>
          <p:cNvSpPr txBox="1">
            <a:spLocks noChangeArrowheads="1"/>
          </p:cNvSpPr>
          <p:nvPr/>
        </p:nvSpPr>
        <p:spPr bwMode="auto">
          <a:xfrm>
            <a:off x="1430021" y="193964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2763" name="Text Box 41"/>
          <p:cNvSpPr txBox="1">
            <a:spLocks noChangeArrowheads="1"/>
          </p:cNvSpPr>
          <p:nvPr/>
        </p:nvSpPr>
        <p:spPr bwMode="auto">
          <a:xfrm>
            <a:off x="5718387" y="100676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2764" name="Text Box 42"/>
          <p:cNvSpPr txBox="1">
            <a:spLocks noChangeArrowheads="1"/>
          </p:cNvSpPr>
          <p:nvPr/>
        </p:nvSpPr>
        <p:spPr bwMode="auto">
          <a:xfrm>
            <a:off x="5718387" y="198043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2765" name="Rectangle 43"/>
          <p:cNvSpPr>
            <a:spLocks noChangeArrowheads="1"/>
          </p:cNvSpPr>
          <p:nvPr/>
        </p:nvSpPr>
        <p:spPr bwMode="auto">
          <a:xfrm>
            <a:off x="8501805" y="1059680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2766" name="Rectangle 44"/>
          <p:cNvSpPr>
            <a:spLocks noChangeArrowheads="1"/>
          </p:cNvSpPr>
          <p:nvPr/>
        </p:nvSpPr>
        <p:spPr bwMode="auto">
          <a:xfrm>
            <a:off x="8501805" y="204393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7" name="Text Box 45"/>
          <p:cNvSpPr txBox="1">
            <a:spLocks noChangeArrowheads="1"/>
          </p:cNvSpPr>
          <p:nvPr/>
        </p:nvSpPr>
        <p:spPr bwMode="auto">
          <a:xfrm>
            <a:off x="8918787" y="2327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2768" name="Text Box 46"/>
          <p:cNvSpPr txBox="1">
            <a:spLocks noChangeArrowheads="1"/>
          </p:cNvSpPr>
          <p:nvPr/>
        </p:nvSpPr>
        <p:spPr bwMode="auto">
          <a:xfrm>
            <a:off x="8918787" y="1311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2769" name="Text Box 47"/>
          <p:cNvSpPr txBox="1">
            <a:spLocks noChangeArrowheads="1"/>
          </p:cNvSpPr>
          <p:nvPr/>
        </p:nvSpPr>
        <p:spPr bwMode="auto">
          <a:xfrm>
            <a:off x="9531232" y="517236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2770" name="Text Box 48"/>
          <p:cNvSpPr txBox="1">
            <a:spLocks noChangeArrowheads="1"/>
          </p:cNvSpPr>
          <p:nvPr/>
        </p:nvSpPr>
        <p:spPr bwMode="auto">
          <a:xfrm>
            <a:off x="6255637" y="5333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2771" name="Text Box 49"/>
          <p:cNvSpPr txBox="1">
            <a:spLocks noChangeArrowheads="1"/>
          </p:cNvSpPr>
          <p:nvPr/>
        </p:nvSpPr>
        <p:spPr bwMode="auto">
          <a:xfrm>
            <a:off x="6255637" y="4317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2772" name="Text Box 50"/>
          <p:cNvSpPr txBox="1">
            <a:spLocks noChangeArrowheads="1"/>
          </p:cNvSpPr>
          <p:nvPr/>
        </p:nvSpPr>
        <p:spPr bwMode="auto">
          <a:xfrm>
            <a:off x="9531232" y="423679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704563" name="Group 51"/>
          <p:cNvGrpSpPr/>
          <p:nvPr/>
        </p:nvGrpSpPr>
        <p:grpSpPr bwMode="auto">
          <a:xfrm>
            <a:off x="7648787" y="3546763"/>
            <a:ext cx="1828800" cy="1930400"/>
            <a:chOff x="3600" y="2784"/>
            <a:chExt cx="864" cy="912"/>
          </a:xfrm>
        </p:grpSpPr>
        <p:sp>
          <p:nvSpPr>
            <p:cNvPr id="202776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2777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04566" name="Freeform 54"/>
          <p:cNvSpPr/>
          <p:nvPr/>
        </p:nvSpPr>
        <p:spPr bwMode="auto">
          <a:xfrm>
            <a:off x="7360920" y="3851563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4567" name="Oval 55"/>
          <p:cNvSpPr>
            <a:spLocks noChangeArrowheads="1"/>
          </p:cNvSpPr>
          <p:nvPr/>
        </p:nvSpPr>
        <p:spPr bwMode="auto">
          <a:xfrm>
            <a:off x="6937587" y="3445163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2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66" grpId="0" bldLvl="0" animBg="1"/>
      <p:bldP spid="704567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870363" y="520805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93436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593436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3783" name="Group 7"/>
          <p:cNvGrpSpPr/>
          <p:nvPr/>
        </p:nvGrpSpPr>
        <p:grpSpPr bwMode="auto">
          <a:xfrm>
            <a:off x="8514581" y="432858"/>
            <a:ext cx="2601383" cy="5992284"/>
            <a:chOff x="4003" y="1344"/>
            <a:chExt cx="1229" cy="2831"/>
          </a:xfrm>
        </p:grpSpPr>
        <p:grpSp>
          <p:nvGrpSpPr>
            <p:cNvPr id="203802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3804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3805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6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3807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3825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6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7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8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9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0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1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3808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9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0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1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2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3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4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5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6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7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8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9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0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1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2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3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4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3803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84" name="Rectangle 38"/>
          <p:cNvSpPr>
            <a:spLocks noChangeArrowheads="1"/>
          </p:cNvSpPr>
          <p:nvPr/>
        </p:nvSpPr>
        <p:spPr bwMode="auto">
          <a:xfrm>
            <a:off x="851458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5" name="Rectangle 39"/>
          <p:cNvSpPr>
            <a:spLocks noChangeArrowheads="1"/>
          </p:cNvSpPr>
          <p:nvPr/>
        </p:nvSpPr>
        <p:spPr bwMode="auto">
          <a:xfrm>
            <a:off x="851458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6" name="Text Box 40"/>
          <p:cNvSpPr txBox="1">
            <a:spLocks noChangeArrowheads="1"/>
          </p:cNvSpPr>
          <p:nvPr/>
        </p:nvSpPr>
        <p:spPr bwMode="auto">
          <a:xfrm>
            <a:off x="144279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3787" name="Text Box 41"/>
          <p:cNvSpPr txBox="1">
            <a:spLocks noChangeArrowheads="1"/>
          </p:cNvSpPr>
          <p:nvPr/>
        </p:nvSpPr>
        <p:spPr bwMode="auto">
          <a:xfrm>
            <a:off x="573116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3788" name="Text Box 42"/>
          <p:cNvSpPr txBox="1">
            <a:spLocks noChangeArrowheads="1"/>
          </p:cNvSpPr>
          <p:nvPr/>
        </p:nvSpPr>
        <p:spPr bwMode="auto">
          <a:xfrm>
            <a:off x="573116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3789" name="Rectangle 43"/>
          <p:cNvSpPr>
            <a:spLocks noChangeArrowheads="1"/>
          </p:cNvSpPr>
          <p:nvPr/>
        </p:nvSpPr>
        <p:spPr bwMode="auto">
          <a:xfrm>
            <a:off x="851458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3790" name="Rectangle 44"/>
          <p:cNvSpPr>
            <a:spLocks noChangeArrowheads="1"/>
          </p:cNvSpPr>
          <p:nvPr/>
        </p:nvSpPr>
        <p:spPr bwMode="auto">
          <a:xfrm>
            <a:off x="851458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91" name="Text Box 45"/>
          <p:cNvSpPr txBox="1">
            <a:spLocks noChangeArrowheads="1"/>
          </p:cNvSpPr>
          <p:nvPr/>
        </p:nvSpPr>
        <p:spPr bwMode="auto">
          <a:xfrm>
            <a:off x="893156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3792" name="Text Box 46"/>
          <p:cNvSpPr txBox="1">
            <a:spLocks noChangeArrowheads="1"/>
          </p:cNvSpPr>
          <p:nvPr/>
        </p:nvSpPr>
        <p:spPr bwMode="auto">
          <a:xfrm>
            <a:off x="893156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5583" name="Text Box 47"/>
          <p:cNvSpPr txBox="1">
            <a:spLocks noChangeArrowheads="1"/>
          </p:cNvSpPr>
          <p:nvPr/>
        </p:nvSpPr>
        <p:spPr bwMode="auto">
          <a:xfrm>
            <a:off x="954400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3794" name="Text Box 48"/>
          <p:cNvSpPr txBox="1">
            <a:spLocks noChangeArrowheads="1"/>
          </p:cNvSpPr>
          <p:nvPr/>
        </p:nvSpPr>
        <p:spPr bwMode="auto">
          <a:xfrm>
            <a:off x="626841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3795" name="Text Box 49"/>
          <p:cNvSpPr txBox="1">
            <a:spLocks noChangeArrowheads="1"/>
          </p:cNvSpPr>
          <p:nvPr/>
        </p:nvSpPr>
        <p:spPr bwMode="auto">
          <a:xfrm>
            <a:off x="626841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3796" name="Text Box 50"/>
          <p:cNvSpPr txBox="1">
            <a:spLocks noChangeArrowheads="1"/>
          </p:cNvSpPr>
          <p:nvPr/>
        </p:nvSpPr>
        <p:spPr bwMode="auto">
          <a:xfrm>
            <a:off x="954400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203797" name="Group 51"/>
          <p:cNvGrpSpPr/>
          <p:nvPr/>
        </p:nvGrpSpPr>
        <p:grpSpPr bwMode="auto">
          <a:xfrm>
            <a:off x="7661563" y="3480857"/>
            <a:ext cx="1828800" cy="1930400"/>
            <a:chOff x="3600" y="2784"/>
            <a:chExt cx="864" cy="912"/>
          </a:xfrm>
        </p:grpSpPr>
        <p:sp>
          <p:nvSpPr>
            <p:cNvPr id="203800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3801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98" name="Freeform 54"/>
          <p:cNvSpPr/>
          <p:nvPr/>
        </p:nvSpPr>
        <p:spPr bwMode="auto">
          <a:xfrm>
            <a:off x="7373696" y="3785657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5591" name="Oval 55"/>
          <p:cNvSpPr>
            <a:spLocks noChangeArrowheads="1"/>
          </p:cNvSpPr>
          <p:nvPr/>
        </p:nvSpPr>
        <p:spPr bwMode="auto">
          <a:xfrm>
            <a:off x="6950363" y="3379257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14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562" name="Oval 2"/>
          <p:cNvSpPr>
            <a:spLocks noChangeArrowheads="1"/>
          </p:cNvSpPr>
          <p:nvPr/>
        </p:nvSpPr>
        <p:spPr bwMode="auto">
          <a:xfrm>
            <a:off x="2419927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87432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87432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4807" name="Group 7"/>
          <p:cNvGrpSpPr/>
          <p:nvPr/>
        </p:nvGrpSpPr>
        <p:grpSpPr bwMode="auto">
          <a:xfrm>
            <a:off x="8454545" y="432858"/>
            <a:ext cx="2601383" cy="5992284"/>
            <a:chOff x="4003" y="1344"/>
            <a:chExt cx="1229" cy="2831"/>
          </a:xfrm>
        </p:grpSpPr>
        <p:grpSp>
          <p:nvGrpSpPr>
            <p:cNvPr id="204823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4825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4826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27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4828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4846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7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8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9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0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1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2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4829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0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1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2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3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4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5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6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7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8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9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0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1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2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3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4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5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4824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4808" name="Rectangle 38"/>
          <p:cNvSpPr>
            <a:spLocks noChangeArrowheads="1"/>
          </p:cNvSpPr>
          <p:nvPr/>
        </p:nvSpPr>
        <p:spPr bwMode="auto">
          <a:xfrm>
            <a:off x="845454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9" name="Rectangle 39"/>
          <p:cNvSpPr>
            <a:spLocks noChangeArrowheads="1"/>
          </p:cNvSpPr>
          <p:nvPr/>
        </p:nvSpPr>
        <p:spPr bwMode="auto">
          <a:xfrm>
            <a:off x="845454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0" name="Text Box 40"/>
          <p:cNvSpPr txBox="1">
            <a:spLocks noChangeArrowheads="1"/>
          </p:cNvSpPr>
          <p:nvPr/>
        </p:nvSpPr>
        <p:spPr bwMode="auto">
          <a:xfrm>
            <a:off x="1382761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4811" name="Text Box 41"/>
          <p:cNvSpPr txBox="1">
            <a:spLocks noChangeArrowheads="1"/>
          </p:cNvSpPr>
          <p:nvPr/>
        </p:nvSpPr>
        <p:spPr bwMode="auto">
          <a:xfrm>
            <a:off x="567112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4812" name="Text Box 42"/>
          <p:cNvSpPr txBox="1">
            <a:spLocks noChangeArrowheads="1"/>
          </p:cNvSpPr>
          <p:nvPr/>
        </p:nvSpPr>
        <p:spPr bwMode="auto">
          <a:xfrm>
            <a:off x="567112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4813" name="Rectangle 43"/>
          <p:cNvSpPr>
            <a:spLocks noChangeArrowheads="1"/>
          </p:cNvSpPr>
          <p:nvPr/>
        </p:nvSpPr>
        <p:spPr bwMode="auto">
          <a:xfrm>
            <a:off x="8454545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4814" name="Rectangle 44"/>
          <p:cNvSpPr>
            <a:spLocks noChangeArrowheads="1"/>
          </p:cNvSpPr>
          <p:nvPr/>
        </p:nvSpPr>
        <p:spPr bwMode="auto">
          <a:xfrm>
            <a:off x="845454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5" name="Text Box 45"/>
          <p:cNvSpPr txBox="1">
            <a:spLocks noChangeArrowheads="1"/>
          </p:cNvSpPr>
          <p:nvPr/>
        </p:nvSpPr>
        <p:spPr bwMode="auto">
          <a:xfrm>
            <a:off x="887152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4816" name="Text Box 46"/>
          <p:cNvSpPr txBox="1">
            <a:spLocks noChangeArrowheads="1"/>
          </p:cNvSpPr>
          <p:nvPr/>
        </p:nvSpPr>
        <p:spPr bwMode="auto">
          <a:xfrm>
            <a:off x="8871528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4817" name="Text Box 47"/>
          <p:cNvSpPr txBox="1">
            <a:spLocks noChangeArrowheads="1"/>
          </p:cNvSpPr>
          <p:nvPr/>
        </p:nvSpPr>
        <p:spPr bwMode="auto">
          <a:xfrm>
            <a:off x="9483973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4818" name="Text Box 48"/>
          <p:cNvSpPr txBox="1">
            <a:spLocks noChangeArrowheads="1"/>
          </p:cNvSpPr>
          <p:nvPr/>
        </p:nvSpPr>
        <p:spPr bwMode="auto">
          <a:xfrm>
            <a:off x="6208377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4819" name="Text Box 49"/>
          <p:cNvSpPr txBox="1">
            <a:spLocks noChangeArrowheads="1"/>
          </p:cNvSpPr>
          <p:nvPr/>
        </p:nvSpPr>
        <p:spPr bwMode="auto">
          <a:xfrm>
            <a:off x="6208377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4820" name="Text Box 50"/>
          <p:cNvSpPr txBox="1">
            <a:spLocks noChangeArrowheads="1"/>
          </p:cNvSpPr>
          <p:nvPr/>
        </p:nvSpPr>
        <p:spPr bwMode="auto">
          <a:xfrm>
            <a:off x="9483973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6611" name="AutoShape 51"/>
          <p:cNvSpPr/>
          <p:nvPr/>
        </p:nvSpPr>
        <p:spPr bwMode="auto">
          <a:xfrm>
            <a:off x="5335636" y="509059"/>
            <a:ext cx="4267200" cy="1985433"/>
          </a:xfrm>
          <a:prstGeom prst="borderCallout2">
            <a:avLst>
              <a:gd name="adj1" fmla="val 6000"/>
              <a:gd name="adj2" fmla="val -2380"/>
              <a:gd name="adj3" fmla="val 6000"/>
              <a:gd name="adj4" fmla="val -11361"/>
              <a:gd name="adj5" fmla="val 234548"/>
              <a:gd name="adj6" fmla="val -568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p1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6612" name="Freeform 52"/>
          <p:cNvSpPr/>
          <p:nvPr/>
        </p:nvSpPr>
        <p:spPr bwMode="auto">
          <a:xfrm>
            <a:off x="7567660" y="2464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560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2" grpId="0" bldLvl="0" animBg="1"/>
      <p:bldP spid="706611" grpId="0" bldLvl="0" animBg="1" autoUpdateAnimBg="0"/>
      <p:bldP spid="7066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7586" name="Oval 2"/>
          <p:cNvSpPr>
            <a:spLocks noChangeArrowheads="1"/>
          </p:cNvSpPr>
          <p:nvPr/>
        </p:nvSpPr>
        <p:spPr bwMode="auto">
          <a:xfrm>
            <a:off x="3323013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86301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586301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5831" name="Group 7"/>
          <p:cNvGrpSpPr/>
          <p:nvPr/>
        </p:nvGrpSpPr>
        <p:grpSpPr bwMode="auto">
          <a:xfrm>
            <a:off x="8443231" y="432858"/>
            <a:ext cx="2601383" cy="5992284"/>
            <a:chOff x="4003" y="1344"/>
            <a:chExt cx="1229" cy="2831"/>
          </a:xfrm>
        </p:grpSpPr>
        <p:grpSp>
          <p:nvGrpSpPr>
            <p:cNvPr id="2058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58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58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58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58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58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58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5832" name="Rectangle 38"/>
          <p:cNvSpPr>
            <a:spLocks noChangeArrowheads="1"/>
          </p:cNvSpPr>
          <p:nvPr/>
        </p:nvSpPr>
        <p:spPr bwMode="auto">
          <a:xfrm>
            <a:off x="844323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3" name="Rectangle 39"/>
          <p:cNvSpPr>
            <a:spLocks noChangeArrowheads="1"/>
          </p:cNvSpPr>
          <p:nvPr/>
        </p:nvSpPr>
        <p:spPr bwMode="auto">
          <a:xfrm>
            <a:off x="844323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4" name="Text Box 40"/>
          <p:cNvSpPr txBox="1">
            <a:spLocks noChangeArrowheads="1"/>
          </p:cNvSpPr>
          <p:nvPr/>
        </p:nvSpPr>
        <p:spPr bwMode="auto">
          <a:xfrm>
            <a:off x="137144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5835" name="Text Box 41"/>
          <p:cNvSpPr txBox="1">
            <a:spLocks noChangeArrowheads="1"/>
          </p:cNvSpPr>
          <p:nvPr/>
        </p:nvSpPr>
        <p:spPr bwMode="auto">
          <a:xfrm>
            <a:off x="565981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5836" name="Text Box 42"/>
          <p:cNvSpPr txBox="1">
            <a:spLocks noChangeArrowheads="1"/>
          </p:cNvSpPr>
          <p:nvPr/>
        </p:nvSpPr>
        <p:spPr bwMode="auto">
          <a:xfrm>
            <a:off x="565981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5837" name="Rectangle 43"/>
          <p:cNvSpPr>
            <a:spLocks noChangeArrowheads="1"/>
          </p:cNvSpPr>
          <p:nvPr/>
        </p:nvSpPr>
        <p:spPr bwMode="auto">
          <a:xfrm>
            <a:off x="844323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5838" name="Rectangle 44"/>
          <p:cNvSpPr>
            <a:spLocks noChangeArrowheads="1"/>
          </p:cNvSpPr>
          <p:nvPr/>
        </p:nvSpPr>
        <p:spPr bwMode="auto">
          <a:xfrm>
            <a:off x="844323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9" name="Text Box 45"/>
          <p:cNvSpPr txBox="1">
            <a:spLocks noChangeArrowheads="1"/>
          </p:cNvSpPr>
          <p:nvPr/>
        </p:nvSpPr>
        <p:spPr bwMode="auto">
          <a:xfrm>
            <a:off x="886021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5840" name="Text Box 46"/>
          <p:cNvSpPr txBox="1">
            <a:spLocks noChangeArrowheads="1"/>
          </p:cNvSpPr>
          <p:nvPr/>
        </p:nvSpPr>
        <p:spPr bwMode="auto">
          <a:xfrm>
            <a:off x="886021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5841" name="Text Box 47"/>
          <p:cNvSpPr txBox="1">
            <a:spLocks noChangeArrowheads="1"/>
          </p:cNvSpPr>
          <p:nvPr/>
        </p:nvSpPr>
        <p:spPr bwMode="auto">
          <a:xfrm>
            <a:off x="947265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5842" name="Text Box 48"/>
          <p:cNvSpPr txBox="1">
            <a:spLocks noChangeArrowheads="1"/>
          </p:cNvSpPr>
          <p:nvPr/>
        </p:nvSpPr>
        <p:spPr bwMode="auto">
          <a:xfrm>
            <a:off x="619706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5843" name="Text Box 49"/>
          <p:cNvSpPr txBox="1">
            <a:spLocks noChangeArrowheads="1"/>
          </p:cNvSpPr>
          <p:nvPr/>
        </p:nvSpPr>
        <p:spPr bwMode="auto">
          <a:xfrm>
            <a:off x="619706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5844" name="Text Box 50"/>
          <p:cNvSpPr txBox="1">
            <a:spLocks noChangeArrowheads="1"/>
          </p:cNvSpPr>
          <p:nvPr/>
        </p:nvSpPr>
        <p:spPr bwMode="auto">
          <a:xfrm>
            <a:off x="947265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7635" name="AutoShape 51"/>
          <p:cNvSpPr/>
          <p:nvPr/>
        </p:nvSpPr>
        <p:spPr bwMode="auto">
          <a:xfrm>
            <a:off x="4643813" y="1448857"/>
            <a:ext cx="4368800" cy="2540000"/>
          </a:xfrm>
          <a:prstGeom prst="borderCallout2">
            <a:avLst>
              <a:gd name="adj1" fmla="val 6000"/>
              <a:gd name="adj2" fmla="val -2324"/>
              <a:gd name="adj3" fmla="val 6000"/>
              <a:gd name="adj4" fmla="val -13181"/>
              <a:gd name="adj5" fmla="val 147083"/>
              <a:gd name="adj6" fmla="val -25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p2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7636" name="Freeform 52"/>
          <p:cNvSpPr/>
          <p:nvPr/>
        </p:nvSpPr>
        <p:spPr bwMode="auto">
          <a:xfrm>
            <a:off x="7556346" y="1448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9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7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ldLvl="0" animBg="1"/>
      <p:bldP spid="707635" grpId="0" bldLvl="0" animBg="1" autoUpdateAnimBg="0"/>
      <p:bldP spid="70763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8610" name="Oval 2"/>
          <p:cNvSpPr>
            <a:spLocks noChangeArrowheads="1"/>
          </p:cNvSpPr>
          <p:nvPr/>
        </p:nvSpPr>
        <p:spPr bwMode="auto">
          <a:xfrm>
            <a:off x="24717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8611" name="Oval 3"/>
          <p:cNvSpPr>
            <a:spLocks noChangeArrowheads="1"/>
          </p:cNvSpPr>
          <p:nvPr/>
        </p:nvSpPr>
        <p:spPr bwMode="auto">
          <a:xfrm>
            <a:off x="32845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926128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26128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6856" name="Group 8"/>
          <p:cNvGrpSpPr/>
          <p:nvPr/>
        </p:nvGrpSpPr>
        <p:grpSpPr bwMode="auto">
          <a:xfrm>
            <a:off x="8506346" y="432858"/>
            <a:ext cx="2601383" cy="5992284"/>
            <a:chOff x="4003" y="1344"/>
            <a:chExt cx="1229" cy="2831"/>
          </a:xfrm>
        </p:grpSpPr>
        <p:grpSp>
          <p:nvGrpSpPr>
            <p:cNvPr id="206871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6873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6874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5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6876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6894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5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6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7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8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9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900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6877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8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9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0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1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2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3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4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5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6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7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8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9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0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1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2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3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6872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6857" name="Rectangle 39"/>
          <p:cNvSpPr>
            <a:spLocks noChangeArrowheads="1"/>
          </p:cNvSpPr>
          <p:nvPr/>
        </p:nvSpPr>
        <p:spPr bwMode="auto">
          <a:xfrm>
            <a:off x="8506346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8" name="Rectangle 40"/>
          <p:cNvSpPr>
            <a:spLocks noChangeArrowheads="1"/>
          </p:cNvSpPr>
          <p:nvPr/>
        </p:nvSpPr>
        <p:spPr bwMode="auto">
          <a:xfrm>
            <a:off x="8506346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9" name="Text Box 41"/>
          <p:cNvSpPr txBox="1">
            <a:spLocks noChangeArrowheads="1"/>
          </p:cNvSpPr>
          <p:nvPr/>
        </p:nvSpPr>
        <p:spPr bwMode="auto">
          <a:xfrm>
            <a:off x="1434563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6860" name="Text Box 42"/>
          <p:cNvSpPr txBox="1">
            <a:spLocks noChangeArrowheads="1"/>
          </p:cNvSpPr>
          <p:nvPr/>
        </p:nvSpPr>
        <p:spPr bwMode="auto">
          <a:xfrm>
            <a:off x="5722929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6861" name="Text Box 43"/>
          <p:cNvSpPr txBox="1">
            <a:spLocks noChangeArrowheads="1"/>
          </p:cNvSpPr>
          <p:nvPr/>
        </p:nvSpPr>
        <p:spPr bwMode="auto">
          <a:xfrm>
            <a:off x="5722929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6862" name="Rectangle 44"/>
          <p:cNvSpPr>
            <a:spLocks noChangeArrowheads="1"/>
          </p:cNvSpPr>
          <p:nvPr/>
        </p:nvSpPr>
        <p:spPr bwMode="auto">
          <a:xfrm>
            <a:off x="8506346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6863" name="Rectangle 45"/>
          <p:cNvSpPr>
            <a:spLocks noChangeArrowheads="1"/>
          </p:cNvSpPr>
          <p:nvPr/>
        </p:nvSpPr>
        <p:spPr bwMode="auto">
          <a:xfrm>
            <a:off x="8506346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64" name="Text Box 46"/>
          <p:cNvSpPr txBox="1">
            <a:spLocks noChangeArrowheads="1"/>
          </p:cNvSpPr>
          <p:nvPr/>
        </p:nvSpPr>
        <p:spPr bwMode="auto">
          <a:xfrm>
            <a:off x="8923329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6865" name="Text Box 47"/>
          <p:cNvSpPr txBox="1">
            <a:spLocks noChangeArrowheads="1"/>
          </p:cNvSpPr>
          <p:nvPr/>
        </p:nvSpPr>
        <p:spPr bwMode="auto">
          <a:xfrm>
            <a:off x="8923329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6866" name="Text Box 48"/>
          <p:cNvSpPr txBox="1">
            <a:spLocks noChangeArrowheads="1"/>
          </p:cNvSpPr>
          <p:nvPr/>
        </p:nvSpPr>
        <p:spPr bwMode="auto">
          <a:xfrm>
            <a:off x="9535774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6867" name="Text Box 49"/>
          <p:cNvSpPr txBox="1">
            <a:spLocks noChangeArrowheads="1"/>
          </p:cNvSpPr>
          <p:nvPr/>
        </p:nvSpPr>
        <p:spPr bwMode="auto">
          <a:xfrm>
            <a:off x="6260179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6868" name="Text Box 50"/>
          <p:cNvSpPr txBox="1">
            <a:spLocks noChangeArrowheads="1"/>
          </p:cNvSpPr>
          <p:nvPr/>
        </p:nvSpPr>
        <p:spPr bwMode="auto">
          <a:xfrm>
            <a:off x="6260179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6869" name="Text Box 51"/>
          <p:cNvSpPr txBox="1">
            <a:spLocks noChangeArrowheads="1"/>
          </p:cNvSpPr>
          <p:nvPr/>
        </p:nvSpPr>
        <p:spPr bwMode="auto">
          <a:xfrm>
            <a:off x="9535774" y="417089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8660" name="AutoShape 52"/>
          <p:cNvSpPr/>
          <p:nvPr/>
        </p:nvSpPr>
        <p:spPr bwMode="auto">
          <a:xfrm>
            <a:off x="5214928" y="2668057"/>
            <a:ext cx="2336800" cy="1320800"/>
          </a:xfrm>
          <a:prstGeom prst="borderCallout2">
            <a:avLst>
              <a:gd name="adj1" fmla="val 11537"/>
              <a:gd name="adj2" fmla="val -4347"/>
              <a:gd name="adj3" fmla="val 11537"/>
              <a:gd name="adj4" fmla="val -43843"/>
              <a:gd name="adj5" fmla="val 180449"/>
              <a:gd name="adj6" fmla="val -8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间址运算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（指针运算）</a:t>
            </a:r>
          </a:p>
        </p:txBody>
      </p:sp>
    </p:spTree>
    <p:extLst>
      <p:ext uri="{BB962C8B-B14F-4D97-AF65-F5344CB8AC3E}">
        <p14:creationId xmlns:p14="http://schemas.microsoft.com/office/powerpoint/2010/main" val="29654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8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0" grpId="0" bldLvl="0" animBg="1"/>
      <p:bldP spid="708611" grpId="0" bldLvl="0" animBg="1"/>
      <p:bldP spid="708660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9634" name="Oval 2"/>
          <p:cNvSpPr>
            <a:spLocks noChangeArrowheads="1"/>
          </p:cNvSpPr>
          <p:nvPr/>
        </p:nvSpPr>
        <p:spPr bwMode="auto">
          <a:xfrm>
            <a:off x="23575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9635" name="Oval 3"/>
          <p:cNvSpPr>
            <a:spLocks noChangeArrowheads="1"/>
          </p:cNvSpPr>
          <p:nvPr/>
        </p:nvSpPr>
        <p:spPr bwMode="auto">
          <a:xfrm>
            <a:off x="31703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811943" y="468630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5811943" y="367030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7880" name="Group 8"/>
          <p:cNvGrpSpPr/>
          <p:nvPr/>
        </p:nvGrpSpPr>
        <p:grpSpPr bwMode="auto">
          <a:xfrm>
            <a:off x="8392161" y="258234"/>
            <a:ext cx="2601383" cy="5992284"/>
            <a:chOff x="4003" y="1344"/>
            <a:chExt cx="1229" cy="2831"/>
          </a:xfrm>
        </p:grpSpPr>
        <p:grpSp>
          <p:nvGrpSpPr>
            <p:cNvPr id="207895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7897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7898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899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7900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7918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19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0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1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2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3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4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7901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2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3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4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5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6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7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8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9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0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1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2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3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4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5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6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7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7896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7881" name="Rectangle 39"/>
          <p:cNvSpPr>
            <a:spLocks noChangeArrowheads="1"/>
          </p:cNvSpPr>
          <p:nvPr/>
        </p:nvSpPr>
        <p:spPr bwMode="auto">
          <a:xfrm>
            <a:off x="8392161" y="375073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2" name="Rectangle 40"/>
          <p:cNvSpPr>
            <a:spLocks noChangeArrowheads="1"/>
          </p:cNvSpPr>
          <p:nvPr/>
        </p:nvSpPr>
        <p:spPr bwMode="auto">
          <a:xfrm>
            <a:off x="8392161" y="472863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3" name="Text Box 41"/>
          <p:cNvSpPr txBox="1">
            <a:spLocks noChangeArrowheads="1"/>
          </p:cNvSpPr>
          <p:nvPr/>
        </p:nvSpPr>
        <p:spPr bwMode="auto">
          <a:xfrm>
            <a:off x="1320378" y="-46566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,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7884" name="Text Box 42"/>
          <p:cNvSpPr txBox="1">
            <a:spLocks noChangeArrowheads="1"/>
          </p:cNvSpPr>
          <p:nvPr/>
        </p:nvSpPr>
        <p:spPr bwMode="auto">
          <a:xfrm>
            <a:off x="5608744" y="76623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7885" name="Text Box 43"/>
          <p:cNvSpPr txBox="1">
            <a:spLocks noChangeArrowheads="1"/>
          </p:cNvSpPr>
          <p:nvPr/>
        </p:nvSpPr>
        <p:spPr bwMode="auto">
          <a:xfrm>
            <a:off x="5608744" y="173990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7886" name="Rectangle 44"/>
          <p:cNvSpPr>
            <a:spLocks noChangeArrowheads="1"/>
          </p:cNvSpPr>
          <p:nvPr/>
        </p:nvSpPr>
        <p:spPr bwMode="auto">
          <a:xfrm>
            <a:off x="8392161" y="81915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7887" name="Rectangle 45"/>
          <p:cNvSpPr>
            <a:spLocks noChangeArrowheads="1"/>
          </p:cNvSpPr>
          <p:nvPr/>
        </p:nvSpPr>
        <p:spPr bwMode="auto">
          <a:xfrm>
            <a:off x="8392161" y="180340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8" name="Text Box 46"/>
          <p:cNvSpPr txBox="1">
            <a:spLocks noChangeArrowheads="1"/>
          </p:cNvSpPr>
          <p:nvPr/>
        </p:nvSpPr>
        <p:spPr bwMode="auto">
          <a:xfrm>
            <a:off x="8809144" y="2087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7889" name="Text Box 47"/>
          <p:cNvSpPr txBox="1">
            <a:spLocks noChangeArrowheads="1"/>
          </p:cNvSpPr>
          <p:nvPr/>
        </p:nvSpPr>
        <p:spPr bwMode="auto">
          <a:xfrm>
            <a:off x="8809144" y="1071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7890" name="Text Box 48"/>
          <p:cNvSpPr txBox="1">
            <a:spLocks noChangeArrowheads="1"/>
          </p:cNvSpPr>
          <p:nvPr/>
        </p:nvSpPr>
        <p:spPr bwMode="auto">
          <a:xfrm>
            <a:off x="9421589" y="493183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7891" name="Text Box 49"/>
          <p:cNvSpPr txBox="1">
            <a:spLocks noChangeArrowheads="1"/>
          </p:cNvSpPr>
          <p:nvPr/>
        </p:nvSpPr>
        <p:spPr bwMode="auto">
          <a:xfrm>
            <a:off x="6145994" y="5092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7892" name="Text Box 50"/>
          <p:cNvSpPr txBox="1">
            <a:spLocks noChangeArrowheads="1"/>
          </p:cNvSpPr>
          <p:nvPr/>
        </p:nvSpPr>
        <p:spPr bwMode="auto">
          <a:xfrm>
            <a:off x="6145994" y="4076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7893" name="Text Box 51"/>
          <p:cNvSpPr txBox="1">
            <a:spLocks noChangeArrowheads="1"/>
          </p:cNvSpPr>
          <p:nvPr/>
        </p:nvSpPr>
        <p:spPr bwMode="auto">
          <a:xfrm>
            <a:off x="9421589" y="399626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9684" name="AutoShape 52"/>
          <p:cNvSpPr/>
          <p:nvPr/>
        </p:nvSpPr>
        <p:spPr bwMode="auto">
          <a:xfrm>
            <a:off x="4751416" y="2752976"/>
            <a:ext cx="2540000" cy="8128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5833"/>
              <a:gd name="adj5" fmla="val -89728"/>
              <a:gd name="adj6" fmla="val -799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指针类型说明</a:t>
            </a: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240A9C18-2620-41CE-B786-D75867C6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61" y="375496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12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bldLvl="0" animBg="1"/>
      <p:bldP spid="709635" grpId="0" bldLvl="0" animBg="1"/>
      <p:bldP spid="70968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756487" y="484039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5756487" y="382439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8902" name="Group 6"/>
          <p:cNvGrpSpPr/>
          <p:nvPr/>
        </p:nvGrpSpPr>
        <p:grpSpPr bwMode="auto">
          <a:xfrm>
            <a:off x="8336705" y="412327"/>
            <a:ext cx="2601383" cy="5992284"/>
            <a:chOff x="4003" y="1344"/>
            <a:chExt cx="1229" cy="2831"/>
          </a:xfrm>
        </p:grpSpPr>
        <p:grpSp>
          <p:nvGrpSpPr>
            <p:cNvPr id="208927" name="Group 7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8929" name="AutoShape 8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8930" name="Line 9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1" name="Line 10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8932" name="Group 11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8950" name="Line 12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1" name="Line 13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2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3" name="Line 15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4" name="Line 16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5" name="Line 17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6" name="Line 18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8933" name="Line 19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4" name="Line 20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5" name="Line 21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6" name="Line 22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7" name="Line 23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8" name="Line 24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9" name="Line 25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0" name="Line 26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1" name="Line 27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2" name="Line 28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3" name="Line 29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4" name="Line 30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5" name="Line 31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6" name="Line 32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7" name="Line 33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8" name="Line 34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9" name="Rectangle 35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8928" name="Line 36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8903" name="Rectangle 37"/>
          <p:cNvSpPr>
            <a:spLocks noChangeArrowheads="1"/>
          </p:cNvSpPr>
          <p:nvPr/>
        </p:nvSpPr>
        <p:spPr bwMode="auto">
          <a:xfrm>
            <a:off x="8336705" y="390482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4" name="Rectangle 38"/>
          <p:cNvSpPr>
            <a:spLocks noChangeArrowheads="1"/>
          </p:cNvSpPr>
          <p:nvPr/>
        </p:nvSpPr>
        <p:spPr bwMode="auto">
          <a:xfrm>
            <a:off x="8336705" y="488272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5" name="Text Box 39"/>
          <p:cNvSpPr txBox="1">
            <a:spLocks noChangeArrowheads="1"/>
          </p:cNvSpPr>
          <p:nvPr/>
        </p:nvSpPr>
        <p:spPr bwMode="auto">
          <a:xfrm>
            <a:off x="5553287" y="92032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8906" name="Text Box 40"/>
          <p:cNvSpPr txBox="1">
            <a:spLocks noChangeArrowheads="1"/>
          </p:cNvSpPr>
          <p:nvPr/>
        </p:nvSpPr>
        <p:spPr bwMode="auto">
          <a:xfrm>
            <a:off x="5553287" y="189399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8907" name="Rectangle 41"/>
          <p:cNvSpPr>
            <a:spLocks noChangeArrowheads="1"/>
          </p:cNvSpPr>
          <p:nvPr/>
        </p:nvSpPr>
        <p:spPr bwMode="auto">
          <a:xfrm>
            <a:off x="8336705" y="97324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8908" name="Rectangle 42"/>
          <p:cNvSpPr>
            <a:spLocks noChangeArrowheads="1"/>
          </p:cNvSpPr>
          <p:nvPr/>
        </p:nvSpPr>
        <p:spPr bwMode="auto">
          <a:xfrm>
            <a:off x="8336705" y="195749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9" name="Text Box 43"/>
          <p:cNvSpPr txBox="1">
            <a:spLocks noChangeArrowheads="1"/>
          </p:cNvSpPr>
          <p:nvPr/>
        </p:nvSpPr>
        <p:spPr bwMode="auto">
          <a:xfrm>
            <a:off x="8753687" y="2241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8910" name="Text Box 44"/>
          <p:cNvSpPr txBox="1">
            <a:spLocks noChangeArrowheads="1"/>
          </p:cNvSpPr>
          <p:nvPr/>
        </p:nvSpPr>
        <p:spPr bwMode="auto">
          <a:xfrm>
            <a:off x="8753687" y="1225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8911" name="Text Box 45"/>
          <p:cNvSpPr txBox="1">
            <a:spLocks noChangeArrowheads="1"/>
          </p:cNvSpPr>
          <p:nvPr/>
        </p:nvSpPr>
        <p:spPr bwMode="auto">
          <a:xfrm>
            <a:off x="9366132" y="508592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8912" name="Text Box 46"/>
          <p:cNvSpPr txBox="1">
            <a:spLocks noChangeArrowheads="1"/>
          </p:cNvSpPr>
          <p:nvPr/>
        </p:nvSpPr>
        <p:spPr bwMode="auto">
          <a:xfrm>
            <a:off x="6090537" y="5246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8913" name="Text Box 47"/>
          <p:cNvSpPr txBox="1">
            <a:spLocks noChangeArrowheads="1"/>
          </p:cNvSpPr>
          <p:nvPr/>
        </p:nvSpPr>
        <p:spPr bwMode="auto">
          <a:xfrm>
            <a:off x="6090537" y="4230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8914" name="Text Box 48"/>
          <p:cNvSpPr txBox="1">
            <a:spLocks noChangeArrowheads="1"/>
          </p:cNvSpPr>
          <p:nvPr/>
        </p:nvSpPr>
        <p:spPr bwMode="auto">
          <a:xfrm>
            <a:off x="9366132" y="415036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0705" name="Rectangle 49"/>
          <p:cNvSpPr>
            <a:spLocks noChangeArrowheads="1"/>
          </p:cNvSpPr>
          <p:nvPr/>
        </p:nvSpPr>
        <p:spPr bwMode="auto">
          <a:xfrm>
            <a:off x="1165437" y="22411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6" name="Rectangle 50"/>
          <p:cNvSpPr>
            <a:spLocks noChangeArrowheads="1"/>
          </p:cNvSpPr>
          <p:nvPr/>
        </p:nvSpPr>
        <p:spPr bwMode="auto">
          <a:xfrm>
            <a:off x="3299037" y="21395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7" name="Line 51"/>
          <p:cNvSpPr>
            <a:spLocks noChangeShapeType="1"/>
          </p:cNvSpPr>
          <p:nvPr/>
        </p:nvSpPr>
        <p:spPr bwMode="auto">
          <a:xfrm>
            <a:off x="2079837" y="23935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08" name="Rectangle 52"/>
          <p:cNvSpPr>
            <a:spLocks noChangeArrowheads="1"/>
          </p:cNvSpPr>
          <p:nvPr/>
        </p:nvSpPr>
        <p:spPr bwMode="auto">
          <a:xfrm>
            <a:off x="1165437" y="39683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9" name="Rectangle 53"/>
          <p:cNvSpPr>
            <a:spLocks noChangeArrowheads="1"/>
          </p:cNvSpPr>
          <p:nvPr/>
        </p:nvSpPr>
        <p:spPr bwMode="auto">
          <a:xfrm>
            <a:off x="3299037" y="38667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10" name="Line 54"/>
          <p:cNvSpPr>
            <a:spLocks noChangeShapeType="1"/>
          </p:cNvSpPr>
          <p:nvPr/>
        </p:nvSpPr>
        <p:spPr bwMode="auto">
          <a:xfrm>
            <a:off x="2079837" y="41207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11" name="Text Box 55"/>
          <p:cNvSpPr txBox="1">
            <a:spLocks noChangeArrowheads="1"/>
          </p:cNvSpPr>
          <p:nvPr/>
        </p:nvSpPr>
        <p:spPr bwMode="auto">
          <a:xfrm>
            <a:off x="1090537" y="1733127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</a:p>
        </p:txBody>
      </p:sp>
      <p:sp>
        <p:nvSpPr>
          <p:cNvPr id="710712" name="Text Box 56"/>
          <p:cNvSpPr txBox="1">
            <a:spLocks noChangeArrowheads="1"/>
          </p:cNvSpPr>
          <p:nvPr/>
        </p:nvSpPr>
        <p:spPr bwMode="auto">
          <a:xfrm>
            <a:off x="1090537" y="3519593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</a:p>
        </p:txBody>
      </p:sp>
      <p:sp>
        <p:nvSpPr>
          <p:cNvPr id="710713" name="Text Box 57"/>
          <p:cNvSpPr txBox="1">
            <a:spLocks noChangeArrowheads="1"/>
          </p:cNvSpPr>
          <p:nvPr/>
        </p:nvSpPr>
        <p:spPr bwMode="auto">
          <a:xfrm>
            <a:off x="2960948" y="1631527"/>
            <a:ext cx="77777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2913775" y="3460327"/>
            <a:ext cx="7938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5" name="Text Box 59"/>
          <p:cNvSpPr txBox="1">
            <a:spLocks noChangeArrowheads="1"/>
          </p:cNvSpPr>
          <p:nvPr/>
        </p:nvSpPr>
        <p:spPr bwMode="auto">
          <a:xfrm>
            <a:off x="4000781" y="1631527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*p1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6" name="Text Box 60"/>
          <p:cNvSpPr txBox="1">
            <a:spLocks noChangeArrowheads="1"/>
          </p:cNvSpPr>
          <p:nvPr/>
        </p:nvSpPr>
        <p:spPr bwMode="auto">
          <a:xfrm>
            <a:off x="3981732" y="3417993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*p2</a:t>
            </a:r>
            <a:endParaRPr lang="en-US" altLang="zh-CN" sz="2133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1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1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1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71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05" grpId="0" bldLvl="0" animBg="1"/>
      <p:bldP spid="710706" grpId="0" bldLvl="0" animBg="1"/>
      <p:bldP spid="710707" grpId="0" bldLvl="0" animBg="1"/>
      <p:bldP spid="710708" grpId="0" bldLvl="0" animBg="1"/>
      <p:bldP spid="710709" grpId="0" bldLvl="0" animBg="1"/>
      <p:bldP spid="710710" grpId="0" bldLvl="0" animBg="1"/>
      <p:bldP spid="710711" grpId="0" bldLvl="0" animBg="1" autoUpdateAnimBg="0"/>
      <p:bldP spid="710712" grpId="0" bldLvl="0" animBg="1" autoUpdateAnimBg="0"/>
      <p:bldP spid="710713" grpId="0" bldLvl="0" animBg="1" autoUpdateAnimBg="0"/>
      <p:bldP spid="710714" grpId="0" bldLvl="0" animBg="1" autoUpdateAnimBg="0"/>
      <p:bldP spid="710715" grpId="0" bldLvl="0" animBg="1" autoUpdateAnimBg="0"/>
      <p:bldP spid="710716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299649" y="934308"/>
            <a:ext cx="11256818" cy="487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en-US" altLang="zh-CN" sz="2667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指向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指针变量称为数组指针变量。一个数组是一块连续的内存单元组成的，数组名就是这块连续内存单元的首地址。一个数组元素的首地址就是指它所占有的几个内存单元的首地址。一个指针变量即可以指向一个数组，也可以指向一个数组元素，可把数组名或第一个元素的地址赋予它。如要使指针变量指向第 i 号元素，可以把 i 元素的首地址赋予它，或把数组名加 i 赋予它。 </a:t>
            </a:r>
          </a:p>
          <a:p>
            <a:pPr indent="87204" algn="l"/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设有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 a，指向 a 的指针变量为 pa，则有以下关系：pa、a、&amp;a[0]均指向同一单元，是数组 a 的首地址，也是 0 号元素 a[0]的首地址。pa+1、a+1、&amp;a[1]均指向 1 号元素 a[1]。类推可知 pa+i、a+i、&amp;a[i]指向 i 号元素 a[i]。pa 是变量，而 a，&amp;a[i]是常量，在编程时应予以注意。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7207" y="317934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指针与数组的关系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3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64417" y="1039212"/>
            <a:ext cx="11142672" cy="4892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数组指针变量说明的一般形式为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 </a:t>
            </a:r>
          </a:p>
          <a:p>
            <a:pPr indent="87204" algn="l"/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类型说明符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指针变量名 </a:t>
            </a:r>
            <a:endParaRPr lang="en-US"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其中类型说明符表示所指数组的类型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，从一般形式可以看出，指向数组的指针变量和指向普通变量的指针变量的说明是相同的。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引入指针变量后，就可以用两种方法访问数组元素了，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例如定义了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a[5];</a:t>
            </a:r>
            <a:r>
              <a:rPr lang="en-US"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*pa=a; </a:t>
            </a:r>
            <a:endParaRPr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第一种方法为下标法，即用 pa[i]形式访问 a 的数组元素。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第二种方法为指针法，即采用*(pa+i)形式，用间接访问的方法来访问数组元素。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4536" y="330481"/>
            <a:ext cx="27860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指向数组的指针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901075" y="10911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596507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695302" name="Text Box 6"/>
          <p:cNvSpPr txBox="1">
            <a:spLocks noChangeArrowheads="1"/>
          </p:cNvSpPr>
          <p:nvPr/>
        </p:nvSpPr>
        <p:spPr bwMode="auto">
          <a:xfrm>
            <a:off x="596507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3543" name="Group 7"/>
          <p:cNvGrpSpPr/>
          <p:nvPr/>
        </p:nvGrpSpPr>
        <p:grpSpPr bwMode="auto">
          <a:xfrm>
            <a:off x="8545293" y="432858"/>
            <a:ext cx="2601383" cy="5992284"/>
            <a:chOff x="4003" y="1344"/>
            <a:chExt cx="1229" cy="2831"/>
          </a:xfrm>
        </p:grpSpPr>
        <p:grpSp>
          <p:nvGrpSpPr>
            <p:cNvPr id="1935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35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35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35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35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35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35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5334" name="Rectangle 38"/>
          <p:cNvSpPr>
            <a:spLocks noChangeArrowheads="1"/>
          </p:cNvSpPr>
          <p:nvPr/>
        </p:nvSpPr>
        <p:spPr bwMode="auto">
          <a:xfrm>
            <a:off x="854529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35" name="Rectangle 39"/>
          <p:cNvSpPr>
            <a:spLocks noChangeArrowheads="1"/>
          </p:cNvSpPr>
          <p:nvPr/>
        </p:nvSpPr>
        <p:spPr bwMode="auto">
          <a:xfrm>
            <a:off x="854529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3546" name="Text Box 40"/>
          <p:cNvSpPr txBox="1">
            <a:spLocks noChangeArrowheads="1"/>
          </p:cNvSpPr>
          <p:nvPr/>
        </p:nvSpPr>
        <p:spPr bwMode="auto">
          <a:xfrm>
            <a:off x="147350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1507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bldLvl="0" animBg="1" autoUpdateAnimBg="0"/>
      <p:bldP spid="695302" grpId="0" bldLvl="0" animBg="1" autoUpdateAnimBg="0"/>
      <p:bldP spid="695334" grpId="0" bldLvl="0" animBg="1"/>
      <p:bldP spid="69533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/>
                <a:t>a   </a:t>
              </a:r>
              <a:r>
                <a:rPr kumimoji="0" lang="en-US" altLang="zh-CN">
                  <a:sym typeface="+mn-ea"/>
                </a:rPr>
                <a:t>0x6FFDF0</a:t>
              </a:r>
              <a:endParaRPr kumimoji="0" lang="en-US" altLang="zh-CN"/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64540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11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r>
              <a:rPr lang="en-US" altLang="zh-CN" b="1" i="1">
                <a:solidFill>
                  <a:srgbClr val="008000"/>
                </a:solidFill>
              </a:rPr>
              <a:t>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4" name="Oval 66"/>
          <p:cNvSpPr>
            <a:spLocks noChangeArrowheads="1"/>
          </p:cNvSpPr>
          <p:nvPr/>
        </p:nvSpPr>
        <p:spPr bwMode="auto">
          <a:xfrm flipH="1">
            <a:off x="5252720" y="298704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5" name="Group 67"/>
          <p:cNvGrpSpPr/>
          <p:nvPr/>
        </p:nvGrpSpPr>
        <p:grpSpPr bwMode="auto">
          <a:xfrm>
            <a:off x="5612554" y="3291840"/>
            <a:ext cx="4617177" cy="1231371"/>
            <a:chOff x="2208" y="2352"/>
            <a:chExt cx="2407" cy="716"/>
          </a:xfrm>
        </p:grpSpPr>
        <p:sp>
          <p:nvSpPr>
            <p:cNvPr id="7" name="AutoShape 68"/>
            <p:cNvSpPr/>
            <p:nvPr/>
          </p:nvSpPr>
          <p:spPr bwMode="auto">
            <a:xfrm>
              <a:off x="3127" y="2540"/>
              <a:ext cx="1488" cy="528"/>
            </a:xfrm>
            <a:prstGeom prst="borderCallout2">
              <a:avLst>
                <a:gd name="adj1" fmla="val 13634"/>
                <a:gd name="adj2" fmla="val -3227"/>
                <a:gd name="adj3" fmla="val 13634"/>
                <a:gd name="adj4" fmla="val -22444"/>
                <a:gd name="adj5" fmla="val 129356"/>
                <a:gd name="adj6" fmla="val -8413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数组名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b="1"/>
                <a:t>是存储空间首地址</a:t>
              </a: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2208" y="2352"/>
              <a:ext cx="919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2758440" y="4664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97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0x6FFDFC</a:t>
              </a:r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US" altLang="zh-CN"/>
              <a:t>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[3]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 flipH="1">
            <a:off x="6395720" y="345948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11" name="Group 67"/>
          <p:cNvGrpSpPr/>
          <p:nvPr/>
        </p:nvGrpSpPr>
        <p:grpSpPr bwMode="auto">
          <a:xfrm>
            <a:off x="6802121" y="3662680"/>
            <a:ext cx="4713817" cy="1117600"/>
            <a:chOff x="3264" y="2592"/>
            <a:chExt cx="2227" cy="528"/>
          </a:xfrm>
        </p:grpSpPr>
        <p:sp>
          <p:nvSpPr>
            <p:cNvPr id="12" name="AutoShape 68"/>
            <p:cNvSpPr/>
            <p:nvPr/>
          </p:nvSpPr>
          <p:spPr bwMode="auto">
            <a:xfrm>
              <a:off x="4368" y="2592"/>
              <a:ext cx="1123" cy="528"/>
            </a:xfrm>
            <a:prstGeom prst="borderCallout2">
              <a:avLst>
                <a:gd name="adj1" fmla="val 13634"/>
                <a:gd name="adj2" fmla="val -4764"/>
                <a:gd name="adj3" fmla="val 13634"/>
                <a:gd name="adj4" fmla="val -32343"/>
                <a:gd name="adj5" fmla="val 129318"/>
                <a:gd name="adj6" fmla="val -15914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/>
                <a:t>偏移值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b="1"/>
                <a:t>3 * sizeof ( </a:t>
              </a:r>
              <a:r>
                <a:rPr lang="en-US" altLang="zh-CN" b="1" i="1">
                  <a:solidFill>
                    <a:srgbClr val="0000FF"/>
                  </a:solidFill>
                </a:rPr>
                <a:t>int </a:t>
              </a:r>
              <a:r>
                <a:rPr lang="en-US" altLang="zh-CN" b="1"/>
                <a:t>)</a:t>
              </a: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>
              <a:off x="3264" y="2592"/>
              <a:ext cx="711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4" name="Oval 70"/>
          <p:cNvSpPr>
            <a:spLocks noChangeArrowheads="1"/>
          </p:cNvSpPr>
          <p:nvPr/>
        </p:nvSpPr>
        <p:spPr bwMode="auto">
          <a:xfrm flipH="1">
            <a:off x="1010920" y="2443480"/>
            <a:ext cx="5080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3288453" y="4918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004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6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1269153" y="1233593"/>
            <a:ext cx="5724644" cy="13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1311487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674871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8615" name="Group 10"/>
          <p:cNvGrpSpPr/>
          <p:nvPr/>
        </p:nvGrpSpPr>
        <p:grpSpPr bwMode="auto">
          <a:xfrm>
            <a:off x="6285654" y="73660"/>
            <a:ext cx="4982633" cy="6847418"/>
            <a:chOff x="2974" y="720"/>
            <a:chExt cx="2354" cy="3235"/>
          </a:xfrm>
        </p:grpSpPr>
        <p:grpSp>
          <p:nvGrpSpPr>
            <p:cNvPr id="68618" name="Group 11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68620" name="Text Box 12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68621" name="Text Box 13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68622" name="Group 14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6862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862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864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867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866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866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866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866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5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865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8623" name="Text Box 66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861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1311487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36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7" grpId="0" bldLvl="0" animBg="1" autoUpdateAnimBg="0"/>
      <p:bldP spid="542728" grpId="0" bldLvl="0" animBg="1" autoUpdateAnimBg="0"/>
      <p:bldP spid="542729" grpId="0" bldLvl="0" animBg="1" autoUpdateAnimBg="0"/>
      <p:bldP spid="54278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107440" y="45927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6284807" y="683261"/>
            <a:ext cx="2336800" cy="5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</a:t>
            </a:r>
            <a:r>
              <a:rPr kumimoji="0" lang="en-US" altLang="zh-CN" b="1">
                <a:solidFill>
                  <a:schemeClr val="accent2"/>
                </a:solidFill>
              </a:rPr>
              <a:t>   0x0065FDE4</a:t>
            </a:r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1268307" y="12335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69639" name="Text Box 10"/>
          <p:cNvSpPr txBox="1">
            <a:spLocks noChangeArrowheads="1"/>
          </p:cNvSpPr>
          <p:nvPr/>
        </p:nvSpPr>
        <p:spPr bwMode="auto">
          <a:xfrm>
            <a:off x="1310640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69640" name="Rectangle 11"/>
          <p:cNvSpPr>
            <a:spLocks noChangeArrowheads="1"/>
          </p:cNvSpPr>
          <p:nvPr/>
        </p:nvSpPr>
        <p:spPr bwMode="auto">
          <a:xfrm>
            <a:off x="4674024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9641" name="Group 12"/>
          <p:cNvGrpSpPr/>
          <p:nvPr/>
        </p:nvGrpSpPr>
        <p:grpSpPr bwMode="auto">
          <a:xfrm>
            <a:off x="8621608" y="73660"/>
            <a:ext cx="2645833" cy="6847418"/>
            <a:chOff x="4078" y="720"/>
            <a:chExt cx="1250" cy="3235"/>
          </a:xfrm>
        </p:grpSpPr>
        <p:grpSp>
          <p:nvGrpSpPr>
            <p:cNvPr id="69644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69647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49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3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4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5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6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9667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8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969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9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0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968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1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968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2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96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3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967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4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967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69645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642" name="Text Box 68"/>
          <p:cNvSpPr txBox="1">
            <a:spLocks noChangeArrowheads="1"/>
          </p:cNvSpPr>
          <p:nvPr/>
        </p:nvSpPr>
        <p:spPr bwMode="auto">
          <a:xfrm>
            <a:off x="1310641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5278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17600" y="51727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791200" y="1223011"/>
            <a:ext cx="27432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a+1</a:t>
            </a:r>
            <a:r>
              <a:rPr kumimoji="0" lang="en-US" altLang="zh-CN" b="1">
                <a:solidFill>
                  <a:schemeClr val="accent2"/>
                </a:solidFill>
              </a:rPr>
              <a:t>   0x0065FDE8</a:t>
            </a: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1278467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1320800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0664" name="Rectangle 11"/>
          <p:cNvSpPr>
            <a:spLocks noChangeArrowheads="1"/>
          </p:cNvSpPr>
          <p:nvPr/>
        </p:nvSpPr>
        <p:spPr bwMode="auto">
          <a:xfrm>
            <a:off x="4684184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0665" name="Group 12"/>
          <p:cNvGrpSpPr/>
          <p:nvPr/>
        </p:nvGrpSpPr>
        <p:grpSpPr bwMode="auto">
          <a:xfrm>
            <a:off x="8631768" y="44027"/>
            <a:ext cx="2645833" cy="6847418"/>
            <a:chOff x="4078" y="720"/>
            <a:chExt cx="1250" cy="3235"/>
          </a:xfrm>
        </p:grpSpPr>
        <p:grpSp>
          <p:nvGrpSpPr>
            <p:cNvPr id="70668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0670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0671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06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3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06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7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9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90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0691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07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2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071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3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071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4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071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5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070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6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7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8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069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066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0666" name="Text Box 68"/>
          <p:cNvSpPr txBox="1">
            <a:spLocks noChangeArrowheads="1"/>
          </p:cNvSpPr>
          <p:nvPr/>
        </p:nvSpPr>
        <p:spPr bwMode="auto">
          <a:xfrm>
            <a:off x="1320801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8783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098127" y="5719657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5365327" y="2887557"/>
            <a:ext cx="31496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a+i</a:t>
            </a:r>
            <a:r>
              <a:rPr kumimoji="0" lang="en-US" altLang="zh-CN" b="1">
                <a:solidFill>
                  <a:schemeClr val="accent2"/>
                </a:solidFill>
              </a:rPr>
              <a:t>   a+i*sizeof(</a:t>
            </a:r>
            <a:r>
              <a:rPr kumimoji="0" lang="en-US" altLang="zh-CN" b="1" i="1">
                <a:solidFill>
                  <a:schemeClr val="accent2"/>
                </a:solidFill>
              </a:rPr>
              <a:t>Type</a:t>
            </a:r>
            <a:r>
              <a:rPr kumimoji="0"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1258993" y="1242907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1301327" y="4398858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i  ==  &amp; a [ i ]</a:t>
            </a:r>
            <a:r>
              <a:rPr lang="en-US" altLang="zh-CN"/>
              <a:t> </a:t>
            </a:r>
          </a:p>
        </p:txBody>
      </p:sp>
      <p:sp>
        <p:nvSpPr>
          <p:cNvPr id="71688" name="Rectangle 11"/>
          <p:cNvSpPr>
            <a:spLocks noChangeArrowheads="1"/>
          </p:cNvSpPr>
          <p:nvPr/>
        </p:nvSpPr>
        <p:spPr bwMode="auto">
          <a:xfrm>
            <a:off x="4664711" y="4398858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1689" name="Group 12"/>
          <p:cNvGrpSpPr/>
          <p:nvPr/>
        </p:nvGrpSpPr>
        <p:grpSpPr bwMode="auto">
          <a:xfrm>
            <a:off x="8612294" y="82973"/>
            <a:ext cx="2645833" cy="6847418"/>
            <a:chOff x="4078" y="720"/>
            <a:chExt cx="1250" cy="3235"/>
          </a:xfrm>
        </p:grpSpPr>
        <p:grpSp>
          <p:nvGrpSpPr>
            <p:cNvPr id="71692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1694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1695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1696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7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1698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9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0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1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2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3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4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5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6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8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9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0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1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2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3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4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1715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174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6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174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7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173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8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173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9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173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0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1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2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172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1693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1690" name="Text Box 68"/>
          <p:cNvSpPr txBox="1">
            <a:spLocks noChangeArrowheads="1"/>
          </p:cNvSpPr>
          <p:nvPr/>
        </p:nvSpPr>
        <p:spPr bwMode="auto">
          <a:xfrm>
            <a:off x="1301327" y="2923541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1561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4107" y="461137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1200573" y="125222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1242907" y="440817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4606291" y="440817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*a             == a [ 0 ]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2712" name="Group 11"/>
          <p:cNvGrpSpPr/>
          <p:nvPr/>
        </p:nvGrpSpPr>
        <p:grpSpPr bwMode="auto">
          <a:xfrm>
            <a:off x="8553874" y="92287"/>
            <a:ext cx="2645833" cy="6847418"/>
            <a:chOff x="4078" y="720"/>
            <a:chExt cx="1250" cy="3235"/>
          </a:xfrm>
        </p:grpSpPr>
        <p:grpSp>
          <p:nvGrpSpPr>
            <p:cNvPr id="72716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2718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2719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272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1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272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2739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7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0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276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1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2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275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3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275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4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5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6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274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2717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6883" name="Oval 67"/>
          <p:cNvSpPr>
            <a:spLocks noChangeArrowheads="1"/>
          </p:cNvSpPr>
          <p:nvPr/>
        </p:nvSpPr>
        <p:spPr bwMode="auto">
          <a:xfrm>
            <a:off x="8659707" y="90508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14" name="Text Box 68"/>
          <p:cNvSpPr txBox="1">
            <a:spLocks noChangeArrowheads="1"/>
          </p:cNvSpPr>
          <p:nvPr/>
        </p:nvSpPr>
        <p:spPr bwMode="auto">
          <a:xfrm>
            <a:off x="1242907" y="293285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9011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83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504267" y="50711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1210733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1253067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3735" name="Rectangle 10"/>
          <p:cNvSpPr>
            <a:spLocks noChangeArrowheads="1"/>
          </p:cNvSpPr>
          <p:nvPr/>
        </p:nvSpPr>
        <p:spPr bwMode="auto">
          <a:xfrm>
            <a:off x="4616451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+ 1 ) == a [ 1 ]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3736" name="Group 11"/>
          <p:cNvGrpSpPr/>
          <p:nvPr/>
        </p:nvGrpSpPr>
        <p:grpSpPr bwMode="auto">
          <a:xfrm>
            <a:off x="8564034" y="44027"/>
            <a:ext cx="2645833" cy="6847418"/>
            <a:chOff x="4078" y="720"/>
            <a:chExt cx="1250" cy="3235"/>
          </a:xfrm>
        </p:grpSpPr>
        <p:grpSp>
          <p:nvGrpSpPr>
            <p:cNvPr id="73740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3742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3743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374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374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376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379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378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378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37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378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7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37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3741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7907" name="Oval 67"/>
          <p:cNvSpPr>
            <a:spLocks noChangeArrowheads="1"/>
          </p:cNvSpPr>
          <p:nvPr/>
        </p:nvSpPr>
        <p:spPr bwMode="auto">
          <a:xfrm>
            <a:off x="8678333" y="137329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738" name="Text Box 68"/>
          <p:cNvSpPr txBox="1">
            <a:spLocks noChangeArrowheads="1"/>
          </p:cNvSpPr>
          <p:nvPr/>
        </p:nvSpPr>
        <p:spPr bwMode="auto">
          <a:xfrm>
            <a:off x="1253067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988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907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552527" y="57484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1258993" y="12716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1301327" y="44276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4664711" y="44276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i )  == a [  i ]</a:t>
            </a:r>
            <a:r>
              <a:rPr lang="en-US" altLang="zh-CN"/>
              <a:t> </a:t>
            </a:r>
          </a:p>
        </p:txBody>
      </p:sp>
      <p:grpSp>
        <p:nvGrpSpPr>
          <p:cNvPr id="74760" name="Group 11"/>
          <p:cNvGrpSpPr/>
          <p:nvPr/>
        </p:nvGrpSpPr>
        <p:grpSpPr bwMode="auto">
          <a:xfrm>
            <a:off x="8612294" y="111760"/>
            <a:ext cx="2645833" cy="6847418"/>
            <a:chOff x="4078" y="720"/>
            <a:chExt cx="1250" cy="3235"/>
          </a:xfrm>
        </p:grpSpPr>
        <p:grpSp>
          <p:nvGrpSpPr>
            <p:cNvPr id="74764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4766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4767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4768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69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4770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1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2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3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4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5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6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7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8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9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0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1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2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3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4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5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6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4787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8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481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9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0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48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1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480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2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480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3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479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4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479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4765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8931" name="Oval 67"/>
          <p:cNvSpPr>
            <a:spLocks noChangeArrowheads="1"/>
          </p:cNvSpPr>
          <p:nvPr/>
        </p:nvSpPr>
        <p:spPr bwMode="auto">
          <a:xfrm>
            <a:off x="8726593" y="301582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4762" name="Text Box 68"/>
          <p:cNvSpPr txBox="1">
            <a:spLocks noChangeArrowheads="1"/>
          </p:cNvSpPr>
          <p:nvPr/>
        </p:nvSpPr>
        <p:spPr bwMode="auto">
          <a:xfrm>
            <a:off x="1301327" y="29523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9452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31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832725" y="18023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9672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89672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4567" name="Group 7"/>
          <p:cNvGrpSpPr/>
          <p:nvPr/>
        </p:nvGrpSpPr>
        <p:grpSpPr bwMode="auto">
          <a:xfrm>
            <a:off x="8476943" y="432858"/>
            <a:ext cx="2601383" cy="5992284"/>
            <a:chOff x="4003" y="1344"/>
            <a:chExt cx="1229" cy="2831"/>
          </a:xfrm>
        </p:grpSpPr>
        <p:grpSp>
          <p:nvGrpSpPr>
            <p:cNvPr id="1945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45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45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45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45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5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45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45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4568" name="Rectangle 38"/>
          <p:cNvSpPr>
            <a:spLocks noChangeArrowheads="1"/>
          </p:cNvSpPr>
          <p:nvPr/>
        </p:nvSpPr>
        <p:spPr bwMode="auto">
          <a:xfrm>
            <a:off x="847694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9" name="Rectangle 39"/>
          <p:cNvSpPr>
            <a:spLocks noChangeArrowheads="1"/>
          </p:cNvSpPr>
          <p:nvPr/>
        </p:nvSpPr>
        <p:spPr bwMode="auto">
          <a:xfrm>
            <a:off x="847694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70" name="Text Box 40"/>
          <p:cNvSpPr txBox="1">
            <a:spLocks noChangeArrowheads="1"/>
          </p:cNvSpPr>
          <p:nvPr/>
        </p:nvSpPr>
        <p:spPr bwMode="auto">
          <a:xfrm>
            <a:off x="140515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696361" name="Text Box 41"/>
          <p:cNvSpPr txBox="1">
            <a:spLocks noChangeArrowheads="1"/>
          </p:cNvSpPr>
          <p:nvPr/>
        </p:nvSpPr>
        <p:spPr bwMode="auto">
          <a:xfrm>
            <a:off x="5693525" y="940858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696362" name="Text Box 42"/>
          <p:cNvSpPr txBox="1">
            <a:spLocks noChangeArrowheads="1"/>
          </p:cNvSpPr>
          <p:nvPr/>
        </p:nvSpPr>
        <p:spPr bwMode="auto">
          <a:xfrm>
            <a:off x="5693525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696363" name="Rectangle 43"/>
          <p:cNvSpPr>
            <a:spLocks noChangeArrowheads="1"/>
          </p:cNvSpPr>
          <p:nvPr/>
        </p:nvSpPr>
        <p:spPr bwMode="auto">
          <a:xfrm>
            <a:off x="8476943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696364" name="Rectangle 44"/>
          <p:cNvSpPr>
            <a:spLocks noChangeArrowheads="1"/>
          </p:cNvSpPr>
          <p:nvPr/>
        </p:nvSpPr>
        <p:spPr bwMode="auto">
          <a:xfrm>
            <a:off x="8476943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186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1" grpId="0" bldLvl="0" animBg="1" autoUpdateAnimBg="0"/>
      <p:bldP spid="696362" grpId="0" bldLvl="0" animBg="1" autoUpdateAnimBg="0"/>
      <p:bldP spid="696363" grpId="0" bldLvl="0" animBg="1" autoUpdateAnimBg="0"/>
      <p:bldP spid="69636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7"/>
          <p:cNvSpPr txBox="1">
            <a:spLocks noChangeArrowheads="1"/>
          </p:cNvSpPr>
          <p:nvPr/>
        </p:nvSpPr>
        <p:spPr bwMode="auto">
          <a:xfrm>
            <a:off x="1210733" y="121327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1253067" y="4367107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4616451" y="4367107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0000FF"/>
                </a:solidFill>
              </a:rPr>
              <a:t>* ( a + i )  </a:t>
            </a:r>
            <a:r>
              <a:rPr lang="en-US" altLang="zh-CN"/>
              <a:t>== a [  i ]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75783" name="Group 10"/>
          <p:cNvGrpSpPr/>
          <p:nvPr/>
        </p:nvGrpSpPr>
        <p:grpSpPr bwMode="auto">
          <a:xfrm>
            <a:off x="8564034" y="53340"/>
            <a:ext cx="2645833" cy="6847418"/>
            <a:chOff x="4078" y="720"/>
            <a:chExt cx="1250" cy="3235"/>
          </a:xfrm>
        </p:grpSpPr>
        <p:grpSp>
          <p:nvGrpSpPr>
            <p:cNvPr id="75788" name="Group 11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5790" name="Text Box 12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5791" name="Group 13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579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3" name="AutoShape 15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579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9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10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5811" name="Group 33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584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2" name="Group 37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583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3" name="Group 41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58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4" name="Group 45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583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5" name="Group 49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582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6" name="Group 53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7" name="Group 57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8" name="Group 61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581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5789" name="Text Box 65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9954" name="Oval 66"/>
          <p:cNvSpPr>
            <a:spLocks noChangeArrowheads="1"/>
          </p:cNvSpPr>
          <p:nvPr/>
        </p:nvSpPr>
        <p:spPr bwMode="auto">
          <a:xfrm>
            <a:off x="4605867" y="5641340"/>
            <a:ext cx="15240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9955" name="AutoShape 67"/>
          <p:cNvSpPr/>
          <p:nvPr/>
        </p:nvSpPr>
        <p:spPr bwMode="auto">
          <a:xfrm>
            <a:off x="7145867" y="2796540"/>
            <a:ext cx="2540000" cy="12192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1083"/>
              <a:gd name="adj5" fmla="val 235245"/>
              <a:gd name="adj6" fmla="val -76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数组元素的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/>
              <a:t>指针访问方式</a:t>
            </a:r>
          </a:p>
        </p:txBody>
      </p:sp>
      <p:sp>
        <p:nvSpPr>
          <p:cNvPr id="75786" name="Text Box 68"/>
          <p:cNvSpPr txBox="1">
            <a:spLocks noChangeArrowheads="1"/>
          </p:cNvSpPr>
          <p:nvPr/>
        </p:nvSpPr>
        <p:spPr bwMode="auto">
          <a:xfrm>
            <a:off x="1253067" y="289390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0783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54" grpId="0" bldLvl="0" animBg="1"/>
      <p:bldP spid="549955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grpSp>
        <p:nvGrpSpPr>
          <p:cNvPr id="78852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7885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885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7885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886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886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888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890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89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889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88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88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885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53025" name="Text Box 65"/>
          <p:cNvSpPr txBox="1">
            <a:spLocks noChangeArrowheads="1"/>
          </p:cNvSpPr>
          <p:nvPr/>
        </p:nvSpPr>
        <p:spPr bwMode="auto">
          <a:xfrm>
            <a:off x="60960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</p:spTree>
    <p:extLst>
      <p:ext uri="{BB962C8B-B14F-4D97-AF65-F5344CB8AC3E}">
        <p14:creationId xmlns:p14="http://schemas.microsoft.com/office/powerpoint/2010/main" val="2873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bldLvl="0" animBg="1" autoUpdateAnimBg="0"/>
      <p:bldP spid="553025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20980" y="18008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79876" name="Group 7"/>
          <p:cNvGrpSpPr/>
          <p:nvPr/>
        </p:nvGrpSpPr>
        <p:grpSpPr bwMode="auto">
          <a:xfrm>
            <a:off x="6719148" y="73660"/>
            <a:ext cx="4982633" cy="6847418"/>
            <a:chOff x="2974" y="720"/>
            <a:chExt cx="2354" cy="3235"/>
          </a:xfrm>
        </p:grpSpPr>
        <p:grpSp>
          <p:nvGrpSpPr>
            <p:cNvPr id="7988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988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988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 b="1" i="1">
                    <a:solidFill>
                      <a:srgbClr val="0000FF"/>
                    </a:solidFill>
                  </a:rPr>
                  <a:t>a   0x0065FDE4</a:t>
                </a:r>
              </a:p>
            </p:txBody>
          </p:sp>
          <p:grpSp>
            <p:nvGrpSpPr>
              <p:cNvPr id="7988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988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8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988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990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993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99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992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992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992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992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991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991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988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988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9877" name="Text Box 65"/>
          <p:cNvSpPr txBox="1">
            <a:spLocks noChangeArrowheads="1"/>
          </p:cNvSpPr>
          <p:nvPr/>
        </p:nvSpPr>
        <p:spPr bwMode="auto">
          <a:xfrm>
            <a:off x="42418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a [ 10 ] ;</a:t>
            </a:r>
            <a:r>
              <a:rPr lang="en-US" altLang="zh-CN"/>
              <a:t>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4050" name="Rectangle 66"/>
          <p:cNvSpPr>
            <a:spLocks noChangeArrowheads="1"/>
          </p:cNvSpPr>
          <p:nvPr/>
        </p:nvSpPr>
        <p:spPr bwMode="auto">
          <a:xfrm>
            <a:off x="2346114" y="1718311"/>
            <a:ext cx="3469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</p:txBody>
      </p:sp>
      <p:sp>
        <p:nvSpPr>
          <p:cNvPr id="79879" name="Text Box 67"/>
          <p:cNvSpPr txBox="1">
            <a:spLocks noChangeArrowheads="1"/>
          </p:cNvSpPr>
          <p:nvPr/>
        </p:nvSpPr>
        <p:spPr bwMode="auto">
          <a:xfrm>
            <a:off x="62738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3511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5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96240" y="2448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0900" name="Group 7"/>
          <p:cNvGrpSpPr/>
          <p:nvPr/>
        </p:nvGrpSpPr>
        <p:grpSpPr bwMode="auto">
          <a:xfrm>
            <a:off x="6894408" y="111760"/>
            <a:ext cx="4982633" cy="6847418"/>
            <a:chOff x="2974" y="720"/>
            <a:chExt cx="2354" cy="3235"/>
          </a:xfrm>
        </p:grpSpPr>
        <p:grpSp>
          <p:nvGrpSpPr>
            <p:cNvPr id="809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09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09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09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09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09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09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09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09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09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09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09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09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09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09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0901" name="Text Box 65"/>
          <p:cNvSpPr txBox="1">
            <a:spLocks noChangeArrowheads="1"/>
          </p:cNvSpPr>
          <p:nvPr/>
        </p:nvSpPr>
        <p:spPr bwMode="auto">
          <a:xfrm>
            <a:off x="599440" y="1582845"/>
            <a:ext cx="54864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* p ;</a:t>
            </a:r>
            <a:r>
              <a:rPr lang="en-US" altLang="zh-CN">
                <a:solidFill>
                  <a:srgbClr val="FFFFFF"/>
                </a:solidFill>
              </a:rPr>
              <a:t>	</a:t>
            </a:r>
            <a:endParaRPr lang="en-US" altLang="zh-CN"/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5074" name="Rectangle 66"/>
          <p:cNvSpPr>
            <a:spLocks noChangeArrowheads="1"/>
          </p:cNvSpPr>
          <p:nvPr/>
        </p:nvSpPr>
        <p:spPr bwMode="auto">
          <a:xfrm>
            <a:off x="2622973" y="2448561"/>
            <a:ext cx="2406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</p:txBody>
      </p:sp>
      <p:grpSp>
        <p:nvGrpSpPr>
          <p:cNvPr id="555075" name="Group 67"/>
          <p:cNvGrpSpPr/>
          <p:nvPr/>
        </p:nvGrpSpPr>
        <p:grpSpPr bwMode="auto">
          <a:xfrm>
            <a:off x="5556674" y="1248413"/>
            <a:ext cx="2357967" cy="461433"/>
            <a:chOff x="2582" y="792"/>
            <a:chExt cx="1114" cy="218"/>
          </a:xfrm>
        </p:grpSpPr>
        <p:sp>
          <p:nvSpPr>
            <p:cNvPr id="80906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0907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0904" name="Text Box 70"/>
          <p:cNvSpPr txBox="1">
            <a:spLocks noChangeArrowheads="1"/>
          </p:cNvSpPr>
          <p:nvPr/>
        </p:nvSpPr>
        <p:spPr bwMode="auto">
          <a:xfrm>
            <a:off x="802640" y="6197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2149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74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240" y="30200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1924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1937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1939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1940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1941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1943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4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1945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6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7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8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9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0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1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2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3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4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5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6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7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8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9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0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1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1962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199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3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19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4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198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5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198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6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7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8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9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1942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1938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1925" name="Text Box 65"/>
          <p:cNvSpPr txBox="1">
            <a:spLocks noChangeArrowheads="1"/>
          </p:cNvSpPr>
          <p:nvPr/>
        </p:nvSpPr>
        <p:spPr bwMode="auto">
          <a:xfrm>
            <a:off x="599440" y="1544745"/>
            <a:ext cx="55816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= a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6098" name="Rectangle 66"/>
          <p:cNvSpPr>
            <a:spLocks noChangeArrowheads="1"/>
          </p:cNvSpPr>
          <p:nvPr/>
        </p:nvSpPr>
        <p:spPr bwMode="auto">
          <a:xfrm>
            <a:off x="2622973" y="3020061"/>
            <a:ext cx="317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81927" name="Group 67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1935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1936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6102" name="Rectangle 70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556103" name="Group 71"/>
          <p:cNvGrpSpPr/>
          <p:nvPr/>
        </p:nvGrpSpPr>
        <p:grpSpPr bwMode="auto">
          <a:xfrm>
            <a:off x="7914640" y="1089660"/>
            <a:ext cx="1320800" cy="304800"/>
            <a:chOff x="3744" y="1200"/>
            <a:chExt cx="624" cy="144"/>
          </a:xfrm>
        </p:grpSpPr>
        <p:sp>
          <p:nvSpPr>
            <p:cNvPr id="81932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3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4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1930" name="Text Box 75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46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98" grpId="0" bldLvl="0" animBg="1" autoUpdateAnimBg="0"/>
      <p:bldP spid="556102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08000" y="3649133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2948" name="Group 7"/>
          <p:cNvGrpSpPr/>
          <p:nvPr/>
        </p:nvGrpSpPr>
        <p:grpSpPr bwMode="auto">
          <a:xfrm>
            <a:off x="6904568" y="93133"/>
            <a:ext cx="4982633" cy="6847418"/>
            <a:chOff x="2974" y="720"/>
            <a:chExt cx="2354" cy="3235"/>
          </a:xfrm>
        </p:grpSpPr>
        <p:grpSp>
          <p:nvGrpSpPr>
            <p:cNvPr id="82962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2964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296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2966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296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69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2970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1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3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2987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8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301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9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300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1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300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2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300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3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299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4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299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2967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2963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2949" name="Text Box 65"/>
          <p:cNvSpPr txBox="1">
            <a:spLocks noChangeArrowheads="1"/>
          </p:cNvSpPr>
          <p:nvPr/>
        </p:nvSpPr>
        <p:spPr bwMode="auto">
          <a:xfrm>
            <a:off x="609600" y="1564218"/>
            <a:ext cx="5774267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*p ;</a:t>
            </a:r>
            <a:r>
              <a:rPr lang="en-US" altLang="zh-CN"/>
              <a:t>  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7122" name="Rectangle 66"/>
          <p:cNvSpPr>
            <a:spLocks noChangeArrowheads="1"/>
          </p:cNvSpPr>
          <p:nvPr/>
        </p:nvSpPr>
        <p:spPr bwMode="auto">
          <a:xfrm>
            <a:off x="2675467" y="3668185"/>
            <a:ext cx="4284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</p:txBody>
      </p:sp>
      <p:grpSp>
        <p:nvGrpSpPr>
          <p:cNvPr id="82951" name="Group 67"/>
          <p:cNvGrpSpPr/>
          <p:nvPr/>
        </p:nvGrpSpPr>
        <p:grpSpPr bwMode="auto">
          <a:xfrm>
            <a:off x="5566834" y="1229786"/>
            <a:ext cx="2357967" cy="461433"/>
            <a:chOff x="2582" y="792"/>
            <a:chExt cx="1114" cy="218"/>
          </a:xfrm>
        </p:grpSpPr>
        <p:sp>
          <p:nvSpPr>
            <p:cNvPr id="82960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2961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2952" name="Rectangle 70"/>
          <p:cNvSpPr>
            <a:spLocks noChangeArrowheads="1"/>
          </p:cNvSpPr>
          <p:nvPr/>
        </p:nvSpPr>
        <p:spPr bwMode="auto">
          <a:xfrm>
            <a:off x="6129115" y="1270000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2953" name="Group 71"/>
          <p:cNvGrpSpPr/>
          <p:nvPr/>
        </p:nvGrpSpPr>
        <p:grpSpPr bwMode="auto">
          <a:xfrm>
            <a:off x="7924800" y="1109133"/>
            <a:ext cx="1320800" cy="304800"/>
            <a:chOff x="3744" y="1200"/>
            <a:chExt cx="624" cy="144"/>
          </a:xfrm>
        </p:grpSpPr>
        <p:sp>
          <p:nvSpPr>
            <p:cNvPr id="82957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8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9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57131" name="Oval 75"/>
          <p:cNvSpPr>
            <a:spLocks noChangeArrowheads="1"/>
          </p:cNvSpPr>
          <p:nvPr/>
        </p:nvSpPr>
        <p:spPr bwMode="auto">
          <a:xfrm>
            <a:off x="9347200" y="90593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</a:p>
        </p:txBody>
      </p:sp>
      <p:sp>
        <p:nvSpPr>
          <p:cNvPr id="82955" name="Text Box 76"/>
          <p:cNvSpPr txBox="1">
            <a:spLocks noChangeArrowheads="1"/>
          </p:cNvSpPr>
          <p:nvPr/>
        </p:nvSpPr>
        <p:spPr bwMode="auto">
          <a:xfrm>
            <a:off x="812800" y="601133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48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22" grpId="0" bldLvl="0" animBg="1" autoUpdateAnimBg="0"/>
      <p:bldP spid="557131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6927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3972" name="Group 7"/>
          <p:cNvGrpSpPr/>
          <p:nvPr/>
        </p:nvGrpSpPr>
        <p:grpSpPr bwMode="auto">
          <a:xfrm>
            <a:off x="6885094" y="73660"/>
            <a:ext cx="4982633" cy="6847418"/>
            <a:chOff x="2974" y="720"/>
            <a:chExt cx="2354" cy="3235"/>
          </a:xfrm>
        </p:grpSpPr>
        <p:grpSp>
          <p:nvGrpSpPr>
            <p:cNvPr id="8398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398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398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398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399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399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401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403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403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40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40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399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398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3973" name="Text Box 65"/>
          <p:cNvSpPr txBox="1">
            <a:spLocks noChangeArrowheads="1"/>
          </p:cNvSpPr>
          <p:nvPr/>
        </p:nvSpPr>
        <p:spPr bwMode="auto">
          <a:xfrm>
            <a:off x="590127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8146" name="Rectangle 66"/>
          <p:cNvSpPr>
            <a:spLocks noChangeArrowheads="1"/>
          </p:cNvSpPr>
          <p:nvPr/>
        </p:nvSpPr>
        <p:spPr bwMode="auto">
          <a:xfrm>
            <a:off x="2520527" y="425831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</p:txBody>
      </p:sp>
      <p:grpSp>
        <p:nvGrpSpPr>
          <p:cNvPr id="83975" name="Group 67"/>
          <p:cNvGrpSpPr/>
          <p:nvPr/>
        </p:nvGrpSpPr>
        <p:grpSpPr bwMode="auto">
          <a:xfrm>
            <a:off x="5547361" y="1210313"/>
            <a:ext cx="2357967" cy="461433"/>
            <a:chOff x="2582" y="792"/>
            <a:chExt cx="1114" cy="218"/>
          </a:xfrm>
        </p:grpSpPr>
        <p:sp>
          <p:nvSpPr>
            <p:cNvPr id="83983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3984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3976" name="Rectangle 70"/>
          <p:cNvSpPr>
            <a:spLocks noChangeArrowheads="1"/>
          </p:cNvSpPr>
          <p:nvPr/>
        </p:nvSpPr>
        <p:spPr bwMode="auto">
          <a:xfrm>
            <a:off x="6109642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3977" name="Group 71"/>
          <p:cNvGrpSpPr/>
          <p:nvPr/>
        </p:nvGrpSpPr>
        <p:grpSpPr bwMode="auto">
          <a:xfrm>
            <a:off x="7905327" y="1089660"/>
            <a:ext cx="1320800" cy="304800"/>
            <a:chOff x="3744" y="1200"/>
            <a:chExt cx="624" cy="144"/>
          </a:xfrm>
        </p:grpSpPr>
        <p:sp>
          <p:nvSpPr>
            <p:cNvPr id="83980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1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2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3978" name="Text Box 75"/>
          <p:cNvSpPr txBox="1">
            <a:spLocks noChangeArrowheads="1"/>
          </p:cNvSpPr>
          <p:nvPr/>
        </p:nvSpPr>
        <p:spPr bwMode="auto">
          <a:xfrm>
            <a:off x="793327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57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46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240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4996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50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50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50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50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50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50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50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50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50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50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50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50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50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50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50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4997" name="Text Box 65"/>
          <p:cNvSpPr txBox="1">
            <a:spLocks noChangeArrowheads="1"/>
          </p:cNvSpPr>
          <p:nvPr/>
        </p:nvSpPr>
        <p:spPr bwMode="auto">
          <a:xfrm>
            <a:off x="59944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4998" name="Group 66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500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500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9173" name="Rectangle 69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559174" name="Group 70"/>
          <p:cNvGrpSpPr/>
          <p:nvPr/>
        </p:nvGrpSpPr>
        <p:grpSpPr bwMode="auto">
          <a:xfrm flipV="1">
            <a:off x="7914640" y="1394460"/>
            <a:ext cx="1320800" cy="203200"/>
            <a:chOff x="3744" y="1200"/>
            <a:chExt cx="624" cy="144"/>
          </a:xfrm>
        </p:grpSpPr>
        <p:sp>
          <p:nvSpPr>
            <p:cNvPr id="85003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4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5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5001" name="Text Box 74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0352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73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06400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6020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8603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6036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603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603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6040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1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604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3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6059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0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60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1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2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607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3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607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4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5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606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6039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6035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6021" name="Text Box 65"/>
          <p:cNvSpPr txBox="1">
            <a:spLocks noChangeArrowheads="1"/>
          </p:cNvSpPr>
          <p:nvPr/>
        </p:nvSpPr>
        <p:spPr bwMode="auto">
          <a:xfrm>
            <a:off x="609600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6022" name="Group 66"/>
          <p:cNvGrpSpPr/>
          <p:nvPr/>
        </p:nvGrpSpPr>
        <p:grpSpPr bwMode="auto">
          <a:xfrm>
            <a:off x="5566834" y="1210313"/>
            <a:ext cx="2357967" cy="461433"/>
            <a:chOff x="2582" y="792"/>
            <a:chExt cx="1114" cy="218"/>
          </a:xfrm>
        </p:grpSpPr>
        <p:sp>
          <p:nvSpPr>
            <p:cNvPr id="86032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6033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6023" name="Rectangle 69"/>
          <p:cNvSpPr>
            <a:spLocks noChangeArrowheads="1"/>
          </p:cNvSpPr>
          <p:nvPr/>
        </p:nvSpPr>
        <p:spPr bwMode="auto">
          <a:xfrm>
            <a:off x="612911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86024" name="Group 70"/>
          <p:cNvGrpSpPr/>
          <p:nvPr/>
        </p:nvGrpSpPr>
        <p:grpSpPr bwMode="auto">
          <a:xfrm flipV="1">
            <a:off x="7924800" y="1394460"/>
            <a:ext cx="1320800" cy="203200"/>
            <a:chOff x="3744" y="1200"/>
            <a:chExt cx="624" cy="144"/>
          </a:xfrm>
        </p:grpSpPr>
        <p:sp>
          <p:nvSpPr>
            <p:cNvPr id="86029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0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1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60202" name="Rectangle 74"/>
          <p:cNvSpPr>
            <a:spLocks noChangeArrowheads="1"/>
          </p:cNvSpPr>
          <p:nvPr/>
        </p:nvSpPr>
        <p:spPr bwMode="auto">
          <a:xfrm>
            <a:off x="3251200" y="4867911"/>
            <a:ext cx="34205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</p:txBody>
      </p:sp>
      <p:sp>
        <p:nvSpPr>
          <p:cNvPr id="560203" name="Oval 75"/>
          <p:cNvSpPr>
            <a:spLocks noChangeArrowheads="1"/>
          </p:cNvSpPr>
          <p:nvPr/>
        </p:nvSpPr>
        <p:spPr bwMode="auto">
          <a:xfrm>
            <a:off x="9347200" y="1394460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</a:t>
            </a:r>
          </a:p>
        </p:txBody>
      </p:sp>
      <p:sp>
        <p:nvSpPr>
          <p:cNvPr id="86027" name="Text Box 7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24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202" grpId="0" bldLvl="0" animBg="1" autoUpdateAnimBg="0"/>
      <p:bldP spid="560203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67453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7044" name="Group 7"/>
          <p:cNvGrpSpPr/>
          <p:nvPr/>
        </p:nvGrpSpPr>
        <p:grpSpPr bwMode="auto">
          <a:xfrm>
            <a:off x="6865621" y="73660"/>
            <a:ext cx="4982633" cy="6847418"/>
            <a:chOff x="2974" y="720"/>
            <a:chExt cx="2354" cy="3235"/>
          </a:xfrm>
        </p:grpSpPr>
        <p:grpSp>
          <p:nvGrpSpPr>
            <p:cNvPr id="87053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705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7056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7057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705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706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707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79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71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0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1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709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2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709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3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709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4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70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5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708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7058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7054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7045" name="Text Box 65"/>
          <p:cNvSpPr txBox="1">
            <a:spLocks noChangeArrowheads="1"/>
          </p:cNvSpPr>
          <p:nvPr/>
        </p:nvSpPr>
        <p:spPr bwMode="auto">
          <a:xfrm>
            <a:off x="570654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7046" name="Group 66"/>
          <p:cNvGrpSpPr/>
          <p:nvPr/>
        </p:nvGrpSpPr>
        <p:grpSpPr bwMode="auto">
          <a:xfrm>
            <a:off x="5527887" y="1819913"/>
            <a:ext cx="2357967" cy="461433"/>
            <a:chOff x="2582" y="792"/>
            <a:chExt cx="1114" cy="218"/>
          </a:xfrm>
        </p:grpSpPr>
        <p:sp>
          <p:nvSpPr>
            <p:cNvPr id="87051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7052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1221" name="Rectangle 69"/>
          <p:cNvSpPr>
            <a:spLocks noChangeArrowheads="1"/>
          </p:cNvSpPr>
          <p:nvPr/>
        </p:nvSpPr>
        <p:spPr bwMode="auto">
          <a:xfrm>
            <a:off x="6059517" y="1860127"/>
            <a:ext cx="17011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0x0065FDEC</a:t>
            </a: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 flipV="1">
            <a:off x="7885853" y="2004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7049" name="Text Box 71"/>
          <p:cNvSpPr txBox="1">
            <a:spLocks noChangeArrowheads="1"/>
          </p:cNvSpPr>
          <p:nvPr/>
        </p:nvSpPr>
        <p:spPr bwMode="auto">
          <a:xfrm>
            <a:off x="77385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825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21" grpId="0" bldLvl="0" animBg="1" autoUpdateAnimBg="0"/>
      <p:bldP spid="5612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1753293" y="258160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817293" y="4928986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17293" y="3912986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5591" name="Group 7"/>
          <p:cNvGrpSpPr/>
          <p:nvPr/>
        </p:nvGrpSpPr>
        <p:grpSpPr bwMode="auto">
          <a:xfrm>
            <a:off x="8397511" y="500920"/>
            <a:ext cx="2601383" cy="5992284"/>
            <a:chOff x="4003" y="1344"/>
            <a:chExt cx="1229" cy="2831"/>
          </a:xfrm>
        </p:grpSpPr>
        <p:grpSp>
          <p:nvGrpSpPr>
            <p:cNvPr id="19559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560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560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560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562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560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560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5592" name="Rectangle 38"/>
          <p:cNvSpPr>
            <a:spLocks noChangeArrowheads="1"/>
          </p:cNvSpPr>
          <p:nvPr/>
        </p:nvSpPr>
        <p:spPr bwMode="auto">
          <a:xfrm>
            <a:off x="8397511" y="3993419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3" name="Rectangle 39"/>
          <p:cNvSpPr>
            <a:spLocks noChangeArrowheads="1"/>
          </p:cNvSpPr>
          <p:nvPr/>
        </p:nvSpPr>
        <p:spPr bwMode="auto">
          <a:xfrm>
            <a:off x="8397511" y="4971319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4" name="Text Box 40"/>
          <p:cNvSpPr txBox="1">
            <a:spLocks noChangeArrowheads="1"/>
          </p:cNvSpPr>
          <p:nvPr/>
        </p:nvSpPr>
        <p:spPr bwMode="auto">
          <a:xfrm>
            <a:off x="1325727" y="196119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5595" name="Text Box 41"/>
          <p:cNvSpPr txBox="1">
            <a:spLocks noChangeArrowheads="1"/>
          </p:cNvSpPr>
          <p:nvPr/>
        </p:nvSpPr>
        <p:spPr bwMode="auto">
          <a:xfrm>
            <a:off x="5614093" y="100891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5596" name="Text Box 42"/>
          <p:cNvSpPr txBox="1">
            <a:spLocks noChangeArrowheads="1"/>
          </p:cNvSpPr>
          <p:nvPr/>
        </p:nvSpPr>
        <p:spPr bwMode="auto">
          <a:xfrm>
            <a:off x="5614093" y="198258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5597" name="Rectangle 43"/>
          <p:cNvSpPr>
            <a:spLocks noChangeArrowheads="1"/>
          </p:cNvSpPr>
          <p:nvPr/>
        </p:nvSpPr>
        <p:spPr bwMode="auto">
          <a:xfrm>
            <a:off x="8397511" y="1061837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5598" name="Rectangle 44"/>
          <p:cNvSpPr>
            <a:spLocks noChangeArrowheads="1"/>
          </p:cNvSpPr>
          <p:nvPr/>
        </p:nvSpPr>
        <p:spPr bwMode="auto">
          <a:xfrm>
            <a:off x="8397511" y="2046086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0619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06400" y="5618480"/>
            <a:ext cx="1828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8068" name="Group 7"/>
          <p:cNvGrpSpPr/>
          <p:nvPr/>
        </p:nvGrpSpPr>
        <p:grpSpPr bwMode="auto">
          <a:xfrm>
            <a:off x="6904568" y="132080"/>
            <a:ext cx="4982633" cy="6847418"/>
            <a:chOff x="2974" y="720"/>
            <a:chExt cx="2354" cy="3235"/>
          </a:xfrm>
        </p:grpSpPr>
        <p:grpSp>
          <p:nvGrpSpPr>
            <p:cNvPr id="8807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808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808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808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808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808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810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81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812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812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812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812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1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811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808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807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8069" name="Text Box 65"/>
          <p:cNvSpPr txBox="1">
            <a:spLocks noChangeArrowheads="1"/>
          </p:cNvSpPr>
          <p:nvPr/>
        </p:nvSpPr>
        <p:spPr bwMode="auto">
          <a:xfrm>
            <a:off x="609601" y="160316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+= 3 ;</a:t>
            </a:r>
            <a:r>
              <a:rPr lang="en-US" altLang="zh-CN"/>
              <a:t> 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8070" name="Group 66"/>
          <p:cNvGrpSpPr/>
          <p:nvPr/>
        </p:nvGrpSpPr>
        <p:grpSpPr bwMode="auto">
          <a:xfrm>
            <a:off x="5566834" y="3402333"/>
            <a:ext cx="2357967" cy="461433"/>
            <a:chOff x="2582" y="792"/>
            <a:chExt cx="1114" cy="218"/>
          </a:xfrm>
        </p:grpSpPr>
        <p:sp>
          <p:nvSpPr>
            <p:cNvPr id="8807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807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2245" name="Rectangle 69"/>
          <p:cNvSpPr>
            <a:spLocks noChangeArrowheads="1"/>
          </p:cNvSpPr>
          <p:nvPr/>
        </p:nvSpPr>
        <p:spPr bwMode="auto">
          <a:xfrm>
            <a:off x="6128921" y="344254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562246" name="Line 70"/>
          <p:cNvSpPr>
            <a:spLocks noChangeShapeType="1"/>
          </p:cNvSpPr>
          <p:nvPr/>
        </p:nvSpPr>
        <p:spPr bwMode="auto">
          <a:xfrm flipV="1">
            <a:off x="7924800" y="358648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62247" name="Rectangle 71"/>
          <p:cNvSpPr>
            <a:spLocks noChangeArrowheads="1"/>
          </p:cNvSpPr>
          <p:nvPr/>
        </p:nvSpPr>
        <p:spPr bwMode="auto">
          <a:xfrm>
            <a:off x="2624667" y="553593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  <p:sp>
        <p:nvSpPr>
          <p:cNvPr id="88074" name="Text Box 72"/>
          <p:cNvSpPr txBox="1">
            <a:spLocks noChangeArrowheads="1"/>
          </p:cNvSpPr>
          <p:nvPr/>
        </p:nvSpPr>
        <p:spPr bwMode="auto">
          <a:xfrm>
            <a:off x="812800" y="64008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27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45" grpId="0" bldLvl="0" animBg="1" autoUpdateAnimBg="0"/>
      <p:bldP spid="562246" grpId="0" bldLvl="0" animBg="1"/>
      <p:bldP spid="562247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6131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3" name="Group 7"/>
          <p:cNvGrpSpPr/>
          <p:nvPr/>
        </p:nvGrpSpPr>
        <p:grpSpPr bwMode="auto">
          <a:xfrm>
            <a:off x="6908801" y="73660"/>
            <a:ext cx="4982633" cy="6847418"/>
            <a:chOff x="2974" y="720"/>
            <a:chExt cx="2354" cy="3235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1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2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2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3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6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4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4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4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5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60960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  <a:endParaRPr lang="en-US" altLang="zh-CN" i="1"/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 </a:t>
            </a:r>
            <a:r>
              <a:rPr lang="en-US" altLang="zh-CN"/>
              <a:t>    </a:t>
            </a:r>
          </a:p>
        </p:txBody>
      </p:sp>
      <p:grpSp>
        <p:nvGrpSpPr>
          <p:cNvPr id="63" name="Group 66"/>
          <p:cNvGrpSpPr/>
          <p:nvPr/>
        </p:nvGrpSpPr>
        <p:grpSpPr bwMode="auto">
          <a:xfrm>
            <a:off x="5566834" y="3343913"/>
            <a:ext cx="2357967" cy="461433"/>
            <a:chOff x="2582" y="792"/>
            <a:chExt cx="1114" cy="218"/>
          </a:xfrm>
        </p:grpSpPr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6128921" y="3384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V="1">
            <a:off x="7924800" y="3528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2658533" y="6087111"/>
            <a:ext cx="2573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sp>
        <p:nvSpPr>
          <p:cNvPr id="69" name="Oval 72"/>
          <p:cNvSpPr>
            <a:spLocks noChangeArrowheads="1"/>
          </p:cNvSpPr>
          <p:nvPr/>
        </p:nvSpPr>
        <p:spPr bwMode="auto">
          <a:xfrm>
            <a:off x="5181600" y="3324860"/>
            <a:ext cx="1016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0" name="AutoShape 73"/>
          <p:cNvSpPr/>
          <p:nvPr/>
        </p:nvSpPr>
        <p:spPr bwMode="auto">
          <a:xfrm>
            <a:off x="7112000" y="5052060"/>
            <a:ext cx="3149600" cy="1016000"/>
          </a:xfrm>
          <a:prstGeom prst="borderCallout2">
            <a:avLst>
              <a:gd name="adj1" fmla="val 15000"/>
              <a:gd name="adj2" fmla="val -3227"/>
              <a:gd name="adj3" fmla="val 15000"/>
              <a:gd name="adj4" fmla="val -12704"/>
              <a:gd name="adj5" fmla="val -102708"/>
              <a:gd name="adj6" fmla="val -4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/>
              <a:t>指针变量的地址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b="1"/>
              <a:t>0x0065FDE0</a:t>
            </a: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2624668" y="5477511"/>
            <a:ext cx="1934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</p:spTree>
    <p:extLst>
      <p:ext uri="{BB962C8B-B14F-4D97-AF65-F5344CB8AC3E}">
        <p14:creationId xmlns:p14="http://schemas.microsoft.com/office/powerpoint/2010/main" val="22826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 autoUpdateAnimBg="0"/>
      <p:bldP spid="69" grpId="0" bldLvl="0" animBg="1"/>
      <p:bldP spid="70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15713" y="61696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90116" name="Group 7"/>
          <p:cNvGrpSpPr/>
          <p:nvPr/>
        </p:nvGrpSpPr>
        <p:grpSpPr bwMode="auto">
          <a:xfrm>
            <a:off x="6913881" y="73660"/>
            <a:ext cx="4982633" cy="6847418"/>
            <a:chOff x="2974" y="720"/>
            <a:chExt cx="2354" cy="3235"/>
          </a:xfrm>
        </p:grpSpPr>
        <p:grpSp>
          <p:nvGrpSpPr>
            <p:cNvPr id="9013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9013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9013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9013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013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3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9013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9015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901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9018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901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9017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9017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9017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9016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9016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9013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9013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90117" name="Text Box 65"/>
          <p:cNvSpPr txBox="1">
            <a:spLocks noChangeArrowheads="1"/>
          </p:cNvSpPr>
          <p:nvPr/>
        </p:nvSpPr>
        <p:spPr bwMode="auto">
          <a:xfrm>
            <a:off x="618913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90118" name="Group 66"/>
          <p:cNvGrpSpPr/>
          <p:nvPr/>
        </p:nvGrpSpPr>
        <p:grpSpPr bwMode="auto">
          <a:xfrm>
            <a:off x="5576147" y="2835913"/>
            <a:ext cx="2357967" cy="461433"/>
            <a:chOff x="2582" y="792"/>
            <a:chExt cx="1114" cy="218"/>
          </a:xfrm>
        </p:grpSpPr>
        <p:sp>
          <p:nvSpPr>
            <p:cNvPr id="90129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90130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90119" name="Rectangle 69"/>
          <p:cNvSpPr>
            <a:spLocks noChangeArrowheads="1"/>
          </p:cNvSpPr>
          <p:nvPr/>
        </p:nvSpPr>
        <p:spPr bwMode="auto">
          <a:xfrm>
            <a:off x="6138234" y="2876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0x0065FDF4</a:t>
            </a:r>
          </a:p>
        </p:txBody>
      </p:sp>
      <p:sp>
        <p:nvSpPr>
          <p:cNvPr id="90120" name="Line 70"/>
          <p:cNvSpPr>
            <a:spLocks noChangeShapeType="1"/>
          </p:cNvSpPr>
          <p:nvPr/>
        </p:nvSpPr>
        <p:spPr bwMode="auto">
          <a:xfrm flipV="1">
            <a:off x="7934113" y="3020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64295" name="Group 71"/>
          <p:cNvGrpSpPr/>
          <p:nvPr/>
        </p:nvGrpSpPr>
        <p:grpSpPr bwMode="auto">
          <a:xfrm>
            <a:off x="9244332" y="378463"/>
            <a:ext cx="2294467" cy="508001"/>
            <a:chOff x="4368" y="864"/>
            <a:chExt cx="1084" cy="240"/>
          </a:xfrm>
        </p:grpSpPr>
        <p:sp>
          <p:nvSpPr>
            <p:cNvPr id="90127" name="Rectangle 72"/>
            <p:cNvSpPr>
              <a:spLocks noChangeArrowheads="1"/>
            </p:cNvSpPr>
            <p:nvPr/>
          </p:nvSpPr>
          <p:spPr bwMode="auto">
            <a:xfrm>
              <a:off x="4368" y="864"/>
              <a:ext cx="834" cy="240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133"/>
                <a:t>0x0065FDF8</a:t>
              </a:r>
            </a:p>
          </p:txBody>
        </p:sp>
        <p:sp>
          <p:nvSpPr>
            <p:cNvPr id="90128" name="Text Box 73"/>
            <p:cNvSpPr txBox="1">
              <a:spLocks noChangeArrowheads="1"/>
            </p:cNvSpPr>
            <p:nvPr/>
          </p:nvSpPr>
          <p:spPr bwMode="auto">
            <a:xfrm>
              <a:off x="5284" y="864"/>
              <a:ext cx="16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564298" name="Rectangle 74"/>
          <p:cNvSpPr>
            <a:spLocks noChangeArrowheads="1"/>
          </p:cNvSpPr>
          <p:nvPr/>
        </p:nvSpPr>
        <p:spPr bwMode="auto">
          <a:xfrm>
            <a:off x="7388994" y="194312"/>
            <a:ext cx="1843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0x0065FDE0</a:t>
            </a:r>
          </a:p>
        </p:txBody>
      </p:sp>
      <p:sp useBgFill="1">
        <p:nvSpPr>
          <p:cNvPr id="564299" name="Rectangle 75"/>
          <p:cNvSpPr>
            <a:spLocks noChangeArrowheads="1"/>
          </p:cNvSpPr>
          <p:nvPr/>
        </p:nvSpPr>
        <p:spPr bwMode="auto">
          <a:xfrm>
            <a:off x="5588847" y="2816860"/>
            <a:ext cx="3657600" cy="508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64300" name="Freeform 76"/>
          <p:cNvSpPr/>
          <p:nvPr/>
        </p:nvSpPr>
        <p:spPr bwMode="auto">
          <a:xfrm>
            <a:off x="8238913" y="581660"/>
            <a:ext cx="1117600" cy="3048000"/>
          </a:xfrm>
          <a:custGeom>
            <a:avLst/>
            <a:gdLst>
              <a:gd name="T0" fmla="*/ 838200 w 344"/>
              <a:gd name="T1" fmla="*/ 0 h 1248"/>
              <a:gd name="T2" fmla="*/ 19493 w 344"/>
              <a:gd name="T3" fmla="*/ 1143000 h 1248"/>
              <a:gd name="T4" fmla="*/ 721242 w 344"/>
              <a:gd name="T5" fmla="*/ 228600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1248">
                <a:moveTo>
                  <a:pt x="344" y="0"/>
                </a:moveTo>
                <a:cubicBezTo>
                  <a:pt x="180" y="208"/>
                  <a:pt x="16" y="416"/>
                  <a:pt x="8" y="624"/>
                </a:cubicBezTo>
                <a:cubicBezTo>
                  <a:pt x="0" y="832"/>
                  <a:pt x="148" y="1040"/>
                  <a:pt x="296" y="1248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5" name="Text Box 77"/>
          <p:cNvSpPr txBox="1">
            <a:spLocks noChangeArrowheads="1"/>
          </p:cNvSpPr>
          <p:nvPr/>
        </p:nvSpPr>
        <p:spPr bwMode="auto">
          <a:xfrm>
            <a:off x="82211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579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98" grpId="0" bldLvl="0" animBg="1" autoUpdateAnimBg="0"/>
      <p:bldP spid="564299" grpId="0" bldLvl="0" animBg="1"/>
      <p:bldP spid="56430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6631" y="1056657"/>
            <a:ext cx="11041226" cy="3259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C++中，我们可以用两种方式访问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字符串。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字符数组存放一个字符串，然后输出该字符串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str[]="I love China!"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字符指针指向一个字符串。可以不定义字符数组，而定义一个字符指针。用字符指针指向字符串中的字符。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indent="87204" algn="l"/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1931" y="326434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字符串的表示形式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7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42102" y="896620"/>
            <a:ext cx="11103571" cy="596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在这里，我们没有定义字符数组，而是在程序中定义了一个字符指针变量 str，用字符串常量"I love China!"，对它进行初始化。C++对字符串常量是按字符数组处理的，在内存中开辟了一个字符数组用来才存放该字符串常量。对字符指针变量初始化，实际上是把字符串第 1 个元素的地址（即存放字符串的字符数组的首元素地址）赋给 str。有人认为 str 是一个字符串变量，以为在定义时把"I love China!"这几个字符赋给该字符串变量，这是不对的。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实际上，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等价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于：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str="I love China!"; </a:t>
            </a:r>
          </a:p>
          <a:p>
            <a:pPr indent="87204" algn="l"/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可以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看到，str 被定义为一个指针变量，指向字符型数据，请注意它只是指向了一个字符变量或其他字符类型数据，不能同时指向多个字符数据，更不是把"I love China!"这些字符存放到 str 中（指针变量只能存放地址）。只是把"I love China!"的第一个字符的地址赋给指针变量 str。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891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98406" y="896620"/>
            <a:ext cx="11138209" cy="5613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在输出时，要用：printf(“%s\n”, str);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其中“%s”是输出字符串时所用的格式符，在输出项中给出字符指针变量名，则系统先输出它所指向的一个字符数据，然后自动是 str 加 1，使之指向下一个字符，然后再输出一个字符……如此知道遇到字符串结束标志“\0”为止。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注意：可以通过字符数组名或者字符指针变量输出一个字符串。而对一个数值型数组，是不能企图用数组名输出它的全部元素的。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 i[10];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……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printf（”%d\n”, i）；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这样是不行的，只能逐个输出。显然 %s 可以对一个字符串进行整体的输入和输出。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2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 bwMode="auto">
          <a:xfrm>
            <a:off x="8122382" y="48491"/>
            <a:ext cx="1675553" cy="6752167"/>
            <a:chOff x="4416" y="624"/>
            <a:chExt cx="834" cy="3360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416" y="624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416" y="117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16" y="16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416" y="142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416" y="192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16" y="217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16" y="24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416" y="2672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6" y="29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16" y="317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416" y="341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366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5726315" y="1591962"/>
            <a:ext cx="2274993" cy="461964"/>
            <a:chOff x="3284" y="1113"/>
            <a:chExt cx="1132" cy="23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504" y="1185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84" y="1113"/>
              <a:ext cx="1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/>
                <a:t>s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36" y="1257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8122381" y="1663931"/>
            <a:ext cx="1649307" cy="3954780"/>
          </a:xfrm>
          <a:prstGeom prst="rect">
            <a:avLst/>
          </a:prstGeom>
          <a:solidFill>
            <a:srgbClr val="FF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8630381" y="1568257"/>
            <a:ext cx="683260" cy="413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sz="2267"/>
              <a:t>p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o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g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a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m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>
                <a:sym typeface="Symbol" panose="05050102010706020507" pitchFamily="18" charset="2"/>
              </a:rPr>
              <a:t>\0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043" y="900363"/>
            <a:ext cx="4322618" cy="243143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#include&lt;iostream&gt;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"program"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*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75782" y="978682"/>
            <a:ext cx="11302001" cy="41169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将一个字符串从一个函数传递到另外一个函数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，可以用地址传递的方法，即用字符数组名作参数或用指向字符的指针变量做参数。在被调用的函数中可以改变字符串内容，在主调函数中可以得到改变了的字符串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输入一个长度最大为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100 的字符串，以字符数组的方式储存，再将字符串倒序储存，输出倒序储存后的字符串。(这里以字符指针为函数参数)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6462" y="308413"/>
            <a:ext cx="38632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字符串指针作函数参数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841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6807" y="433999"/>
            <a:ext cx="5576455" cy="594008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cin.getline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b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494" y="5731583"/>
            <a:ext cx="2149917" cy="6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02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31302" y="860612"/>
            <a:ext cx="12642272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  计算前缀和数组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是数组 a 的前缀和的数组定义： </a:t>
            </a:r>
          </a:p>
          <a:p>
            <a:pPr indent="87204"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b[i]=a[1]+a[2] +…+a[i]，即 b[i]是 a 的 i 个元素的和。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449" y="284053"/>
            <a:ext cx="17088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动态数组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010" y="1767129"/>
            <a:ext cx="5943600" cy="465512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&lt;cstdio&gt;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定义指针变量a，作为数组名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 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60" y="5679306"/>
            <a:ext cx="1314450" cy="74295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/>
        </p:nvSpPr>
        <p:spPr>
          <a:xfrm>
            <a:off x="7250707" y="2317398"/>
            <a:ext cx="3879273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使用“动态数组”，在确保小数据没有问 题前提下，尽量满足大数据需求</a:t>
            </a:r>
            <a:endParaRPr lang="zh-CN" altLang="en-US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1790776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5854776" y="4860924"/>
            <a:ext cx="249940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5854776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6615" name="Group 7"/>
          <p:cNvGrpSpPr/>
          <p:nvPr/>
        </p:nvGrpSpPr>
        <p:grpSpPr bwMode="auto">
          <a:xfrm>
            <a:off x="8434994" y="432858"/>
            <a:ext cx="2601383" cy="5992284"/>
            <a:chOff x="4003" y="1344"/>
            <a:chExt cx="1229" cy="2831"/>
          </a:xfrm>
        </p:grpSpPr>
        <p:grpSp>
          <p:nvGrpSpPr>
            <p:cNvPr id="19662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662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662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2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663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664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4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663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662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6616" name="Rectangle 38"/>
          <p:cNvSpPr>
            <a:spLocks noChangeArrowheads="1"/>
          </p:cNvSpPr>
          <p:nvPr/>
        </p:nvSpPr>
        <p:spPr bwMode="auto">
          <a:xfrm>
            <a:off x="8434994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7" name="Rectangle 39"/>
          <p:cNvSpPr>
            <a:spLocks noChangeArrowheads="1"/>
          </p:cNvSpPr>
          <p:nvPr/>
        </p:nvSpPr>
        <p:spPr bwMode="auto">
          <a:xfrm>
            <a:off x="8434994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8" name="Text Box 40"/>
          <p:cNvSpPr txBox="1">
            <a:spLocks noChangeArrowheads="1"/>
          </p:cNvSpPr>
          <p:nvPr/>
        </p:nvSpPr>
        <p:spPr bwMode="auto">
          <a:xfrm>
            <a:off x="1363211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6619" name="Text Box 41"/>
          <p:cNvSpPr txBox="1">
            <a:spLocks noChangeArrowheads="1"/>
          </p:cNvSpPr>
          <p:nvPr/>
        </p:nvSpPr>
        <p:spPr bwMode="auto">
          <a:xfrm>
            <a:off x="565157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6620" name="Text Box 42"/>
          <p:cNvSpPr txBox="1">
            <a:spLocks noChangeArrowheads="1"/>
          </p:cNvSpPr>
          <p:nvPr/>
        </p:nvSpPr>
        <p:spPr bwMode="auto">
          <a:xfrm>
            <a:off x="565157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6621" name="Rectangle 43"/>
          <p:cNvSpPr>
            <a:spLocks noChangeArrowheads="1"/>
          </p:cNvSpPr>
          <p:nvPr/>
        </p:nvSpPr>
        <p:spPr bwMode="auto">
          <a:xfrm>
            <a:off x="8434994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6622" name="Rectangle 44"/>
          <p:cNvSpPr>
            <a:spLocks noChangeArrowheads="1"/>
          </p:cNvSpPr>
          <p:nvPr/>
        </p:nvSpPr>
        <p:spPr bwMode="auto">
          <a:xfrm>
            <a:off x="8434994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8413" name="Text Box 45"/>
          <p:cNvSpPr txBox="1">
            <a:spLocks noChangeArrowheads="1"/>
          </p:cNvSpPr>
          <p:nvPr/>
        </p:nvSpPr>
        <p:spPr bwMode="auto">
          <a:xfrm>
            <a:off x="8851977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8414" name="Freeform 46"/>
          <p:cNvSpPr/>
          <p:nvPr/>
        </p:nvSpPr>
        <p:spPr bwMode="auto">
          <a:xfrm>
            <a:off x="7090910" y="2464857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82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3" grpId="0" bldLvl="0" animBg="1" autoUpdateAnimBg="0"/>
      <p:bldP spid="698414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D27934-62D7-235B-A628-4140EDCF12D6}"/>
              </a:ext>
            </a:extLst>
          </p:cNvPr>
          <p:cNvSpPr/>
          <p:nvPr/>
        </p:nvSpPr>
        <p:spPr>
          <a:xfrm>
            <a:off x="1731931" y="305652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引用的概念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A7BB1-2FDF-4FEA-C888-A81A5238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05849"/>
            <a:ext cx="9878291" cy="2084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981ADC-B32F-E774-EE54-0DFA807E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7" y="3110747"/>
            <a:ext cx="6386946" cy="2392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E6FF0-7993-310C-7C3D-859751EE0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32" y="5156418"/>
            <a:ext cx="6606886" cy="12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2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7496F3-70DF-A0AB-32B9-ED894FEB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895456"/>
            <a:ext cx="8077199" cy="2449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CCBEC-A20E-2335-E88F-5D4032D0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3681074"/>
            <a:ext cx="4573174" cy="2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0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C2923-CBF8-54CD-B5D1-12C82D54790C}"/>
              </a:ext>
            </a:extLst>
          </p:cNvPr>
          <p:cNvSpPr txBox="1"/>
          <p:nvPr/>
        </p:nvSpPr>
        <p:spPr>
          <a:xfrm>
            <a:off x="602673" y="882181"/>
            <a:ext cx="106610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一旦引用被初始化为指向一个变量，就不能被指向到另一个变量。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396E7-52DB-C68E-C144-AAFBF626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249964"/>
            <a:ext cx="10030691" cy="37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5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DF083B-8612-456D-47DD-0AF306ABCAE4}"/>
              </a:ext>
            </a:extLst>
          </p:cNvPr>
          <p:cNvSpPr/>
          <p:nvPr/>
        </p:nvSpPr>
        <p:spPr>
          <a:xfrm>
            <a:off x="1731931" y="305652"/>
            <a:ext cx="34163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引用作为函数的参数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8DDF7-6ED3-31FB-1CAF-3BF91EE1420E}"/>
              </a:ext>
            </a:extLst>
          </p:cNvPr>
          <p:cNvSpPr txBox="1"/>
          <p:nvPr/>
        </p:nvSpPr>
        <p:spPr>
          <a:xfrm>
            <a:off x="471055" y="9860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使得形参名成为</a:t>
            </a:r>
            <a:r>
              <a:rPr lang="zh-CN" altLang="en-US" sz="3200" b="1"/>
              <a:t>实参的别名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F25259-98F3-31C6-ED1F-063FDB72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820472"/>
            <a:ext cx="8097981" cy="45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0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F09C5-9C41-6061-E114-1D6C794280DF}"/>
              </a:ext>
            </a:extLst>
          </p:cNvPr>
          <p:cNvSpPr/>
          <p:nvPr/>
        </p:nvSpPr>
        <p:spPr>
          <a:xfrm>
            <a:off x="1731931" y="305652"/>
            <a:ext cx="233910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函数参数传递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850EBE-87F3-3FD0-DAA8-D1DC0E58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9" y="1870363"/>
            <a:ext cx="2369056" cy="2426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CF2293-6516-2E96-2F2D-113526F0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3" y="1001927"/>
            <a:ext cx="1582448" cy="639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FA51C-F284-C26F-C1CA-47D89626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1821370"/>
            <a:ext cx="5155851" cy="40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5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20728B-2482-E277-D06F-4D63A9CC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70" y="1040992"/>
            <a:ext cx="1914958" cy="600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D4DDE9-4229-6B50-E266-E29C6518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755121"/>
            <a:ext cx="4801618" cy="4569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C0AB1C-6CB3-BF06-F8AC-7BC99124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07" y="1062724"/>
            <a:ext cx="1845686" cy="579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920DB-8F4D-ABE0-665A-34E358FB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618" y="1755121"/>
            <a:ext cx="4984887" cy="45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762837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582683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82683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7639" name="Group 7"/>
          <p:cNvGrpSpPr/>
          <p:nvPr/>
        </p:nvGrpSpPr>
        <p:grpSpPr bwMode="auto">
          <a:xfrm>
            <a:off x="8407055" y="432858"/>
            <a:ext cx="2601383" cy="5992284"/>
            <a:chOff x="4003" y="1344"/>
            <a:chExt cx="1229" cy="2831"/>
          </a:xfrm>
        </p:grpSpPr>
        <p:grpSp>
          <p:nvGrpSpPr>
            <p:cNvPr id="19765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765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765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765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767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8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765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765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7640" name="Rectangle 38"/>
          <p:cNvSpPr>
            <a:spLocks noChangeArrowheads="1"/>
          </p:cNvSpPr>
          <p:nvPr/>
        </p:nvSpPr>
        <p:spPr bwMode="auto">
          <a:xfrm>
            <a:off x="840705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1" name="Rectangle 39"/>
          <p:cNvSpPr>
            <a:spLocks noChangeArrowheads="1"/>
          </p:cNvSpPr>
          <p:nvPr/>
        </p:nvSpPr>
        <p:spPr bwMode="auto">
          <a:xfrm>
            <a:off x="840705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2" name="Text Box 40"/>
          <p:cNvSpPr txBox="1">
            <a:spLocks noChangeArrowheads="1"/>
          </p:cNvSpPr>
          <p:nvPr/>
        </p:nvSpPr>
        <p:spPr bwMode="auto">
          <a:xfrm>
            <a:off x="1335272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7643" name="Text Box 41"/>
          <p:cNvSpPr txBox="1">
            <a:spLocks noChangeArrowheads="1"/>
          </p:cNvSpPr>
          <p:nvPr/>
        </p:nvSpPr>
        <p:spPr bwMode="auto">
          <a:xfrm>
            <a:off x="5623638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7644" name="Text Box 42"/>
          <p:cNvSpPr txBox="1">
            <a:spLocks noChangeArrowheads="1"/>
          </p:cNvSpPr>
          <p:nvPr/>
        </p:nvSpPr>
        <p:spPr bwMode="auto">
          <a:xfrm>
            <a:off x="5623638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7645" name="Rectangle 43"/>
          <p:cNvSpPr>
            <a:spLocks noChangeArrowheads="1"/>
          </p:cNvSpPr>
          <p:nvPr/>
        </p:nvSpPr>
        <p:spPr bwMode="auto">
          <a:xfrm>
            <a:off x="8407055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7646" name="Rectangle 44"/>
          <p:cNvSpPr>
            <a:spLocks noChangeArrowheads="1"/>
          </p:cNvSpPr>
          <p:nvPr/>
        </p:nvSpPr>
        <p:spPr bwMode="auto">
          <a:xfrm>
            <a:off x="840705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7" name="Text Box 45"/>
          <p:cNvSpPr txBox="1">
            <a:spLocks noChangeArrowheads="1"/>
          </p:cNvSpPr>
          <p:nvPr/>
        </p:nvSpPr>
        <p:spPr bwMode="auto">
          <a:xfrm>
            <a:off x="882403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9438" name="Text Box 46"/>
          <p:cNvSpPr txBox="1">
            <a:spLocks noChangeArrowheads="1"/>
          </p:cNvSpPr>
          <p:nvPr/>
        </p:nvSpPr>
        <p:spPr bwMode="auto">
          <a:xfrm>
            <a:off x="6160888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699439" name="AutoShape 47"/>
          <p:cNvSpPr/>
          <p:nvPr/>
        </p:nvSpPr>
        <p:spPr bwMode="auto">
          <a:xfrm>
            <a:off x="2880437" y="3379257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699440" name="Line 48"/>
          <p:cNvSpPr>
            <a:spLocks noChangeShapeType="1"/>
          </p:cNvSpPr>
          <p:nvPr/>
        </p:nvSpPr>
        <p:spPr bwMode="auto">
          <a:xfrm flipH="1">
            <a:off x="7350837" y="2566457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134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38" grpId="0" bldLvl="0" animBg="1" autoUpdateAnimBg="0"/>
      <p:bldP spid="699439" grpId="0" bldLvl="0" animBg="1" autoUpdateAnimBg="0"/>
      <p:bldP spid="69944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855048" y="3486998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855048" y="84955"/>
            <a:ext cx="9753600" cy="6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i="1">
                <a:solidFill>
                  <a:srgbClr val="3333FF"/>
                </a:solidFill>
              </a:rPr>
              <a:t>指针类型变量</a:t>
            </a:r>
            <a:r>
              <a:rPr lang="en-US" altLang="zh-CN" sz="2667" i="1">
                <a:solidFill>
                  <a:schemeClr val="tx1"/>
                </a:solidFill>
              </a:rPr>
              <a:t>——</a:t>
            </a:r>
            <a:r>
              <a:rPr lang="zh-CN" altLang="en-US" sz="2667">
                <a:solidFill>
                  <a:srgbClr val="000000"/>
                </a:solidFill>
              </a:rPr>
              <a:t>能够存放对象地址的变量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919048" y="5224781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919048" y="4208781"/>
            <a:ext cx="2515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0X0066FDF0</a:t>
            </a:r>
          </a:p>
        </p:txBody>
      </p:sp>
      <p:grpSp>
        <p:nvGrpSpPr>
          <p:cNvPr id="198663" name="Group 7"/>
          <p:cNvGrpSpPr/>
          <p:nvPr/>
        </p:nvGrpSpPr>
        <p:grpSpPr bwMode="auto">
          <a:xfrm>
            <a:off x="8482854" y="491914"/>
            <a:ext cx="2601383" cy="5992284"/>
            <a:chOff x="4003" y="1344"/>
            <a:chExt cx="1229" cy="2831"/>
          </a:xfrm>
        </p:grpSpPr>
        <p:grpSp>
          <p:nvGrpSpPr>
            <p:cNvPr id="1986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86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86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86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86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6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86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86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8664" name="Rectangle 38"/>
          <p:cNvSpPr>
            <a:spLocks noChangeArrowheads="1"/>
          </p:cNvSpPr>
          <p:nvPr/>
        </p:nvSpPr>
        <p:spPr bwMode="auto">
          <a:xfrm>
            <a:off x="8499266" y="4289214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5" name="Rectangle 39"/>
          <p:cNvSpPr>
            <a:spLocks noChangeArrowheads="1"/>
          </p:cNvSpPr>
          <p:nvPr/>
        </p:nvSpPr>
        <p:spPr bwMode="auto">
          <a:xfrm>
            <a:off x="8499266" y="5267114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6" name="Text Box 40"/>
          <p:cNvSpPr txBox="1">
            <a:spLocks noChangeArrowheads="1"/>
          </p:cNvSpPr>
          <p:nvPr/>
        </p:nvSpPr>
        <p:spPr bwMode="auto">
          <a:xfrm>
            <a:off x="1427482" y="491914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 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8667" name="Text Box 41"/>
          <p:cNvSpPr txBox="1">
            <a:spLocks noChangeArrowheads="1"/>
          </p:cNvSpPr>
          <p:nvPr/>
        </p:nvSpPr>
        <p:spPr bwMode="auto">
          <a:xfrm>
            <a:off x="5715848" y="130471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8668" name="Text Box 42"/>
          <p:cNvSpPr txBox="1">
            <a:spLocks noChangeArrowheads="1"/>
          </p:cNvSpPr>
          <p:nvPr/>
        </p:nvSpPr>
        <p:spPr bwMode="auto">
          <a:xfrm>
            <a:off x="5715848" y="2278381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8669" name="Rectangle 43"/>
          <p:cNvSpPr>
            <a:spLocks noChangeArrowheads="1"/>
          </p:cNvSpPr>
          <p:nvPr/>
        </p:nvSpPr>
        <p:spPr bwMode="auto">
          <a:xfrm>
            <a:off x="8499266" y="1357632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8670" name="Rectangle 44"/>
          <p:cNvSpPr>
            <a:spLocks noChangeArrowheads="1"/>
          </p:cNvSpPr>
          <p:nvPr/>
        </p:nvSpPr>
        <p:spPr bwMode="auto">
          <a:xfrm>
            <a:off x="8499266" y="2341881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71" name="Text Box 45"/>
          <p:cNvSpPr txBox="1">
            <a:spLocks noChangeArrowheads="1"/>
          </p:cNvSpPr>
          <p:nvPr/>
        </p:nvSpPr>
        <p:spPr bwMode="auto">
          <a:xfrm>
            <a:off x="8916248" y="2625514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700462" name="Text Box 46"/>
          <p:cNvSpPr txBox="1">
            <a:spLocks noChangeArrowheads="1"/>
          </p:cNvSpPr>
          <p:nvPr/>
        </p:nvSpPr>
        <p:spPr bwMode="auto">
          <a:xfrm>
            <a:off x="8916248" y="1609514"/>
            <a:ext cx="174759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 i="1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0463" name="Freeform 47"/>
          <p:cNvSpPr/>
          <p:nvPr/>
        </p:nvSpPr>
        <p:spPr bwMode="auto">
          <a:xfrm>
            <a:off x="7155181" y="1812714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8674" name="Text Box 48"/>
          <p:cNvSpPr txBox="1">
            <a:spLocks noChangeArrowheads="1"/>
          </p:cNvSpPr>
          <p:nvPr/>
        </p:nvSpPr>
        <p:spPr bwMode="auto">
          <a:xfrm>
            <a:off x="6253098" y="5631181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</p:spTree>
    <p:extLst>
      <p:ext uri="{BB962C8B-B14F-4D97-AF65-F5344CB8AC3E}">
        <p14:creationId xmlns:p14="http://schemas.microsoft.com/office/powerpoint/2010/main" val="28296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2" grpId="0" bldLvl="0" animBg="1" autoUpdateAnimBg="0"/>
      <p:bldP spid="7004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29707" y="319489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993707" y="493268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993707" y="391668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chemeClr val="accent2"/>
                </a:solidFill>
              </a:rPr>
              <a:t>0X0066FDF0</a:t>
            </a:r>
          </a:p>
        </p:txBody>
      </p:sp>
      <p:grpSp>
        <p:nvGrpSpPr>
          <p:cNvPr id="199687" name="Group 7"/>
          <p:cNvGrpSpPr/>
          <p:nvPr/>
        </p:nvGrpSpPr>
        <p:grpSpPr bwMode="auto">
          <a:xfrm>
            <a:off x="8573925" y="504614"/>
            <a:ext cx="2601383" cy="5992284"/>
            <a:chOff x="4003" y="1344"/>
            <a:chExt cx="1229" cy="2831"/>
          </a:xfrm>
        </p:grpSpPr>
        <p:grpSp>
          <p:nvGrpSpPr>
            <p:cNvPr id="19970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970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970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970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972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3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970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970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9688" name="Rectangle 38"/>
          <p:cNvSpPr>
            <a:spLocks noChangeArrowheads="1"/>
          </p:cNvSpPr>
          <p:nvPr/>
        </p:nvSpPr>
        <p:spPr bwMode="auto">
          <a:xfrm>
            <a:off x="8573925" y="399711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9" name="Rectangle 39"/>
          <p:cNvSpPr>
            <a:spLocks noChangeArrowheads="1"/>
          </p:cNvSpPr>
          <p:nvPr/>
        </p:nvSpPr>
        <p:spPr bwMode="auto">
          <a:xfrm>
            <a:off x="8573925" y="497501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0" name="Text Box 40"/>
          <p:cNvSpPr txBox="1">
            <a:spLocks noChangeArrowheads="1"/>
          </p:cNvSpPr>
          <p:nvPr/>
        </p:nvSpPr>
        <p:spPr bwMode="auto">
          <a:xfrm>
            <a:off x="1502141" y="199813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99691" name="Text Box 41"/>
          <p:cNvSpPr txBox="1">
            <a:spLocks noChangeArrowheads="1"/>
          </p:cNvSpPr>
          <p:nvPr/>
        </p:nvSpPr>
        <p:spPr bwMode="auto">
          <a:xfrm>
            <a:off x="5790507" y="101261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9692" name="Text Box 42"/>
          <p:cNvSpPr txBox="1">
            <a:spLocks noChangeArrowheads="1"/>
          </p:cNvSpPr>
          <p:nvPr/>
        </p:nvSpPr>
        <p:spPr bwMode="auto">
          <a:xfrm>
            <a:off x="5790507" y="198628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9693" name="Rectangle 43"/>
          <p:cNvSpPr>
            <a:spLocks noChangeArrowheads="1"/>
          </p:cNvSpPr>
          <p:nvPr/>
        </p:nvSpPr>
        <p:spPr bwMode="auto">
          <a:xfrm>
            <a:off x="8573925" y="106553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9694" name="Rectangle 44"/>
          <p:cNvSpPr>
            <a:spLocks noChangeArrowheads="1"/>
          </p:cNvSpPr>
          <p:nvPr/>
        </p:nvSpPr>
        <p:spPr bwMode="auto">
          <a:xfrm>
            <a:off x="8573925" y="204978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5" name="Text Box 45"/>
          <p:cNvSpPr txBox="1">
            <a:spLocks noChangeArrowheads="1"/>
          </p:cNvSpPr>
          <p:nvPr/>
        </p:nvSpPr>
        <p:spPr bwMode="auto">
          <a:xfrm>
            <a:off x="8990908" y="2333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9696" name="Text Box 46"/>
          <p:cNvSpPr txBox="1">
            <a:spLocks noChangeArrowheads="1"/>
          </p:cNvSpPr>
          <p:nvPr/>
        </p:nvSpPr>
        <p:spPr bwMode="auto">
          <a:xfrm>
            <a:off x="6327757" y="5339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701487" name="Text Box 47"/>
          <p:cNvSpPr txBox="1">
            <a:spLocks noChangeArrowheads="1"/>
          </p:cNvSpPr>
          <p:nvPr/>
        </p:nvSpPr>
        <p:spPr bwMode="auto">
          <a:xfrm>
            <a:off x="6327757" y="4323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1488" name="AutoShape 48"/>
          <p:cNvSpPr/>
          <p:nvPr/>
        </p:nvSpPr>
        <p:spPr bwMode="auto">
          <a:xfrm>
            <a:off x="3047307" y="2435013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*p2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199699" name="Text Box 49"/>
          <p:cNvSpPr txBox="1">
            <a:spLocks noChangeArrowheads="1"/>
          </p:cNvSpPr>
          <p:nvPr/>
        </p:nvSpPr>
        <p:spPr bwMode="auto">
          <a:xfrm>
            <a:off x="8990908" y="1317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1490" name="Line 50"/>
          <p:cNvSpPr>
            <a:spLocks noChangeShapeType="1"/>
          </p:cNvSpPr>
          <p:nvPr/>
        </p:nvSpPr>
        <p:spPr bwMode="auto">
          <a:xfrm flipH="1">
            <a:off x="7517707" y="1622213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546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01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7" grpId="0" bldLvl="0" animBg="1" autoUpdateAnimBg="0"/>
      <p:bldP spid="701488" grpId="0" bldLvl="0" animBg="1" autoUpdateAnimBg="0"/>
      <p:bldP spid="70149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1797011" y="3949602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861011" y="4923269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861011" y="3907269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0711" name="Group 7"/>
          <p:cNvGrpSpPr/>
          <p:nvPr/>
        </p:nvGrpSpPr>
        <p:grpSpPr bwMode="auto">
          <a:xfrm>
            <a:off x="8441229" y="495203"/>
            <a:ext cx="2601383" cy="5992284"/>
            <a:chOff x="4003" y="1344"/>
            <a:chExt cx="1229" cy="2831"/>
          </a:xfrm>
        </p:grpSpPr>
        <p:grpSp>
          <p:nvGrpSpPr>
            <p:cNvPr id="200724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0726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0727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28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0729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0747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8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9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0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1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2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3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0730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1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2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3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4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5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6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7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8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9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0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1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2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3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4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5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6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0725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0712" name="Rectangle 38"/>
          <p:cNvSpPr>
            <a:spLocks noChangeArrowheads="1"/>
          </p:cNvSpPr>
          <p:nvPr/>
        </p:nvSpPr>
        <p:spPr bwMode="auto">
          <a:xfrm>
            <a:off x="8441229" y="3987702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3" name="Rectangle 39"/>
          <p:cNvSpPr>
            <a:spLocks noChangeArrowheads="1"/>
          </p:cNvSpPr>
          <p:nvPr/>
        </p:nvSpPr>
        <p:spPr bwMode="auto">
          <a:xfrm>
            <a:off x="8441229" y="4965602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4" name="Text Box 40"/>
          <p:cNvSpPr txBox="1">
            <a:spLocks noChangeArrowheads="1"/>
          </p:cNvSpPr>
          <p:nvPr/>
        </p:nvSpPr>
        <p:spPr bwMode="auto">
          <a:xfrm>
            <a:off x="1369445" y="190403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a = 10 ;	// *p1 = 10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0715" name="Text Box 41"/>
          <p:cNvSpPr txBox="1">
            <a:spLocks noChangeArrowheads="1"/>
          </p:cNvSpPr>
          <p:nvPr/>
        </p:nvSpPr>
        <p:spPr bwMode="auto">
          <a:xfrm>
            <a:off x="5657812" y="1003202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0716" name="Text Box 42"/>
          <p:cNvSpPr txBox="1">
            <a:spLocks noChangeArrowheads="1"/>
          </p:cNvSpPr>
          <p:nvPr/>
        </p:nvSpPr>
        <p:spPr bwMode="auto">
          <a:xfrm>
            <a:off x="5657812" y="197686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0717" name="Rectangle 43"/>
          <p:cNvSpPr>
            <a:spLocks noChangeArrowheads="1"/>
          </p:cNvSpPr>
          <p:nvPr/>
        </p:nvSpPr>
        <p:spPr bwMode="auto">
          <a:xfrm>
            <a:off x="8441229" y="1056119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0718" name="Rectangle 44"/>
          <p:cNvSpPr>
            <a:spLocks noChangeArrowheads="1"/>
          </p:cNvSpPr>
          <p:nvPr/>
        </p:nvSpPr>
        <p:spPr bwMode="auto">
          <a:xfrm>
            <a:off x="8441229" y="2040369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9" name="Text Box 45"/>
          <p:cNvSpPr txBox="1">
            <a:spLocks noChangeArrowheads="1"/>
          </p:cNvSpPr>
          <p:nvPr/>
        </p:nvSpPr>
        <p:spPr bwMode="auto">
          <a:xfrm>
            <a:off x="8858212" y="2324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0720" name="Text Box 46"/>
          <p:cNvSpPr txBox="1">
            <a:spLocks noChangeArrowheads="1"/>
          </p:cNvSpPr>
          <p:nvPr/>
        </p:nvSpPr>
        <p:spPr bwMode="auto">
          <a:xfrm>
            <a:off x="8858212" y="1308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2511" name="Text Box 47"/>
          <p:cNvSpPr txBox="1">
            <a:spLocks noChangeArrowheads="1"/>
          </p:cNvSpPr>
          <p:nvPr/>
        </p:nvSpPr>
        <p:spPr bwMode="auto">
          <a:xfrm>
            <a:off x="9470657" y="5168802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0722" name="Text Box 48"/>
          <p:cNvSpPr txBox="1">
            <a:spLocks noChangeArrowheads="1"/>
          </p:cNvSpPr>
          <p:nvPr/>
        </p:nvSpPr>
        <p:spPr bwMode="auto">
          <a:xfrm>
            <a:off x="6195062" y="5329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0723" name="Text Box 49"/>
          <p:cNvSpPr txBox="1">
            <a:spLocks noChangeArrowheads="1"/>
          </p:cNvSpPr>
          <p:nvPr/>
        </p:nvSpPr>
        <p:spPr bwMode="auto">
          <a:xfrm>
            <a:off x="6195062" y="4313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</p:spTree>
    <p:extLst>
      <p:ext uri="{BB962C8B-B14F-4D97-AF65-F5344CB8AC3E}">
        <p14:creationId xmlns:p14="http://schemas.microsoft.com/office/powerpoint/2010/main" val="3545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511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5711</Words>
  <Application>Microsoft Office PowerPoint</Application>
  <PresentationFormat>宽屏</PresentationFormat>
  <Paragraphs>1076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Hannotate SC Bold</vt:lpstr>
      <vt:lpstr>等线</vt:lpstr>
      <vt:lpstr>等线 Light</vt:lpstr>
      <vt:lpstr>华文宋体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114</cp:revision>
  <dcterms:created xsi:type="dcterms:W3CDTF">2020-10-12T01:38:58Z</dcterms:created>
  <dcterms:modified xsi:type="dcterms:W3CDTF">2023-03-07T03:23:07Z</dcterms:modified>
</cp:coreProperties>
</file>