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3" r:id="rId2"/>
    <p:sldId id="780" r:id="rId3"/>
    <p:sldId id="785" r:id="rId4"/>
    <p:sldId id="78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498653" y="981672"/>
            <a:ext cx="10848220" cy="5508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当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一维数组元素的类型也是一维数组时，便构成了“数组的数组”，即二维数组。二维数组定义的一般格式：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数据类型  数组名[常量表达式1] [常量表达式2] ；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例如：int a[4][10];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a数组实质上是一个有4行、10列的表格，表格中可储存40个元素。第1行第1列对应a数组的a[0][0]，第n行第m列对应数组元素a[n-1][m-1]。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：当定义的数组下标有多个时，我们称为多维数组，下标的个数并不局限在一个或二个，可以任意多个。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多维数组定义的一般格式：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数据类型  数组名[常量表达式1] [常量表达式2] 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.....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[常量表达式</a:t>
            </a: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]；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如定义一个三维数组a和四维数组b：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int a[100][3][5];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int b[100][100][3][5];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	多维的数组访问赋值等操作与二维数组类似。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indent="87204" algn="l"/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358866-8D89-48F5-AEDD-B9F6C3AF03E1}"/>
              </a:ext>
            </a:extLst>
          </p:cNvPr>
          <p:cNvSpPr txBox="1"/>
          <p:nvPr/>
        </p:nvSpPr>
        <p:spPr>
          <a:xfrm>
            <a:off x="1787236" y="349282"/>
            <a:ext cx="39497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二维数组的定义 </a:t>
            </a:r>
          </a:p>
          <a:p>
            <a:pPr lvl="0" algn="l">
              <a:buClrTx/>
              <a:buSzTx/>
              <a:buFontTx/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40BA21-0878-4B1A-A968-47E42F4F1CFD}"/>
              </a:ext>
            </a:extLst>
          </p:cNvPr>
          <p:cNvSpPr/>
          <p:nvPr/>
        </p:nvSpPr>
        <p:spPr>
          <a:xfrm>
            <a:off x="318653" y="1117323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8A50C6-5BE1-4912-AB46-210A244285E1}"/>
              </a:ext>
            </a:extLst>
          </p:cNvPr>
          <p:cNvSpPr/>
          <p:nvPr/>
        </p:nvSpPr>
        <p:spPr>
          <a:xfrm>
            <a:off x="318653" y="3250257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059957-B32E-4ADB-8FB4-F6CBFE1AE779}"/>
              </a:ext>
            </a:extLst>
          </p:cNvPr>
          <p:cNvSpPr/>
          <p:nvPr/>
        </p:nvSpPr>
        <p:spPr>
          <a:xfrm>
            <a:off x="318653" y="3964432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2D5AD3E0-AADF-40B7-B34A-368B52823B49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BDEE3A-0F0A-4DC1-AF77-3226CDF1A8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A253A7E-572E-4090-B9EF-47236479CCC4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53BAEC82-BE44-48A2-9CAE-7AD5070BDC13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22DBA89F-0557-40CC-A074-10C66F157A4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7910D112-FC1B-4D0F-912D-A68E06FB65B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1EDB806D-7F47-45D0-80F8-8C75AFE8B273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914594" y="959576"/>
            <a:ext cx="10667806" cy="83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二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维数组的初始化和一维数组类似。可以将每一行分开来写在各自的括号里，也可以把所有数据写在一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个括号里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宋体" panose="02010600030101010101" pitchFamily="2" charset="-122"/>
            </a:endParaRP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963085" y="1591115"/>
            <a:ext cx="11017249" cy="48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0000" tIns="62400" rIns="120000" bIns="62400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667" b="1" i="1">
                <a:solidFill>
                  <a:srgbClr val="008000"/>
                </a:solidFill>
              </a:rPr>
              <a:t>例：</a:t>
            </a:r>
            <a:r>
              <a:rPr lang="zh-CN" altLang="en-US" sz="2667" b="1">
                <a:solidFill>
                  <a:srgbClr val="008000"/>
                </a:solidFill>
              </a:rPr>
              <a:t>	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a [ 3 ]  [ 4 ] ;		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二维数组，</a:t>
            </a:r>
            <a:r>
              <a:rPr lang="en-US" altLang="zh-CN" b="1" i="1">
                <a:solidFill>
                  <a:srgbClr val="008000"/>
                </a:solidFill>
              </a:rPr>
              <a:t>3 </a:t>
            </a:r>
            <a:r>
              <a:rPr lang="zh-CN" altLang="en-US" b="1" i="1">
                <a:solidFill>
                  <a:srgbClr val="008000"/>
                </a:solidFill>
              </a:rPr>
              <a:t>行</a:t>
            </a:r>
            <a:r>
              <a:rPr lang="en-US" altLang="zh-CN" b="1" i="1">
                <a:solidFill>
                  <a:srgbClr val="008000"/>
                </a:solidFill>
              </a:rPr>
              <a:t>4</a:t>
            </a:r>
            <a:r>
              <a:rPr lang="zh-CN" altLang="en-US" b="1" i="1">
                <a:solidFill>
                  <a:srgbClr val="008000"/>
                </a:solidFill>
              </a:rPr>
              <a:t>列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double  b [ 2 ] [ 3 ] [ 2 ] ;	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三维数组，</a:t>
            </a:r>
            <a:r>
              <a:rPr lang="en-US" altLang="zh-CN" b="1" i="1">
                <a:solidFill>
                  <a:srgbClr val="008000"/>
                </a:solidFill>
              </a:rPr>
              <a:t>2 </a:t>
            </a:r>
            <a:r>
              <a:rPr lang="en-US" altLang="zh-CN" b="1" i="1">
                <a:solidFill>
                  <a:srgbClr val="008000"/>
                </a:solidFill>
                <a:sym typeface="Symbol" panose="05050102010706020507" pitchFamily="18" charset="2"/>
              </a:rPr>
              <a:t> 3  2 = 12 </a:t>
            </a:r>
            <a:r>
              <a:rPr lang="zh-CN" altLang="en-US" b="1" i="1">
                <a:solidFill>
                  <a:srgbClr val="008000"/>
                </a:solidFill>
                <a:sym typeface="Symbol" panose="05050102010706020507" pitchFamily="18" charset="2"/>
              </a:rPr>
              <a:t>个元素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i [ 2 ] [ 3 ] = { { 1, 2, 3 }, { 4, 5, 6 } } ;	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数组初始化，推荐用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j [ 2 ] [ 3 ] = { 1, 2, 3, 4, 5, 6 } ;      </a:t>
            </a:r>
            <a:r>
              <a:rPr lang="en-US" altLang="zh-CN" b="1">
                <a:solidFill>
                  <a:srgbClr val="008000"/>
                </a:solidFill>
              </a:rPr>
              <a:t>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与 </a:t>
            </a:r>
            <a:r>
              <a:rPr lang="en-US" altLang="zh-CN" b="1" i="1">
                <a:solidFill>
                  <a:srgbClr val="008000"/>
                </a:solidFill>
              </a:rPr>
              <a:t>i </a:t>
            </a:r>
            <a:r>
              <a:rPr lang="zh-CN" altLang="en-US" b="1" i="1">
                <a:solidFill>
                  <a:srgbClr val="008000"/>
                </a:solidFill>
              </a:rPr>
              <a:t>数组初始化方式等价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k [ ] [ 2 ] [ 3 ] = { 1, 2, 3, 4, 5, 6, 7, 8, 9, 10, 11, 12 } ; 	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缺省第一维长度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/>
              <a:t>int  l [ ] [ 4 ] = { { 1 }, { 1 }, { 1 } } ; 	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仅对第 </a:t>
            </a:r>
            <a:r>
              <a:rPr lang="en-US" altLang="zh-CN" b="1" i="1">
                <a:solidFill>
                  <a:srgbClr val="008000"/>
                </a:solidFill>
              </a:rPr>
              <a:t>0 </a:t>
            </a:r>
            <a:r>
              <a:rPr lang="zh-CN" altLang="en-US" b="1" i="1">
                <a:solidFill>
                  <a:srgbClr val="008000"/>
                </a:solidFill>
              </a:rPr>
              <a:t>列元素赋初值</a:t>
            </a:r>
            <a:endParaRPr lang="en-US" altLang="en-US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60000"/>
              </a:lnSpc>
            </a:pPr>
            <a:r>
              <a:rPr lang="en-US" altLang="zh-CN" b="1" i="1">
                <a:solidFill>
                  <a:srgbClr val="CC0000"/>
                </a:solidFill>
              </a:rPr>
              <a:t>int  m [ 3 ] [ ] = { 1, 2, 3, 4, 5, 6 }</a:t>
            </a:r>
            <a:r>
              <a:rPr lang="en-US" altLang="zh-CN" b="1">
                <a:solidFill>
                  <a:srgbClr val="CC0000"/>
                </a:solidFill>
              </a:rPr>
              <a:t>	</a:t>
            </a:r>
            <a:r>
              <a:rPr lang="en-US" altLang="zh-CN" b="1" i="1">
                <a:solidFill>
                  <a:schemeClr val="accent2"/>
                </a:solidFill>
              </a:rPr>
              <a:t>// </a:t>
            </a:r>
            <a:r>
              <a:rPr lang="zh-CN" altLang="en-US" b="1" i="1">
                <a:solidFill>
                  <a:schemeClr val="accent2"/>
                </a:solidFill>
              </a:rPr>
              <a:t>错误，不能省略第二维长度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B45E78-57CA-4259-91A7-F6FA72D3F677}"/>
              </a:ext>
            </a:extLst>
          </p:cNvPr>
          <p:cNvSpPr txBox="1"/>
          <p:nvPr/>
        </p:nvSpPr>
        <p:spPr>
          <a:xfrm>
            <a:off x="1787236" y="354918"/>
            <a:ext cx="39497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二维数组的初始化 </a:t>
            </a:r>
          </a:p>
          <a:p>
            <a:pPr lvl="0" algn="l">
              <a:buClrTx/>
              <a:buSzTx/>
              <a:buFontTx/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1BD13A81-1F2A-4C34-84DD-D878D43CE03C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07AFDB-2269-4424-9698-16955A8B3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9CCEEF8-C46D-458B-841D-A78588591845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6940B654-9760-430A-97AC-FAC79FCED22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68A1D19C-4DD9-4D35-B31E-279FB293E7E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384E71B9-8471-42E5-A0D0-6E134FB06542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04E05C47-D142-4CDF-BC89-0DCE98D8E022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9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93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93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3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4BF0D16-B0BE-442F-B28D-7E51DEA91450}"/>
              </a:ext>
            </a:extLst>
          </p:cNvPr>
          <p:cNvSpPr txBox="1"/>
          <p:nvPr/>
        </p:nvSpPr>
        <p:spPr>
          <a:xfrm>
            <a:off x="1773054" y="323619"/>
            <a:ext cx="5277311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二维数组元素的内存空间 </a:t>
            </a:r>
          </a:p>
          <a:p>
            <a:pPr lvl="0" algn="l">
              <a:buClrTx/>
              <a:buSzTx/>
              <a:buFontTx/>
            </a:pP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202D0A-4F8E-490B-81A3-62882DFA7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55" y="1920600"/>
            <a:ext cx="1664307" cy="1637463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7AEC2F8C-8A51-4A5B-9E19-FB889448CE8F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4079393"/>
          <a:ext cx="2207491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1946686647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1328777232"/>
                    </a:ext>
                  </a:extLst>
                </a:gridCol>
                <a:gridCol w="741219">
                  <a:extLst>
                    <a:ext uri="{9D8B030D-6E8A-4147-A177-3AD203B41FA5}">
                      <a16:colId xmlns:a16="http://schemas.microsoft.com/office/drawing/2014/main" val="1489719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3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57843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6CE8412B-E412-4FF7-865B-71BEF3127EB9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5217849"/>
          <a:ext cx="812800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163187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86216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12070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506139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87831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9467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3237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0CEFEFC-EC54-435D-B34E-F92B53AD8599}"/>
              </a:ext>
            </a:extLst>
          </p:cNvPr>
          <p:cNvSpPr txBox="1"/>
          <p:nvPr/>
        </p:nvSpPr>
        <p:spPr>
          <a:xfrm>
            <a:off x="831273" y="117590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n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pt-BR" altLang="zh-CN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pt-BR" altLang="zh-CN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\n",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zh-CN" b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pt-BR" altLang="zh-CN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679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408653" y="1001068"/>
            <a:ext cx="10165080" cy="5138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二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维数组的数组元素访问与一维数组元素访问类似，区别在于二维数组元素的访问必须给出两个下标。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访问的格式为：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       &lt;数组名&gt;[下标1][下标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2]</a:t>
            </a:r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说明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：显然，每个下标表达式取值不应超出下标所指定的范围，否则会导致致命的越界错误。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例如,设有定义：int a[3][5];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则表示a是二维数组（相当于一个3*5的表格），共有3*5=15个元素，它们是：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a[0][0] a[0][1] a[0][2] a[0][3] a[0][4]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a[1][0] a[1][1] a[1][2] a[1][3] a[1][4]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a[2][0] a[2][1] a[2][2] a[2][3] a[2][4]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　　因此可以看成一个矩阵（表格），a[2][3]即表示第3行第4列的元素。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87204" algn="l"/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7E05BE-90A4-4234-9983-1153B3C5F13F}"/>
              </a:ext>
            </a:extLst>
          </p:cNvPr>
          <p:cNvSpPr txBox="1"/>
          <p:nvPr/>
        </p:nvSpPr>
        <p:spPr>
          <a:xfrm>
            <a:off x="1787236" y="330360"/>
            <a:ext cx="39497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二维数组的访问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11FFA8-CEF2-4DD4-9810-83B676BBB748}"/>
              </a:ext>
            </a:extLst>
          </p:cNvPr>
          <p:cNvSpPr/>
          <p:nvPr/>
        </p:nvSpPr>
        <p:spPr>
          <a:xfrm>
            <a:off x="318653" y="1117323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D9AE09-FBEC-4CBC-ABA2-6F6F5C2B4664}"/>
              </a:ext>
            </a:extLst>
          </p:cNvPr>
          <p:cNvSpPr/>
          <p:nvPr/>
        </p:nvSpPr>
        <p:spPr>
          <a:xfrm>
            <a:off x="318653" y="2578978"/>
            <a:ext cx="180000" cy="1780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8F879D76-64FC-46F2-8F8A-1990284132C5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CC7508-5C63-4355-B96D-CA701CBB7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FD7746-21CD-4B11-B5E2-3FC830F5EB5E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A731100-CAE6-4926-8B53-2DB007992B40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B643BD5E-FDAC-4377-B600-4354AE5879A2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AAD8FD0D-7A73-4625-8E4B-536A6487A11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0B58A685-19FE-4484-A4E4-9921E0C03420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933</Words>
  <Application>Microsoft Office PowerPoint</Application>
  <PresentationFormat>宽屏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Hannotate SC Bold</vt:lpstr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26</cp:revision>
  <dcterms:created xsi:type="dcterms:W3CDTF">2021-07-29T09:24:54Z</dcterms:created>
  <dcterms:modified xsi:type="dcterms:W3CDTF">2023-03-07T04:08:16Z</dcterms:modified>
</cp:coreProperties>
</file>