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80E72FB5-76FB-4651-B04A-DF8831FFE811}">
          <p14:sldIdLst>
            <p14:sldId id="257"/>
          </p14:sldIdLst>
        </p14:section>
        <p14:section name="Dijkstra" id="{71B24882-8380-4FC4-B401-714C04BD0578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Bellman-Ford" id="{04F8983C-2A99-445C-9A2B-347C83A1D03C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https://www.hioier.com/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5055322" y="270409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单源最短路径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A7DDB0-4C39-6EE7-4BD0-E08B072D0C7F}"/>
              </a:ext>
            </a:extLst>
          </p:cNvPr>
          <p:cNvSpPr/>
          <p:nvPr/>
        </p:nvSpPr>
        <p:spPr>
          <a:xfrm>
            <a:off x="3357513" y="2787227"/>
            <a:ext cx="47981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Dijkstra</a:t>
            </a:r>
            <a:r>
              <a:rPr lang="zh-CN" altLang="en-US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65029D5-8908-DAA8-798B-EBF8DA60BC6A}"/>
              </a:ext>
            </a:extLst>
          </p:cNvPr>
          <p:cNvSpPr txBox="1"/>
          <p:nvPr/>
        </p:nvSpPr>
        <p:spPr>
          <a:xfrm>
            <a:off x="976744" y="1671890"/>
            <a:ext cx="96358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/>
              <a:t>Dijkstra算法：采用贪心策略，可以解决单源最短路径问题。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/>
              <a:t>适用要求：图中不存在负权边。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D88D7D-3782-2A14-A3B1-20ACF75975F2}"/>
              </a:ext>
            </a:extLst>
          </p:cNvPr>
          <p:cNvSpPr/>
          <p:nvPr/>
        </p:nvSpPr>
        <p:spPr>
          <a:xfrm>
            <a:off x="2035724" y="261787"/>
            <a:ext cx="214513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Dijkstra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7472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AAA369-BB1D-D51F-3414-076FF14979B6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操作步骤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F8050-C58E-B0AC-A96F-A6EF6E44577A}"/>
              </a:ext>
            </a:extLst>
          </p:cNvPr>
          <p:cNvSpPr txBox="1"/>
          <p:nvPr/>
        </p:nvSpPr>
        <p:spPr>
          <a:xfrm>
            <a:off x="616527" y="1235748"/>
            <a:ext cx="107926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1.  设置初始状态：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/>
              <a:t>	</a:t>
            </a:r>
            <a:r>
              <a:rPr lang="zh-CN" altLang="en-US" sz="3600"/>
              <a:t>S只包含源点，U包含除源点外的其他顶点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600"/>
              <a:t>	</a:t>
            </a:r>
            <a:r>
              <a:rPr lang="zh-CN" altLang="en-US" sz="3600"/>
              <a:t>U中顶点v的距离为：若v与s邻接，距离为s到v的弧的权值，否则为INF</a:t>
            </a:r>
          </a:p>
          <a:p>
            <a:r>
              <a:rPr lang="zh-CN" altLang="en-US" sz="3600"/>
              <a:t>2. 从U中选出"距离最短的顶点</a:t>
            </a:r>
            <a:r>
              <a:rPr lang="en-US" altLang="zh-CN" sz="3600"/>
              <a:t>u</a:t>
            </a:r>
            <a:r>
              <a:rPr lang="zh-CN" altLang="en-US" sz="3600"/>
              <a:t>"，并将顶点k加入到S中；同时，从U中移除顶点</a:t>
            </a:r>
            <a:r>
              <a:rPr lang="en-US" altLang="zh-CN" sz="3600"/>
              <a:t>u</a:t>
            </a:r>
            <a:r>
              <a:rPr lang="zh-CN" altLang="en-US" sz="3600"/>
              <a:t>。</a:t>
            </a:r>
          </a:p>
          <a:p>
            <a:r>
              <a:rPr lang="zh-CN" altLang="en-US" sz="3600"/>
              <a:t>3.  更新U中各个顶点到源点s的距离。（松弛操作）</a:t>
            </a:r>
          </a:p>
          <a:p>
            <a:r>
              <a:rPr lang="zh-CN" altLang="en-US" sz="3600"/>
              <a:t>4.  重复步骤2和3，直到遍历完所有顶点。</a:t>
            </a:r>
          </a:p>
        </p:txBody>
      </p:sp>
    </p:spTree>
    <p:extLst>
      <p:ext uri="{BB962C8B-B14F-4D97-AF65-F5344CB8AC3E}">
        <p14:creationId xmlns:p14="http://schemas.microsoft.com/office/powerpoint/2010/main" val="35893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0AEA46-24CB-856B-3084-D19EFD3C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3" y="1712470"/>
            <a:ext cx="5269094" cy="34330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3247CA-4394-E203-E2B6-86FF128A3CB8}"/>
              </a:ext>
            </a:extLst>
          </p:cNvPr>
          <p:cNvSpPr/>
          <p:nvPr/>
        </p:nvSpPr>
        <p:spPr>
          <a:xfrm>
            <a:off x="2083070" y="261787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松弛操作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5598C-4A59-042A-F368-58EBC824F8C3}"/>
              </a:ext>
            </a:extLst>
          </p:cNvPr>
          <p:cNvSpPr txBox="1"/>
          <p:nvPr/>
        </p:nvSpPr>
        <p:spPr>
          <a:xfrm>
            <a:off x="6500554" y="4036204"/>
            <a:ext cx="48013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altLang="zh-CN" sz="2800"/>
              <a:t>if (dis[v] &gt; dis[u] + w(u,v)) 	</a:t>
            </a:r>
            <a:endParaRPr lang="en-US" altLang="zh-CN" sz="2800"/>
          </a:p>
          <a:p>
            <a:r>
              <a:rPr lang="en-US" altLang="zh-CN" sz="2800"/>
              <a:t>      </a:t>
            </a:r>
            <a:r>
              <a:rPr lang="pl-PL" altLang="zh-CN" sz="2800"/>
              <a:t>dis[v] = dis[u] + w(u,v)</a:t>
            </a:r>
          </a:p>
        </p:txBody>
      </p:sp>
    </p:spTree>
    <p:extLst>
      <p:ext uri="{BB962C8B-B14F-4D97-AF65-F5344CB8AC3E}">
        <p14:creationId xmlns:p14="http://schemas.microsoft.com/office/powerpoint/2010/main" val="31995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E494A83-56D1-4719-E397-100DCB76BFBF}"/>
              </a:ext>
            </a:extLst>
          </p:cNvPr>
          <p:cNvSpPr/>
          <p:nvPr/>
        </p:nvSpPr>
        <p:spPr>
          <a:xfrm>
            <a:off x="1094509" y="11152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25EDEEB-2835-60DC-60B6-F6ABB75FDC24}"/>
              </a:ext>
            </a:extLst>
          </p:cNvPr>
          <p:cNvSpPr/>
          <p:nvPr/>
        </p:nvSpPr>
        <p:spPr>
          <a:xfrm>
            <a:off x="4066310" y="1115289"/>
            <a:ext cx="810491" cy="8174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7E205A-C632-6E04-3A9B-193C15B23235}"/>
              </a:ext>
            </a:extLst>
          </p:cNvPr>
          <p:cNvSpPr/>
          <p:nvPr/>
        </p:nvSpPr>
        <p:spPr>
          <a:xfrm>
            <a:off x="7114309" y="1115289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accent1"/>
                </a:solidFill>
              </a:rPr>
              <a:t>0</a:t>
            </a:r>
            <a:endParaRPr lang="zh-CN" altLang="en-US" sz="280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AD9BB-5907-A6A6-C744-D9239D5095E2}"/>
              </a:ext>
            </a:extLst>
          </p:cNvPr>
          <p:cNvSpPr txBox="1"/>
          <p:nvPr/>
        </p:nvSpPr>
        <p:spPr>
          <a:xfrm>
            <a:off x="1988127" y="1293166"/>
            <a:ext cx="2223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集合U中顶点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92479B-2AF5-E7CB-FA87-3DC6DE4539AA}"/>
              </a:ext>
            </a:extLst>
          </p:cNvPr>
          <p:cNvSpPr txBox="1"/>
          <p:nvPr/>
        </p:nvSpPr>
        <p:spPr>
          <a:xfrm>
            <a:off x="4984172" y="1293166"/>
            <a:ext cx="2223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集合</a:t>
            </a:r>
            <a:r>
              <a:rPr lang="en-US" altLang="zh-CN" sz="2400"/>
              <a:t>S</a:t>
            </a:r>
            <a:r>
              <a:rPr lang="zh-CN" altLang="en-US" sz="2400"/>
              <a:t>中顶点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036036-3E8E-D00E-C6AC-F2706E5355D3}"/>
              </a:ext>
            </a:extLst>
          </p:cNvPr>
          <p:cNvSpPr txBox="1"/>
          <p:nvPr/>
        </p:nvSpPr>
        <p:spPr>
          <a:xfrm>
            <a:off x="8066808" y="1293165"/>
            <a:ext cx="2788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圈中数字：距离</a:t>
            </a:r>
          </a:p>
          <a:p>
            <a:endParaRPr lang="zh-CN" altLang="en-US" sz="24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50F9BE-030B-18B5-9929-83ED21371BCB}"/>
              </a:ext>
            </a:extLst>
          </p:cNvPr>
          <p:cNvSpPr/>
          <p:nvPr/>
        </p:nvSpPr>
        <p:spPr>
          <a:xfrm>
            <a:off x="1094508" y="33250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490451-E312-C13C-72DF-DBAEAF0544E8}"/>
              </a:ext>
            </a:extLst>
          </p:cNvPr>
          <p:cNvSpPr/>
          <p:nvPr/>
        </p:nvSpPr>
        <p:spPr>
          <a:xfrm>
            <a:off x="3401291" y="236912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E751D-2D00-B3CE-D16A-1121311DF8DA}"/>
              </a:ext>
            </a:extLst>
          </p:cNvPr>
          <p:cNvSpPr/>
          <p:nvPr/>
        </p:nvSpPr>
        <p:spPr>
          <a:xfrm>
            <a:off x="5978235" y="236912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1B243F-1E49-6BB5-163C-8D5AAB8E9DAA}"/>
              </a:ext>
            </a:extLst>
          </p:cNvPr>
          <p:cNvSpPr/>
          <p:nvPr/>
        </p:nvSpPr>
        <p:spPr>
          <a:xfrm>
            <a:off x="3349334" y="46204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DD0A62A-F4DE-3F7F-FF25-17B0C2A7DA3F}"/>
              </a:ext>
            </a:extLst>
          </p:cNvPr>
          <p:cNvSpPr/>
          <p:nvPr/>
        </p:nvSpPr>
        <p:spPr>
          <a:xfrm>
            <a:off x="5978235" y="46204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INF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0EEEAF-C8A0-F1A7-C990-0FBD8391ED7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904999" y="2777834"/>
            <a:ext cx="1496292" cy="845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964A6DA-B035-62CC-DF2A-49658425E920}"/>
              </a:ext>
            </a:extLst>
          </p:cNvPr>
          <p:cNvCxnSpPr>
            <a:cxnSpLocks/>
            <a:stCxn id="9" idx="5"/>
            <a:endCxn id="12" idx="2"/>
          </p:cNvCxnSpPr>
          <p:nvPr/>
        </p:nvCxnSpPr>
        <p:spPr>
          <a:xfrm>
            <a:off x="1786305" y="4022800"/>
            <a:ext cx="1563029" cy="1006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DBE685-E77C-52CA-B605-0C53D425053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3754580" y="3186543"/>
            <a:ext cx="51957" cy="1433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20F86CB-FF44-3F26-C1A2-E8DEC31C3B8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211782" y="2777834"/>
            <a:ext cx="1766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C74C12F-5B10-1313-DF0A-AB81F05347D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159824" y="5029199"/>
            <a:ext cx="1818411" cy="5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00ACDA7-866E-A1E4-B4D5-51FED2C8E16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6383481" y="3186543"/>
            <a:ext cx="0" cy="1433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4E1A31-9CAA-4A15-F42E-86EDF82A254F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041131" y="3066835"/>
            <a:ext cx="2055798" cy="1673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3A48BB-90BA-C0F0-1885-616DD969F867}"/>
              </a:ext>
            </a:extLst>
          </p:cNvPr>
          <p:cNvSpPr txBox="1"/>
          <p:nvPr/>
        </p:nvSpPr>
        <p:spPr>
          <a:xfrm>
            <a:off x="2328829" y="2777834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F5AF86-40A7-1424-BC37-9452974F59D5}"/>
              </a:ext>
            </a:extLst>
          </p:cNvPr>
          <p:cNvSpPr txBox="1"/>
          <p:nvPr/>
        </p:nvSpPr>
        <p:spPr>
          <a:xfrm>
            <a:off x="3375312" y="3636816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9</a:t>
            </a:r>
            <a:endParaRPr lang="zh-CN" altLang="en-US" sz="24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32A2BF3-C9DC-E884-F828-8C080F5F6EBC}"/>
              </a:ext>
            </a:extLst>
          </p:cNvPr>
          <p:cNvSpPr txBox="1"/>
          <p:nvPr/>
        </p:nvSpPr>
        <p:spPr>
          <a:xfrm>
            <a:off x="2276872" y="4525999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12</a:t>
            </a:r>
            <a:endParaRPr lang="zh-CN" altLang="en-US" sz="24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E6E44E4-98AB-BE3E-79D4-5049FADE2491}"/>
              </a:ext>
            </a:extLst>
          </p:cNvPr>
          <p:cNvSpPr txBox="1"/>
          <p:nvPr/>
        </p:nvSpPr>
        <p:spPr>
          <a:xfrm>
            <a:off x="4876801" y="2313934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59EE92C-1C28-31AF-227B-A9A70BFFFA0C}"/>
              </a:ext>
            </a:extLst>
          </p:cNvPr>
          <p:cNvSpPr txBox="1"/>
          <p:nvPr/>
        </p:nvSpPr>
        <p:spPr>
          <a:xfrm>
            <a:off x="4847821" y="3928990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4</a:t>
            </a:r>
            <a:endParaRPr lang="zh-CN" altLang="en-US" sz="24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17E3DC-04A3-5CFB-E293-34CFCD2B94B4}"/>
              </a:ext>
            </a:extLst>
          </p:cNvPr>
          <p:cNvSpPr txBox="1"/>
          <p:nvPr/>
        </p:nvSpPr>
        <p:spPr>
          <a:xfrm>
            <a:off x="4876801" y="5084616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5</a:t>
            </a:r>
            <a:endParaRPr lang="zh-CN" altLang="en-US" sz="2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61D471-199C-53A7-3047-5E5D4CA36423}"/>
              </a:ext>
            </a:extLst>
          </p:cNvPr>
          <p:cNvSpPr txBox="1"/>
          <p:nvPr/>
        </p:nvSpPr>
        <p:spPr>
          <a:xfrm>
            <a:off x="6397335" y="3622961"/>
            <a:ext cx="810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13</a:t>
            </a:r>
            <a:endParaRPr lang="zh-CN" altLang="en-US" sz="24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A79247-E80B-D89E-8CA2-F92FA443647C}"/>
              </a:ext>
            </a:extLst>
          </p:cNvPr>
          <p:cNvSpPr txBox="1"/>
          <p:nvPr/>
        </p:nvSpPr>
        <p:spPr>
          <a:xfrm>
            <a:off x="1551711" y="4142508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57E935-5C5B-5FAA-7AEA-C75F1E0CBE72}"/>
              </a:ext>
            </a:extLst>
          </p:cNvPr>
          <p:cNvSpPr txBox="1"/>
          <p:nvPr/>
        </p:nvSpPr>
        <p:spPr>
          <a:xfrm>
            <a:off x="3902673" y="3042347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BF83829-E0B7-46F5-E3F6-B899D249646E}"/>
              </a:ext>
            </a:extLst>
          </p:cNvPr>
          <p:cNvSpPr txBox="1"/>
          <p:nvPr/>
        </p:nvSpPr>
        <p:spPr>
          <a:xfrm>
            <a:off x="3902673" y="5299408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3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A3744E3-3EE1-73D4-04DC-43DE0A36816E}"/>
              </a:ext>
            </a:extLst>
          </p:cNvPr>
          <p:cNvSpPr txBox="1"/>
          <p:nvPr/>
        </p:nvSpPr>
        <p:spPr>
          <a:xfrm>
            <a:off x="6506397" y="3028491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4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83F69C5-B440-CEB6-C1B3-1B243D274E5D}"/>
              </a:ext>
            </a:extLst>
          </p:cNvPr>
          <p:cNvSpPr txBox="1"/>
          <p:nvPr/>
        </p:nvSpPr>
        <p:spPr>
          <a:xfrm>
            <a:off x="6461452" y="5361615"/>
            <a:ext cx="3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5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7D1C572-C46B-BC91-8F7B-7D64BB83A1E6}"/>
              </a:ext>
            </a:extLst>
          </p:cNvPr>
          <p:cNvSpPr/>
          <p:nvPr/>
        </p:nvSpPr>
        <p:spPr>
          <a:xfrm>
            <a:off x="1094507" y="33250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9A30F55-0F2E-F4CB-9D6F-687F31C71F17}"/>
              </a:ext>
            </a:extLst>
          </p:cNvPr>
          <p:cNvSpPr/>
          <p:nvPr/>
        </p:nvSpPr>
        <p:spPr>
          <a:xfrm>
            <a:off x="3401291" y="236689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D0580A3-216E-B9D1-88F1-25F05A1EA70D}"/>
              </a:ext>
            </a:extLst>
          </p:cNvPr>
          <p:cNvSpPr/>
          <p:nvPr/>
        </p:nvSpPr>
        <p:spPr>
          <a:xfrm>
            <a:off x="3341023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346F2EF-3D4D-7E92-13E9-0337CB7C6161}"/>
              </a:ext>
            </a:extLst>
          </p:cNvPr>
          <p:cNvSpPr/>
          <p:nvPr/>
        </p:nvSpPr>
        <p:spPr>
          <a:xfrm>
            <a:off x="5978234" y="2356881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B878CE-A5CE-8C01-EA58-30CF721D6D6C}"/>
              </a:ext>
            </a:extLst>
          </p:cNvPr>
          <p:cNvSpPr/>
          <p:nvPr/>
        </p:nvSpPr>
        <p:spPr>
          <a:xfrm>
            <a:off x="3331168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10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E9665A-9F12-4F05-B9A3-3DDF883359C8}"/>
              </a:ext>
            </a:extLst>
          </p:cNvPr>
          <p:cNvSpPr/>
          <p:nvPr/>
        </p:nvSpPr>
        <p:spPr>
          <a:xfrm>
            <a:off x="5971308" y="2351850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4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2B83BAA-F3E2-AD1E-8754-9D9988813A74}"/>
              </a:ext>
            </a:extLst>
          </p:cNvPr>
          <p:cNvSpPr/>
          <p:nvPr/>
        </p:nvSpPr>
        <p:spPr>
          <a:xfrm>
            <a:off x="3335323" y="4620489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8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6F8A508-858F-44C9-9D38-D568D278936F}"/>
              </a:ext>
            </a:extLst>
          </p:cNvPr>
          <p:cNvSpPr/>
          <p:nvPr/>
        </p:nvSpPr>
        <p:spPr>
          <a:xfrm>
            <a:off x="5967918" y="4634345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17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E22107-476F-2FE1-0C88-B72E0355A8FE}"/>
              </a:ext>
            </a:extLst>
          </p:cNvPr>
          <p:cNvSpPr/>
          <p:nvPr/>
        </p:nvSpPr>
        <p:spPr>
          <a:xfrm>
            <a:off x="3332712" y="4620488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8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523FB02-4CE3-58F0-8D10-D1151A880306}"/>
              </a:ext>
            </a:extLst>
          </p:cNvPr>
          <p:cNvSpPr/>
          <p:nvPr/>
        </p:nvSpPr>
        <p:spPr>
          <a:xfrm>
            <a:off x="5967075" y="4629314"/>
            <a:ext cx="810491" cy="8174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</a:rPr>
              <a:t>17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1" grpId="0" animBg="1"/>
      <p:bldP spid="5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07A123-15F0-C889-E78D-E6A71F0F38D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6169540"/>
              </p:ext>
            </p:extLst>
          </p:nvPr>
        </p:nvGraphicFramePr>
        <p:xfrm>
          <a:off x="615950" y="1648518"/>
          <a:ext cx="10960100" cy="232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Dijkstra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时间复杂度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空间复杂度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适用情况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朴素法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O(V</a:t>
                      </a:r>
                      <a:r>
                        <a:rPr lang="en-US" altLang="zh-CN" sz="2800" baseline="30000"/>
                        <a:t>2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稠密图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 b="0"/>
                        <a:t>堆优化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/>
                        <a:t>O(ElogV)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sz="2800">
                          <a:sym typeface="+mn-ea"/>
                        </a:rPr>
                        <a:t>O(V+E)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2800"/>
                        <a:t>稀疏图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2D63FBF-68AC-4FEA-E2DC-1A39DA0F3331}"/>
              </a:ext>
            </a:extLst>
          </p:cNvPr>
          <p:cNvSpPr/>
          <p:nvPr/>
        </p:nvSpPr>
        <p:spPr>
          <a:xfrm>
            <a:off x="2101414" y="286725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算法复杂度分析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428762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A7DDB0-4C39-6EE7-4BD0-E08B072D0C7F}"/>
              </a:ext>
            </a:extLst>
          </p:cNvPr>
          <p:cNvSpPr/>
          <p:nvPr/>
        </p:nvSpPr>
        <p:spPr>
          <a:xfrm>
            <a:off x="2184917" y="2787227"/>
            <a:ext cx="71433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Bellman-Ford</a:t>
            </a:r>
            <a:r>
              <a:rPr lang="zh-CN" altLang="en-US" sz="6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8847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899663-0B50-636D-7743-379D011329FB}"/>
              </a:ext>
            </a:extLst>
          </p:cNvPr>
          <p:cNvSpPr txBox="1"/>
          <p:nvPr/>
        </p:nvSpPr>
        <p:spPr>
          <a:xfrm>
            <a:off x="554528" y="1216306"/>
            <a:ext cx="103181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/>
              <a:t>Bellman-Ford算法：</a:t>
            </a: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3600"/>
              <a:t>执行V-1次“对每条边做松弛操作”</a:t>
            </a: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3600"/>
              <a:t>时间复杂度O(VE)，空间复杂度O(V+E)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/>
              <a:t>适用情况</a:t>
            </a: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3600"/>
              <a:t>求解单源最短路径问题</a:t>
            </a:r>
          </a:p>
          <a:p>
            <a:pPr marL="1028700" lvl="1" indent="-571500">
              <a:buFont typeface="Wingdings" panose="05000000000000000000" pitchFamily="2" charset="2"/>
              <a:buChar char="n"/>
            </a:pPr>
            <a:r>
              <a:rPr lang="zh-CN" altLang="en-US" sz="3600"/>
              <a:t>图中可以有负权边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/>
              <a:t>特点：可以判断出图中有没有负权环</a:t>
            </a:r>
          </a:p>
        </p:txBody>
      </p:sp>
    </p:spTree>
    <p:extLst>
      <p:ext uri="{BB962C8B-B14F-4D97-AF65-F5344CB8AC3E}">
        <p14:creationId xmlns:p14="http://schemas.microsoft.com/office/powerpoint/2010/main" val="260432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d7e2f37-fb3b-4e04-9a5f-35a65a970f1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328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60</cp:revision>
  <dcterms:created xsi:type="dcterms:W3CDTF">2021-07-29T09:24:54Z</dcterms:created>
  <dcterms:modified xsi:type="dcterms:W3CDTF">2023-02-15T06:53:09Z</dcterms:modified>
</cp:coreProperties>
</file>