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4" r:id="rId3"/>
    <p:sldId id="500" r:id="rId5"/>
    <p:sldId id="1136" r:id="rId6"/>
    <p:sldId id="1516" r:id="rId7"/>
    <p:sldId id="1788" r:id="rId8"/>
    <p:sldId id="1610" r:id="rId9"/>
    <p:sldId id="1607" r:id="rId10"/>
    <p:sldId id="1789" r:id="rId11"/>
    <p:sldId id="1606" r:id="rId12"/>
    <p:sldId id="1609" r:id="rId13"/>
    <p:sldId id="1613" r:id="rId14"/>
    <p:sldId id="1611" r:id="rId15"/>
    <p:sldId id="1790" r:id="rId16"/>
    <p:sldId id="1712" r:id="rId17"/>
    <p:sldId id="1843" r:id="rId18"/>
    <p:sldId id="1844" r:id="rId19"/>
    <p:sldId id="1845" r:id="rId20"/>
    <p:sldId id="1846" r:id="rId21"/>
    <p:sldId id="1847" r:id="rId22"/>
    <p:sldId id="1849" r:id="rId23"/>
    <p:sldId id="1850" r:id="rId24"/>
    <p:sldId id="1546" r:id="rId25"/>
    <p:sldId id="1614" r:id="rId26"/>
    <p:sldId id="1615" r:id="rId27"/>
    <p:sldId id="1898" r:id="rId28"/>
    <p:sldId id="1904" r:id="rId29"/>
    <p:sldId id="1903" r:id="rId30"/>
    <p:sldId id="1896" r:id="rId31"/>
    <p:sldId id="1897" r:id="rId32"/>
    <p:sldId id="1115" r:id="rId33"/>
    <p:sldId id="1616" r:id="rId34"/>
    <p:sldId id="467" r:id="rId35"/>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41908"/>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9" d="100"/>
          <a:sy n="89" d="100"/>
        </p:scale>
        <p:origin x="-678" y="-108"/>
      </p:cViewPr>
      <p:guideLst>
        <p:guide orient="horz" pos="2140"/>
        <p:guide pos="391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gs" Target="tags/tag259.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https://www.bilibili.com/video/BV1RT4y1j7pP 毕导 算法一期</a:t>
            </a:r>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n0+n1+n2 = n0+n2</a:t>
            </a:r>
            <a:endParaRPr lang="en-US" altLang="zh-CN"/>
          </a:p>
          <a:p>
            <a:r>
              <a:rPr lang="en-US" altLang="zh-CN"/>
              <a:t>2*n2 = </a:t>
            </a:r>
            <a:r>
              <a:rPr lang="en-US" altLang="zh-CN">
                <a:sym typeface="+mn-ea"/>
              </a:rPr>
              <a:t>n0+n2 - 1</a:t>
            </a:r>
            <a:endParaRPr lang="en-US" altLang="zh-CN">
              <a:sym typeface="+mn-ea"/>
            </a:endParaRPr>
          </a:p>
          <a:p>
            <a:r>
              <a:rPr lang="en-US" altLang="zh-CN"/>
              <a:t>n2 = n0-1</a:t>
            </a:r>
            <a:endParaRPr lang="en-US" altLang="zh-CN"/>
          </a:p>
          <a:p>
            <a:r>
              <a:rPr lang="zh-CN" altLang="en-US"/>
              <a:t>总数</a:t>
            </a:r>
            <a:r>
              <a:rPr lang="en-US" altLang="zh-CN"/>
              <a:t> = 2n0-1</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我希望在短短的四节课中和孩子们交流的过程中，我希望我交给同学们的绝对不止于编程。更多地是思考问题的能力，解决问题的能力，以及受用一生的良好习惯。</a:t>
            </a:r>
            <a:endParaRPr lang="zh-CN" altLang="en-US"/>
          </a:p>
          <a:p>
            <a:r>
              <a:rPr lang="zh-CN" altLang="en-US"/>
              <a:t>希望同学们能够打起精神，由我带领大家，开启编程学习的旅程，期待大家良好的表现。同时也希望家长们能够配合好我们的工作，</a:t>
            </a:r>
            <a:endParaRPr lang="zh-CN" altLang="en-US"/>
          </a:p>
          <a:p>
            <a:r>
              <a:rPr lang="zh-CN" altLang="en-US"/>
              <a:t>各位同学们，家长们，我们线下见。谢谢大家。</a:t>
            </a:r>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5F4068-628E-4D58-8304-7B3579480A0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#include &lt;bits/stdc++.h&gt;</a:t>
            </a:r>
            <a:endParaRPr lang="zh-CN" altLang="en-US"/>
          </a:p>
          <a:p>
            <a:r>
              <a:rPr lang="zh-CN" altLang="en-US"/>
              <a:t>using namespace std;</a:t>
            </a:r>
            <a:endParaRPr lang="zh-CN" altLang="en-US"/>
          </a:p>
          <a:p>
            <a:r>
              <a:rPr lang="zh-CN" altLang="en-US"/>
              <a:t>int main()</a:t>
            </a:r>
            <a:endParaRPr lang="zh-CN" altLang="en-US"/>
          </a:p>
          <a:p>
            <a:r>
              <a:rPr lang="zh-CN" altLang="en-US"/>
              <a:t>{</a:t>
            </a:r>
            <a:endParaRPr lang="zh-CN" altLang="en-US"/>
          </a:p>
          <a:p>
            <a:r>
              <a:rPr lang="zh-CN" altLang="en-US"/>
              <a:t>	int n, a[105], w[105], s = 0, ws = 0;</a:t>
            </a:r>
            <a:endParaRPr lang="zh-CN" altLang="en-US"/>
          </a:p>
          <a:p>
            <a:r>
              <a:rPr lang="zh-CN" altLang="en-US"/>
              <a:t>	cin &gt;&gt; n;</a:t>
            </a:r>
            <a:endParaRPr lang="zh-CN" altLang="en-US"/>
          </a:p>
          <a:p>
            <a:r>
              <a:rPr lang="zh-CN" altLang="en-US"/>
              <a:t>	for(int i = 1; i &lt;= n; ++i)</a:t>
            </a:r>
            <a:endParaRPr lang="zh-CN" altLang="en-US"/>
          </a:p>
          <a:p>
            <a:r>
              <a:rPr lang="zh-CN" altLang="en-US"/>
              <a:t>		cin &gt;&gt; a[i];</a:t>
            </a:r>
            <a:endParaRPr lang="zh-CN" altLang="en-US"/>
          </a:p>
          <a:p>
            <a:r>
              <a:rPr lang="zh-CN" altLang="en-US"/>
              <a:t>	for(int i = 1; i &lt;= n; ++i)</a:t>
            </a:r>
            <a:endParaRPr lang="zh-CN" altLang="en-US"/>
          </a:p>
          <a:p>
            <a:r>
              <a:rPr lang="zh-CN" altLang="en-US"/>
              <a:t>	{</a:t>
            </a:r>
            <a:endParaRPr lang="zh-CN" altLang="en-US"/>
          </a:p>
          <a:p>
            <a:r>
              <a:rPr lang="zh-CN" altLang="en-US"/>
              <a:t>		cin &gt;&gt; w[i];</a:t>
            </a:r>
            <a:endParaRPr lang="zh-CN" altLang="en-US"/>
          </a:p>
          <a:p>
            <a:r>
              <a:rPr lang="zh-CN" altLang="en-US"/>
              <a:t>		ws += w[i];</a:t>
            </a:r>
            <a:endParaRPr lang="zh-CN" altLang="en-US"/>
          </a:p>
          <a:p>
            <a:r>
              <a:rPr lang="zh-CN" altLang="en-US"/>
              <a:t>	}</a:t>
            </a:r>
            <a:endParaRPr lang="zh-CN" altLang="en-US"/>
          </a:p>
          <a:p>
            <a:r>
              <a:rPr lang="zh-CN" altLang="en-US"/>
              <a:t>	for(int i = 1; i &lt;= n; ++i)</a:t>
            </a:r>
            <a:endParaRPr lang="zh-CN" altLang="en-US"/>
          </a:p>
          <a:p>
            <a:r>
              <a:rPr lang="zh-CN" altLang="en-US"/>
              <a:t>		s += a[i]*w[i];</a:t>
            </a:r>
            <a:endParaRPr lang="zh-CN" altLang="en-US"/>
          </a:p>
          <a:p>
            <a:r>
              <a:rPr lang="zh-CN" altLang="en-US"/>
              <a:t>	cout &lt;&lt; fixed &lt;&lt; setprecision(2) &lt;&lt; (double)s/ws;</a:t>
            </a:r>
            <a:endParaRPr lang="zh-CN" altLang="en-US"/>
          </a:p>
          <a:p>
            <a:r>
              <a:rPr lang="zh-CN" altLang="en-US"/>
              <a:t>	return 0;</a:t>
            </a:r>
            <a:endParaRPr lang="zh-CN" altLang="en-US"/>
          </a:p>
          <a:p>
            <a:r>
              <a:rPr lang="zh-CN" altLang="en-US"/>
              <a: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3*3+3*6+2*1+2*4+2*8=53</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戴维·霍夫曼于</a:t>
            </a:r>
            <a:r>
              <a:rPr lang="en-US" altLang="zh-CN"/>
              <a:t>1952</a:t>
            </a:r>
            <a:r>
              <a:rPr lang="zh-CN" altLang="en-US"/>
              <a:t>年发明</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7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69.xml"/><Relationship Id="rId2" Type="http://schemas.openxmlformats.org/officeDocument/2006/relationships/tags" Target="../tags/tag68.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2.xml"/><Relationship Id="rId2" Type="http://schemas.openxmlformats.org/officeDocument/2006/relationships/tags" Target="../tags/tag81.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right_up.png" TargetMode="External"/><Relationship Id="rId8" Type="http://schemas.openxmlformats.org/officeDocument/2006/relationships/image" Target="../media/image3.png"/><Relationship Id="rId7" Type="http://schemas.openxmlformats.org/officeDocument/2006/relationships/tags" Target="../tags/tag91.xml"/><Relationship Id="rId6" Type="http://schemas.openxmlformats.org/officeDocument/2006/relationships/image" Target="file:///C:\Users\1V994W2\PycharmProjects\PPT_Background_Generation/pic_temp/0_pic_quater_left_up.png" TargetMode="External"/><Relationship Id="rId5" Type="http://schemas.openxmlformats.org/officeDocument/2006/relationships/image" Target="../media/image2.png"/><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4" Type="http://schemas.openxmlformats.org/officeDocument/2006/relationships/tags" Target="../tags/tag96.xml"/><Relationship Id="rId13" Type="http://schemas.openxmlformats.org/officeDocument/2006/relationships/tags" Target="../tags/tag95.xml"/><Relationship Id="rId12" Type="http://schemas.openxmlformats.org/officeDocument/2006/relationships/tags" Target="../tags/tag9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8.xml"/><Relationship Id="rId2" Type="http://schemas.openxmlformats.org/officeDocument/2006/relationships/tags" Target="../tags/tag97.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right_up.png" TargetMode="External"/><Relationship Id="rId8" Type="http://schemas.openxmlformats.org/officeDocument/2006/relationships/image" Target="../media/image3.png"/><Relationship Id="rId7" Type="http://schemas.openxmlformats.org/officeDocument/2006/relationships/tags" Target="../tags/tag108.xml"/><Relationship Id="rId6" Type="http://schemas.openxmlformats.org/officeDocument/2006/relationships/image" Target="file:///C:\Users\1V994W2\PycharmProjects\PPT_Background_Generation/pic_temp/0_pic_quater_left_up.png" TargetMode="External"/><Relationship Id="rId5" Type="http://schemas.openxmlformats.org/officeDocument/2006/relationships/image" Target="../media/image2.png"/><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5" Type="http://schemas.openxmlformats.org/officeDocument/2006/relationships/tags" Target="../tags/tag114.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right_up.png" TargetMode="External"/><Relationship Id="rId8" Type="http://schemas.openxmlformats.org/officeDocument/2006/relationships/image" Target="../media/image3.png"/><Relationship Id="rId7" Type="http://schemas.openxmlformats.org/officeDocument/2006/relationships/tags" Target="../tags/tag118.xml"/><Relationship Id="rId6" Type="http://schemas.openxmlformats.org/officeDocument/2006/relationships/image" Target="file:///C:\Users\1V994W2\PycharmProjects\PPT_Background_Generation/pic_temp/0_pic_quater_left_up.png" TargetMode="External"/><Relationship Id="rId5" Type="http://schemas.openxmlformats.org/officeDocument/2006/relationships/image" Target="../media/image2.png"/><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5" Type="http://schemas.openxmlformats.org/officeDocument/2006/relationships/tags" Target="../tags/tag124.xml"/><Relationship Id="rId14" Type="http://schemas.openxmlformats.org/officeDocument/2006/relationships/tags" Target="../tags/tag123.xml"/><Relationship Id="rId13" Type="http://schemas.openxmlformats.org/officeDocument/2006/relationships/tags" Target="../tags/tag122.xml"/><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right_up.png" TargetMode="External"/><Relationship Id="rId8" Type="http://schemas.openxmlformats.org/officeDocument/2006/relationships/image" Target="../media/image3.png"/><Relationship Id="rId7" Type="http://schemas.openxmlformats.org/officeDocument/2006/relationships/tags" Target="../tags/tag128.xml"/><Relationship Id="rId6" Type="http://schemas.openxmlformats.org/officeDocument/2006/relationships/image" Target="file:///C:\Users\1V994W2\PycharmProjects\PPT_Background_Generation/pic_temp/0_pic_quater_left_up.png" TargetMode="External"/><Relationship Id="rId5" Type="http://schemas.openxmlformats.org/officeDocument/2006/relationships/image" Target="../media/image2.png"/><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7" Type="http://schemas.openxmlformats.org/officeDocument/2006/relationships/tags" Target="../tags/tag136.xml"/><Relationship Id="rId16" Type="http://schemas.openxmlformats.org/officeDocument/2006/relationships/tags" Target="../tags/tag135.xml"/><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6.png"/><Relationship Id="rId7" Type="http://schemas.openxmlformats.org/officeDocument/2006/relationships/tags" Target="../tags/tag140.xml"/><Relationship Id="rId6" Type="http://schemas.openxmlformats.org/officeDocument/2006/relationships/image" Target="file:///C:\Users\1V994W2\PycharmProjects\PPT_Background_Generation/pic_temp/0_pic_quater_left_up.png" TargetMode="External"/><Relationship Id="rId5" Type="http://schemas.openxmlformats.org/officeDocument/2006/relationships/image" Target="../media/image2.png"/><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4" Type="http://schemas.openxmlformats.org/officeDocument/2006/relationships/tags" Target="../tags/tag145.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xml"/><Relationship Id="rId2" Type="http://schemas.openxmlformats.org/officeDocument/2006/relationships/tags" Target="../tags/tag9.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3.xml"/><Relationship Id="rId2" Type="http://schemas.openxmlformats.org/officeDocument/2006/relationships/tags" Target="../tags/tag22.xml"/><Relationship Id="rId14" Type="http://schemas.openxmlformats.org/officeDocument/2006/relationships/tags" Target="../tags/tag30.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3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32.xml"/><Relationship Id="rId2" Type="http://schemas.openxmlformats.org/officeDocument/2006/relationships/tags" Target="../tags/tag31.xml"/><Relationship Id="rId16" Type="http://schemas.openxmlformats.org/officeDocument/2006/relationships/tags" Target="../tags/tag41.xml"/><Relationship Id="rId15" Type="http://schemas.openxmlformats.org/officeDocument/2006/relationships/tags" Target="../tags/tag40.xml"/><Relationship Id="rId14" Type="http://schemas.openxmlformats.org/officeDocument/2006/relationships/tags" Target="../tags/tag39.xml"/><Relationship Id="rId13" Type="http://schemas.openxmlformats.org/officeDocument/2006/relationships/tags" Target="../tags/tag38.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3.xml"/><Relationship Id="rId4" Type="http://schemas.openxmlformats.org/officeDocument/2006/relationships/image" Target="file:///C:\Users\1V994W2\Documents\Tencent%20Files\574576071\FileRecv\&#25340;&#35013;&#32032;&#26448;\forright\\06\subject_holdleft_84,125,158_0_staid_full_0.png" TargetMode="External"/><Relationship Id="rId3" Type="http://schemas.openxmlformats.org/officeDocument/2006/relationships/image" Target="../media/image5.png"/><Relationship Id="rId2" Type="http://schemas.openxmlformats.org/officeDocument/2006/relationships/tags" Target="../tags/tag42.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5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52.xml"/><Relationship Id="rId2" Type="http://schemas.openxmlformats.org/officeDocument/2006/relationships/tags" Target="../tags/tag51.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6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61.xml"/><Relationship Id="rId2" Type="http://schemas.openxmlformats.org/officeDocument/2006/relationships/tags" Target="../tags/tag60.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8"/>
            </p:custDataLst>
          </p:nvPr>
        </p:nvSpPr>
        <p:spPr>
          <a:xfrm>
            <a:off x="6432557" y="4663337"/>
            <a:ext cx="191071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pitchFamily="3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9"/>
            </p:custDataLst>
          </p:nvPr>
        </p:nvSpPr>
        <p:spPr>
          <a:xfrm>
            <a:off x="6432557" y="5138317"/>
            <a:ext cx="191071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pitchFamily="3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副标题 2"/>
          <p:cNvSpPr>
            <a:spLocks noGrp="1"/>
          </p:cNvSpPr>
          <p:nvPr>
            <p:ph type="subTitle" idx="14" hasCustomPrompt="1"/>
            <p:custDataLst>
              <p:tags r:id="rId10"/>
            </p:custDataLst>
          </p:nvPr>
        </p:nvSpPr>
        <p:spPr>
          <a:xfrm>
            <a:off x="6432556" y="3188232"/>
            <a:ext cx="4826000" cy="1111250"/>
          </a:xfrm>
        </p:spPr>
        <p:txBody>
          <a:bodyPr vert="horz" wrap="square" lIns="0" tIns="0" rIns="0" bIns="0" anchor="t" anchorCtr="0">
            <a:normAutofit/>
          </a:bodyPr>
          <a:lstStyle>
            <a:lvl1pPr marL="0" marR="0" indent="0" algn="l" defTabSz="914400" rtl="0" eaLnBrk="1" fontAlgn="auto" latinLnBrk="0" hangingPunct="1">
              <a:lnSpc>
                <a:spcPct val="12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
        <p:nvSpPr>
          <p:cNvPr id="2" name="标题 1"/>
          <p:cNvSpPr>
            <a:spLocks noGrp="1"/>
          </p:cNvSpPr>
          <p:nvPr>
            <p:ph type="ctrTitle" idx="13" hasCustomPrompt="1"/>
            <p:custDataLst>
              <p:tags r:id="rId11"/>
            </p:custDataLst>
          </p:nvPr>
        </p:nvSpPr>
        <p:spPr>
          <a:xfrm>
            <a:off x="6432557" y="2012848"/>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0" y="0"/>
            <a:ext cx="12192000" cy="588767"/>
            <a:chOff x="0" y="0"/>
            <a:chExt cx="12192000" cy="588767"/>
          </a:xfrm>
        </p:grpSpPr>
        <p:pic>
          <p:nvPicPr>
            <p:cNvPr id="8" name="图片 7"/>
            <p:cNvPicPr/>
            <p:nvPr userDrawn="1">
              <p:custDataLst>
                <p:tags r:id="rId3"/>
              </p:custDataLst>
            </p:nvPr>
          </p:nvPicPr>
          <p:blipFill>
            <a:blip r:embed="rId4" r:link="rId5" cstate="screen"/>
            <a:stretch>
              <a:fillRect/>
            </a:stretch>
          </p:blipFill>
          <p:spPr>
            <a:xfrm>
              <a:off x="0" y="0"/>
              <a:ext cx="720090" cy="588767"/>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1471910" y="0"/>
              <a:ext cx="720090" cy="588767"/>
            </a:xfrm>
            <a:prstGeom prst="rect">
              <a:avLst/>
            </a:prstGeom>
          </p:spPr>
        </p:pic>
      </p:gr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604000" y="3651568"/>
            <a:ext cx="4826000" cy="1111250"/>
          </a:xfrm>
        </p:spPr>
        <p:txBody>
          <a:bodyPr vert="horz" wrap="square" lIns="0" tIns="0" rIns="0" bIns="0" anchor="t" anchorCtr="0">
            <a:normAutofit/>
          </a:bodyPr>
          <a:lstStyle>
            <a:lvl1pPr marL="342900" marR="0" indent="-342900" algn="l" rtl="0" eaLnBrk="1" fontAlgn="auto">
              <a:lnSpc>
                <a:spcPct val="12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pitchFamily="34" charset="-122"/>
              </a:defRPr>
            </a:lvl1pPr>
          </a:lstStyle>
          <a:p>
            <a:pPr marL="0" marR="0" lvl="0" indent="0" algn="l" defTabSz="914400" rtl="0" eaLnBrk="1" fontAlgn="auto" latinLnBrk="0" hangingPunct="1">
              <a:lnSpc>
                <a:spcPct val="120000"/>
              </a:lnSpc>
              <a:spcBef>
                <a:spcPts val="0"/>
              </a:spcBef>
              <a:spcAft>
                <a:spcPts val="0"/>
              </a:spcAft>
              <a:buClr>
                <a:schemeClr val="tx1">
                  <a:lumMod val="65000"/>
                  <a:lumOff val="35000"/>
                </a:schemeClr>
              </a:buClr>
              <a:buSzPts val="18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604000" y="2095183"/>
            <a:ext cx="4825365" cy="1351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0" y="0"/>
            <a:ext cx="12192000" cy="588767"/>
            <a:chOff x="0" y="0"/>
            <a:chExt cx="12192000" cy="588767"/>
          </a:xfrm>
        </p:grpSpPr>
        <p:pic>
          <p:nvPicPr>
            <p:cNvPr id="7" name="图片 6"/>
            <p:cNvPicPr/>
            <p:nvPr userDrawn="1">
              <p:custDataLst>
                <p:tags r:id="rId3"/>
              </p:custDataLst>
            </p:nvPr>
          </p:nvPicPr>
          <p:blipFill>
            <a:blip r:embed="rId4" r:link="rId5" cstate="screen"/>
            <a:stretch>
              <a:fillRect/>
            </a:stretch>
          </p:blipFill>
          <p:spPr>
            <a:xfrm>
              <a:off x="0" y="0"/>
              <a:ext cx="720090" cy="588767"/>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9"/>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3"/>
            </p:custDataLst>
          </p:nvPr>
        </p:nvGrpSpPr>
        <p:grpSpPr>
          <a:xfrm>
            <a:off x="0" y="0"/>
            <a:ext cx="12192000" cy="588767"/>
            <a:chOff x="0" y="0"/>
            <a:chExt cx="12192000" cy="588767"/>
          </a:xfrm>
        </p:grpSpPr>
        <p:pic>
          <p:nvPicPr>
            <p:cNvPr id="9" name="图片 8"/>
            <p:cNvPicPr/>
            <p:nvPr userDrawn="1">
              <p:custDataLst>
                <p:tags r:id="rId4"/>
              </p:custDataLst>
            </p:nvPr>
          </p:nvPicPr>
          <p:blipFill>
            <a:blip r:embed="rId5" r:link="rId6" cstate="screen"/>
            <a:stretch>
              <a:fillRect/>
            </a:stretch>
          </p:blipFill>
          <p:spPr>
            <a:xfrm>
              <a:off x="0" y="0"/>
              <a:ext cx="720090" cy="588767"/>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88767"/>
            </a:xfrm>
            <a:prstGeom prst="rect">
              <a:avLst/>
            </a:prstGeom>
          </p:spPr>
        </p:pic>
      </p:grpSp>
      <p:sp>
        <p:nvSpPr>
          <p:cNvPr id="2" name="标题 1"/>
          <p:cNvSpPr>
            <a:spLocks noGrp="1"/>
          </p:cNvSpPr>
          <p:nvPr>
            <p:ph type="title" hasCustomPrompt="1"/>
            <p:custDataLst>
              <p:tags r:id="rId10"/>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1"/>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p:custDataLst>
              <p:tags r:id="rId3"/>
            </p:custDataLst>
          </p:nvPr>
        </p:nvPicPr>
        <p:blipFill>
          <a:blip r:embed="rId4" r:link="rId5" cstate="screen"/>
          <a:stretch>
            <a:fillRect/>
          </a:stretch>
        </p:blipFill>
        <p:spPr>
          <a:xfrm>
            <a:off x="11471910" y="0"/>
            <a:ext cx="720090" cy="588767"/>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3"/>
            </p:custDataLst>
          </p:nvPr>
        </p:nvGrpSpPr>
        <p:grpSpPr>
          <a:xfrm>
            <a:off x="0" y="0"/>
            <a:ext cx="12192000" cy="588767"/>
            <a:chOff x="0" y="0"/>
            <a:chExt cx="12192000" cy="588767"/>
          </a:xfrm>
        </p:grpSpPr>
        <p:pic>
          <p:nvPicPr>
            <p:cNvPr id="10" name="图片 9"/>
            <p:cNvPicPr/>
            <p:nvPr userDrawn="1">
              <p:custDataLst>
                <p:tags r:id="rId4"/>
              </p:custDataLst>
            </p:nvPr>
          </p:nvPicPr>
          <p:blipFill>
            <a:blip r:embed="rId5" r:link="rId6" cstate="screen"/>
            <a:stretch>
              <a:fillRect/>
            </a:stretch>
          </p:blipFill>
          <p:spPr>
            <a:xfrm>
              <a:off x="0" y="0"/>
              <a:ext cx="720090" cy="588767"/>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10"/>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5"/>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3"/>
            </p:custDataLst>
          </p:nvPr>
        </p:nvGrpSpPr>
        <p:grpSpPr>
          <a:xfrm>
            <a:off x="0" y="0"/>
            <a:ext cx="12192000" cy="588767"/>
            <a:chOff x="0" y="0"/>
            <a:chExt cx="12192000" cy="588767"/>
          </a:xfrm>
        </p:grpSpPr>
        <p:pic>
          <p:nvPicPr>
            <p:cNvPr id="10" name="图片 9"/>
            <p:cNvPicPr/>
            <p:nvPr userDrawn="1">
              <p:custDataLst>
                <p:tags r:id="rId4"/>
              </p:custDataLst>
            </p:nvPr>
          </p:nvPicPr>
          <p:blipFill>
            <a:blip r:embed="rId5" r:link="rId6" cstate="screen"/>
            <a:stretch>
              <a:fillRect/>
            </a:stretch>
          </p:blipFill>
          <p:spPr>
            <a:xfrm>
              <a:off x="0" y="0"/>
              <a:ext cx="720090" cy="588767"/>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10"/>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5"/>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3"/>
            </p:custDataLst>
          </p:nvPr>
        </p:nvGrpSpPr>
        <p:grpSpPr>
          <a:xfrm>
            <a:off x="0" y="6269233"/>
            <a:ext cx="12192000" cy="588767"/>
            <a:chOff x="0" y="6269233"/>
            <a:chExt cx="12192000" cy="588767"/>
          </a:xfrm>
        </p:grpSpPr>
        <p:pic>
          <p:nvPicPr>
            <p:cNvPr id="12" name="图片 11"/>
            <p:cNvPicPr/>
            <p:nvPr userDrawn="1">
              <p:custDataLst>
                <p:tags r:id="rId4"/>
              </p:custDataLst>
            </p:nvPr>
          </p:nvPicPr>
          <p:blipFill>
            <a:blip r:embed="rId5" r:link="rId6" cstate="screen"/>
            <a:stretch>
              <a:fillRect/>
            </a:stretch>
          </p:blipFill>
          <p:spPr>
            <a:xfrm>
              <a:off x="11471910" y="6269233"/>
              <a:ext cx="720090" cy="588767"/>
            </a:xfrm>
            <a:prstGeom prst="rect">
              <a:avLst/>
            </a:prstGeom>
          </p:spPr>
        </p:pic>
        <p:pic>
          <p:nvPicPr>
            <p:cNvPr id="10" name="图片 9"/>
            <p:cNvPicPr/>
            <p:nvPr userDrawn="1">
              <p:custDataLst>
                <p:tags r:id="rId7"/>
              </p:custDataLst>
            </p:nvPr>
          </p:nvPicPr>
          <p:blipFill>
            <a:blip r:embed="rId8" r:link="rId9" cstate="screen"/>
            <a:stretch>
              <a:fillRect/>
            </a:stretch>
          </p:blipFill>
          <p:spPr>
            <a:xfrm>
              <a:off x="0" y="6269233"/>
              <a:ext cx="720090" cy="588767"/>
            </a:xfrm>
            <a:prstGeom prst="rect">
              <a:avLst/>
            </a:prstGeom>
          </p:spPr>
        </p:pic>
      </p:grpSp>
      <p:sp>
        <p:nvSpPr>
          <p:cNvPr id="2" name="标题 1"/>
          <p:cNvSpPr>
            <a:spLocks noGrp="1"/>
          </p:cNvSpPr>
          <p:nvPr>
            <p:ph type="title"/>
            <p:custDataLst>
              <p:tags r:id="rId10"/>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5"/>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6"/>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7"/>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p:custDataLst>
              <p:tags r:id="rId3"/>
            </p:custDataLst>
          </p:nvPr>
        </p:nvGrpSpPr>
        <p:grpSpPr>
          <a:xfrm>
            <a:off x="0" y="5533275"/>
            <a:ext cx="12191999" cy="1324725"/>
            <a:chOff x="0" y="5533275"/>
            <a:chExt cx="12191999" cy="1324725"/>
          </a:xfrm>
        </p:grpSpPr>
        <p:pic>
          <p:nvPicPr>
            <p:cNvPr id="9" name="图片 8"/>
            <p:cNvPicPr/>
            <p:nvPr userDrawn="1">
              <p:custDataLst>
                <p:tags r:id="rId4"/>
              </p:custDataLst>
            </p:nvPr>
          </p:nvPicPr>
          <p:blipFill>
            <a:blip r:embed="rId5" r:link="rId6" cstate="screen"/>
            <a:stretch>
              <a:fillRect/>
            </a:stretch>
          </p:blipFill>
          <p:spPr>
            <a:xfrm>
              <a:off x="10571797" y="5533275"/>
              <a:ext cx="1620202" cy="1324725"/>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0" y="5533275"/>
              <a:ext cx="1620202" cy="1324725"/>
            </a:xfrm>
            <a:prstGeom prst="rect">
              <a:avLst/>
            </a:prstGeom>
          </p:spPr>
        </p:pic>
      </p:grpSp>
      <p:sp>
        <p:nvSpPr>
          <p:cNvPr id="2" name="标题 1"/>
          <p:cNvSpPr>
            <a:spLocks noGrp="1"/>
          </p:cNvSpPr>
          <p:nvPr>
            <p:ph type="title" hasCustomPrompt="1"/>
            <p:custDataLst>
              <p:tags r:id="rId10"/>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p:custDataLst>
              <p:tags r:id="rId2"/>
            </p:custDataLst>
          </p:nvPr>
        </p:nvGrpSpPr>
        <p:grpSpPr>
          <a:xfrm>
            <a:off x="0" y="0"/>
            <a:ext cx="12192000" cy="588767"/>
            <a:chOff x="0" y="0"/>
            <a:chExt cx="12192000" cy="588767"/>
          </a:xfrm>
        </p:grpSpPr>
        <p:pic>
          <p:nvPicPr>
            <p:cNvPr id="8" name="图片 7"/>
            <p:cNvPicPr/>
            <p:nvPr userDrawn="1">
              <p:custDataLst>
                <p:tags r:id="rId3"/>
              </p:custDataLst>
            </p:nvPr>
          </p:nvPicPr>
          <p:blipFill>
            <a:blip r:embed="rId4" r:link="rId5" cstate="screen"/>
            <a:stretch>
              <a:fillRect/>
            </a:stretch>
          </p:blipFill>
          <p:spPr>
            <a:xfrm>
              <a:off x="0" y="0"/>
              <a:ext cx="720090" cy="588767"/>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screen"/>
          <a:stretch>
            <a:fillRect/>
          </a:stretch>
        </p:blipFill>
        <p:spPr>
          <a:xfrm>
            <a:off x="4064000" y="5716016"/>
            <a:ext cx="4064000" cy="1141984"/>
          </a:xfrm>
          <a:prstGeom prst="rect">
            <a:avLst/>
          </a:prstGeom>
        </p:spPr>
      </p:pic>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2" name="标题 1"/>
          <p:cNvSpPr>
            <a:spLocks noGrp="1"/>
          </p:cNvSpPr>
          <p:nvPr>
            <p:ph type="ctrTitle" idx="13" hasCustomPrompt="1"/>
            <p:custDataLst>
              <p:tags r:id="rId8"/>
            </p:custDataLst>
          </p:nvPr>
        </p:nvSpPr>
        <p:spPr>
          <a:xfrm>
            <a:off x="4759960" y="2913698"/>
            <a:ext cx="4880610" cy="108140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0" y="0"/>
            <a:ext cx="12192000" cy="588767"/>
            <a:chOff x="0" y="0"/>
            <a:chExt cx="12192000" cy="588767"/>
          </a:xfrm>
        </p:grpSpPr>
        <p:pic>
          <p:nvPicPr>
            <p:cNvPr id="9" name="图片 8"/>
            <p:cNvPicPr/>
            <p:nvPr userDrawn="1">
              <p:custDataLst>
                <p:tags r:id="rId3"/>
              </p:custDataLst>
            </p:nvPr>
          </p:nvPicPr>
          <p:blipFill>
            <a:blip r:embed="rId4" r:link="rId5" cstate="screen"/>
            <a:stretch>
              <a:fillRect/>
            </a:stretch>
          </p:blipFill>
          <p:spPr>
            <a:xfrm>
              <a:off x="0" y="0"/>
              <a:ext cx="720090" cy="588767"/>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1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p:custDataLst>
              <p:tags r:id="rId2"/>
            </p:custDataLst>
          </p:nvPr>
        </p:nvGrpSpPr>
        <p:grpSpPr>
          <a:xfrm>
            <a:off x="0" y="0"/>
            <a:ext cx="12192000" cy="588767"/>
            <a:chOff x="0" y="0"/>
            <a:chExt cx="12192000" cy="588767"/>
          </a:xfrm>
        </p:grpSpPr>
        <p:pic>
          <p:nvPicPr>
            <p:cNvPr id="11" name="图片 10"/>
            <p:cNvPicPr/>
            <p:nvPr userDrawn="1">
              <p:custDataLst>
                <p:tags r:id="rId3"/>
              </p:custDataLst>
            </p:nvPr>
          </p:nvPicPr>
          <p:blipFill>
            <a:blip r:embed="rId4" r:link="rId5" cstate="screen"/>
            <a:stretch>
              <a:fillRect/>
            </a:stretch>
          </p:blipFill>
          <p:spPr>
            <a:xfrm>
              <a:off x="0" y="0"/>
              <a:ext cx="720090" cy="588767"/>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screen"/>
          <a:stretch>
            <a:fillRect/>
          </a:stretch>
        </p:blipFill>
        <p:spPr>
          <a:xfrm>
            <a:off x="7498080" y="2194560"/>
            <a:ext cx="4389120" cy="2468880"/>
          </a:xfrm>
          <a:prstGeom prst="rect">
            <a:avLst/>
          </a:prstGeom>
        </p:spPr>
      </p:pic>
      <p:pic>
        <p:nvPicPr>
          <p:cNvPr id="6" name="图片 5"/>
          <p:cNvPicPr/>
          <p:nvPr>
            <p:custDataLst>
              <p:tags r:id="rId5"/>
            </p:custDataLst>
          </p:nvPr>
        </p:nvPicPr>
        <p:blipFill>
          <a:blip r:embed="rId6" r:link="rId7" cstate="screen"/>
          <a:stretch>
            <a:fillRect/>
          </a:stretch>
        </p:blipFill>
        <p:spPr>
          <a:xfrm>
            <a:off x="0" y="6269233"/>
            <a:ext cx="720090" cy="588767"/>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867775"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0" y="0"/>
            <a:ext cx="12192000" cy="588767"/>
            <a:chOff x="0" y="0"/>
            <a:chExt cx="12192000" cy="588767"/>
          </a:xfrm>
        </p:grpSpPr>
        <p:pic>
          <p:nvPicPr>
            <p:cNvPr id="9" name="图片 8"/>
            <p:cNvPicPr/>
            <p:nvPr userDrawn="1">
              <p:custDataLst>
                <p:tags r:id="rId3"/>
              </p:custDataLst>
            </p:nvPr>
          </p:nvPicPr>
          <p:blipFill>
            <a:blip r:embed="rId4" r:link="rId5" cstate="screen"/>
            <a:stretch>
              <a:fillRect/>
            </a:stretch>
          </p:blipFill>
          <p:spPr>
            <a:xfrm>
              <a:off x="0" y="0"/>
              <a:ext cx="720090" cy="588767"/>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88767"/>
            </a:xfrm>
            <a:prstGeom prst="rect">
              <a:avLst/>
            </a:prstGeom>
          </p:spPr>
        </p:pic>
      </p:grpSp>
      <p:sp>
        <p:nvSpPr>
          <p:cNvPr id="2" name="标题 1"/>
          <p:cNvSpPr>
            <a:spLocks noGrp="1"/>
          </p:cNvSpPr>
          <p:nvPr>
            <p:ph type="title"/>
            <p:custDataLst>
              <p:tags r:id="rId9"/>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p:custDataLst>
              <p:tags r:id="rId2"/>
            </p:custDataLst>
          </p:nvPr>
        </p:nvGrpSpPr>
        <p:grpSpPr>
          <a:xfrm>
            <a:off x="0" y="0"/>
            <a:ext cx="12192000" cy="588767"/>
            <a:chOff x="0" y="0"/>
            <a:chExt cx="12192000" cy="588767"/>
          </a:xfrm>
        </p:grpSpPr>
        <p:pic>
          <p:nvPicPr>
            <p:cNvPr id="8" name="图片 7"/>
            <p:cNvPicPr/>
            <p:nvPr userDrawn="1">
              <p:custDataLst>
                <p:tags r:id="rId3"/>
              </p:custDataLst>
            </p:nvPr>
          </p:nvPicPr>
          <p:blipFill>
            <a:blip r:embed="rId4" r:link="rId5" cstate="screen"/>
            <a:stretch>
              <a:fillRect/>
            </a:stretch>
          </p:blipFill>
          <p:spPr>
            <a:xfrm>
              <a:off x="0" y="0"/>
              <a:ext cx="720090" cy="588767"/>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1471910" y="0"/>
              <a:ext cx="720090" cy="588767"/>
            </a:xfrm>
            <a:prstGeom prst="rect">
              <a:avLst/>
            </a:prstGeom>
          </p:spPr>
        </p:pic>
      </p:grpSp>
      <p:sp>
        <p:nvSpPr>
          <p:cNvPr id="2" name="竖排标题 1"/>
          <p:cNvSpPr>
            <a:spLocks noGrp="1"/>
          </p:cNvSpPr>
          <p:nvPr>
            <p:ph type="title" orient="vert"/>
            <p:custDataLst>
              <p:tags r:id="rId9"/>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tags" Target="../tags/tag154.xml"/><Relationship Id="rId26" Type="http://schemas.openxmlformats.org/officeDocument/2006/relationships/tags" Target="../tags/tag153.xml"/><Relationship Id="rId25" Type="http://schemas.openxmlformats.org/officeDocument/2006/relationships/tags" Target="../tags/tag152.xml"/><Relationship Id="rId24" Type="http://schemas.openxmlformats.org/officeDocument/2006/relationships/tags" Target="../tags/tag151.xml"/><Relationship Id="rId23" Type="http://schemas.openxmlformats.org/officeDocument/2006/relationships/tags" Target="../tags/tag150.xml"/><Relationship Id="rId22" Type="http://schemas.openxmlformats.org/officeDocument/2006/relationships/tags" Target="../tags/tag149.xml"/><Relationship Id="rId21" Type="http://schemas.openxmlformats.org/officeDocument/2006/relationships/tags" Target="../tags/tag148.xml"/><Relationship Id="rId20" Type="http://schemas.openxmlformats.org/officeDocument/2006/relationships/tags" Target="../tags/tag147.xml"/><Relationship Id="rId2" Type="http://schemas.openxmlformats.org/officeDocument/2006/relationships/slideLayout" Target="../slideLayouts/slideLayout2.xml"/><Relationship Id="rId19" Type="http://schemas.openxmlformats.org/officeDocument/2006/relationships/tags" Target="../tags/tag14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25"/>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9" name="Title 6"/>
          <p:cNvSpPr txBox="1"/>
          <p:nvPr userDrawn="1">
            <p:custDataLst>
              <p:tags r:id="rId26"/>
            </p:custDataLst>
          </p:nvPr>
        </p:nvSpPr>
        <p:spPr>
          <a:xfrm>
            <a:off x="608399" y="143475"/>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9" name="Title 6"/>
          <p:cNvSpPr txBox="1"/>
          <p:nvPr userDrawn="1">
            <p:custDataLst>
              <p:tags r:id="rId27"/>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6.xml"/><Relationship Id="rId1" Type="http://schemas.openxmlformats.org/officeDocument/2006/relationships/tags" Target="../tags/tag20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8.xml"/><Relationship Id="rId2" Type="http://schemas.openxmlformats.org/officeDocument/2006/relationships/image" Target="../media/image11.png"/><Relationship Id="rId1" Type="http://schemas.openxmlformats.org/officeDocument/2006/relationships/tags" Target="../tags/tag20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10.xml"/><Relationship Id="rId2" Type="http://schemas.openxmlformats.org/officeDocument/2006/relationships/image" Target="../media/image12.png"/><Relationship Id="rId1" Type="http://schemas.openxmlformats.org/officeDocument/2006/relationships/tags" Target="../tags/tag209.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12.xml"/><Relationship Id="rId2" Type="http://schemas.openxmlformats.org/officeDocument/2006/relationships/image" Target="../media/image13.png"/><Relationship Id="rId1" Type="http://schemas.openxmlformats.org/officeDocument/2006/relationships/tags" Target="../tags/tag21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214.xml"/><Relationship Id="rId1" Type="http://schemas.openxmlformats.org/officeDocument/2006/relationships/tags" Target="../tags/tag213.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18.xml"/><Relationship Id="rId2" Type="http://schemas.openxmlformats.org/officeDocument/2006/relationships/image" Target="../media/image15.png"/><Relationship Id="rId1" Type="http://schemas.openxmlformats.org/officeDocument/2006/relationships/tags" Target="../tags/tag217.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s>
</file>

<file path=ppt/slides/_rels/slide2.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8" Type="http://schemas.openxmlformats.org/officeDocument/2006/relationships/notesSlide" Target="../notesSlides/notesSlide2.xml"/><Relationship Id="rId17" Type="http://schemas.openxmlformats.org/officeDocument/2006/relationships/slideLayout" Target="../slideLayouts/slideLayout6.xml"/><Relationship Id="rId16" Type="http://schemas.openxmlformats.org/officeDocument/2006/relationships/tags" Target="../tags/tag176.xml"/><Relationship Id="rId15" Type="http://schemas.openxmlformats.org/officeDocument/2006/relationships/tags" Target="../tags/tag175.xml"/><Relationship Id="rId14" Type="http://schemas.openxmlformats.org/officeDocument/2006/relationships/tags" Target="../tags/tag174.xml"/><Relationship Id="rId13" Type="http://schemas.openxmlformats.org/officeDocument/2006/relationships/tags" Target="../tags/tag173.xml"/><Relationship Id="rId12" Type="http://schemas.openxmlformats.org/officeDocument/2006/relationships/tags" Target="../tags/tag172.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tags" Target="../tags/tag16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230.xml"/><Relationship Id="rId1" Type="http://schemas.openxmlformats.org/officeDocument/2006/relationships/tags" Target="../tags/tag229.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232.xml"/><Relationship Id="rId1" Type="http://schemas.openxmlformats.org/officeDocument/2006/relationships/tags" Target="../tags/tag231.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238.xml"/><Relationship Id="rId1" Type="http://schemas.openxmlformats.org/officeDocument/2006/relationships/tags" Target="../tags/tag23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0.xml"/><Relationship Id="rId1" Type="http://schemas.openxmlformats.org/officeDocument/2006/relationships/tags" Target="../tags/tag23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2.xml"/><Relationship Id="rId1" Type="http://schemas.openxmlformats.org/officeDocument/2006/relationships/tags" Target="../tags/tag24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4.xml"/><Relationship Id="rId1" Type="http://schemas.openxmlformats.org/officeDocument/2006/relationships/tags" Target="../tags/tag24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6.xml"/><Relationship Id="rId1" Type="http://schemas.openxmlformats.org/officeDocument/2006/relationships/tags" Target="../tags/tag24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8.xml"/><Relationship Id="rId1" Type="http://schemas.openxmlformats.org/officeDocument/2006/relationships/tags" Target="../tags/tag24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0.xml"/><Relationship Id="rId1" Type="http://schemas.openxmlformats.org/officeDocument/2006/relationships/tags" Target="../tags/tag249.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6.xml"/><Relationship Id="rId1" Type="http://schemas.openxmlformats.org/officeDocument/2006/relationships/tags" Target="../tags/tag255.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1.xml"/><Relationship Id="rId2" Type="http://schemas.openxmlformats.org/officeDocument/2006/relationships/tags" Target="../tags/tag258.xml"/><Relationship Id="rId1" Type="http://schemas.openxmlformats.org/officeDocument/2006/relationships/tags" Target="../tags/tag257.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8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tags" Target="../tags/tag18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198.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tags" Target="../tags/tag1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custDataLst>
              <p:tags r:id="rId1"/>
            </p:custDataLst>
          </p:nvPr>
        </p:nvCxnSpPr>
        <p:spPr>
          <a:xfrm>
            <a:off x="6432556" y="4405448"/>
            <a:ext cx="476567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文本占位符 5"/>
          <p:cNvSpPr>
            <a:spLocks noGrp="1"/>
          </p:cNvSpPr>
          <p:nvPr>
            <p:ph type="body" sz="quarter" idx="16"/>
            <p:custDataLst>
              <p:tags r:id="rId2"/>
            </p:custDataLst>
          </p:nvPr>
        </p:nvSpPr>
        <p:spPr>
          <a:xfrm>
            <a:off x="9311012" y="4663337"/>
            <a:ext cx="1910715" cy="408940"/>
          </a:xfrm>
        </p:spPr>
        <p:txBody>
          <a:bodyPr/>
          <a:lstStyle/>
          <a:p>
            <a:pPr algn="r"/>
            <a:r>
              <a:rPr lang="zh-CN" altLang="en-US"/>
              <a:t>刘渠</a:t>
            </a:r>
            <a:endParaRPr lang="zh-CN" altLang="en-US"/>
          </a:p>
        </p:txBody>
      </p:sp>
      <p:sp>
        <p:nvSpPr>
          <p:cNvPr id="5" name="文本占位符 4"/>
          <p:cNvSpPr>
            <a:spLocks noGrp="1"/>
          </p:cNvSpPr>
          <p:nvPr>
            <p:ph type="body" sz="quarter" idx="15"/>
            <p:custDataLst>
              <p:tags r:id="rId3"/>
            </p:custDataLst>
          </p:nvPr>
        </p:nvSpPr>
        <p:spPr>
          <a:xfrm>
            <a:off x="9349747" y="5147842"/>
            <a:ext cx="1910715" cy="408940"/>
          </a:xfrm>
        </p:spPr>
        <p:txBody>
          <a:bodyPr>
            <a:normAutofit/>
          </a:bodyPr>
          <a:lstStyle/>
          <a:p>
            <a:pPr algn="r"/>
            <a:r>
              <a:rPr lang="en-US" altLang="zh-CN"/>
              <a:t>2022.11</a:t>
            </a:r>
            <a:endParaRPr lang="en-US" altLang="zh-CN"/>
          </a:p>
        </p:txBody>
      </p:sp>
      <p:sp>
        <p:nvSpPr>
          <p:cNvPr id="2" name="标题 1"/>
          <p:cNvSpPr>
            <a:spLocks noGrp="1"/>
          </p:cNvSpPr>
          <p:nvPr>
            <p:ph type="ctrTitle" idx="13"/>
            <p:custDataLst>
              <p:tags r:id="rId4"/>
            </p:custDataLst>
          </p:nvPr>
        </p:nvSpPr>
        <p:spPr>
          <a:xfrm>
            <a:off x="5654675" y="2317750"/>
            <a:ext cx="5977255" cy="970915"/>
          </a:xfrm>
        </p:spPr>
        <p:txBody>
          <a:bodyPr>
            <a:normAutofit/>
          </a:bodyPr>
          <a:lstStyle/>
          <a:p>
            <a:pPr algn="ctr"/>
            <a:r>
              <a:rPr lang="zh-CN" dirty="0"/>
              <a:t>信奥算法提高班</a:t>
            </a:r>
            <a:endParaRPr lang="zh-CN" altLang="en-US" dirty="0"/>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3" name="文本占位符 4"/>
          <p:cNvSpPr>
            <a:spLocks noGrp="1"/>
          </p:cNvSpPr>
          <p:nvPr>
            <p:custDataLst>
              <p:tags r:id="rId5"/>
            </p:custDataLst>
          </p:nvPr>
        </p:nvSpPr>
        <p:spPr>
          <a:xfrm>
            <a:off x="6897370" y="3959225"/>
            <a:ext cx="4300220" cy="408940"/>
          </a:xfrm>
          <a:prstGeom prst="rect">
            <a:avLst/>
          </a:prstGeom>
        </p:spPr>
        <p:txBody>
          <a:bodyPr vert="horz" wrap="square" lIns="0" tIns="0" rIns="0" bIns="0" rtlCol="0" anchor="t" anchorCtr="0"/>
          <a:lstStyle>
            <a:lvl1pPr marL="342900" marR="0" indent="-342900" algn="l" defTabSz="914400" rtl="0" eaLnBrk="1" fontAlgn="auto" latinLnBrk="0" hangingPunct="1">
              <a:lnSpc>
                <a:spcPct val="130000"/>
              </a:lnSpc>
              <a:spcBef>
                <a:spcPts val="0"/>
              </a:spcBef>
              <a:spcAft>
                <a:spcPts val="1000"/>
              </a:spcAft>
              <a:buClrTx/>
              <a:buSzPts val="1600"/>
              <a:buFont typeface="Arial" panose="020B0604020202020204" pitchFamily="34" charset="0"/>
              <a:buNone/>
              <a:defRPr sz="1600" b="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dirty="0" smtClean="0"/>
              <a:t>哈夫曼</a:t>
            </a:r>
            <a:r>
              <a:rPr lang="zh-CN" dirty="0" smtClean="0"/>
              <a:t>树</a:t>
            </a:r>
            <a:endParaRPr lang="zh-CN" dirty="0"/>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编码</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graphicFrame>
        <p:nvGraphicFramePr>
          <p:cNvPr id="30" name="表格 29"/>
          <p:cNvGraphicFramePr/>
          <p:nvPr>
            <p:custDataLst>
              <p:tags r:id="rId2"/>
            </p:custDataLst>
          </p:nvPr>
        </p:nvGraphicFramePr>
        <p:xfrm>
          <a:off x="1723390" y="1054100"/>
          <a:ext cx="3978910" cy="2530475"/>
        </p:xfrm>
        <a:graphic>
          <a:graphicData uri="http://schemas.openxmlformats.org/drawingml/2006/table">
            <a:tbl>
              <a:tblPr firstRow="1" bandRow="1">
                <a:tableStyleId>{5C22544A-7EE6-4342-B048-85BDC9FD1C3A}</a:tableStyleId>
              </a:tblPr>
              <a:tblGrid>
                <a:gridCol w="1989455"/>
                <a:gridCol w="1989455"/>
              </a:tblGrid>
              <a:tr h="640715">
                <a:tc>
                  <a:txBody>
                    <a:bodyPr/>
                    <a:p>
                      <a:pPr algn="ctr">
                        <a:buNone/>
                      </a:pPr>
                      <a:r>
                        <a:rPr lang="zh-CN" altLang="en-US" sz="3200"/>
                        <a:t>字符</a:t>
                      </a:r>
                      <a:endParaRPr lang="zh-CN" altLang="en-US" sz="3200"/>
                    </a:p>
                  </a:txBody>
                  <a:tcPr/>
                </a:tc>
                <a:tc>
                  <a:txBody>
                    <a:bodyPr/>
                    <a:p>
                      <a:pPr algn="ctr">
                        <a:buNone/>
                      </a:pPr>
                      <a:r>
                        <a:rPr lang="zh-CN" altLang="en-US" sz="3200"/>
                        <a:t>编码</a:t>
                      </a:r>
                      <a:endParaRPr lang="zh-CN" altLang="en-US" sz="3200"/>
                    </a:p>
                  </a:txBody>
                  <a:tcPr/>
                </a:tc>
              </a:tr>
              <a:tr h="629920">
                <a:tc>
                  <a:txBody>
                    <a:bodyPr/>
                    <a:p>
                      <a:pPr algn="ctr">
                        <a:buNone/>
                      </a:pPr>
                      <a:r>
                        <a:rPr lang="en-US" altLang="zh-CN" sz="3200"/>
                        <a:t>t</a:t>
                      </a:r>
                      <a:endParaRPr lang="en-US" altLang="zh-CN" sz="3200"/>
                    </a:p>
                  </a:txBody>
                  <a:tcPr/>
                </a:tc>
                <a:tc>
                  <a:txBody>
                    <a:bodyPr/>
                    <a:p>
                      <a:pPr algn="ctr">
                        <a:buNone/>
                      </a:pPr>
                      <a:r>
                        <a:rPr lang="en-US" altLang="zh-CN" sz="3200"/>
                        <a:t>1</a:t>
                      </a:r>
                      <a:endParaRPr lang="en-US" altLang="zh-CN" sz="3200"/>
                    </a:p>
                  </a:txBody>
                  <a:tcPr/>
                </a:tc>
              </a:tr>
              <a:tr h="629920">
                <a:tc>
                  <a:txBody>
                    <a:bodyPr/>
                    <a:p>
                      <a:pPr algn="ctr">
                        <a:buNone/>
                      </a:pPr>
                      <a:r>
                        <a:rPr lang="en-US" altLang="zh-CN" sz="3200"/>
                        <a:t>r</a:t>
                      </a:r>
                      <a:endParaRPr lang="en-US" altLang="zh-CN" sz="3200"/>
                    </a:p>
                  </a:txBody>
                  <a:tcPr/>
                </a:tc>
                <a:tc>
                  <a:txBody>
                    <a:bodyPr/>
                    <a:p>
                      <a:pPr algn="ctr">
                        <a:buNone/>
                      </a:pPr>
                      <a:r>
                        <a:rPr lang="en-US" altLang="zh-CN" sz="3200"/>
                        <a:t>00</a:t>
                      </a:r>
                      <a:endParaRPr lang="en-US" altLang="zh-CN" sz="3200"/>
                    </a:p>
                  </a:txBody>
                  <a:tcPr/>
                </a:tc>
              </a:tr>
              <a:tr h="629920">
                <a:tc>
                  <a:txBody>
                    <a:bodyPr/>
                    <a:p>
                      <a:pPr algn="ctr">
                        <a:buNone/>
                      </a:pPr>
                      <a:r>
                        <a:rPr lang="en-US" altLang="zh-CN" sz="3200"/>
                        <a:t>e</a:t>
                      </a:r>
                      <a:endParaRPr lang="en-US" altLang="zh-CN" sz="3200"/>
                    </a:p>
                  </a:txBody>
                  <a:tcPr/>
                </a:tc>
                <a:tc>
                  <a:txBody>
                    <a:bodyPr/>
                    <a:p>
                      <a:pPr algn="ctr">
                        <a:buNone/>
                      </a:pPr>
                      <a:r>
                        <a:rPr lang="en-US" altLang="zh-CN" sz="3200"/>
                        <a:t>01</a:t>
                      </a:r>
                      <a:endParaRPr lang="en-US" altLang="zh-CN" sz="3200"/>
                    </a:p>
                  </a:txBody>
                  <a:tcPr/>
                </a:tc>
              </a:tr>
            </a:tbl>
          </a:graphicData>
        </a:graphic>
      </p:graphicFrame>
      <p:sp>
        <p:nvSpPr>
          <p:cNvPr id="44" name="文本框 43"/>
          <p:cNvSpPr txBox="1"/>
          <p:nvPr/>
        </p:nvSpPr>
        <p:spPr>
          <a:xfrm>
            <a:off x="227330" y="1124585"/>
            <a:ext cx="1287145" cy="521970"/>
          </a:xfrm>
          <a:prstGeom prst="rect">
            <a:avLst/>
          </a:prstGeom>
          <a:noFill/>
        </p:spPr>
        <p:txBody>
          <a:bodyPr wrap="square" rtlCol="0">
            <a:spAutoFit/>
          </a:bodyPr>
          <a:p>
            <a:r>
              <a:rPr lang="zh-CN" altLang="en-US" sz="2800"/>
              <a:t>编码</a:t>
            </a:r>
            <a:r>
              <a:rPr lang="en-US" altLang="zh-CN" sz="2800"/>
              <a:t>1:</a:t>
            </a:r>
            <a:endParaRPr lang="en-US" altLang="zh-CN" sz="2800"/>
          </a:p>
        </p:txBody>
      </p:sp>
      <p:graphicFrame>
        <p:nvGraphicFramePr>
          <p:cNvPr id="45" name="表格 44"/>
          <p:cNvGraphicFramePr/>
          <p:nvPr>
            <p:custDataLst>
              <p:tags r:id="rId3"/>
            </p:custDataLst>
          </p:nvPr>
        </p:nvGraphicFramePr>
        <p:xfrm>
          <a:off x="1723390" y="4105910"/>
          <a:ext cx="3978910" cy="2530475"/>
        </p:xfrm>
        <a:graphic>
          <a:graphicData uri="http://schemas.openxmlformats.org/drawingml/2006/table">
            <a:tbl>
              <a:tblPr firstRow="1" bandRow="1">
                <a:tableStyleId>{5C22544A-7EE6-4342-B048-85BDC9FD1C3A}</a:tableStyleId>
              </a:tblPr>
              <a:tblGrid>
                <a:gridCol w="1989455"/>
                <a:gridCol w="1989455"/>
              </a:tblGrid>
              <a:tr h="640715">
                <a:tc>
                  <a:txBody>
                    <a:bodyPr/>
                    <a:p>
                      <a:pPr algn="ctr">
                        <a:buNone/>
                      </a:pPr>
                      <a:r>
                        <a:rPr lang="zh-CN" altLang="en-US" sz="3200"/>
                        <a:t>字符</a:t>
                      </a:r>
                      <a:endParaRPr lang="zh-CN" altLang="en-US" sz="3200"/>
                    </a:p>
                  </a:txBody>
                  <a:tcPr/>
                </a:tc>
                <a:tc>
                  <a:txBody>
                    <a:bodyPr/>
                    <a:p>
                      <a:pPr algn="ctr">
                        <a:buNone/>
                      </a:pPr>
                      <a:r>
                        <a:rPr lang="zh-CN" altLang="en-US" sz="3200"/>
                        <a:t>编码</a:t>
                      </a:r>
                      <a:endParaRPr lang="zh-CN" altLang="en-US" sz="3200"/>
                    </a:p>
                  </a:txBody>
                  <a:tcPr/>
                </a:tc>
              </a:tr>
              <a:tr h="629920">
                <a:tc>
                  <a:txBody>
                    <a:bodyPr/>
                    <a:p>
                      <a:pPr algn="ctr">
                        <a:buNone/>
                      </a:pPr>
                      <a:r>
                        <a:rPr lang="en-US" altLang="zh-CN" sz="3200"/>
                        <a:t>t</a:t>
                      </a:r>
                      <a:endParaRPr lang="en-US" altLang="zh-CN" sz="3200"/>
                    </a:p>
                  </a:txBody>
                  <a:tcPr/>
                </a:tc>
                <a:tc>
                  <a:txBody>
                    <a:bodyPr/>
                    <a:p>
                      <a:pPr algn="ctr">
                        <a:buNone/>
                      </a:pPr>
                      <a:r>
                        <a:rPr lang="en-US" altLang="zh-CN" sz="3200"/>
                        <a:t>01</a:t>
                      </a:r>
                      <a:endParaRPr lang="en-US" altLang="zh-CN" sz="3200"/>
                    </a:p>
                  </a:txBody>
                  <a:tcPr/>
                </a:tc>
              </a:tr>
              <a:tr h="629920">
                <a:tc>
                  <a:txBody>
                    <a:bodyPr/>
                    <a:p>
                      <a:pPr algn="ctr">
                        <a:buNone/>
                      </a:pPr>
                      <a:r>
                        <a:rPr lang="en-US" altLang="zh-CN" sz="3200"/>
                        <a:t>r</a:t>
                      </a:r>
                      <a:endParaRPr lang="en-US" altLang="zh-CN" sz="3200"/>
                    </a:p>
                  </a:txBody>
                  <a:tcPr/>
                </a:tc>
                <a:tc>
                  <a:txBody>
                    <a:bodyPr/>
                    <a:p>
                      <a:pPr algn="ctr">
                        <a:buNone/>
                      </a:pPr>
                      <a:r>
                        <a:rPr lang="en-US" altLang="zh-CN" sz="3200"/>
                        <a:t>00</a:t>
                      </a:r>
                      <a:endParaRPr lang="en-US" altLang="zh-CN" sz="3200"/>
                    </a:p>
                  </a:txBody>
                  <a:tcPr/>
                </a:tc>
              </a:tr>
              <a:tr h="629920">
                <a:tc>
                  <a:txBody>
                    <a:bodyPr/>
                    <a:p>
                      <a:pPr algn="ctr">
                        <a:buNone/>
                      </a:pPr>
                      <a:r>
                        <a:rPr lang="en-US" altLang="zh-CN" sz="3200"/>
                        <a:t>e</a:t>
                      </a:r>
                      <a:endParaRPr lang="en-US" altLang="zh-CN" sz="3200"/>
                    </a:p>
                  </a:txBody>
                  <a:tcPr/>
                </a:tc>
                <a:tc>
                  <a:txBody>
                    <a:bodyPr/>
                    <a:p>
                      <a:pPr algn="ctr">
                        <a:buNone/>
                      </a:pPr>
                      <a:r>
                        <a:rPr lang="en-US" altLang="zh-CN" sz="3200"/>
                        <a:t>1</a:t>
                      </a:r>
                      <a:endParaRPr lang="en-US" altLang="zh-CN" sz="3200"/>
                    </a:p>
                  </a:txBody>
                  <a:tcPr/>
                </a:tc>
              </a:tr>
            </a:tbl>
          </a:graphicData>
        </a:graphic>
      </p:graphicFrame>
      <p:sp>
        <p:nvSpPr>
          <p:cNvPr id="46" name="文本框 45"/>
          <p:cNvSpPr txBox="1"/>
          <p:nvPr/>
        </p:nvSpPr>
        <p:spPr>
          <a:xfrm>
            <a:off x="216535" y="4176395"/>
            <a:ext cx="1287145" cy="521970"/>
          </a:xfrm>
          <a:prstGeom prst="rect">
            <a:avLst/>
          </a:prstGeom>
          <a:noFill/>
        </p:spPr>
        <p:txBody>
          <a:bodyPr wrap="square" rtlCol="0">
            <a:spAutoFit/>
          </a:bodyPr>
          <a:p>
            <a:r>
              <a:rPr lang="zh-CN" altLang="en-US" sz="2800"/>
              <a:t>编码</a:t>
            </a:r>
            <a:r>
              <a:rPr lang="en-US" altLang="zh-CN" sz="2800"/>
              <a:t>2</a:t>
            </a:r>
            <a:r>
              <a:rPr lang="en-US" altLang="zh-CN" sz="2800"/>
              <a:t>:</a:t>
            </a:r>
            <a:endParaRPr lang="en-US" altLang="zh-CN" sz="2800"/>
          </a:p>
        </p:txBody>
      </p:sp>
      <p:graphicFrame>
        <p:nvGraphicFramePr>
          <p:cNvPr id="48" name="表格 47"/>
          <p:cNvGraphicFramePr/>
          <p:nvPr>
            <p:custDataLst>
              <p:tags r:id="rId4"/>
            </p:custDataLst>
          </p:nvPr>
        </p:nvGraphicFramePr>
        <p:xfrm>
          <a:off x="7052310" y="1968500"/>
          <a:ext cx="3978910" cy="2530475"/>
        </p:xfrm>
        <a:graphic>
          <a:graphicData uri="http://schemas.openxmlformats.org/drawingml/2006/table">
            <a:tbl>
              <a:tblPr firstRow="1" bandRow="1">
                <a:tableStyleId>{5C22544A-7EE6-4342-B048-85BDC9FD1C3A}</a:tableStyleId>
              </a:tblPr>
              <a:tblGrid>
                <a:gridCol w="994728"/>
                <a:gridCol w="994727"/>
                <a:gridCol w="994728"/>
                <a:gridCol w="994727"/>
              </a:tblGrid>
              <a:tr h="640715">
                <a:tc>
                  <a:txBody>
                    <a:bodyPr/>
                    <a:p>
                      <a:pPr algn="ctr">
                        <a:buNone/>
                      </a:pPr>
                      <a:r>
                        <a:rPr lang="en-US" altLang="zh-CN" sz="3200"/>
                        <a:t>t</a:t>
                      </a:r>
                      <a:endParaRPr lang="en-US" altLang="zh-CN" sz="3200"/>
                    </a:p>
                  </a:txBody>
                  <a:tcPr/>
                </a:tc>
                <a:tc>
                  <a:txBody>
                    <a:bodyPr/>
                    <a:p>
                      <a:pPr algn="ctr">
                        <a:buNone/>
                      </a:pPr>
                      <a:r>
                        <a:rPr lang="en-US" altLang="zh-CN" sz="3200"/>
                        <a:t>r</a:t>
                      </a:r>
                      <a:endParaRPr lang="en-US" altLang="zh-CN" sz="3200"/>
                    </a:p>
                  </a:txBody>
                  <a:tcPr/>
                </a:tc>
                <a:tc>
                  <a:txBody>
                    <a:bodyPr/>
                    <a:p>
                      <a:pPr algn="ctr">
                        <a:buNone/>
                      </a:pPr>
                      <a:r>
                        <a:rPr lang="en-US" altLang="zh-CN" sz="3200"/>
                        <a:t>e</a:t>
                      </a:r>
                      <a:endParaRPr lang="en-US" altLang="zh-CN" sz="3200"/>
                    </a:p>
                  </a:txBody>
                  <a:tcPr/>
                </a:tc>
                <a:tc>
                  <a:txBody>
                    <a:bodyPr/>
                    <a:p>
                      <a:pPr algn="ctr">
                        <a:buNone/>
                      </a:pPr>
                      <a:r>
                        <a:rPr lang="en-US" altLang="zh-CN" sz="3200"/>
                        <a:t>e</a:t>
                      </a:r>
                      <a:endParaRPr lang="en-US" altLang="zh-CN" sz="3200"/>
                    </a:p>
                  </a:txBody>
                  <a:tcPr/>
                </a:tc>
              </a:tr>
              <a:tr h="629920">
                <a:tc>
                  <a:txBody>
                    <a:bodyPr/>
                    <a:p>
                      <a:pPr algn="ctr">
                        <a:buNone/>
                      </a:pPr>
                      <a:r>
                        <a:rPr lang="en-US" altLang="zh-CN" sz="3200"/>
                        <a:t>1</a:t>
                      </a:r>
                      <a:endParaRPr lang="en-US" altLang="zh-CN" sz="3200"/>
                    </a:p>
                  </a:txBody>
                  <a:tcPr/>
                </a:tc>
                <a:tc>
                  <a:txBody>
                    <a:bodyPr/>
                    <a:p>
                      <a:pPr algn="ctr">
                        <a:buNone/>
                      </a:pPr>
                      <a:r>
                        <a:rPr lang="en-US" altLang="zh-CN" sz="3200"/>
                        <a:t>00</a:t>
                      </a:r>
                      <a:endParaRPr lang="en-US" altLang="zh-CN" sz="3200"/>
                    </a:p>
                  </a:txBody>
                  <a:tcPr/>
                </a:tc>
                <a:tc>
                  <a:txBody>
                    <a:bodyPr/>
                    <a:p>
                      <a:pPr algn="ctr">
                        <a:buNone/>
                      </a:pPr>
                      <a:r>
                        <a:rPr lang="en-US" altLang="zh-CN" sz="3200"/>
                        <a:t>01</a:t>
                      </a:r>
                      <a:endParaRPr lang="en-US" altLang="zh-CN" sz="3200"/>
                    </a:p>
                  </a:txBody>
                  <a:tcPr/>
                </a:tc>
                <a:tc>
                  <a:txBody>
                    <a:bodyPr/>
                    <a:p>
                      <a:pPr algn="ctr">
                        <a:buNone/>
                      </a:pPr>
                      <a:r>
                        <a:rPr lang="en-US" altLang="zh-CN" sz="3200"/>
                        <a:t>01</a:t>
                      </a:r>
                      <a:endParaRPr lang="en-US" altLang="zh-CN" sz="3200"/>
                    </a:p>
                  </a:txBody>
                  <a:tcPr/>
                </a:tc>
              </a:tr>
            </a:tbl>
          </a:graphicData>
        </a:graphic>
      </p:graphicFrame>
      <p:sp>
        <p:nvSpPr>
          <p:cNvPr id="49" name="文本框 48"/>
          <p:cNvSpPr txBox="1"/>
          <p:nvPr/>
        </p:nvSpPr>
        <p:spPr>
          <a:xfrm>
            <a:off x="7677150" y="1011555"/>
            <a:ext cx="2607310" cy="706755"/>
          </a:xfrm>
          <a:prstGeom prst="rect">
            <a:avLst/>
          </a:prstGeom>
          <a:noFill/>
        </p:spPr>
        <p:txBody>
          <a:bodyPr wrap="square" rtlCol="0">
            <a:spAutoFit/>
          </a:bodyPr>
          <a:p>
            <a:r>
              <a:rPr lang="en-US" altLang="zh-CN" sz="4000"/>
              <a:t>tree</a:t>
            </a:r>
            <a:r>
              <a:rPr lang="zh-CN" altLang="en-US" sz="4000"/>
              <a:t>的编码</a:t>
            </a:r>
            <a:endParaRPr lang="en-US" altLang="zh-CN" sz="4000"/>
          </a:p>
        </p:txBody>
      </p:sp>
      <p:graphicFrame>
        <p:nvGraphicFramePr>
          <p:cNvPr id="50" name="表格 49"/>
          <p:cNvGraphicFramePr/>
          <p:nvPr>
            <p:custDataLst>
              <p:tags r:id="rId5"/>
            </p:custDataLst>
          </p:nvPr>
        </p:nvGraphicFramePr>
        <p:xfrm>
          <a:off x="7052310" y="4735830"/>
          <a:ext cx="3978910" cy="2530475"/>
        </p:xfrm>
        <a:graphic>
          <a:graphicData uri="http://schemas.openxmlformats.org/drawingml/2006/table">
            <a:tbl>
              <a:tblPr firstRow="1" bandRow="1">
                <a:tableStyleId>{5C22544A-7EE6-4342-B048-85BDC9FD1C3A}</a:tableStyleId>
              </a:tblPr>
              <a:tblGrid>
                <a:gridCol w="994728"/>
                <a:gridCol w="994727"/>
                <a:gridCol w="994728"/>
                <a:gridCol w="994727"/>
              </a:tblGrid>
              <a:tr h="640715">
                <a:tc>
                  <a:txBody>
                    <a:bodyPr/>
                    <a:p>
                      <a:pPr algn="ctr">
                        <a:buNone/>
                      </a:pPr>
                      <a:r>
                        <a:rPr lang="en-US" altLang="zh-CN" sz="3200"/>
                        <a:t>t</a:t>
                      </a:r>
                      <a:endParaRPr lang="en-US" altLang="zh-CN" sz="3200"/>
                    </a:p>
                  </a:txBody>
                  <a:tcPr/>
                </a:tc>
                <a:tc>
                  <a:txBody>
                    <a:bodyPr/>
                    <a:p>
                      <a:pPr algn="ctr">
                        <a:buNone/>
                      </a:pPr>
                      <a:r>
                        <a:rPr lang="en-US" altLang="zh-CN" sz="3200"/>
                        <a:t>r</a:t>
                      </a:r>
                      <a:endParaRPr lang="en-US" altLang="zh-CN" sz="3200"/>
                    </a:p>
                  </a:txBody>
                  <a:tcPr/>
                </a:tc>
                <a:tc>
                  <a:txBody>
                    <a:bodyPr/>
                    <a:p>
                      <a:pPr algn="ctr">
                        <a:buNone/>
                      </a:pPr>
                      <a:r>
                        <a:rPr lang="en-US" altLang="zh-CN" sz="3200"/>
                        <a:t>e</a:t>
                      </a:r>
                      <a:endParaRPr lang="en-US" altLang="zh-CN" sz="3200"/>
                    </a:p>
                  </a:txBody>
                  <a:tcPr/>
                </a:tc>
                <a:tc>
                  <a:txBody>
                    <a:bodyPr/>
                    <a:p>
                      <a:pPr algn="ctr">
                        <a:buNone/>
                      </a:pPr>
                      <a:r>
                        <a:rPr lang="en-US" altLang="zh-CN" sz="3200"/>
                        <a:t>e</a:t>
                      </a:r>
                      <a:endParaRPr lang="en-US" altLang="zh-CN" sz="3200"/>
                    </a:p>
                  </a:txBody>
                  <a:tcPr/>
                </a:tc>
              </a:tr>
              <a:tr h="629920">
                <a:tc>
                  <a:txBody>
                    <a:bodyPr/>
                    <a:p>
                      <a:pPr algn="ctr">
                        <a:buNone/>
                      </a:pPr>
                      <a:r>
                        <a:rPr lang="en-US" altLang="zh-CN" sz="3200"/>
                        <a:t>01</a:t>
                      </a:r>
                      <a:endParaRPr lang="en-US" altLang="zh-CN" sz="3200"/>
                    </a:p>
                  </a:txBody>
                  <a:tcPr/>
                </a:tc>
                <a:tc>
                  <a:txBody>
                    <a:bodyPr/>
                    <a:p>
                      <a:pPr algn="ctr">
                        <a:buNone/>
                      </a:pPr>
                      <a:r>
                        <a:rPr lang="en-US" altLang="zh-CN" sz="3200"/>
                        <a:t>00</a:t>
                      </a:r>
                      <a:endParaRPr lang="en-US" altLang="zh-CN" sz="3200"/>
                    </a:p>
                  </a:txBody>
                  <a:tcPr/>
                </a:tc>
                <a:tc>
                  <a:txBody>
                    <a:bodyPr/>
                    <a:p>
                      <a:pPr algn="ctr">
                        <a:buNone/>
                      </a:pPr>
                      <a:r>
                        <a:rPr lang="en-US" altLang="zh-CN" sz="3200"/>
                        <a:t>1</a:t>
                      </a:r>
                      <a:endParaRPr lang="en-US" altLang="zh-CN" sz="3200"/>
                    </a:p>
                  </a:txBody>
                  <a:tcPr/>
                </a:tc>
                <a:tc>
                  <a:txBody>
                    <a:bodyPr/>
                    <a:p>
                      <a:pPr algn="ctr">
                        <a:buNone/>
                      </a:pPr>
                      <a:r>
                        <a:rPr lang="en-US" altLang="zh-CN" sz="3200"/>
                        <a:t>1</a:t>
                      </a:r>
                      <a:endParaRPr lang="en-US" altLang="zh-CN" sz="3200"/>
                    </a:p>
                  </a:txBody>
                  <a:tcPr/>
                </a:tc>
              </a:tr>
            </a:tbl>
          </a:graphicData>
        </a:graphic>
      </p:graphicFrame>
      <p:sp>
        <p:nvSpPr>
          <p:cNvPr id="51" name="L 形 50"/>
          <p:cNvSpPr/>
          <p:nvPr/>
        </p:nvSpPr>
        <p:spPr>
          <a:xfrm rot="18900000">
            <a:off x="10690225" y="5011420"/>
            <a:ext cx="1431290" cy="665480"/>
          </a:xfrm>
          <a:prstGeom prst="corner">
            <a:avLst>
              <a:gd name="adj1" fmla="val 24904"/>
              <a:gd name="adj2" fmla="val 2509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4"/>
                                        </p:tgtEl>
                                        <p:attrNameLst>
                                          <p:attrName>style.visibility</p:attrName>
                                        </p:attrNameLst>
                                      </p:cBhvr>
                                      <p:to>
                                        <p:strVal val="visible"/>
                                      </p:to>
                                    </p:set>
                                    <p:anim calcmode="discrete" valueType="clr">
                                      <p:cBhvr override="childStyle">
                                        <p:cTn id="7" dur="80"/>
                                        <p:tgtEl>
                                          <p:spTgt spid="4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4"/>
                                        </p:tgtEl>
                                        <p:attrNameLst>
                                          <p:attrName>fillcolor</p:attrName>
                                        </p:attrNameLst>
                                      </p:cBhvr>
                                      <p:tavLst>
                                        <p:tav tm="0">
                                          <p:val>
                                            <p:clrVal>
                                              <a:schemeClr val="accent2"/>
                                            </p:clrVal>
                                          </p:val>
                                        </p:tav>
                                        <p:tav tm="50000">
                                          <p:val>
                                            <p:clrVal>
                                              <a:schemeClr val="hlink"/>
                                            </p:clrVal>
                                          </p:val>
                                        </p:tav>
                                      </p:tavLst>
                                    </p:anim>
                                    <p:set>
                                      <p:cBhvr>
                                        <p:cTn id="9" dur="80"/>
                                        <p:tgtEl>
                                          <p:spTgt spid="4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checkerboard(across)">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9"/>
                                        </p:tgtEl>
                                        <p:attrNameLst>
                                          <p:attrName>style.visibility</p:attrName>
                                        </p:attrNameLst>
                                      </p:cBhvr>
                                      <p:to>
                                        <p:strVal val="visible"/>
                                      </p:to>
                                    </p:set>
                                    <p:anim calcmode="discrete" valueType="clr">
                                      <p:cBhvr override="childStyle">
                                        <p:cTn id="19" dur="80"/>
                                        <p:tgtEl>
                                          <p:spTgt spid="49"/>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9"/>
                                        </p:tgtEl>
                                        <p:attrNameLst>
                                          <p:attrName>fillcolor</p:attrName>
                                        </p:attrNameLst>
                                      </p:cBhvr>
                                      <p:tavLst>
                                        <p:tav tm="0">
                                          <p:val>
                                            <p:clrVal>
                                              <a:schemeClr val="accent2"/>
                                            </p:clrVal>
                                          </p:val>
                                        </p:tav>
                                        <p:tav tm="50000">
                                          <p:val>
                                            <p:clrVal>
                                              <a:schemeClr val="hlink"/>
                                            </p:clrVal>
                                          </p:val>
                                        </p:tav>
                                      </p:tavLst>
                                    </p:anim>
                                    <p:set>
                                      <p:cBhvr>
                                        <p:cTn id="21" dur="80"/>
                                        <p:tgtEl>
                                          <p:spTgt spid="49"/>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checkerboard(across)">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46"/>
                                        </p:tgtEl>
                                        <p:attrNameLst>
                                          <p:attrName>style.visibility</p:attrName>
                                        </p:attrNameLst>
                                      </p:cBhvr>
                                      <p:to>
                                        <p:strVal val="visible"/>
                                      </p:to>
                                    </p:set>
                                    <p:anim calcmode="discrete" valueType="clr">
                                      <p:cBhvr override="childStyle">
                                        <p:cTn id="31" dur="80"/>
                                        <p:tgtEl>
                                          <p:spTgt spid="46"/>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46"/>
                                        </p:tgtEl>
                                        <p:attrNameLst>
                                          <p:attrName>fillcolor</p:attrName>
                                        </p:attrNameLst>
                                      </p:cBhvr>
                                      <p:tavLst>
                                        <p:tav tm="0">
                                          <p:val>
                                            <p:clrVal>
                                              <a:schemeClr val="accent2"/>
                                            </p:clrVal>
                                          </p:val>
                                        </p:tav>
                                        <p:tav tm="50000">
                                          <p:val>
                                            <p:clrVal>
                                              <a:schemeClr val="hlink"/>
                                            </p:clrVal>
                                          </p:val>
                                        </p:tav>
                                      </p:tavLst>
                                    </p:anim>
                                    <p:set>
                                      <p:cBhvr>
                                        <p:cTn id="33" dur="80"/>
                                        <p:tgtEl>
                                          <p:spTgt spid="46"/>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checkerboard(across)">
                                      <p:cBhvr>
                                        <p:cTn id="38" dur="500"/>
                                        <p:tgtEl>
                                          <p:spTgt spid="4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checkerboard(across)">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9" grpId="0"/>
      <p:bldP spid="5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不等长编码</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25" name="文本框 24"/>
          <p:cNvSpPr txBox="1"/>
          <p:nvPr/>
        </p:nvSpPr>
        <p:spPr>
          <a:xfrm>
            <a:off x="596900" y="1120140"/>
            <a:ext cx="9411335" cy="4892675"/>
          </a:xfrm>
          <a:prstGeom prst="rect">
            <a:avLst/>
          </a:prstGeom>
          <a:noFill/>
        </p:spPr>
        <p:txBody>
          <a:bodyPr wrap="square" rtlCol="0">
            <a:spAutoFit/>
          </a:bodyPr>
          <a:p>
            <a:pPr>
              <a:lnSpc>
                <a:spcPct val="130000"/>
              </a:lnSpc>
            </a:pPr>
            <a:r>
              <a:rPr lang="zh-CN" altLang="en-US" sz="4000"/>
              <a:t>不等长编码需要解决两个问题</a:t>
            </a:r>
            <a:r>
              <a:rPr lang="en-US" altLang="zh-CN" sz="4000"/>
              <a:t>:</a:t>
            </a:r>
            <a:endParaRPr lang="en-US" altLang="zh-CN" sz="4000"/>
          </a:p>
          <a:p>
            <a:pPr>
              <a:lnSpc>
                <a:spcPct val="130000"/>
              </a:lnSpc>
            </a:pPr>
            <a:r>
              <a:rPr lang="en-US" altLang="zh-CN" sz="4000"/>
              <a:t>1. </a:t>
            </a:r>
            <a:r>
              <a:rPr lang="zh-CN" altLang="en-US" sz="4000"/>
              <a:t>平均编码长度尽可能短</a:t>
            </a:r>
            <a:endParaRPr lang="zh-CN" altLang="en-US" sz="4000"/>
          </a:p>
          <a:p>
            <a:pPr marL="571500" indent="-571500">
              <a:lnSpc>
                <a:spcPct val="130000"/>
              </a:lnSpc>
              <a:buFont typeface="Wingdings" panose="05000000000000000000" charset="0"/>
              <a:buChar char="l"/>
            </a:pPr>
            <a:r>
              <a:rPr lang="zh-CN" altLang="en-US" sz="4000"/>
              <a:t>字符使用频率越高，编码越短</a:t>
            </a:r>
            <a:endParaRPr lang="zh-CN" altLang="en-US" sz="4000"/>
          </a:p>
          <a:p>
            <a:pPr marL="571500" indent="-571500">
              <a:lnSpc>
                <a:spcPct val="130000"/>
              </a:lnSpc>
              <a:buFont typeface="Wingdings" panose="05000000000000000000" charset="0"/>
              <a:buChar char="l"/>
            </a:pPr>
            <a:r>
              <a:rPr lang="zh-CN" altLang="en-US" sz="4000"/>
              <a:t>字符使用频率越低，编码越长</a:t>
            </a:r>
            <a:endParaRPr lang="zh-CN" altLang="en-US" sz="4000"/>
          </a:p>
          <a:p>
            <a:pPr marL="571500" indent="-571500">
              <a:lnSpc>
                <a:spcPct val="130000"/>
              </a:lnSpc>
              <a:buFont typeface="Wingdings" panose="05000000000000000000" charset="0"/>
              <a:buNone/>
            </a:pPr>
            <a:r>
              <a:rPr lang="en-US" altLang="zh-CN" sz="4000"/>
              <a:t>2. </a:t>
            </a:r>
            <a:r>
              <a:rPr lang="zh-CN" altLang="en-US" sz="4000"/>
              <a:t>不能有二义性</a:t>
            </a:r>
            <a:endParaRPr lang="zh-CN" altLang="en-US" sz="4000"/>
          </a:p>
          <a:p>
            <a:pPr marL="571500" indent="-571500">
              <a:lnSpc>
                <a:spcPct val="130000"/>
              </a:lnSpc>
              <a:buFont typeface="Wingdings" panose="05000000000000000000" charset="0"/>
              <a:buChar char="l"/>
            </a:pPr>
            <a:r>
              <a:rPr lang="zh-CN" altLang="en-US" sz="4000"/>
              <a:t>通过编码树构造前缀编码</a:t>
            </a:r>
            <a:endParaRPr lang="zh-CN" altLang="en-US" sz="40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
                                            <p:txEl>
                                              <p:pRg st="0" end="0"/>
                                            </p:txEl>
                                          </p:spTgt>
                                        </p:tgtEl>
                                        <p:attrNameLst>
                                          <p:attrName>style.visibility</p:attrName>
                                        </p:attrNameLst>
                                      </p:cBhvr>
                                      <p:to>
                                        <p:strVal val="visible"/>
                                      </p:to>
                                    </p:set>
                                    <p:anim calcmode="discrete" valueType="clr">
                                      <p:cBhvr override="childStyle">
                                        <p:cTn id="7" dur="80"/>
                                        <p:tgtEl>
                                          <p:spTgt spid="2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
                                            <p:txEl>
                                              <p:pRg st="1" end="1"/>
                                            </p:txEl>
                                          </p:spTgt>
                                        </p:tgtEl>
                                        <p:attrNameLst>
                                          <p:attrName>style.visibility</p:attrName>
                                        </p:attrNameLst>
                                      </p:cBhvr>
                                      <p:to>
                                        <p:strVal val="visible"/>
                                      </p:to>
                                    </p:set>
                                    <p:anim calcmode="discrete" valueType="clr">
                                      <p:cBhvr override="childStyle">
                                        <p:cTn id="14" dur="80"/>
                                        <p:tgtEl>
                                          <p:spTgt spid="2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5">
                                            <p:txEl>
                                              <p:pRg st="2" end="2"/>
                                            </p:txEl>
                                          </p:spTgt>
                                        </p:tgtEl>
                                        <p:attrNameLst>
                                          <p:attrName>style.visibility</p:attrName>
                                        </p:attrNameLst>
                                      </p:cBhvr>
                                      <p:to>
                                        <p:strVal val="visible"/>
                                      </p:to>
                                    </p:set>
                                    <p:anim calcmode="discrete" valueType="clr">
                                      <p:cBhvr override="childStyle">
                                        <p:cTn id="21" dur="80"/>
                                        <p:tgtEl>
                                          <p:spTgt spid="2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5">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5">
                                            <p:txEl>
                                              <p:pRg st="3" end="3"/>
                                            </p:txEl>
                                          </p:spTgt>
                                        </p:tgtEl>
                                        <p:attrNameLst>
                                          <p:attrName>style.visibility</p:attrName>
                                        </p:attrNameLst>
                                      </p:cBhvr>
                                      <p:to>
                                        <p:strVal val="visible"/>
                                      </p:to>
                                    </p:set>
                                    <p:anim calcmode="discrete" valueType="clr">
                                      <p:cBhvr override="childStyle">
                                        <p:cTn id="28" dur="80"/>
                                        <p:tgtEl>
                                          <p:spTgt spid="2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25">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25">
                                            <p:txEl>
                                              <p:pRg st="4" end="4"/>
                                            </p:txEl>
                                          </p:spTgt>
                                        </p:tgtEl>
                                        <p:attrNameLst>
                                          <p:attrName>style.visibility</p:attrName>
                                        </p:attrNameLst>
                                      </p:cBhvr>
                                      <p:to>
                                        <p:strVal val="visible"/>
                                      </p:to>
                                    </p:set>
                                    <p:anim calcmode="discrete" valueType="clr">
                                      <p:cBhvr override="childStyle">
                                        <p:cTn id="35" dur="80"/>
                                        <p:tgtEl>
                                          <p:spTgt spid="2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5">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25">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25">
                                            <p:txEl>
                                              <p:pRg st="5" end="5"/>
                                            </p:txEl>
                                          </p:spTgt>
                                        </p:tgtEl>
                                        <p:attrNameLst>
                                          <p:attrName>style.visibility</p:attrName>
                                        </p:attrNameLst>
                                      </p:cBhvr>
                                      <p:to>
                                        <p:strVal val="visible"/>
                                      </p:to>
                                    </p:set>
                                    <p:anim calcmode="discrete" valueType="clr">
                                      <p:cBhvr override="childStyle">
                                        <p:cTn id="42" dur="80"/>
                                        <p:tgtEl>
                                          <p:spTgt spid="2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5">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25">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相关概念</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103" name="图片 102"/>
          <p:cNvPicPr/>
          <p:nvPr/>
        </p:nvPicPr>
        <p:blipFill>
          <a:blip r:embed="rId2"/>
          <a:stretch>
            <a:fillRect/>
          </a:stretch>
        </p:blipFill>
        <p:spPr>
          <a:xfrm>
            <a:off x="3487420" y="2657475"/>
            <a:ext cx="4770120" cy="4112260"/>
          </a:xfrm>
          <a:prstGeom prst="rect">
            <a:avLst/>
          </a:prstGeom>
          <a:noFill/>
          <a:ln w="9525">
            <a:noFill/>
          </a:ln>
        </p:spPr>
      </p:pic>
      <p:sp>
        <p:nvSpPr>
          <p:cNvPr id="27" name="文本框 26"/>
          <p:cNvSpPr txBox="1"/>
          <p:nvPr/>
        </p:nvSpPr>
        <p:spPr>
          <a:xfrm>
            <a:off x="608330" y="943610"/>
            <a:ext cx="10959465" cy="1531620"/>
          </a:xfrm>
          <a:prstGeom prst="rect">
            <a:avLst/>
          </a:prstGeom>
          <a:noFill/>
        </p:spPr>
        <p:txBody>
          <a:bodyPr wrap="square" rtlCol="0" anchor="t">
            <a:spAutoFit/>
          </a:bodyPr>
          <a:p>
            <a:pPr>
              <a:lnSpc>
                <a:spcPct val="130000"/>
              </a:lnSpc>
            </a:pPr>
            <a:r>
              <a:rPr lang="zh-CN" altLang="en-US" sz="3600" b="1">
                <a:solidFill>
                  <a:schemeClr val="tx1"/>
                </a:solidFill>
                <a:effectLst>
                  <a:outerShdw blurRad="38100" dist="19050" dir="2700000" algn="tl" rotWithShape="0">
                    <a:schemeClr val="dk1">
                      <a:alpha val="40000"/>
                    </a:schemeClr>
                  </a:outerShdw>
                </a:effectLst>
              </a:rPr>
              <a:t>路径</a:t>
            </a:r>
            <a:r>
              <a:rPr lang="zh-CN" altLang="en-US" sz="3600"/>
              <a:t>：在一棵树中，从一个结点到另一个结点所经过的所有结点，被我们称为两个结点之间的路径。</a:t>
            </a:r>
            <a:endParaRPr lang="zh-CN" altLang="en-US" sz="360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7">
                                            <p:txEl>
                                              <p:pRg st="0" end="0"/>
                                            </p:txEl>
                                          </p:spTgt>
                                        </p:tgtEl>
                                        <p:attrNameLst>
                                          <p:attrName>style.visibility</p:attrName>
                                        </p:attrNameLst>
                                      </p:cBhvr>
                                      <p:to>
                                        <p:strVal val="visible"/>
                                      </p:to>
                                    </p:set>
                                    <p:anim calcmode="discrete" valueType="clr">
                                      <p:cBhvr override="childStyle">
                                        <p:cTn id="7" dur="80"/>
                                        <p:tgtEl>
                                          <p:spTgt spid="2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7">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03"/>
                                        </p:tgtEl>
                                        <p:attrNameLst>
                                          <p:attrName>style.visibility</p:attrName>
                                        </p:attrNameLst>
                                      </p:cBhvr>
                                      <p:to>
                                        <p:strVal val="visible"/>
                                      </p:to>
                                    </p:set>
                                    <p:animEffect transition="in" filter="checkerboard(across)">
                                      <p:cBhvr>
                                        <p:cTn id="14"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相关概念</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27" name="文本框 26"/>
          <p:cNvSpPr txBox="1"/>
          <p:nvPr/>
        </p:nvSpPr>
        <p:spPr>
          <a:xfrm>
            <a:off x="608330" y="868680"/>
            <a:ext cx="10959465" cy="2251710"/>
          </a:xfrm>
          <a:prstGeom prst="rect">
            <a:avLst/>
          </a:prstGeom>
          <a:noFill/>
        </p:spPr>
        <p:txBody>
          <a:bodyPr wrap="square" rtlCol="0" anchor="t">
            <a:spAutoFit/>
          </a:bodyPr>
          <a:p>
            <a:pPr>
              <a:lnSpc>
                <a:spcPct val="130000"/>
              </a:lnSpc>
            </a:pPr>
            <a:r>
              <a:rPr lang="zh-CN" altLang="en-US" sz="3600" b="1">
                <a:effectLst>
                  <a:outerShdw blurRad="38100" dist="19050" dir="2700000" algn="tl" rotWithShape="0">
                    <a:schemeClr val="dk1">
                      <a:alpha val="40000"/>
                    </a:schemeClr>
                  </a:outerShdw>
                </a:effectLst>
              </a:rPr>
              <a:t>路径长度</a:t>
            </a:r>
            <a:r>
              <a:rPr lang="zh-CN" altLang="en-US" sz="3600"/>
              <a:t>：在一棵树中，从一个结点到另一个结点所经过的“边”的数量，被我们称为两个结点之间的路径长度。</a:t>
            </a:r>
            <a:endParaRPr lang="zh-CN" altLang="en-US" sz="3600"/>
          </a:p>
        </p:txBody>
      </p:sp>
      <p:pic>
        <p:nvPicPr>
          <p:cNvPr id="104" name="图片 103"/>
          <p:cNvPicPr/>
          <p:nvPr/>
        </p:nvPicPr>
        <p:blipFill>
          <a:blip r:embed="rId2"/>
          <a:stretch>
            <a:fillRect/>
          </a:stretch>
        </p:blipFill>
        <p:spPr>
          <a:xfrm>
            <a:off x="3271520" y="2499360"/>
            <a:ext cx="5056505" cy="4358640"/>
          </a:xfrm>
          <a:prstGeom prst="rect">
            <a:avLst/>
          </a:prstGeom>
          <a:noFill/>
          <a:ln w="9525">
            <a:noFill/>
          </a:ln>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7">
                                            <p:txEl>
                                              <p:pRg st="0" end="0"/>
                                            </p:txEl>
                                          </p:spTgt>
                                        </p:tgtEl>
                                        <p:attrNameLst>
                                          <p:attrName>style.visibility</p:attrName>
                                        </p:attrNameLst>
                                      </p:cBhvr>
                                      <p:to>
                                        <p:strVal val="visible"/>
                                      </p:to>
                                    </p:set>
                                    <p:anim calcmode="discrete" valueType="clr">
                                      <p:cBhvr override="childStyle">
                                        <p:cTn id="7" dur="80"/>
                                        <p:tgtEl>
                                          <p:spTgt spid="2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7">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04"/>
                                        </p:tgtEl>
                                        <p:attrNameLst>
                                          <p:attrName>style.visibility</p:attrName>
                                        </p:attrNameLst>
                                      </p:cBhvr>
                                      <p:to>
                                        <p:strVal val="visible"/>
                                      </p:to>
                                    </p:set>
                                    <p:animEffect transition="in" filter="checkerboard(across)">
                                      <p:cBhvr>
                                        <p:cTn id="14"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权重</a:t>
            </a:r>
            <a:r>
              <a:rPr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(weight)</a:t>
            </a:r>
            <a:endParaRPr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24" name="文本框 23"/>
          <p:cNvSpPr txBox="1"/>
          <p:nvPr/>
        </p:nvSpPr>
        <p:spPr>
          <a:xfrm>
            <a:off x="608330" y="948690"/>
            <a:ext cx="10823575" cy="1419860"/>
          </a:xfrm>
          <a:prstGeom prst="rect">
            <a:avLst/>
          </a:prstGeom>
          <a:noFill/>
        </p:spPr>
        <p:txBody>
          <a:bodyPr wrap="square" rtlCol="0">
            <a:spAutoFit/>
          </a:bodyPr>
          <a:p>
            <a:pPr>
              <a:lnSpc>
                <a:spcPct val="120000"/>
              </a:lnSpc>
            </a:pPr>
            <a:r>
              <a:rPr lang="zh-CN" altLang="en-US" sz="3600" b="1"/>
              <a:t>权重</a:t>
            </a:r>
            <a:r>
              <a:rPr lang="zh-CN" altLang="en-US" sz="3600"/>
              <a:t>：某一指标的权重是指该指标在整体评价中的</a:t>
            </a:r>
            <a:r>
              <a:rPr lang="zh-CN" altLang="en-US" sz="3600">
                <a:solidFill>
                  <a:schemeClr val="accent1"/>
                </a:solidFill>
                <a:effectLst>
                  <a:outerShdw blurRad="38100" dist="25400" dir="5400000" algn="ctr" rotWithShape="0">
                    <a:srgbClr val="6E747A">
                      <a:alpha val="43000"/>
                    </a:srgbClr>
                  </a:outerShdw>
                </a:effectLst>
              </a:rPr>
              <a:t>相对重要程度</a:t>
            </a:r>
            <a:r>
              <a:rPr lang="zh-CN" altLang="en-US" sz="3600"/>
              <a:t>。</a:t>
            </a:r>
            <a:endParaRPr lang="zh-CN" altLang="en-US" sz="3600"/>
          </a:p>
        </p:txBody>
      </p:sp>
      <p:sp>
        <p:nvSpPr>
          <p:cNvPr id="36" name="文本框 35"/>
          <p:cNvSpPr txBox="1"/>
          <p:nvPr/>
        </p:nvSpPr>
        <p:spPr>
          <a:xfrm>
            <a:off x="608965" y="2445385"/>
            <a:ext cx="11348720" cy="2416810"/>
          </a:xfrm>
          <a:prstGeom prst="rect">
            <a:avLst/>
          </a:prstGeom>
          <a:noFill/>
        </p:spPr>
        <p:txBody>
          <a:bodyPr wrap="square" rtlCol="0" anchor="t">
            <a:spAutoFit/>
          </a:bodyPr>
          <a:p>
            <a:pPr>
              <a:lnSpc>
                <a:spcPct val="140000"/>
              </a:lnSpc>
            </a:pPr>
            <a:r>
              <a:rPr lang="zh-CN" altLang="en-US" sz="3600"/>
              <a:t>加权平均数：每个数字乘以权重后加和，再除以总权重。</a:t>
            </a:r>
            <a:endParaRPr lang="zh-CN" altLang="en-US" sz="3600"/>
          </a:p>
          <a:p>
            <a:pPr>
              <a:lnSpc>
                <a:spcPct val="140000"/>
              </a:lnSpc>
            </a:pPr>
            <a:r>
              <a:rPr lang="zh-CN" altLang="en-US" sz="3600"/>
              <a:t>若n个数</a:t>
            </a:r>
            <a:r>
              <a:rPr lang="en-US" altLang="zh-CN" sz="3600"/>
              <a:t>x</a:t>
            </a:r>
            <a:r>
              <a:rPr lang="en-US" altLang="zh-CN" sz="3600" baseline="-25000"/>
              <a:t>1</a:t>
            </a:r>
            <a:r>
              <a:rPr lang="en-US" altLang="zh-CN" sz="3600"/>
              <a:t>,x</a:t>
            </a:r>
            <a:r>
              <a:rPr lang="en-US" altLang="zh-CN" sz="3600" baseline="-25000"/>
              <a:t>2</a:t>
            </a:r>
            <a:r>
              <a:rPr lang="en-US" altLang="zh-CN" sz="3600"/>
              <a:t>,...,x</a:t>
            </a:r>
            <a:r>
              <a:rPr lang="en-US" altLang="zh-CN" sz="3600" baseline="-25000"/>
              <a:t>n</a:t>
            </a:r>
            <a:r>
              <a:rPr lang="zh-CN" altLang="en-US" sz="3600"/>
              <a:t>的权重分别是</a:t>
            </a:r>
            <a:r>
              <a:rPr lang="en-US" altLang="zh-CN" sz="3600"/>
              <a:t>w</a:t>
            </a:r>
            <a:r>
              <a:rPr lang="en-US" altLang="zh-CN" sz="3600" baseline="-25000"/>
              <a:t>1</a:t>
            </a:r>
            <a:r>
              <a:rPr lang="en-US" altLang="zh-CN" sz="3600"/>
              <a:t>,w</a:t>
            </a:r>
            <a:r>
              <a:rPr lang="en-US" altLang="zh-CN" sz="3600" baseline="-25000"/>
              <a:t>2</a:t>
            </a:r>
            <a:r>
              <a:rPr lang="en-US" altLang="zh-CN" sz="3600"/>
              <a:t>,...,w</a:t>
            </a:r>
            <a:r>
              <a:rPr lang="en-US" altLang="zh-CN" sz="3600" baseline="-25000"/>
              <a:t>n</a:t>
            </a:r>
            <a:r>
              <a:rPr lang="zh-CN" altLang="en-US" sz="3600"/>
              <a:t> ，那么是这n个数的加权平均值为</a:t>
            </a:r>
            <a:endParaRPr lang="zh-CN" altLang="en-US" sz="3600"/>
          </a:p>
        </p:txBody>
      </p:sp>
      <mc:AlternateContent xmlns:mc="http://schemas.openxmlformats.org/markup-compatibility/2006">
        <mc:Choice xmlns:a14="http://schemas.microsoft.com/office/drawing/2010/main" Requires="a14">
          <p:sp>
            <p:nvSpPr>
              <p:cNvPr id="37" name="文本框 36"/>
              <p:cNvSpPr txBox="1"/>
              <p:nvPr/>
            </p:nvSpPr>
            <p:spPr>
              <a:xfrm>
                <a:off x="3210496" y="4939284"/>
                <a:ext cx="6145530" cy="11811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acc>
                        <m:accPr>
                          <m:chr m:val="̅"/>
                          <m:ctrlPr>
                            <a:rPr lang="en-US" altLang="zh-CN" sz="3600" i="1">
                              <a:latin typeface="Cambria Math" panose="02040503050406030204" charset="0"/>
                              <a:cs typeface="Cambria Math" panose="02040503050406030204" charset="0"/>
                            </a:rPr>
                          </m:ctrlPr>
                        </m:accPr>
                        <m:e>
                          <m:r>
                            <a:rPr lang="en-US" altLang="zh-CN" sz="3600" i="1">
                              <a:latin typeface="Cambria Math" panose="02040503050406030204" charset="0"/>
                              <a:cs typeface="Cambria Math" panose="02040503050406030204" charset="0"/>
                            </a:rPr>
                            <m:t>𝑥</m:t>
                          </m:r>
                        </m:e>
                      </m:acc>
                      <m:r>
                        <a:rPr lang="en-US" altLang="zh-CN" sz="3600" i="1">
                          <a:latin typeface="Cambria Math" panose="02040503050406030204" charset="0"/>
                          <a:cs typeface="Cambria Math" panose="02040503050406030204" charset="0"/>
                        </a:rPr>
                        <m:t>=</m:t>
                      </m:r>
                      <m:f>
                        <m:fPr>
                          <m:ctrlPr>
                            <a:rPr lang="en-US" altLang="zh-CN" sz="3600" i="1">
                              <a:latin typeface="Cambria Math" panose="02040503050406030204" charset="0"/>
                              <a:cs typeface="Cambria Math" panose="02040503050406030204" charset="0"/>
                            </a:rPr>
                          </m:ctrlPr>
                        </m:fPr>
                        <m:num>
                          <m:sSub>
                            <m:sSubPr>
                              <m:ctrlPr>
                                <a:rPr lang="en-US" altLang="zh-CN" sz="3600" i="1">
                                  <a:latin typeface="Cambria Math" panose="02040503050406030204" charset="0"/>
                                  <a:cs typeface="Cambria Math" panose="02040503050406030204" charset="0"/>
                                </a:rPr>
                              </m:ctrlPr>
                            </m:sSubPr>
                            <m:e>
                              <m:r>
                                <a:rPr lang="en-US" altLang="zh-CN" sz="3600" i="1">
                                  <a:latin typeface="Cambria Math" panose="02040503050406030204" charset="0"/>
                                  <a:cs typeface="Cambria Math" panose="02040503050406030204" charset="0"/>
                                </a:rPr>
                                <m:t>𝑥</m:t>
                              </m:r>
                            </m:e>
                            <m:sub>
                              <m:r>
                                <a:rPr lang="en-US" altLang="zh-CN" sz="3600" i="1">
                                  <a:latin typeface="Cambria Math" panose="02040503050406030204" charset="0"/>
                                  <a:cs typeface="Cambria Math" panose="02040503050406030204" charset="0"/>
                                </a:rPr>
                                <m:t>1</m:t>
                              </m:r>
                            </m:sub>
                          </m:sSub>
                          <m:sSub>
                            <m:sSubPr>
                              <m:ctrlPr>
                                <a:rPr lang="en-US" altLang="zh-CN" sz="3600" i="1">
                                  <a:latin typeface="Cambria Math" panose="02040503050406030204"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1</m:t>
                              </m:r>
                            </m:sub>
                          </m:sSub>
                          <m:r>
                            <a:rPr lang="en-US" altLang="zh-CN" sz="3600" i="1">
                              <a:latin typeface="Cambria Math" panose="02040503050406030204" charset="0"/>
                              <a:cs typeface="Cambria Math" panose="02040503050406030204" charset="0"/>
                            </a:rPr>
                            <m:t>+</m:t>
                          </m:r>
                          <m:sSub>
                            <m:sSubPr>
                              <m:ctrlPr>
                                <a:rPr lang="en-US" altLang="zh-CN" sz="3600" i="1">
                                  <a:latin typeface="Cambria Math" panose="02040503050406030204" charset="0"/>
                                  <a:cs typeface="Cambria Math" panose="02040503050406030204" charset="0"/>
                                </a:rPr>
                              </m:ctrlPr>
                            </m:sSubPr>
                            <m:e>
                              <m:r>
                                <a:rPr lang="en-US" altLang="zh-CN" sz="3600" i="1">
                                  <a:latin typeface="Cambria Math" panose="02040503050406030204" charset="0"/>
                                  <a:cs typeface="Cambria Math" panose="02040503050406030204" charset="0"/>
                                </a:rPr>
                                <m:t>𝑥</m:t>
                              </m:r>
                            </m:e>
                            <m:sub>
                              <m:r>
                                <a:rPr lang="en-US" altLang="zh-CN" sz="3600" i="1">
                                  <a:latin typeface="Cambria Math" panose="02040503050406030204" charset="0"/>
                                  <a:cs typeface="Cambria Math" panose="02040503050406030204" charset="0"/>
                                </a:rPr>
                                <m:t>2</m:t>
                              </m:r>
                            </m:sub>
                          </m:sSub>
                          <m:sSub>
                            <m:sSubPr>
                              <m:ctrlPr>
                                <a:rPr lang="en-US" altLang="zh-CN" sz="3600" i="1">
                                  <a:latin typeface="Cambria Math" panose="02040503050406030204"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2</m:t>
                              </m:r>
                            </m:sub>
                          </m:sSub>
                          <m:r>
                            <a:rPr lang="en-US" altLang="zh-CN" sz="3600" i="1">
                              <a:latin typeface="Cambria Math" panose="02040503050406030204" charset="0"/>
                              <a:cs typeface="Cambria Math" panose="02040503050406030204" charset="0"/>
                            </a:rPr>
                            <m:t>+...+</m:t>
                          </m:r>
                          <m:sSub>
                            <m:sSubPr>
                              <m:ctrlPr>
                                <a:rPr lang="en-US" altLang="zh-CN" sz="3600" i="1">
                                  <a:latin typeface="Cambria Math" panose="02040503050406030204" charset="0"/>
                                  <a:cs typeface="Cambria Math" panose="02040503050406030204" charset="0"/>
                                </a:rPr>
                              </m:ctrlPr>
                            </m:sSubPr>
                            <m:e>
                              <m:r>
                                <a:rPr lang="en-US" altLang="zh-CN" sz="3600" i="1">
                                  <a:latin typeface="Cambria Math" panose="02040503050406030204" charset="0"/>
                                  <a:cs typeface="Cambria Math" panose="02040503050406030204" charset="0"/>
                                </a:rPr>
                                <m:t>𝑥</m:t>
                              </m:r>
                            </m:e>
                            <m:sub>
                              <m:r>
                                <a:rPr lang="en-US" altLang="zh-CN" sz="3600" i="1">
                                  <a:latin typeface="Cambria Math" panose="02040503050406030204" charset="0"/>
                                  <a:cs typeface="Cambria Math" panose="02040503050406030204" charset="0"/>
                                </a:rPr>
                                <m:t>𝑛</m:t>
                              </m:r>
                            </m:sub>
                          </m:sSub>
                          <m:sSub>
                            <m:sSubPr>
                              <m:ctrlPr>
                                <a:rPr lang="en-US" altLang="zh-CN" sz="3600" i="1">
                                  <a:latin typeface="Cambria Math" panose="02040503050406030204"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𝑛</m:t>
                              </m:r>
                            </m:sub>
                          </m:sSub>
                        </m:num>
                        <m:den>
                          <m:sSub>
                            <m:sSubPr>
                              <m:ctrlPr>
                                <a:rPr lang="en-US" altLang="zh-CN" sz="3600" i="1">
                                  <a:latin typeface="Cambria Math" panose="02040503050406030204"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1</m:t>
                              </m:r>
                            </m:sub>
                          </m:sSub>
                          <m:r>
                            <a:rPr lang="en-US" altLang="zh-CN" sz="3600" i="1">
                              <a:latin typeface="Cambria Math" panose="02040503050406030204" charset="0"/>
                              <a:cs typeface="Cambria Math" panose="02040503050406030204" charset="0"/>
                            </a:rPr>
                            <m:t>+</m:t>
                          </m:r>
                          <m:sSub>
                            <m:sSubPr>
                              <m:ctrlPr>
                                <a:rPr lang="en-US" altLang="zh-CN" sz="3600" i="1">
                                  <a:latin typeface="Cambria Math" panose="02040503050406030204"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2</m:t>
                              </m:r>
                            </m:sub>
                          </m:sSub>
                          <m:r>
                            <a:rPr lang="en-US" altLang="zh-CN" sz="3600" i="1">
                              <a:latin typeface="Cambria Math" panose="02040503050406030204" charset="0"/>
                              <a:cs typeface="Cambria Math" panose="02040503050406030204" charset="0"/>
                            </a:rPr>
                            <m:t>+...+</m:t>
                          </m:r>
                          <m:sSub>
                            <m:sSubPr>
                              <m:ctrlPr>
                                <a:rPr lang="en-US" altLang="zh-CN" sz="3600" i="1">
                                  <a:latin typeface="Cambria Math" panose="02040503050406030204" charset="0"/>
                                  <a:cs typeface="Cambria Math" panose="02040503050406030204" charset="0"/>
                                </a:rPr>
                              </m:ctrlPr>
                            </m:sSubPr>
                            <m:e>
                              <m:r>
                                <a:rPr lang="en-US" altLang="zh-CN" sz="3600" i="1">
                                  <a:latin typeface="Cambria Math" panose="02040503050406030204" charset="0"/>
                                  <a:cs typeface="Cambria Math" panose="02040503050406030204" charset="0"/>
                                </a:rPr>
                                <m:t>𝑤</m:t>
                              </m:r>
                            </m:e>
                            <m:sub>
                              <m:r>
                                <a:rPr lang="en-US" altLang="zh-CN" sz="3600" i="1">
                                  <a:latin typeface="Cambria Math" panose="02040503050406030204" charset="0"/>
                                  <a:cs typeface="Cambria Math" panose="02040503050406030204" charset="0"/>
                                </a:rPr>
                                <m:t>𝑛</m:t>
                              </m:r>
                            </m:sub>
                          </m:sSub>
                        </m:den>
                      </m:f>
                    </m:oMath>
                  </m:oMathPara>
                </a14:m>
                <a:endParaRPr lang="en-US" altLang="zh-CN" sz="3600" i="1">
                  <a:latin typeface="Cambria Math" panose="02040503050406030204" charset="0"/>
                  <a:cs typeface="Cambria Math" panose="02040503050406030204" charset="0"/>
                </a:endParaRPr>
              </a:p>
            </p:txBody>
          </p:sp>
        </mc:Choice>
        <mc:Fallback>
          <p:sp>
            <p:nvSpPr>
              <p:cNvPr id="37" name="文本框 36"/>
              <p:cNvSpPr txBox="1">
                <a:spLocks noRot="1" noChangeAspect="1" noMove="1" noResize="1" noEditPoints="1" noAdjustHandles="1" noChangeArrowheads="1" noChangeShapeType="1" noTextEdit="1"/>
              </p:cNvSpPr>
              <p:nvPr/>
            </p:nvSpPr>
            <p:spPr>
              <a:xfrm>
                <a:off x="3210496" y="4939284"/>
                <a:ext cx="6145530" cy="1181100"/>
              </a:xfrm>
              <a:prstGeom prst="rect">
                <a:avLst/>
              </a:prstGeom>
              <a:blipFill rotWithShape="1">
                <a:blip r:embed="rId2"/>
                <a:stretch>
                  <a:fillRect l="-9" t="-22" r="-569" b="2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4"/>
                                        </p:tgtEl>
                                        <p:attrNameLst>
                                          <p:attrName>style.visibility</p:attrName>
                                        </p:attrNameLst>
                                      </p:cBhvr>
                                      <p:to>
                                        <p:strVal val="visible"/>
                                      </p:to>
                                    </p:set>
                                    <p:anim calcmode="discrete" valueType="clr">
                                      <p:cBhvr override="childStyle">
                                        <p:cTn id="7" dur="80"/>
                                        <p:tgtEl>
                                          <p:spTgt spid="2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
                                        </p:tgtEl>
                                        <p:attrNameLst>
                                          <p:attrName>fillcolor</p:attrName>
                                        </p:attrNameLst>
                                      </p:cBhvr>
                                      <p:tavLst>
                                        <p:tav tm="0">
                                          <p:val>
                                            <p:clrVal>
                                              <a:schemeClr val="accent2"/>
                                            </p:clrVal>
                                          </p:val>
                                        </p:tav>
                                        <p:tav tm="50000">
                                          <p:val>
                                            <p:clrVal>
                                              <a:schemeClr val="hlink"/>
                                            </p:clrVal>
                                          </p:val>
                                        </p:tav>
                                      </p:tavLst>
                                    </p:anim>
                                    <p:set>
                                      <p:cBhvr>
                                        <p:cTn id="9" dur="80"/>
                                        <p:tgtEl>
                                          <p:spTgt spid="2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6">
                                            <p:txEl>
                                              <p:pRg st="0" end="0"/>
                                            </p:txEl>
                                          </p:spTgt>
                                        </p:tgtEl>
                                        <p:attrNameLst>
                                          <p:attrName>style.visibility</p:attrName>
                                        </p:attrNameLst>
                                      </p:cBhvr>
                                      <p:to>
                                        <p:strVal val="visible"/>
                                      </p:to>
                                    </p:set>
                                    <p:anim calcmode="discrete" valueType="clr">
                                      <p:cBhvr override="childStyle">
                                        <p:cTn id="14" dur="80"/>
                                        <p:tgtEl>
                                          <p:spTgt spid="3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6">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36">
                                            <p:txEl>
                                              <p:pRg st="0" end="0"/>
                                            </p:txEl>
                                          </p:spTgt>
                                        </p:tgtEl>
                                        <p:attrNameLst>
                                          <p:attrName>fill.type</p:attrName>
                                        </p:attrNameLst>
                                      </p:cBhvr>
                                      <p:to>
                                        <p:strVal val="solid"/>
                                      </p:to>
                                    </p:set>
                                  </p:childTnLst>
                                </p:cTn>
                              </p:par>
                              <p:par>
                                <p:cTn id="17" presetID="27" presetClass="entr" presetSubtype="0" fill="hold" nodeType="withEffect">
                                  <p:stCondLst>
                                    <p:cond delay="0"/>
                                  </p:stCondLst>
                                  <p:iterate type="lt">
                                    <p:tmPct val="50000"/>
                                  </p:iterate>
                                  <p:childTnLst>
                                    <p:set>
                                      <p:cBhvr>
                                        <p:cTn id="18" dur="1" fill="hold">
                                          <p:stCondLst>
                                            <p:cond delay="0"/>
                                          </p:stCondLst>
                                        </p:cTn>
                                        <p:tgtEl>
                                          <p:spTgt spid="36">
                                            <p:txEl>
                                              <p:pRg st="1" end="1"/>
                                            </p:txEl>
                                          </p:spTgt>
                                        </p:tgtEl>
                                        <p:attrNameLst>
                                          <p:attrName>style.visibility</p:attrName>
                                        </p:attrNameLst>
                                      </p:cBhvr>
                                      <p:to>
                                        <p:strVal val="visible"/>
                                      </p:to>
                                    </p:set>
                                    <p:anim calcmode="discrete" valueType="clr">
                                      <p:cBhvr override="childStyle">
                                        <p:cTn id="19" dur="80"/>
                                        <p:tgtEl>
                                          <p:spTgt spid="3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6">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36">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checkerboard(across)">
                                      <p:cBhvr>
                                        <p:cTn id="2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加权平均数练习</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4" name="文本框 3"/>
          <p:cNvSpPr txBox="1"/>
          <p:nvPr/>
        </p:nvSpPr>
        <p:spPr>
          <a:xfrm>
            <a:off x="608330" y="878840"/>
            <a:ext cx="10974705" cy="3691890"/>
          </a:xfrm>
          <a:prstGeom prst="rect">
            <a:avLst/>
          </a:prstGeom>
          <a:noFill/>
        </p:spPr>
        <p:txBody>
          <a:bodyPr wrap="square" rtlCol="0">
            <a:spAutoFit/>
          </a:bodyPr>
          <a:p>
            <a:pPr>
              <a:lnSpc>
                <a:spcPct val="130000"/>
              </a:lnSpc>
            </a:pPr>
            <a:r>
              <a:rPr lang="zh-CN" altLang="en-US" sz="3600"/>
              <a:t>第一行：输入</a:t>
            </a:r>
            <a:r>
              <a:rPr lang="en-US" altLang="zh-CN" sz="3600"/>
              <a:t>n</a:t>
            </a:r>
            <a:r>
              <a:rPr lang="zh-CN" altLang="en-US" sz="3600"/>
              <a:t>（</a:t>
            </a:r>
            <a:r>
              <a:rPr lang="en-US" altLang="zh-CN" sz="3600"/>
              <a:t>1&lt;=n&lt;=100</a:t>
            </a:r>
            <a:r>
              <a:rPr lang="zh-CN" altLang="en-US" sz="3600"/>
              <a:t>）</a:t>
            </a:r>
            <a:endParaRPr lang="en-US" altLang="zh-CN" sz="3600"/>
          </a:p>
          <a:p>
            <a:pPr>
              <a:lnSpc>
                <a:spcPct val="130000"/>
              </a:lnSpc>
            </a:pPr>
            <a:r>
              <a:rPr lang="zh-CN" altLang="en-US" sz="3600"/>
              <a:t>第二行：输入</a:t>
            </a:r>
            <a:r>
              <a:rPr lang="en-US" altLang="zh-CN" sz="3600"/>
              <a:t>n</a:t>
            </a:r>
            <a:r>
              <a:rPr lang="zh-CN" altLang="en-US" sz="3600"/>
              <a:t>个数字</a:t>
            </a:r>
            <a:endParaRPr lang="zh-CN" altLang="en-US" sz="3600"/>
          </a:p>
          <a:p>
            <a:pPr>
              <a:lnSpc>
                <a:spcPct val="130000"/>
              </a:lnSpc>
            </a:pPr>
            <a:r>
              <a:rPr lang="zh-CN" altLang="en-US" sz="3600"/>
              <a:t>第三行：输入这</a:t>
            </a:r>
            <a:r>
              <a:rPr lang="en-US" altLang="zh-CN" sz="3600"/>
              <a:t>n</a:t>
            </a:r>
            <a:r>
              <a:rPr lang="zh-CN" altLang="en-US" sz="3600"/>
              <a:t>个数字的权值</a:t>
            </a:r>
            <a:endParaRPr lang="zh-CN" altLang="en-US" sz="3600"/>
          </a:p>
          <a:p>
            <a:pPr>
              <a:lnSpc>
                <a:spcPct val="130000"/>
              </a:lnSpc>
            </a:pPr>
            <a:r>
              <a:rPr lang="zh-CN" altLang="en-US" sz="3600"/>
              <a:t>输出：求这</a:t>
            </a:r>
            <a:r>
              <a:rPr lang="en-US" altLang="zh-CN" sz="3600"/>
              <a:t>n</a:t>
            </a:r>
            <a:r>
              <a:rPr lang="zh-CN" altLang="en-US" sz="3600"/>
              <a:t>个数字的加权平均数（保留</a:t>
            </a:r>
            <a:r>
              <a:rPr lang="en-US" altLang="zh-CN" sz="3600"/>
              <a:t>2</a:t>
            </a:r>
            <a:r>
              <a:rPr lang="zh-CN" altLang="en-US" sz="3600"/>
              <a:t>位小数）</a:t>
            </a:r>
            <a:endParaRPr lang="zh-CN" altLang="en-US" sz="3600"/>
          </a:p>
          <a:p>
            <a:pPr>
              <a:lnSpc>
                <a:spcPct val="130000"/>
              </a:lnSpc>
            </a:pPr>
            <a:r>
              <a:rPr lang="zh-CN" altLang="en-US" sz="3600"/>
              <a:t>例：</a:t>
            </a:r>
            <a:endParaRPr lang="en-US" altLang="zh-CN" sz="3600"/>
          </a:p>
        </p:txBody>
      </p:sp>
      <p:sp>
        <p:nvSpPr>
          <p:cNvPr id="5" name="文本框 4"/>
          <p:cNvSpPr txBox="1"/>
          <p:nvPr/>
        </p:nvSpPr>
        <p:spPr>
          <a:xfrm>
            <a:off x="1654175" y="3886200"/>
            <a:ext cx="2712085" cy="2971800"/>
          </a:xfrm>
          <a:prstGeom prst="rect">
            <a:avLst/>
          </a:prstGeom>
          <a:noFill/>
        </p:spPr>
        <p:txBody>
          <a:bodyPr wrap="square" rtlCol="0" anchor="t">
            <a:spAutoFit/>
          </a:bodyPr>
          <a:p>
            <a:pPr>
              <a:lnSpc>
                <a:spcPct val="130000"/>
              </a:lnSpc>
            </a:pPr>
            <a:r>
              <a:rPr lang="zh-CN" altLang="en-US" sz="3600">
                <a:sym typeface="+mn-ea"/>
              </a:rPr>
              <a:t>输入：</a:t>
            </a:r>
            <a:endParaRPr lang="zh-CN" altLang="en-US" sz="3600"/>
          </a:p>
          <a:p>
            <a:pPr>
              <a:lnSpc>
                <a:spcPct val="130000"/>
              </a:lnSpc>
            </a:pPr>
            <a:r>
              <a:rPr lang="en-US" altLang="zh-CN" sz="3600">
                <a:sym typeface="+mn-ea"/>
              </a:rPr>
              <a:t>5</a:t>
            </a:r>
            <a:endParaRPr lang="en-US" altLang="zh-CN" sz="3600"/>
          </a:p>
          <a:p>
            <a:pPr>
              <a:lnSpc>
                <a:spcPct val="130000"/>
              </a:lnSpc>
            </a:pPr>
            <a:r>
              <a:rPr lang="en-US" altLang="zh-CN" sz="3600">
                <a:sym typeface="+mn-ea"/>
              </a:rPr>
              <a:t>1 2 3 4 5</a:t>
            </a:r>
            <a:endParaRPr lang="en-US" altLang="zh-CN" sz="3600"/>
          </a:p>
          <a:p>
            <a:pPr>
              <a:lnSpc>
                <a:spcPct val="130000"/>
              </a:lnSpc>
            </a:pPr>
            <a:r>
              <a:rPr lang="en-US" altLang="zh-CN" sz="3600">
                <a:sym typeface="+mn-ea"/>
              </a:rPr>
              <a:t>5 4 3 2 1</a:t>
            </a:r>
            <a:endParaRPr lang="en-US" altLang="zh-CN" sz="3600">
              <a:sym typeface="+mn-ea"/>
            </a:endParaRPr>
          </a:p>
        </p:txBody>
      </p:sp>
      <p:sp>
        <p:nvSpPr>
          <p:cNvPr id="6" name="文本框 5"/>
          <p:cNvSpPr txBox="1"/>
          <p:nvPr/>
        </p:nvSpPr>
        <p:spPr>
          <a:xfrm>
            <a:off x="5307330" y="3886200"/>
            <a:ext cx="2712085" cy="1531620"/>
          </a:xfrm>
          <a:prstGeom prst="rect">
            <a:avLst/>
          </a:prstGeom>
          <a:noFill/>
        </p:spPr>
        <p:txBody>
          <a:bodyPr wrap="square" rtlCol="0" anchor="t">
            <a:spAutoFit/>
          </a:bodyPr>
          <a:p>
            <a:pPr>
              <a:lnSpc>
                <a:spcPct val="130000"/>
              </a:lnSpc>
            </a:pPr>
            <a:r>
              <a:rPr lang="zh-CN" altLang="en-US" sz="3600">
                <a:sym typeface="+mn-ea"/>
              </a:rPr>
              <a:t>输出：</a:t>
            </a:r>
            <a:endParaRPr lang="zh-CN" altLang="en-US" sz="3600"/>
          </a:p>
          <a:p>
            <a:pPr>
              <a:lnSpc>
                <a:spcPct val="130000"/>
              </a:lnSpc>
            </a:pPr>
            <a:r>
              <a:rPr lang="en-US" altLang="zh-CN" sz="3600">
                <a:sym typeface="+mn-ea"/>
              </a:rPr>
              <a:t>2.33</a:t>
            </a:r>
            <a:endParaRPr lang="en-US" altLang="zh-CN" sz="3600">
              <a:sym typeface="+mn-ea"/>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pic>
        <p:nvPicPr>
          <p:cNvPr id="100" name="图片 99"/>
          <p:cNvPicPr/>
          <p:nvPr/>
        </p:nvPicPr>
        <p:blipFill>
          <a:blip r:embed="rId1"/>
          <a:stretch>
            <a:fillRect/>
          </a:stretch>
        </p:blipFill>
        <p:spPr>
          <a:xfrm>
            <a:off x="6604953" y="1017905"/>
            <a:ext cx="5381625" cy="5219700"/>
          </a:xfrm>
          <a:prstGeom prst="rect">
            <a:avLst/>
          </a:prstGeom>
          <a:noFill/>
          <a:ln w="9525">
            <a:noFill/>
          </a:ln>
        </p:spPr>
      </p:pic>
      <p:sp>
        <p:nvSpPr>
          <p:cNvPr id="8" name="Title 6"/>
          <p:cNvSpPr txBox="1"/>
          <p:nvPr>
            <p:custDataLst>
              <p:tags r:id="rId2"/>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带权路径长度</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3" name="文本框 2"/>
          <p:cNvSpPr txBox="1"/>
          <p:nvPr/>
        </p:nvSpPr>
        <p:spPr>
          <a:xfrm>
            <a:off x="297815" y="1017905"/>
            <a:ext cx="6308090" cy="5262245"/>
          </a:xfrm>
          <a:prstGeom prst="rect">
            <a:avLst/>
          </a:prstGeom>
          <a:noFill/>
        </p:spPr>
        <p:txBody>
          <a:bodyPr wrap="square" rtlCol="0">
            <a:spAutoFit/>
          </a:bodyPr>
          <a:p>
            <a:pPr marL="285750" indent="-285750">
              <a:lnSpc>
                <a:spcPct val="150000"/>
              </a:lnSpc>
              <a:buFont typeface="Wingdings" panose="05000000000000000000" charset="0"/>
              <a:buChar char="l"/>
            </a:pPr>
            <a:r>
              <a:rPr lang="zh-CN" altLang="en-US" sz="3200"/>
              <a:t>树的每个叶子结点，都拥有自己的</a:t>
            </a:r>
            <a:r>
              <a:rPr lang="zh-CN" altLang="en-US" sz="3200">
                <a:solidFill>
                  <a:schemeClr val="accent1"/>
                </a:solidFill>
                <a:effectLst>
                  <a:outerShdw blurRad="38100" dist="25400" dir="5400000" algn="ctr" rotWithShape="0">
                    <a:srgbClr val="6E747A">
                      <a:alpha val="43000"/>
                    </a:srgbClr>
                  </a:outerShdw>
                </a:effectLst>
              </a:rPr>
              <a:t>权重</a:t>
            </a:r>
            <a:r>
              <a:rPr lang="zh-CN" altLang="en-US" sz="3200">
                <a:solidFill>
                  <a:schemeClr val="tx1"/>
                </a:solidFill>
                <a:effectLst/>
              </a:rPr>
              <a:t>。</a:t>
            </a:r>
            <a:endParaRPr lang="zh-CN" altLang="en-US" sz="3200"/>
          </a:p>
          <a:p>
            <a:pPr marL="285750" indent="-285750">
              <a:lnSpc>
                <a:spcPct val="150000"/>
              </a:lnSpc>
              <a:buFont typeface="Wingdings" panose="05000000000000000000" charset="0"/>
              <a:buChar char="l"/>
            </a:pPr>
            <a:r>
              <a:rPr lang="zh-CN" altLang="en-US" sz="3200" b="1"/>
              <a:t>结点的</a:t>
            </a:r>
            <a:r>
              <a:rPr lang="zh-CN" altLang="en-US" sz="3200" b="1">
                <a:solidFill>
                  <a:schemeClr val="tx1"/>
                </a:solidFill>
                <a:effectLst>
                  <a:outerShdw blurRad="38100" dist="25400" dir="5400000" algn="ctr" rotWithShape="0">
                    <a:srgbClr val="6E747A">
                      <a:alpha val="43000"/>
                    </a:srgbClr>
                  </a:outerShdw>
                </a:effectLst>
              </a:rPr>
              <a:t>带权路径长度</a:t>
            </a:r>
            <a:r>
              <a:rPr lang="zh-CN" altLang="en-US" sz="3200"/>
              <a:t>，是指树的根结点到该结点的</a:t>
            </a:r>
            <a:r>
              <a:rPr lang="zh-CN" altLang="en-US" sz="3200">
                <a:solidFill>
                  <a:schemeClr val="accent1"/>
                </a:solidFill>
                <a:effectLst>
                  <a:outerShdw blurRad="38100" dist="25400" dir="5400000" algn="ctr" rotWithShape="0">
                    <a:srgbClr val="6E747A">
                      <a:alpha val="43000"/>
                    </a:srgbClr>
                  </a:outerShdw>
                </a:effectLst>
              </a:rPr>
              <a:t>路径长度</a:t>
            </a:r>
            <a:r>
              <a:rPr lang="zh-CN" altLang="en-US" sz="3200"/>
              <a:t>和该结点</a:t>
            </a:r>
            <a:r>
              <a:rPr lang="zh-CN" altLang="en-US" sz="3200">
                <a:solidFill>
                  <a:schemeClr val="accent1"/>
                </a:solidFill>
                <a:effectLst>
                  <a:outerShdw blurRad="38100" dist="25400" dir="5400000" algn="ctr" rotWithShape="0">
                    <a:srgbClr val="6E747A">
                      <a:alpha val="43000"/>
                    </a:srgbClr>
                  </a:outerShdw>
                </a:effectLst>
              </a:rPr>
              <a:t>权重</a:t>
            </a:r>
            <a:r>
              <a:rPr lang="zh-CN" altLang="en-US" sz="3200"/>
              <a:t>的乘积。</a:t>
            </a:r>
            <a:endParaRPr lang="zh-CN" altLang="en-US" sz="3200"/>
          </a:p>
          <a:p>
            <a:pPr marL="285750" indent="-285750">
              <a:lnSpc>
                <a:spcPct val="150000"/>
              </a:lnSpc>
              <a:buFont typeface="Wingdings" panose="05000000000000000000" charset="0"/>
              <a:buChar char="l"/>
            </a:pPr>
            <a:r>
              <a:rPr lang="zh-CN" altLang="en-US" sz="3200" b="1">
                <a:effectLst>
                  <a:outerShdw blurRad="38100" dist="19050" dir="2700000" algn="tl" rotWithShape="0">
                    <a:schemeClr val="dk1">
                      <a:alpha val="40000"/>
                    </a:schemeClr>
                  </a:outerShdw>
                </a:effectLst>
                <a:sym typeface="+mn-ea"/>
              </a:rPr>
              <a:t>树的带权路径长度(WPL)</a:t>
            </a:r>
            <a:r>
              <a:rPr lang="zh-CN" altLang="en-US" sz="3200">
                <a:sym typeface="+mn-ea"/>
              </a:rPr>
              <a:t>：所有</a:t>
            </a:r>
            <a:r>
              <a:rPr lang="zh-CN" altLang="en-US" sz="3200">
                <a:solidFill>
                  <a:schemeClr val="accent1"/>
                </a:solidFill>
                <a:effectLst>
                  <a:outerShdw blurRad="38100" dist="25400" dir="5400000" algn="ctr" rotWithShape="0">
                    <a:srgbClr val="6E747A">
                      <a:alpha val="43000"/>
                    </a:srgbClr>
                  </a:outerShdw>
                </a:effectLst>
                <a:sym typeface="+mn-ea"/>
              </a:rPr>
              <a:t>叶子结点</a:t>
            </a:r>
            <a:r>
              <a:rPr lang="zh-CN" altLang="en-US" sz="3200">
                <a:sym typeface="+mn-ea"/>
              </a:rPr>
              <a:t>的带权路径长度之</a:t>
            </a:r>
            <a:r>
              <a:rPr lang="zh-CN" altLang="en-US" sz="3200">
                <a:solidFill>
                  <a:schemeClr val="accent1"/>
                </a:solidFill>
                <a:effectLst>
                  <a:outerShdw blurRad="38100" dist="25400" dir="5400000" algn="ctr" rotWithShape="0">
                    <a:srgbClr val="6E747A">
                      <a:alpha val="43000"/>
                    </a:srgbClr>
                  </a:outerShdw>
                </a:effectLst>
                <a:sym typeface="+mn-ea"/>
              </a:rPr>
              <a:t>和</a:t>
            </a:r>
            <a:r>
              <a:rPr lang="zh-CN" altLang="en-US" sz="3200">
                <a:effectLst>
                  <a:outerShdw blurRad="38100" dist="25400" dir="5400000" algn="ctr" rotWithShape="0">
                    <a:srgbClr val="6E747A">
                      <a:alpha val="43000"/>
                    </a:srgbClr>
                  </a:outerShdw>
                </a:effectLst>
                <a:sym typeface="+mn-ea"/>
              </a:rPr>
              <a:t>。</a:t>
            </a:r>
            <a:endParaRPr lang="zh-CN" altLang="en-US" sz="3200">
              <a:solidFill>
                <a:schemeClr val="tx1"/>
              </a:solidFill>
              <a:effectLst>
                <a:outerShdw blurRad="38100" dist="25400" dir="5400000" algn="ctr" rotWithShape="0">
                  <a:srgbClr val="6E747A">
                    <a:alpha val="43000"/>
                  </a:srgbClr>
                </a:outerShdw>
              </a:effectLst>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00"/>
                                        </p:tgtEl>
                                        <p:attrNameLst>
                                          <p:attrName>style.visibility</p:attrName>
                                        </p:attrNameLst>
                                      </p:cBhvr>
                                      <p:to>
                                        <p:strVal val="visible"/>
                                      </p:to>
                                    </p:set>
                                    <p:animEffect transition="in" filter="checkerboard(across)">
                                      <p:cBhvr>
                                        <p:cTn id="14" dur="500"/>
                                        <p:tgtEl>
                                          <p:spTgt spid="100"/>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9"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6"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0">
              <a:lnSpc>
                <a:spcPct val="150000"/>
              </a:lnSpc>
              <a:buFont typeface="Wingdings" panose="05000000000000000000" charset="0"/>
              <a:buNone/>
            </a:pPr>
            <a:r>
              <a:rPr lang="zh-CN" altLang="en-US" sz="3200" b="1">
                <a:effectLst>
                  <a:outerShdw blurRad="38100" dist="19050" dir="2700000" algn="tl" rotWithShape="0">
                    <a:schemeClr val="dk1">
                      <a:alpha val="40000"/>
                    </a:schemeClr>
                  </a:outerShdw>
                </a:effectLst>
                <a:sym typeface="+mn-ea"/>
              </a:rPr>
              <a:t>树的带权路径长度(Weighted Path Length of Tree,</a:t>
            </a:r>
            <a:r>
              <a:rPr altLang="zh-CN" sz="3200" b="1">
                <a:effectLst>
                  <a:outerShdw blurRad="38100" dist="19050" dir="2700000" algn="tl" rotWithShape="0">
                    <a:schemeClr val="dk1">
                      <a:alpha val="40000"/>
                    </a:schemeClr>
                  </a:outerShdw>
                </a:effectLst>
                <a:sym typeface="+mn-ea"/>
              </a:rPr>
              <a:t> </a:t>
            </a:r>
            <a:r>
              <a:rPr lang="zh-CN" altLang="en-US" sz="3200" b="1">
                <a:effectLst>
                  <a:outerShdw blurRad="38100" dist="19050" dir="2700000" algn="tl" rotWithShape="0">
                    <a:schemeClr val="dk1">
                      <a:alpha val="40000"/>
                    </a:schemeClr>
                  </a:outerShdw>
                </a:effectLst>
                <a:sym typeface="+mn-ea"/>
              </a:rPr>
              <a:t>WPL)</a:t>
            </a:r>
            <a:endParaRPr lang="zh-CN" altLang="en-US" sz="3200" b="1" spc="150">
              <a:ln w="3175">
                <a:noFill/>
                <a:prstDash val="dash"/>
              </a:ln>
              <a:solidFill>
                <a:schemeClr val="dk1">
                  <a:lumMod val="85000"/>
                  <a:lumOff val="15000"/>
                </a:schemeClr>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608330" y="1109980"/>
            <a:ext cx="10088880" cy="583565"/>
          </a:xfrm>
          <a:prstGeom prst="rect">
            <a:avLst/>
          </a:prstGeom>
          <a:noFill/>
        </p:spPr>
        <p:txBody>
          <a:bodyPr wrap="square" rtlCol="0">
            <a:spAutoFit/>
          </a:bodyPr>
          <a:p>
            <a:r>
              <a:rPr lang="zh-CN" altLang="en-US" sz="3200"/>
              <a:t>给定叶子结点数量及权重，生成的树的</a:t>
            </a:r>
            <a:r>
              <a:rPr lang="en-US" altLang="zh-CN" sz="3200"/>
              <a:t>WPL</a:t>
            </a:r>
            <a:r>
              <a:rPr lang="zh-CN" altLang="en-US" sz="3200"/>
              <a:t>可能不同。</a:t>
            </a:r>
            <a:endParaRPr lang="zh-CN" altLang="en-US" sz="3200"/>
          </a:p>
        </p:txBody>
      </p:sp>
      <p:pic>
        <p:nvPicPr>
          <p:cNvPr id="101" name="图片 100"/>
          <p:cNvPicPr/>
          <p:nvPr/>
        </p:nvPicPr>
        <p:blipFill>
          <a:blip r:embed="rId2"/>
          <a:stretch>
            <a:fillRect/>
          </a:stretch>
        </p:blipFill>
        <p:spPr>
          <a:xfrm>
            <a:off x="878205" y="1885950"/>
            <a:ext cx="9819005" cy="4578350"/>
          </a:xfrm>
          <a:prstGeom prst="rect">
            <a:avLst/>
          </a:prstGeom>
          <a:noFill/>
          <a:ln w="9525">
            <a:noFill/>
          </a:ln>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01"/>
                                        </p:tgtEl>
                                        <p:attrNameLst>
                                          <p:attrName>style.visibility</p:attrName>
                                        </p:attrNameLst>
                                      </p:cBhvr>
                                      <p:to>
                                        <p:strVal val="visible"/>
                                      </p:to>
                                    </p:set>
                                    <p:animEffect transition="in" filter="checkerboard(across)">
                                      <p:cBhvr>
                                        <p:cTn id="14"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编码</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graphicFrame>
        <p:nvGraphicFramePr>
          <p:cNvPr id="30" name="表格 29"/>
          <p:cNvGraphicFramePr/>
          <p:nvPr>
            <p:custDataLst>
              <p:tags r:id="rId2"/>
            </p:custDataLst>
          </p:nvPr>
        </p:nvGraphicFramePr>
        <p:xfrm>
          <a:off x="1723390" y="1054100"/>
          <a:ext cx="3978910" cy="2530475"/>
        </p:xfrm>
        <a:graphic>
          <a:graphicData uri="http://schemas.openxmlformats.org/drawingml/2006/table">
            <a:tbl>
              <a:tblPr firstRow="1" bandRow="1">
                <a:tableStyleId>{5C22544A-7EE6-4342-B048-85BDC9FD1C3A}</a:tableStyleId>
              </a:tblPr>
              <a:tblGrid>
                <a:gridCol w="1989455"/>
                <a:gridCol w="1989455"/>
              </a:tblGrid>
              <a:tr h="640715">
                <a:tc>
                  <a:txBody>
                    <a:bodyPr/>
                    <a:p>
                      <a:pPr algn="ctr">
                        <a:buNone/>
                      </a:pPr>
                      <a:r>
                        <a:rPr lang="zh-CN" altLang="en-US" sz="3200"/>
                        <a:t>字符</a:t>
                      </a:r>
                      <a:endParaRPr lang="zh-CN" altLang="en-US" sz="3200"/>
                    </a:p>
                  </a:txBody>
                  <a:tcPr/>
                </a:tc>
                <a:tc>
                  <a:txBody>
                    <a:bodyPr/>
                    <a:p>
                      <a:pPr algn="ctr">
                        <a:buNone/>
                      </a:pPr>
                      <a:r>
                        <a:rPr lang="zh-CN" altLang="en-US" sz="3200"/>
                        <a:t>编码</a:t>
                      </a:r>
                      <a:endParaRPr lang="zh-CN" altLang="en-US" sz="3200"/>
                    </a:p>
                  </a:txBody>
                  <a:tcPr/>
                </a:tc>
              </a:tr>
              <a:tr h="629920">
                <a:tc>
                  <a:txBody>
                    <a:bodyPr/>
                    <a:p>
                      <a:pPr algn="ctr">
                        <a:buNone/>
                      </a:pPr>
                      <a:r>
                        <a:rPr lang="en-US" altLang="zh-CN" sz="3200"/>
                        <a:t>t</a:t>
                      </a:r>
                      <a:endParaRPr lang="en-US" altLang="zh-CN" sz="3200"/>
                    </a:p>
                  </a:txBody>
                  <a:tcPr/>
                </a:tc>
                <a:tc>
                  <a:txBody>
                    <a:bodyPr/>
                    <a:p>
                      <a:pPr algn="ctr">
                        <a:buNone/>
                      </a:pPr>
                      <a:r>
                        <a:rPr lang="en-US" altLang="zh-CN" sz="3200"/>
                        <a:t>1</a:t>
                      </a:r>
                      <a:endParaRPr lang="en-US" altLang="zh-CN" sz="3200"/>
                    </a:p>
                  </a:txBody>
                  <a:tcPr/>
                </a:tc>
              </a:tr>
              <a:tr h="629920">
                <a:tc>
                  <a:txBody>
                    <a:bodyPr/>
                    <a:p>
                      <a:pPr algn="ctr">
                        <a:buNone/>
                      </a:pPr>
                      <a:r>
                        <a:rPr lang="en-US" altLang="zh-CN" sz="3200"/>
                        <a:t>r</a:t>
                      </a:r>
                      <a:endParaRPr lang="en-US" altLang="zh-CN" sz="3200"/>
                    </a:p>
                  </a:txBody>
                  <a:tcPr/>
                </a:tc>
                <a:tc>
                  <a:txBody>
                    <a:bodyPr/>
                    <a:p>
                      <a:pPr algn="ctr">
                        <a:buNone/>
                      </a:pPr>
                      <a:r>
                        <a:rPr lang="en-US" altLang="zh-CN" sz="3200"/>
                        <a:t>00</a:t>
                      </a:r>
                      <a:endParaRPr lang="en-US" altLang="zh-CN" sz="3200"/>
                    </a:p>
                  </a:txBody>
                  <a:tcPr/>
                </a:tc>
              </a:tr>
              <a:tr h="629920">
                <a:tc>
                  <a:txBody>
                    <a:bodyPr/>
                    <a:p>
                      <a:pPr algn="ctr">
                        <a:buNone/>
                      </a:pPr>
                      <a:r>
                        <a:rPr lang="en-US" altLang="zh-CN" sz="3200"/>
                        <a:t>e</a:t>
                      </a:r>
                      <a:endParaRPr lang="en-US" altLang="zh-CN" sz="3200"/>
                    </a:p>
                  </a:txBody>
                  <a:tcPr/>
                </a:tc>
                <a:tc>
                  <a:txBody>
                    <a:bodyPr/>
                    <a:p>
                      <a:pPr algn="ctr">
                        <a:buNone/>
                      </a:pPr>
                      <a:r>
                        <a:rPr lang="en-US" altLang="zh-CN" sz="3200"/>
                        <a:t>01</a:t>
                      </a:r>
                      <a:endParaRPr lang="en-US" altLang="zh-CN" sz="3200"/>
                    </a:p>
                  </a:txBody>
                  <a:tcPr/>
                </a:tc>
              </a:tr>
            </a:tbl>
          </a:graphicData>
        </a:graphic>
      </p:graphicFrame>
      <p:sp>
        <p:nvSpPr>
          <p:cNvPr id="44" name="文本框 43"/>
          <p:cNvSpPr txBox="1"/>
          <p:nvPr/>
        </p:nvSpPr>
        <p:spPr>
          <a:xfrm>
            <a:off x="227330" y="1124585"/>
            <a:ext cx="1287145" cy="521970"/>
          </a:xfrm>
          <a:prstGeom prst="rect">
            <a:avLst/>
          </a:prstGeom>
          <a:noFill/>
        </p:spPr>
        <p:txBody>
          <a:bodyPr wrap="square" rtlCol="0">
            <a:spAutoFit/>
          </a:bodyPr>
          <a:p>
            <a:r>
              <a:rPr lang="zh-CN" altLang="en-US" sz="2800"/>
              <a:t>编码</a:t>
            </a:r>
            <a:r>
              <a:rPr lang="en-US" altLang="zh-CN" sz="2800"/>
              <a:t>1:</a:t>
            </a:r>
            <a:endParaRPr lang="en-US" altLang="zh-CN" sz="2800"/>
          </a:p>
        </p:txBody>
      </p:sp>
      <p:graphicFrame>
        <p:nvGraphicFramePr>
          <p:cNvPr id="45" name="表格 44"/>
          <p:cNvGraphicFramePr/>
          <p:nvPr>
            <p:custDataLst>
              <p:tags r:id="rId3"/>
            </p:custDataLst>
          </p:nvPr>
        </p:nvGraphicFramePr>
        <p:xfrm>
          <a:off x="1723390" y="4105910"/>
          <a:ext cx="3978910" cy="2530475"/>
        </p:xfrm>
        <a:graphic>
          <a:graphicData uri="http://schemas.openxmlformats.org/drawingml/2006/table">
            <a:tbl>
              <a:tblPr firstRow="1" bandRow="1">
                <a:tableStyleId>{5C22544A-7EE6-4342-B048-85BDC9FD1C3A}</a:tableStyleId>
              </a:tblPr>
              <a:tblGrid>
                <a:gridCol w="1989455"/>
                <a:gridCol w="1989455"/>
              </a:tblGrid>
              <a:tr h="640715">
                <a:tc>
                  <a:txBody>
                    <a:bodyPr/>
                    <a:p>
                      <a:pPr algn="ctr">
                        <a:buNone/>
                      </a:pPr>
                      <a:r>
                        <a:rPr lang="zh-CN" altLang="en-US" sz="3200"/>
                        <a:t>字符</a:t>
                      </a:r>
                      <a:endParaRPr lang="zh-CN" altLang="en-US" sz="3200"/>
                    </a:p>
                  </a:txBody>
                  <a:tcPr/>
                </a:tc>
                <a:tc>
                  <a:txBody>
                    <a:bodyPr/>
                    <a:p>
                      <a:pPr algn="ctr">
                        <a:buNone/>
                      </a:pPr>
                      <a:r>
                        <a:rPr lang="zh-CN" altLang="en-US" sz="3200"/>
                        <a:t>编码</a:t>
                      </a:r>
                      <a:endParaRPr lang="zh-CN" altLang="en-US" sz="3200"/>
                    </a:p>
                  </a:txBody>
                  <a:tcPr/>
                </a:tc>
              </a:tr>
              <a:tr h="629920">
                <a:tc>
                  <a:txBody>
                    <a:bodyPr/>
                    <a:p>
                      <a:pPr algn="ctr">
                        <a:buNone/>
                      </a:pPr>
                      <a:r>
                        <a:rPr lang="en-US" altLang="zh-CN" sz="3200"/>
                        <a:t>t</a:t>
                      </a:r>
                      <a:endParaRPr lang="en-US" altLang="zh-CN" sz="3200"/>
                    </a:p>
                  </a:txBody>
                  <a:tcPr/>
                </a:tc>
                <a:tc>
                  <a:txBody>
                    <a:bodyPr/>
                    <a:p>
                      <a:pPr algn="ctr">
                        <a:buNone/>
                      </a:pPr>
                      <a:r>
                        <a:rPr lang="en-US" altLang="zh-CN" sz="3200"/>
                        <a:t>01</a:t>
                      </a:r>
                      <a:endParaRPr lang="en-US" altLang="zh-CN" sz="3200"/>
                    </a:p>
                  </a:txBody>
                  <a:tcPr/>
                </a:tc>
              </a:tr>
              <a:tr h="629920">
                <a:tc>
                  <a:txBody>
                    <a:bodyPr/>
                    <a:p>
                      <a:pPr algn="ctr">
                        <a:buNone/>
                      </a:pPr>
                      <a:r>
                        <a:rPr lang="en-US" altLang="zh-CN" sz="3200"/>
                        <a:t>r</a:t>
                      </a:r>
                      <a:endParaRPr lang="en-US" altLang="zh-CN" sz="3200"/>
                    </a:p>
                  </a:txBody>
                  <a:tcPr/>
                </a:tc>
                <a:tc>
                  <a:txBody>
                    <a:bodyPr/>
                    <a:p>
                      <a:pPr algn="ctr">
                        <a:buNone/>
                      </a:pPr>
                      <a:r>
                        <a:rPr lang="en-US" altLang="zh-CN" sz="3200"/>
                        <a:t>00</a:t>
                      </a:r>
                      <a:endParaRPr lang="en-US" altLang="zh-CN" sz="3200"/>
                    </a:p>
                  </a:txBody>
                  <a:tcPr/>
                </a:tc>
              </a:tr>
              <a:tr h="629920">
                <a:tc>
                  <a:txBody>
                    <a:bodyPr/>
                    <a:p>
                      <a:pPr algn="ctr">
                        <a:buNone/>
                      </a:pPr>
                      <a:r>
                        <a:rPr lang="en-US" altLang="zh-CN" sz="3200"/>
                        <a:t>e</a:t>
                      </a:r>
                      <a:endParaRPr lang="en-US" altLang="zh-CN" sz="3200"/>
                    </a:p>
                  </a:txBody>
                  <a:tcPr/>
                </a:tc>
                <a:tc>
                  <a:txBody>
                    <a:bodyPr/>
                    <a:p>
                      <a:pPr algn="ctr">
                        <a:buNone/>
                      </a:pPr>
                      <a:r>
                        <a:rPr lang="en-US" altLang="zh-CN" sz="3200"/>
                        <a:t>1</a:t>
                      </a:r>
                      <a:endParaRPr lang="en-US" altLang="zh-CN" sz="3200"/>
                    </a:p>
                  </a:txBody>
                  <a:tcPr/>
                </a:tc>
              </a:tr>
            </a:tbl>
          </a:graphicData>
        </a:graphic>
      </p:graphicFrame>
      <p:sp>
        <p:nvSpPr>
          <p:cNvPr id="46" name="文本框 45"/>
          <p:cNvSpPr txBox="1"/>
          <p:nvPr/>
        </p:nvSpPr>
        <p:spPr>
          <a:xfrm>
            <a:off x="216535" y="4176395"/>
            <a:ext cx="1287145" cy="521970"/>
          </a:xfrm>
          <a:prstGeom prst="rect">
            <a:avLst/>
          </a:prstGeom>
          <a:noFill/>
        </p:spPr>
        <p:txBody>
          <a:bodyPr wrap="square" rtlCol="0">
            <a:spAutoFit/>
          </a:bodyPr>
          <a:p>
            <a:r>
              <a:rPr lang="zh-CN" altLang="en-US" sz="2800"/>
              <a:t>编码</a:t>
            </a:r>
            <a:r>
              <a:rPr lang="en-US" altLang="zh-CN" sz="2800"/>
              <a:t>2</a:t>
            </a:r>
            <a:r>
              <a:rPr lang="en-US" altLang="zh-CN" sz="2800"/>
              <a:t>:</a:t>
            </a:r>
            <a:endParaRPr lang="en-US" altLang="zh-CN" sz="2800"/>
          </a:p>
        </p:txBody>
      </p:sp>
      <p:graphicFrame>
        <p:nvGraphicFramePr>
          <p:cNvPr id="48" name="表格 47"/>
          <p:cNvGraphicFramePr/>
          <p:nvPr>
            <p:custDataLst>
              <p:tags r:id="rId4"/>
            </p:custDataLst>
          </p:nvPr>
        </p:nvGraphicFramePr>
        <p:xfrm>
          <a:off x="7052310" y="1968500"/>
          <a:ext cx="3978910" cy="2530475"/>
        </p:xfrm>
        <a:graphic>
          <a:graphicData uri="http://schemas.openxmlformats.org/drawingml/2006/table">
            <a:tbl>
              <a:tblPr firstRow="1" bandRow="1">
                <a:tableStyleId>{5C22544A-7EE6-4342-B048-85BDC9FD1C3A}</a:tableStyleId>
              </a:tblPr>
              <a:tblGrid>
                <a:gridCol w="994728"/>
                <a:gridCol w="994727"/>
                <a:gridCol w="994728"/>
                <a:gridCol w="994727"/>
              </a:tblGrid>
              <a:tr h="640715">
                <a:tc>
                  <a:txBody>
                    <a:bodyPr/>
                    <a:p>
                      <a:pPr algn="ctr">
                        <a:buNone/>
                      </a:pPr>
                      <a:r>
                        <a:rPr lang="en-US" altLang="zh-CN" sz="3200"/>
                        <a:t>t</a:t>
                      </a:r>
                      <a:endParaRPr lang="en-US" altLang="zh-CN" sz="3200"/>
                    </a:p>
                  </a:txBody>
                  <a:tcPr/>
                </a:tc>
                <a:tc>
                  <a:txBody>
                    <a:bodyPr/>
                    <a:p>
                      <a:pPr algn="ctr">
                        <a:buNone/>
                      </a:pPr>
                      <a:r>
                        <a:rPr lang="en-US" altLang="zh-CN" sz="3200"/>
                        <a:t>r</a:t>
                      </a:r>
                      <a:endParaRPr lang="en-US" altLang="zh-CN" sz="3200"/>
                    </a:p>
                  </a:txBody>
                  <a:tcPr/>
                </a:tc>
                <a:tc>
                  <a:txBody>
                    <a:bodyPr/>
                    <a:p>
                      <a:pPr algn="ctr">
                        <a:buNone/>
                      </a:pPr>
                      <a:r>
                        <a:rPr lang="en-US" altLang="zh-CN" sz="3200"/>
                        <a:t>e</a:t>
                      </a:r>
                      <a:endParaRPr lang="en-US" altLang="zh-CN" sz="3200"/>
                    </a:p>
                  </a:txBody>
                  <a:tcPr/>
                </a:tc>
                <a:tc>
                  <a:txBody>
                    <a:bodyPr/>
                    <a:p>
                      <a:pPr algn="ctr">
                        <a:buNone/>
                      </a:pPr>
                      <a:r>
                        <a:rPr lang="en-US" altLang="zh-CN" sz="3200"/>
                        <a:t>e</a:t>
                      </a:r>
                      <a:endParaRPr lang="en-US" altLang="zh-CN" sz="3200"/>
                    </a:p>
                  </a:txBody>
                  <a:tcPr/>
                </a:tc>
              </a:tr>
              <a:tr h="629920">
                <a:tc>
                  <a:txBody>
                    <a:bodyPr/>
                    <a:p>
                      <a:pPr algn="ctr">
                        <a:buNone/>
                      </a:pPr>
                      <a:r>
                        <a:rPr lang="en-US" altLang="zh-CN" sz="3200"/>
                        <a:t>1</a:t>
                      </a:r>
                      <a:endParaRPr lang="en-US" altLang="zh-CN" sz="3200"/>
                    </a:p>
                  </a:txBody>
                  <a:tcPr/>
                </a:tc>
                <a:tc>
                  <a:txBody>
                    <a:bodyPr/>
                    <a:p>
                      <a:pPr algn="ctr">
                        <a:buNone/>
                      </a:pPr>
                      <a:r>
                        <a:rPr lang="en-US" altLang="zh-CN" sz="3200"/>
                        <a:t>00</a:t>
                      </a:r>
                      <a:endParaRPr lang="en-US" altLang="zh-CN" sz="3200"/>
                    </a:p>
                  </a:txBody>
                  <a:tcPr/>
                </a:tc>
                <a:tc>
                  <a:txBody>
                    <a:bodyPr/>
                    <a:p>
                      <a:pPr algn="ctr">
                        <a:buNone/>
                      </a:pPr>
                      <a:r>
                        <a:rPr lang="en-US" altLang="zh-CN" sz="3200"/>
                        <a:t>01</a:t>
                      </a:r>
                      <a:endParaRPr lang="en-US" altLang="zh-CN" sz="3200"/>
                    </a:p>
                  </a:txBody>
                  <a:tcPr/>
                </a:tc>
                <a:tc>
                  <a:txBody>
                    <a:bodyPr/>
                    <a:p>
                      <a:pPr algn="ctr">
                        <a:buNone/>
                      </a:pPr>
                      <a:r>
                        <a:rPr lang="en-US" altLang="zh-CN" sz="3200"/>
                        <a:t>01</a:t>
                      </a:r>
                      <a:endParaRPr lang="en-US" altLang="zh-CN" sz="3200"/>
                    </a:p>
                  </a:txBody>
                  <a:tcPr/>
                </a:tc>
              </a:tr>
            </a:tbl>
          </a:graphicData>
        </a:graphic>
      </p:graphicFrame>
      <p:sp>
        <p:nvSpPr>
          <p:cNvPr id="49" name="文本框 48"/>
          <p:cNvSpPr txBox="1"/>
          <p:nvPr/>
        </p:nvSpPr>
        <p:spPr>
          <a:xfrm>
            <a:off x="7677150" y="1011555"/>
            <a:ext cx="2607310" cy="706755"/>
          </a:xfrm>
          <a:prstGeom prst="rect">
            <a:avLst/>
          </a:prstGeom>
          <a:noFill/>
        </p:spPr>
        <p:txBody>
          <a:bodyPr wrap="square" rtlCol="0">
            <a:spAutoFit/>
          </a:bodyPr>
          <a:p>
            <a:r>
              <a:rPr lang="en-US" altLang="zh-CN" sz="4000"/>
              <a:t>tree</a:t>
            </a:r>
            <a:r>
              <a:rPr lang="zh-CN" altLang="en-US" sz="4000"/>
              <a:t>的编码</a:t>
            </a:r>
            <a:endParaRPr lang="en-US" altLang="zh-CN" sz="4000"/>
          </a:p>
        </p:txBody>
      </p:sp>
      <p:graphicFrame>
        <p:nvGraphicFramePr>
          <p:cNvPr id="50" name="表格 49"/>
          <p:cNvGraphicFramePr/>
          <p:nvPr>
            <p:custDataLst>
              <p:tags r:id="rId5"/>
            </p:custDataLst>
          </p:nvPr>
        </p:nvGraphicFramePr>
        <p:xfrm>
          <a:off x="7052310" y="4735830"/>
          <a:ext cx="3978910" cy="2530475"/>
        </p:xfrm>
        <a:graphic>
          <a:graphicData uri="http://schemas.openxmlformats.org/drawingml/2006/table">
            <a:tbl>
              <a:tblPr firstRow="1" bandRow="1">
                <a:tableStyleId>{5C22544A-7EE6-4342-B048-85BDC9FD1C3A}</a:tableStyleId>
              </a:tblPr>
              <a:tblGrid>
                <a:gridCol w="995045"/>
                <a:gridCol w="994410"/>
                <a:gridCol w="994728"/>
                <a:gridCol w="994727"/>
              </a:tblGrid>
              <a:tr h="640715">
                <a:tc>
                  <a:txBody>
                    <a:bodyPr/>
                    <a:p>
                      <a:pPr algn="ctr">
                        <a:buNone/>
                      </a:pPr>
                      <a:r>
                        <a:rPr lang="en-US" altLang="zh-CN" sz="3200"/>
                        <a:t>t</a:t>
                      </a:r>
                      <a:endParaRPr lang="en-US" altLang="zh-CN" sz="3200"/>
                    </a:p>
                  </a:txBody>
                  <a:tcPr/>
                </a:tc>
                <a:tc>
                  <a:txBody>
                    <a:bodyPr/>
                    <a:p>
                      <a:pPr algn="ctr">
                        <a:buNone/>
                      </a:pPr>
                      <a:r>
                        <a:rPr lang="en-US" altLang="zh-CN" sz="3200"/>
                        <a:t>r</a:t>
                      </a:r>
                      <a:endParaRPr lang="en-US" altLang="zh-CN" sz="3200"/>
                    </a:p>
                  </a:txBody>
                  <a:tcPr/>
                </a:tc>
                <a:tc>
                  <a:txBody>
                    <a:bodyPr/>
                    <a:p>
                      <a:pPr algn="ctr">
                        <a:buNone/>
                      </a:pPr>
                      <a:r>
                        <a:rPr lang="en-US" altLang="zh-CN" sz="3200"/>
                        <a:t>e</a:t>
                      </a:r>
                      <a:endParaRPr lang="en-US" altLang="zh-CN" sz="3200"/>
                    </a:p>
                  </a:txBody>
                  <a:tcPr/>
                </a:tc>
                <a:tc>
                  <a:txBody>
                    <a:bodyPr/>
                    <a:p>
                      <a:pPr algn="ctr">
                        <a:buNone/>
                      </a:pPr>
                      <a:r>
                        <a:rPr lang="en-US" altLang="zh-CN" sz="3200"/>
                        <a:t>e</a:t>
                      </a:r>
                      <a:endParaRPr lang="en-US" altLang="zh-CN" sz="3200"/>
                    </a:p>
                  </a:txBody>
                  <a:tcPr/>
                </a:tc>
              </a:tr>
              <a:tr h="629920">
                <a:tc>
                  <a:txBody>
                    <a:bodyPr/>
                    <a:p>
                      <a:pPr algn="ctr">
                        <a:buNone/>
                      </a:pPr>
                      <a:r>
                        <a:rPr lang="en-US" altLang="zh-CN" sz="3200"/>
                        <a:t>01</a:t>
                      </a:r>
                      <a:endParaRPr lang="en-US" altLang="zh-CN" sz="3200"/>
                    </a:p>
                  </a:txBody>
                  <a:tcPr/>
                </a:tc>
                <a:tc>
                  <a:txBody>
                    <a:bodyPr/>
                    <a:p>
                      <a:pPr algn="ctr">
                        <a:buNone/>
                      </a:pPr>
                      <a:r>
                        <a:rPr lang="en-US" altLang="zh-CN" sz="3200"/>
                        <a:t>00</a:t>
                      </a:r>
                      <a:endParaRPr lang="en-US" altLang="zh-CN" sz="3200"/>
                    </a:p>
                  </a:txBody>
                  <a:tcPr/>
                </a:tc>
                <a:tc>
                  <a:txBody>
                    <a:bodyPr/>
                    <a:p>
                      <a:pPr algn="ctr">
                        <a:buNone/>
                      </a:pPr>
                      <a:r>
                        <a:rPr lang="en-US" altLang="zh-CN" sz="3200"/>
                        <a:t>1</a:t>
                      </a:r>
                      <a:endParaRPr lang="en-US" altLang="zh-CN" sz="3200"/>
                    </a:p>
                  </a:txBody>
                  <a:tcPr/>
                </a:tc>
                <a:tc>
                  <a:txBody>
                    <a:bodyPr/>
                    <a:p>
                      <a:pPr algn="ctr">
                        <a:buNone/>
                      </a:pPr>
                      <a:r>
                        <a:rPr lang="en-US" altLang="zh-CN" sz="3200"/>
                        <a:t>1</a:t>
                      </a:r>
                      <a:endParaRPr lang="en-US" altLang="zh-CN" sz="3200"/>
                    </a:p>
                  </a:txBody>
                  <a:tcPr/>
                </a:tc>
              </a:tr>
            </a:tbl>
          </a:graphicData>
        </a:graphic>
      </p:graphicFrame>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4"/>
                                        </p:tgtEl>
                                        <p:attrNameLst>
                                          <p:attrName>style.visibility</p:attrName>
                                        </p:attrNameLst>
                                      </p:cBhvr>
                                      <p:to>
                                        <p:strVal val="visible"/>
                                      </p:to>
                                    </p:set>
                                    <p:anim calcmode="discrete" valueType="clr">
                                      <p:cBhvr override="childStyle">
                                        <p:cTn id="7" dur="80"/>
                                        <p:tgtEl>
                                          <p:spTgt spid="4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4"/>
                                        </p:tgtEl>
                                        <p:attrNameLst>
                                          <p:attrName>fillcolor</p:attrName>
                                        </p:attrNameLst>
                                      </p:cBhvr>
                                      <p:tavLst>
                                        <p:tav tm="0">
                                          <p:val>
                                            <p:clrVal>
                                              <a:schemeClr val="accent2"/>
                                            </p:clrVal>
                                          </p:val>
                                        </p:tav>
                                        <p:tav tm="50000">
                                          <p:val>
                                            <p:clrVal>
                                              <a:schemeClr val="hlink"/>
                                            </p:clrVal>
                                          </p:val>
                                        </p:tav>
                                      </p:tavLst>
                                    </p:anim>
                                    <p:set>
                                      <p:cBhvr>
                                        <p:cTn id="9" dur="80"/>
                                        <p:tgtEl>
                                          <p:spTgt spid="4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checkerboard(across)">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9"/>
                                        </p:tgtEl>
                                        <p:attrNameLst>
                                          <p:attrName>style.visibility</p:attrName>
                                        </p:attrNameLst>
                                      </p:cBhvr>
                                      <p:to>
                                        <p:strVal val="visible"/>
                                      </p:to>
                                    </p:set>
                                    <p:anim calcmode="discrete" valueType="clr">
                                      <p:cBhvr override="childStyle">
                                        <p:cTn id="19" dur="80"/>
                                        <p:tgtEl>
                                          <p:spTgt spid="49"/>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9"/>
                                        </p:tgtEl>
                                        <p:attrNameLst>
                                          <p:attrName>fillcolor</p:attrName>
                                        </p:attrNameLst>
                                      </p:cBhvr>
                                      <p:tavLst>
                                        <p:tav tm="0">
                                          <p:val>
                                            <p:clrVal>
                                              <a:schemeClr val="accent2"/>
                                            </p:clrVal>
                                          </p:val>
                                        </p:tav>
                                        <p:tav tm="50000">
                                          <p:val>
                                            <p:clrVal>
                                              <a:schemeClr val="hlink"/>
                                            </p:clrVal>
                                          </p:val>
                                        </p:tav>
                                      </p:tavLst>
                                    </p:anim>
                                    <p:set>
                                      <p:cBhvr>
                                        <p:cTn id="21" dur="80"/>
                                        <p:tgtEl>
                                          <p:spTgt spid="49"/>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checkerboard(across)">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46"/>
                                        </p:tgtEl>
                                        <p:attrNameLst>
                                          <p:attrName>style.visibility</p:attrName>
                                        </p:attrNameLst>
                                      </p:cBhvr>
                                      <p:to>
                                        <p:strVal val="visible"/>
                                      </p:to>
                                    </p:set>
                                    <p:anim calcmode="discrete" valueType="clr">
                                      <p:cBhvr override="childStyle">
                                        <p:cTn id="31" dur="80"/>
                                        <p:tgtEl>
                                          <p:spTgt spid="46"/>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46"/>
                                        </p:tgtEl>
                                        <p:attrNameLst>
                                          <p:attrName>fillcolor</p:attrName>
                                        </p:attrNameLst>
                                      </p:cBhvr>
                                      <p:tavLst>
                                        <p:tav tm="0">
                                          <p:val>
                                            <p:clrVal>
                                              <a:schemeClr val="accent2"/>
                                            </p:clrVal>
                                          </p:val>
                                        </p:tav>
                                        <p:tav tm="50000">
                                          <p:val>
                                            <p:clrVal>
                                              <a:schemeClr val="hlink"/>
                                            </p:clrVal>
                                          </p:val>
                                        </p:tav>
                                      </p:tavLst>
                                    </p:anim>
                                    <p:set>
                                      <p:cBhvr>
                                        <p:cTn id="33" dur="80"/>
                                        <p:tgtEl>
                                          <p:spTgt spid="46"/>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checkerboard(across)">
                                      <p:cBhvr>
                                        <p:cTn id="38" dur="500"/>
                                        <p:tgtEl>
                                          <p:spTgt spid="4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checkerboard(across)">
                                      <p:cBhvr>
                                        <p:cTn id="4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49" name="文本框 48"/>
          <p:cNvSpPr txBox="1"/>
          <p:nvPr/>
        </p:nvSpPr>
        <p:spPr>
          <a:xfrm>
            <a:off x="608330" y="942975"/>
            <a:ext cx="3693160" cy="706755"/>
          </a:xfrm>
          <a:prstGeom prst="rect">
            <a:avLst/>
          </a:prstGeom>
          <a:noFill/>
        </p:spPr>
        <p:txBody>
          <a:bodyPr wrap="square" rtlCol="0">
            <a:spAutoFit/>
          </a:bodyPr>
          <a:p>
            <a:r>
              <a:rPr lang="zh-CN" altLang="zh-CN" sz="4000"/>
              <a:t>统计文本：</a:t>
            </a:r>
            <a:r>
              <a:rPr lang="en-US" altLang="zh-CN" sz="4000"/>
              <a:t>tree</a:t>
            </a:r>
            <a:endParaRPr lang="zh-CN" altLang="en-US" sz="4000"/>
          </a:p>
        </p:txBody>
      </p:sp>
      <p:grpSp>
        <p:nvGrpSpPr>
          <p:cNvPr id="29" name="组合 28"/>
          <p:cNvGrpSpPr/>
          <p:nvPr/>
        </p:nvGrpSpPr>
        <p:grpSpPr>
          <a:xfrm>
            <a:off x="4311650" y="781685"/>
            <a:ext cx="3447415" cy="1400175"/>
            <a:chOff x="6790" y="1231"/>
            <a:chExt cx="5429" cy="2205"/>
          </a:xfrm>
        </p:grpSpPr>
        <p:sp>
          <p:nvSpPr>
            <p:cNvPr id="3" name="椭圆 2"/>
            <p:cNvSpPr/>
            <p:nvPr/>
          </p:nvSpPr>
          <p:spPr>
            <a:xfrm>
              <a:off x="6790" y="1231"/>
              <a:ext cx="1356" cy="1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t</a:t>
              </a:r>
              <a:endParaRPr lang="en-US" altLang="zh-CN" sz="3600"/>
            </a:p>
          </p:txBody>
        </p:sp>
        <p:sp>
          <p:nvSpPr>
            <p:cNvPr id="4" name="椭圆 3"/>
            <p:cNvSpPr/>
            <p:nvPr/>
          </p:nvSpPr>
          <p:spPr>
            <a:xfrm>
              <a:off x="8812" y="1231"/>
              <a:ext cx="1356" cy="1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r</a:t>
              </a:r>
              <a:endParaRPr lang="en-US" altLang="zh-CN" sz="3600"/>
            </a:p>
          </p:txBody>
        </p:sp>
        <p:sp>
          <p:nvSpPr>
            <p:cNvPr id="5" name="椭圆 4"/>
            <p:cNvSpPr/>
            <p:nvPr/>
          </p:nvSpPr>
          <p:spPr>
            <a:xfrm>
              <a:off x="10863" y="1231"/>
              <a:ext cx="1356" cy="1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e</a:t>
              </a:r>
              <a:endParaRPr lang="en-US" altLang="zh-CN" sz="3600"/>
            </a:p>
          </p:txBody>
        </p:sp>
        <p:sp>
          <p:nvSpPr>
            <p:cNvPr id="6" name="文本框 5"/>
            <p:cNvSpPr txBox="1"/>
            <p:nvPr/>
          </p:nvSpPr>
          <p:spPr>
            <a:xfrm>
              <a:off x="7010" y="2711"/>
              <a:ext cx="903" cy="725"/>
            </a:xfrm>
            <a:prstGeom prst="rect">
              <a:avLst/>
            </a:prstGeom>
            <a:noFill/>
          </p:spPr>
          <p:txBody>
            <a:bodyPr wrap="square" rtlCol="0">
              <a:spAutoFit/>
            </a:bodyPr>
            <a:p>
              <a:pPr algn="ctr"/>
              <a:r>
                <a:rPr lang="en-US" altLang="zh-CN" sz="2400"/>
                <a:t>1</a:t>
              </a:r>
              <a:endParaRPr lang="en-US" altLang="zh-CN" sz="2400"/>
            </a:p>
          </p:txBody>
        </p:sp>
        <p:sp>
          <p:nvSpPr>
            <p:cNvPr id="7" name="文本框 6"/>
            <p:cNvSpPr txBox="1"/>
            <p:nvPr/>
          </p:nvSpPr>
          <p:spPr>
            <a:xfrm>
              <a:off x="9080" y="2711"/>
              <a:ext cx="903" cy="725"/>
            </a:xfrm>
            <a:prstGeom prst="rect">
              <a:avLst/>
            </a:prstGeom>
            <a:noFill/>
          </p:spPr>
          <p:txBody>
            <a:bodyPr wrap="square" rtlCol="0">
              <a:spAutoFit/>
            </a:bodyPr>
            <a:p>
              <a:pPr algn="ctr"/>
              <a:r>
                <a:rPr lang="en-US" altLang="zh-CN" sz="2400"/>
                <a:t>1</a:t>
              </a:r>
              <a:endParaRPr lang="en-US" altLang="zh-CN" sz="2400"/>
            </a:p>
          </p:txBody>
        </p:sp>
        <p:sp>
          <p:nvSpPr>
            <p:cNvPr id="8" name="文本框 7"/>
            <p:cNvSpPr txBox="1"/>
            <p:nvPr/>
          </p:nvSpPr>
          <p:spPr>
            <a:xfrm>
              <a:off x="11060" y="2711"/>
              <a:ext cx="903" cy="725"/>
            </a:xfrm>
            <a:prstGeom prst="rect">
              <a:avLst/>
            </a:prstGeom>
            <a:noFill/>
          </p:spPr>
          <p:txBody>
            <a:bodyPr wrap="square" rtlCol="0">
              <a:spAutoFit/>
            </a:bodyPr>
            <a:p>
              <a:pPr algn="ctr"/>
              <a:r>
                <a:rPr lang="en-US" altLang="zh-CN" sz="2400"/>
                <a:t>2</a:t>
              </a:r>
              <a:endParaRPr lang="en-US" altLang="zh-CN" sz="2400"/>
            </a:p>
          </p:txBody>
        </p:sp>
      </p:grpSp>
      <p:grpSp>
        <p:nvGrpSpPr>
          <p:cNvPr id="26" name="组合 25"/>
          <p:cNvGrpSpPr/>
          <p:nvPr/>
        </p:nvGrpSpPr>
        <p:grpSpPr>
          <a:xfrm>
            <a:off x="438785" y="2285017"/>
            <a:ext cx="2910205" cy="3602416"/>
            <a:chOff x="11077" y="1806"/>
            <a:chExt cx="5645" cy="6988"/>
          </a:xfrm>
        </p:grpSpPr>
        <p:sp>
          <p:nvSpPr>
            <p:cNvPr id="9" name="椭圆 8"/>
            <p:cNvSpPr/>
            <p:nvPr/>
          </p:nvSpPr>
          <p:spPr>
            <a:xfrm>
              <a:off x="13748" y="1806"/>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3600"/>
            </a:p>
          </p:txBody>
        </p:sp>
        <p:sp>
          <p:nvSpPr>
            <p:cNvPr id="10" name="椭圆 9"/>
            <p:cNvSpPr/>
            <p:nvPr/>
          </p:nvSpPr>
          <p:spPr>
            <a:xfrm>
              <a:off x="12438" y="3984"/>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3600"/>
            </a:p>
          </p:txBody>
        </p:sp>
        <p:sp>
          <p:nvSpPr>
            <p:cNvPr id="11" name="椭圆 10"/>
            <p:cNvSpPr/>
            <p:nvPr/>
          </p:nvSpPr>
          <p:spPr>
            <a:xfrm>
              <a:off x="15058" y="3984"/>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t</a:t>
              </a:r>
              <a:endParaRPr lang="en-US" altLang="zh-CN" sz="3600"/>
            </a:p>
          </p:txBody>
        </p:sp>
        <p:cxnSp>
          <p:nvCxnSpPr>
            <p:cNvPr id="13" name="直接连接符 12"/>
            <p:cNvCxnSpPr>
              <a:stCxn id="9" idx="3"/>
              <a:endCxn id="10" idx="0"/>
            </p:cNvCxnSpPr>
            <p:nvPr/>
          </p:nvCxnSpPr>
          <p:spPr>
            <a:xfrm flipH="1">
              <a:off x="13270"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5"/>
              <a:endCxn id="11" idx="0"/>
            </p:cNvCxnSpPr>
            <p:nvPr/>
          </p:nvCxnSpPr>
          <p:spPr>
            <a:xfrm>
              <a:off x="15168"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3136" y="3042"/>
              <a:ext cx="642" cy="714"/>
            </a:xfrm>
            <a:prstGeom prst="rect">
              <a:avLst/>
            </a:prstGeom>
            <a:noFill/>
          </p:spPr>
          <p:txBody>
            <a:bodyPr wrap="square" rtlCol="0">
              <a:spAutoFit/>
            </a:bodyPr>
            <a:p>
              <a:pPr algn="ctr"/>
              <a:r>
                <a:rPr lang="en-US" altLang="zh-CN"/>
                <a:t>0</a:t>
              </a:r>
              <a:endParaRPr lang="en-US" altLang="zh-CN"/>
            </a:p>
          </p:txBody>
        </p:sp>
        <p:sp>
          <p:nvSpPr>
            <p:cNvPr id="16" name="文本框 15"/>
            <p:cNvSpPr txBox="1"/>
            <p:nvPr/>
          </p:nvSpPr>
          <p:spPr>
            <a:xfrm>
              <a:off x="15291" y="3019"/>
              <a:ext cx="642" cy="714"/>
            </a:xfrm>
            <a:prstGeom prst="rect">
              <a:avLst/>
            </a:prstGeom>
            <a:noFill/>
          </p:spPr>
          <p:txBody>
            <a:bodyPr wrap="square" rtlCol="0">
              <a:spAutoFit/>
            </a:bodyPr>
            <a:p>
              <a:pPr algn="ctr"/>
              <a:r>
                <a:rPr lang="en-US" altLang="zh-CN"/>
                <a:t>1</a:t>
              </a:r>
              <a:endParaRPr lang="en-US" altLang="zh-CN"/>
            </a:p>
          </p:txBody>
        </p:sp>
        <p:sp>
          <p:nvSpPr>
            <p:cNvPr id="17" name="椭圆 16"/>
            <p:cNvSpPr/>
            <p:nvPr/>
          </p:nvSpPr>
          <p:spPr>
            <a:xfrm>
              <a:off x="11077"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r</a:t>
              </a:r>
              <a:endParaRPr lang="en-US" altLang="zh-CN" sz="3600"/>
            </a:p>
          </p:txBody>
        </p:sp>
        <p:sp>
          <p:nvSpPr>
            <p:cNvPr id="18" name="椭圆 17"/>
            <p:cNvSpPr/>
            <p:nvPr/>
          </p:nvSpPr>
          <p:spPr>
            <a:xfrm>
              <a:off x="13799"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e</a:t>
              </a:r>
              <a:endParaRPr lang="en-US" altLang="zh-CN" sz="3600"/>
            </a:p>
          </p:txBody>
        </p:sp>
        <p:cxnSp>
          <p:nvCxnSpPr>
            <p:cNvPr id="19" name="直接连接符 18"/>
            <p:cNvCxnSpPr>
              <a:stCxn id="10" idx="3"/>
              <a:endCxn id="17" idx="0"/>
            </p:cNvCxnSpPr>
            <p:nvPr/>
          </p:nvCxnSpPr>
          <p:spPr>
            <a:xfrm flipH="1">
              <a:off x="11909"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 idx="5"/>
              <a:endCxn id="18" idx="0"/>
            </p:cNvCxnSpPr>
            <p:nvPr/>
          </p:nvCxnSpPr>
          <p:spPr>
            <a:xfrm>
              <a:off x="13858"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1762" y="5346"/>
              <a:ext cx="642" cy="714"/>
            </a:xfrm>
            <a:prstGeom prst="rect">
              <a:avLst/>
            </a:prstGeom>
            <a:noFill/>
          </p:spPr>
          <p:txBody>
            <a:bodyPr wrap="square" rtlCol="0">
              <a:spAutoFit/>
            </a:bodyPr>
            <a:p>
              <a:pPr algn="ctr"/>
              <a:r>
                <a:rPr lang="en-US" altLang="zh-CN"/>
                <a:t>0</a:t>
              </a:r>
              <a:endParaRPr lang="en-US" altLang="zh-CN"/>
            </a:p>
          </p:txBody>
        </p:sp>
        <p:sp>
          <p:nvSpPr>
            <p:cNvPr id="22" name="文本框 21"/>
            <p:cNvSpPr txBox="1"/>
            <p:nvPr/>
          </p:nvSpPr>
          <p:spPr>
            <a:xfrm>
              <a:off x="14078" y="5369"/>
              <a:ext cx="642" cy="714"/>
            </a:xfrm>
            <a:prstGeom prst="rect">
              <a:avLst/>
            </a:prstGeom>
            <a:noFill/>
          </p:spPr>
          <p:txBody>
            <a:bodyPr wrap="square" rtlCol="0">
              <a:spAutoFit/>
            </a:bodyPr>
            <a:p>
              <a:pPr algn="ctr"/>
              <a:r>
                <a:rPr lang="en-US" altLang="zh-CN"/>
                <a:t>1</a:t>
              </a:r>
              <a:endParaRPr lang="en-US" altLang="zh-CN"/>
            </a:p>
          </p:txBody>
        </p:sp>
        <p:sp>
          <p:nvSpPr>
            <p:cNvPr id="23" name="文本框 22"/>
            <p:cNvSpPr txBox="1"/>
            <p:nvPr/>
          </p:nvSpPr>
          <p:spPr>
            <a:xfrm>
              <a:off x="15461" y="5648"/>
              <a:ext cx="903" cy="893"/>
            </a:xfrm>
            <a:prstGeom prst="rect">
              <a:avLst/>
            </a:prstGeom>
            <a:noFill/>
          </p:spPr>
          <p:txBody>
            <a:bodyPr wrap="square" rtlCol="0">
              <a:spAutoFit/>
            </a:bodyPr>
            <a:p>
              <a:pPr algn="ctr"/>
              <a:r>
                <a:rPr lang="en-US" altLang="zh-CN" sz="2400"/>
                <a:t>1</a:t>
              </a:r>
              <a:endParaRPr lang="en-US" altLang="zh-CN" sz="2400"/>
            </a:p>
          </p:txBody>
        </p:sp>
        <p:sp>
          <p:nvSpPr>
            <p:cNvPr id="24" name="文本框 23"/>
            <p:cNvSpPr txBox="1"/>
            <p:nvPr/>
          </p:nvSpPr>
          <p:spPr>
            <a:xfrm>
              <a:off x="14178" y="7901"/>
              <a:ext cx="903" cy="893"/>
            </a:xfrm>
            <a:prstGeom prst="rect">
              <a:avLst/>
            </a:prstGeom>
            <a:noFill/>
          </p:spPr>
          <p:txBody>
            <a:bodyPr wrap="square" rtlCol="0">
              <a:spAutoFit/>
            </a:bodyPr>
            <a:p>
              <a:pPr algn="ctr"/>
              <a:r>
                <a:rPr lang="en-US" altLang="zh-CN" sz="2400"/>
                <a:t>2</a:t>
              </a:r>
              <a:endParaRPr lang="en-US" altLang="zh-CN" sz="2400"/>
            </a:p>
          </p:txBody>
        </p:sp>
        <p:sp>
          <p:nvSpPr>
            <p:cNvPr id="25" name="文本框 24"/>
            <p:cNvSpPr txBox="1"/>
            <p:nvPr/>
          </p:nvSpPr>
          <p:spPr>
            <a:xfrm>
              <a:off x="11433" y="7901"/>
              <a:ext cx="903" cy="893"/>
            </a:xfrm>
            <a:prstGeom prst="rect">
              <a:avLst/>
            </a:prstGeom>
            <a:noFill/>
          </p:spPr>
          <p:txBody>
            <a:bodyPr wrap="square" rtlCol="0">
              <a:spAutoFit/>
            </a:bodyPr>
            <a:p>
              <a:pPr algn="ctr"/>
              <a:r>
                <a:rPr lang="en-US" altLang="zh-CN" sz="2400"/>
                <a:t>1</a:t>
              </a:r>
              <a:endParaRPr lang="en-US" altLang="zh-CN" sz="2400"/>
            </a:p>
          </p:txBody>
        </p:sp>
      </p:grpSp>
      <p:sp>
        <p:nvSpPr>
          <p:cNvPr id="27"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编码</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graphicFrame>
        <p:nvGraphicFramePr>
          <p:cNvPr id="30" name="表格 29"/>
          <p:cNvGraphicFramePr/>
          <p:nvPr>
            <p:custDataLst>
              <p:tags r:id="rId2"/>
            </p:custDataLst>
          </p:nvPr>
        </p:nvGraphicFramePr>
        <p:xfrm>
          <a:off x="3636645" y="2842895"/>
          <a:ext cx="2524760" cy="2486660"/>
        </p:xfrm>
        <a:graphic>
          <a:graphicData uri="http://schemas.openxmlformats.org/drawingml/2006/table">
            <a:tbl>
              <a:tblPr firstRow="1" bandRow="1">
                <a:tableStyleId>{5C22544A-7EE6-4342-B048-85BDC9FD1C3A}</a:tableStyleId>
              </a:tblPr>
              <a:tblGrid>
                <a:gridCol w="1262380"/>
                <a:gridCol w="1262380"/>
              </a:tblGrid>
              <a:tr h="629920">
                <a:tc>
                  <a:txBody>
                    <a:bodyPr/>
                    <a:p>
                      <a:pPr algn="ctr">
                        <a:buNone/>
                      </a:pPr>
                      <a:r>
                        <a:rPr lang="zh-CN" altLang="en-US" sz="2800"/>
                        <a:t>字符</a:t>
                      </a:r>
                      <a:endParaRPr lang="zh-CN" altLang="en-US" sz="2800"/>
                    </a:p>
                  </a:txBody>
                  <a:tcPr/>
                </a:tc>
                <a:tc>
                  <a:txBody>
                    <a:bodyPr/>
                    <a:p>
                      <a:pPr algn="ctr">
                        <a:buNone/>
                      </a:pPr>
                      <a:r>
                        <a:rPr lang="zh-CN" altLang="en-US" sz="2800"/>
                        <a:t>编码</a:t>
                      </a:r>
                      <a:endParaRPr lang="zh-CN" altLang="en-US" sz="2800"/>
                    </a:p>
                  </a:txBody>
                  <a:tcPr/>
                </a:tc>
              </a:tr>
              <a:tr h="618490">
                <a:tc>
                  <a:txBody>
                    <a:bodyPr/>
                    <a:p>
                      <a:pPr algn="ctr">
                        <a:buNone/>
                      </a:pPr>
                      <a:r>
                        <a:rPr lang="en-US" altLang="zh-CN" sz="2800"/>
                        <a:t>t</a:t>
                      </a:r>
                      <a:endParaRPr lang="en-US" altLang="zh-CN" sz="2800"/>
                    </a:p>
                  </a:txBody>
                  <a:tcPr/>
                </a:tc>
                <a:tc>
                  <a:txBody>
                    <a:bodyPr/>
                    <a:p>
                      <a:pPr algn="ctr">
                        <a:buNone/>
                      </a:pPr>
                      <a:r>
                        <a:rPr lang="en-US" altLang="zh-CN" sz="2800"/>
                        <a:t>1</a:t>
                      </a:r>
                      <a:endParaRPr lang="en-US" altLang="zh-CN" sz="2800"/>
                    </a:p>
                  </a:txBody>
                  <a:tcPr/>
                </a:tc>
              </a:tr>
              <a:tr h="619125">
                <a:tc>
                  <a:txBody>
                    <a:bodyPr/>
                    <a:p>
                      <a:pPr algn="ctr">
                        <a:buNone/>
                      </a:pPr>
                      <a:r>
                        <a:rPr lang="en-US" altLang="zh-CN" sz="2800"/>
                        <a:t>r</a:t>
                      </a:r>
                      <a:endParaRPr lang="en-US" altLang="zh-CN" sz="2800"/>
                    </a:p>
                  </a:txBody>
                  <a:tcPr/>
                </a:tc>
                <a:tc>
                  <a:txBody>
                    <a:bodyPr/>
                    <a:p>
                      <a:pPr algn="ctr">
                        <a:buNone/>
                      </a:pPr>
                      <a:r>
                        <a:rPr lang="en-US" altLang="zh-CN" sz="2800"/>
                        <a:t>00</a:t>
                      </a:r>
                      <a:endParaRPr lang="en-US" altLang="zh-CN" sz="2800"/>
                    </a:p>
                  </a:txBody>
                  <a:tcPr/>
                </a:tc>
              </a:tr>
              <a:tr h="619125">
                <a:tc>
                  <a:txBody>
                    <a:bodyPr/>
                    <a:p>
                      <a:pPr algn="ctr">
                        <a:buNone/>
                      </a:pPr>
                      <a:r>
                        <a:rPr lang="en-US" altLang="zh-CN" sz="2800"/>
                        <a:t>e</a:t>
                      </a:r>
                      <a:endParaRPr lang="en-US" altLang="zh-CN" sz="2800"/>
                    </a:p>
                  </a:txBody>
                  <a:tcPr/>
                </a:tc>
                <a:tc>
                  <a:txBody>
                    <a:bodyPr/>
                    <a:p>
                      <a:pPr algn="ctr">
                        <a:buNone/>
                      </a:pPr>
                      <a:r>
                        <a:rPr lang="en-US" altLang="zh-CN" sz="2800"/>
                        <a:t>01</a:t>
                      </a:r>
                      <a:endParaRPr lang="en-US" altLang="zh-CN" sz="2800"/>
                    </a:p>
                  </a:txBody>
                  <a:tcPr/>
                </a:tc>
              </a:tr>
            </a:tbl>
          </a:graphicData>
        </a:graphic>
      </p:graphicFrame>
      <p:sp>
        <p:nvSpPr>
          <p:cNvPr id="44" name="文本框 43"/>
          <p:cNvSpPr txBox="1"/>
          <p:nvPr/>
        </p:nvSpPr>
        <p:spPr>
          <a:xfrm>
            <a:off x="224155" y="1956435"/>
            <a:ext cx="1287145" cy="521970"/>
          </a:xfrm>
          <a:prstGeom prst="rect">
            <a:avLst/>
          </a:prstGeom>
          <a:noFill/>
        </p:spPr>
        <p:txBody>
          <a:bodyPr wrap="square" rtlCol="0">
            <a:spAutoFit/>
            <a:scene3d>
              <a:camera prst="orthographicFront"/>
              <a:lightRig rig="threePt" dir="t"/>
            </a:scene3d>
          </a:bodyPr>
          <a:p>
            <a:r>
              <a:rPr lang="zh-CN" altLang="en-US" sz="2800" b="1">
                <a:solidFill>
                  <a:schemeClr val="tx1"/>
                </a:solidFill>
                <a:effectLst>
                  <a:outerShdw blurRad="38100" dist="19050" dir="2700000" algn="tl" rotWithShape="0">
                    <a:schemeClr val="dk1">
                      <a:alpha val="40000"/>
                    </a:schemeClr>
                  </a:outerShdw>
                </a:effectLst>
              </a:rPr>
              <a:t>编码</a:t>
            </a:r>
            <a:r>
              <a:rPr lang="en-US" altLang="zh-CN" sz="2800" b="1">
                <a:solidFill>
                  <a:schemeClr val="tx1"/>
                </a:solidFill>
                <a:effectLst>
                  <a:outerShdw blurRad="38100" dist="19050" dir="2700000" algn="tl" rotWithShape="0">
                    <a:schemeClr val="dk1">
                      <a:alpha val="40000"/>
                    </a:schemeClr>
                  </a:outerShdw>
                </a:effectLst>
              </a:rPr>
              <a:t>1:</a:t>
            </a:r>
            <a:endParaRPr lang="en-US" altLang="zh-CN" sz="2800" b="1">
              <a:solidFill>
                <a:schemeClr val="tx1"/>
              </a:solidFill>
              <a:effectLst>
                <a:outerShdw blurRad="38100" dist="19050" dir="2700000" algn="tl" rotWithShape="0">
                  <a:schemeClr val="dk1">
                    <a:alpha val="40000"/>
                  </a:schemeClr>
                </a:outerShdw>
              </a:effectLst>
            </a:endParaRPr>
          </a:p>
        </p:txBody>
      </p:sp>
      <p:sp>
        <p:nvSpPr>
          <p:cNvPr id="28" name="文本框 27"/>
          <p:cNvSpPr txBox="1"/>
          <p:nvPr/>
        </p:nvSpPr>
        <p:spPr>
          <a:xfrm>
            <a:off x="857885" y="5870575"/>
            <a:ext cx="1704975" cy="521970"/>
          </a:xfrm>
          <a:prstGeom prst="rect">
            <a:avLst/>
          </a:prstGeom>
          <a:noFill/>
        </p:spPr>
        <p:txBody>
          <a:bodyPr wrap="square" rtlCol="0">
            <a:spAutoFit/>
          </a:bodyPr>
          <a:p>
            <a:r>
              <a:rPr lang="en-US" altLang="zh-CN" sz="2800"/>
              <a:t>WPL</a:t>
            </a:r>
            <a:r>
              <a:rPr lang="zh-CN" altLang="en-US" sz="2800"/>
              <a:t>：</a:t>
            </a:r>
            <a:r>
              <a:rPr lang="en-US" altLang="zh-CN" sz="2800"/>
              <a:t>7</a:t>
            </a:r>
            <a:endParaRPr lang="en-US" altLang="zh-CN" sz="2800"/>
          </a:p>
        </p:txBody>
      </p:sp>
      <p:sp>
        <p:nvSpPr>
          <p:cNvPr id="31" name="文本框 30"/>
          <p:cNvSpPr txBox="1"/>
          <p:nvPr/>
        </p:nvSpPr>
        <p:spPr>
          <a:xfrm>
            <a:off x="6423025" y="2081530"/>
            <a:ext cx="1287145" cy="521970"/>
          </a:xfrm>
          <a:prstGeom prst="rect">
            <a:avLst/>
          </a:prstGeom>
          <a:noFill/>
        </p:spPr>
        <p:txBody>
          <a:bodyPr wrap="square" rtlCol="0">
            <a:spAutoFit/>
            <a:scene3d>
              <a:camera prst="orthographicFront"/>
              <a:lightRig rig="threePt" dir="t"/>
            </a:scene3d>
          </a:bodyPr>
          <a:p>
            <a:r>
              <a:rPr lang="zh-CN" altLang="en-US" sz="2800" b="1">
                <a:solidFill>
                  <a:schemeClr val="tx1"/>
                </a:solidFill>
                <a:effectLst>
                  <a:outerShdw blurRad="38100" dist="19050" dir="2700000" algn="tl" rotWithShape="0">
                    <a:schemeClr val="dk1">
                      <a:alpha val="40000"/>
                    </a:schemeClr>
                  </a:outerShdw>
                </a:effectLst>
              </a:rPr>
              <a:t>编码</a:t>
            </a:r>
            <a:r>
              <a:rPr lang="en-US" altLang="zh-CN" sz="2800" b="1">
                <a:solidFill>
                  <a:schemeClr val="tx1"/>
                </a:solidFill>
                <a:effectLst>
                  <a:outerShdw blurRad="38100" dist="19050" dir="2700000" algn="tl" rotWithShape="0">
                    <a:schemeClr val="dk1">
                      <a:alpha val="40000"/>
                    </a:schemeClr>
                  </a:outerShdw>
                </a:effectLst>
              </a:rPr>
              <a:t>2</a:t>
            </a:r>
            <a:r>
              <a:rPr lang="en-US" altLang="zh-CN" sz="2800" b="1">
                <a:solidFill>
                  <a:schemeClr val="tx1"/>
                </a:solidFill>
                <a:effectLst>
                  <a:outerShdw blurRad="38100" dist="19050" dir="2700000" algn="tl" rotWithShape="0">
                    <a:schemeClr val="dk1">
                      <a:alpha val="40000"/>
                    </a:schemeClr>
                  </a:outerShdw>
                </a:effectLst>
              </a:rPr>
              <a:t>:</a:t>
            </a:r>
            <a:endParaRPr lang="en-US" altLang="zh-CN" sz="2800" b="1">
              <a:solidFill>
                <a:schemeClr val="tx1"/>
              </a:solidFill>
              <a:effectLst>
                <a:outerShdw blurRad="38100" dist="19050" dir="2700000" algn="tl" rotWithShape="0">
                  <a:schemeClr val="dk1">
                    <a:alpha val="40000"/>
                  </a:schemeClr>
                </a:outerShdw>
              </a:effectLst>
            </a:endParaRPr>
          </a:p>
        </p:txBody>
      </p:sp>
      <p:grpSp>
        <p:nvGrpSpPr>
          <p:cNvPr id="33" name="组合 32"/>
          <p:cNvGrpSpPr/>
          <p:nvPr/>
        </p:nvGrpSpPr>
        <p:grpSpPr>
          <a:xfrm>
            <a:off x="6423025" y="2285017"/>
            <a:ext cx="2910205" cy="3602416"/>
            <a:chOff x="11077" y="1806"/>
            <a:chExt cx="5645" cy="6988"/>
          </a:xfrm>
        </p:grpSpPr>
        <p:sp>
          <p:nvSpPr>
            <p:cNvPr id="34" name="椭圆 33"/>
            <p:cNvSpPr/>
            <p:nvPr/>
          </p:nvSpPr>
          <p:spPr>
            <a:xfrm>
              <a:off x="13748" y="1806"/>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3600"/>
            </a:p>
          </p:txBody>
        </p:sp>
        <p:sp>
          <p:nvSpPr>
            <p:cNvPr id="35" name="椭圆 34"/>
            <p:cNvSpPr/>
            <p:nvPr/>
          </p:nvSpPr>
          <p:spPr>
            <a:xfrm>
              <a:off x="12438" y="3984"/>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3600"/>
            </a:p>
          </p:txBody>
        </p:sp>
        <p:sp>
          <p:nvSpPr>
            <p:cNvPr id="36" name="椭圆 35"/>
            <p:cNvSpPr/>
            <p:nvPr/>
          </p:nvSpPr>
          <p:spPr>
            <a:xfrm>
              <a:off x="15058" y="3984"/>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e</a:t>
              </a:r>
              <a:endParaRPr lang="en-US" altLang="zh-CN" sz="3600"/>
            </a:p>
          </p:txBody>
        </p:sp>
        <p:cxnSp>
          <p:nvCxnSpPr>
            <p:cNvPr id="37" name="直接连接符 36"/>
            <p:cNvCxnSpPr>
              <a:stCxn id="34" idx="3"/>
              <a:endCxn id="35" idx="0"/>
            </p:cNvCxnSpPr>
            <p:nvPr/>
          </p:nvCxnSpPr>
          <p:spPr>
            <a:xfrm flipH="1">
              <a:off x="13270"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5"/>
              <a:endCxn id="36" idx="0"/>
            </p:cNvCxnSpPr>
            <p:nvPr/>
          </p:nvCxnSpPr>
          <p:spPr>
            <a:xfrm>
              <a:off x="15168"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136" y="3042"/>
              <a:ext cx="642" cy="714"/>
            </a:xfrm>
            <a:prstGeom prst="rect">
              <a:avLst/>
            </a:prstGeom>
            <a:noFill/>
          </p:spPr>
          <p:txBody>
            <a:bodyPr wrap="square" rtlCol="0">
              <a:spAutoFit/>
            </a:bodyPr>
            <a:p>
              <a:pPr algn="ctr"/>
              <a:r>
                <a:rPr lang="en-US" altLang="zh-CN"/>
                <a:t>0</a:t>
              </a:r>
              <a:endParaRPr lang="en-US" altLang="zh-CN"/>
            </a:p>
          </p:txBody>
        </p:sp>
        <p:sp>
          <p:nvSpPr>
            <p:cNvPr id="40" name="文本框 39"/>
            <p:cNvSpPr txBox="1"/>
            <p:nvPr/>
          </p:nvSpPr>
          <p:spPr>
            <a:xfrm>
              <a:off x="15291" y="3019"/>
              <a:ext cx="642" cy="714"/>
            </a:xfrm>
            <a:prstGeom prst="rect">
              <a:avLst/>
            </a:prstGeom>
            <a:noFill/>
          </p:spPr>
          <p:txBody>
            <a:bodyPr wrap="square" rtlCol="0">
              <a:spAutoFit/>
            </a:bodyPr>
            <a:p>
              <a:pPr algn="ctr"/>
              <a:r>
                <a:rPr lang="en-US" altLang="zh-CN"/>
                <a:t>1</a:t>
              </a:r>
              <a:endParaRPr lang="en-US" altLang="zh-CN"/>
            </a:p>
          </p:txBody>
        </p:sp>
        <p:sp>
          <p:nvSpPr>
            <p:cNvPr id="41" name="椭圆 40"/>
            <p:cNvSpPr/>
            <p:nvPr/>
          </p:nvSpPr>
          <p:spPr>
            <a:xfrm>
              <a:off x="11077"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r</a:t>
              </a:r>
              <a:endParaRPr lang="en-US" altLang="zh-CN" sz="3600"/>
            </a:p>
          </p:txBody>
        </p:sp>
        <p:sp>
          <p:nvSpPr>
            <p:cNvPr id="42" name="椭圆 41"/>
            <p:cNvSpPr/>
            <p:nvPr/>
          </p:nvSpPr>
          <p:spPr>
            <a:xfrm>
              <a:off x="13799"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t</a:t>
              </a:r>
              <a:endParaRPr lang="en-US" altLang="zh-CN" sz="3600"/>
            </a:p>
          </p:txBody>
        </p:sp>
        <p:cxnSp>
          <p:nvCxnSpPr>
            <p:cNvPr id="43" name="直接连接符 42"/>
            <p:cNvCxnSpPr>
              <a:stCxn id="35" idx="3"/>
              <a:endCxn id="41" idx="0"/>
            </p:cNvCxnSpPr>
            <p:nvPr/>
          </p:nvCxnSpPr>
          <p:spPr>
            <a:xfrm flipH="1">
              <a:off x="11909"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5" idx="5"/>
              <a:endCxn id="42" idx="0"/>
            </p:cNvCxnSpPr>
            <p:nvPr/>
          </p:nvCxnSpPr>
          <p:spPr>
            <a:xfrm>
              <a:off x="13858"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762" y="5346"/>
              <a:ext cx="642" cy="714"/>
            </a:xfrm>
            <a:prstGeom prst="rect">
              <a:avLst/>
            </a:prstGeom>
            <a:noFill/>
          </p:spPr>
          <p:txBody>
            <a:bodyPr wrap="square" rtlCol="0">
              <a:spAutoFit/>
            </a:bodyPr>
            <a:p>
              <a:pPr algn="ctr"/>
              <a:r>
                <a:rPr lang="en-US" altLang="zh-CN"/>
                <a:t>0</a:t>
              </a:r>
              <a:endParaRPr lang="en-US" altLang="zh-CN"/>
            </a:p>
          </p:txBody>
        </p:sp>
        <p:sp>
          <p:nvSpPr>
            <p:cNvPr id="47" name="文本框 46"/>
            <p:cNvSpPr txBox="1"/>
            <p:nvPr/>
          </p:nvSpPr>
          <p:spPr>
            <a:xfrm>
              <a:off x="14078" y="5369"/>
              <a:ext cx="642" cy="714"/>
            </a:xfrm>
            <a:prstGeom prst="rect">
              <a:avLst/>
            </a:prstGeom>
            <a:noFill/>
          </p:spPr>
          <p:txBody>
            <a:bodyPr wrap="square" rtlCol="0">
              <a:spAutoFit/>
            </a:bodyPr>
            <a:p>
              <a:pPr algn="ctr"/>
              <a:r>
                <a:rPr lang="en-US" altLang="zh-CN"/>
                <a:t>1</a:t>
              </a:r>
              <a:endParaRPr lang="en-US" altLang="zh-CN"/>
            </a:p>
          </p:txBody>
        </p:sp>
        <p:sp>
          <p:nvSpPr>
            <p:cNvPr id="48" name="文本框 47"/>
            <p:cNvSpPr txBox="1"/>
            <p:nvPr/>
          </p:nvSpPr>
          <p:spPr>
            <a:xfrm>
              <a:off x="15461" y="5648"/>
              <a:ext cx="903" cy="893"/>
            </a:xfrm>
            <a:prstGeom prst="rect">
              <a:avLst/>
            </a:prstGeom>
            <a:noFill/>
          </p:spPr>
          <p:txBody>
            <a:bodyPr wrap="square" rtlCol="0">
              <a:spAutoFit/>
            </a:bodyPr>
            <a:p>
              <a:pPr algn="ctr"/>
              <a:r>
                <a:rPr lang="en-US" altLang="zh-CN" sz="2400"/>
                <a:t>2</a:t>
              </a:r>
              <a:endParaRPr lang="en-US" altLang="zh-CN" sz="2400"/>
            </a:p>
          </p:txBody>
        </p:sp>
        <p:sp>
          <p:nvSpPr>
            <p:cNvPr id="50" name="文本框 49"/>
            <p:cNvSpPr txBox="1"/>
            <p:nvPr/>
          </p:nvSpPr>
          <p:spPr>
            <a:xfrm>
              <a:off x="14178" y="7901"/>
              <a:ext cx="903" cy="893"/>
            </a:xfrm>
            <a:prstGeom prst="rect">
              <a:avLst/>
            </a:prstGeom>
            <a:noFill/>
          </p:spPr>
          <p:txBody>
            <a:bodyPr wrap="square" rtlCol="0">
              <a:spAutoFit/>
            </a:bodyPr>
            <a:p>
              <a:pPr algn="ctr"/>
              <a:r>
                <a:rPr lang="en-US" altLang="zh-CN" sz="2400"/>
                <a:t>1</a:t>
              </a:r>
              <a:endParaRPr lang="en-US" altLang="zh-CN" sz="2400"/>
            </a:p>
          </p:txBody>
        </p:sp>
        <p:sp>
          <p:nvSpPr>
            <p:cNvPr id="51" name="文本框 50"/>
            <p:cNvSpPr txBox="1"/>
            <p:nvPr/>
          </p:nvSpPr>
          <p:spPr>
            <a:xfrm>
              <a:off x="11433" y="7901"/>
              <a:ext cx="903" cy="893"/>
            </a:xfrm>
            <a:prstGeom prst="rect">
              <a:avLst/>
            </a:prstGeom>
            <a:noFill/>
          </p:spPr>
          <p:txBody>
            <a:bodyPr wrap="square" rtlCol="0">
              <a:spAutoFit/>
            </a:bodyPr>
            <a:p>
              <a:pPr algn="ctr"/>
              <a:r>
                <a:rPr lang="en-US" altLang="zh-CN" sz="2400"/>
                <a:t>1</a:t>
              </a:r>
              <a:endParaRPr lang="en-US" altLang="zh-CN" sz="2400"/>
            </a:p>
          </p:txBody>
        </p:sp>
      </p:grpSp>
      <p:graphicFrame>
        <p:nvGraphicFramePr>
          <p:cNvPr id="52" name="表格 51"/>
          <p:cNvGraphicFramePr/>
          <p:nvPr>
            <p:custDataLst>
              <p:tags r:id="rId3"/>
            </p:custDataLst>
          </p:nvPr>
        </p:nvGraphicFramePr>
        <p:xfrm>
          <a:off x="9531985" y="2813685"/>
          <a:ext cx="2509520" cy="2545080"/>
        </p:xfrm>
        <a:graphic>
          <a:graphicData uri="http://schemas.openxmlformats.org/drawingml/2006/table">
            <a:tbl>
              <a:tblPr firstRow="1" bandRow="1">
                <a:tableStyleId>{5C22544A-7EE6-4342-B048-85BDC9FD1C3A}</a:tableStyleId>
              </a:tblPr>
              <a:tblGrid>
                <a:gridCol w="1254760"/>
                <a:gridCol w="1254760"/>
              </a:tblGrid>
              <a:tr h="644525">
                <a:tc>
                  <a:txBody>
                    <a:bodyPr/>
                    <a:p>
                      <a:pPr algn="ctr">
                        <a:buNone/>
                      </a:pPr>
                      <a:r>
                        <a:rPr lang="zh-CN" altLang="en-US" sz="2800"/>
                        <a:t>字符</a:t>
                      </a:r>
                      <a:endParaRPr lang="zh-CN" altLang="en-US" sz="2800"/>
                    </a:p>
                  </a:txBody>
                  <a:tcPr/>
                </a:tc>
                <a:tc>
                  <a:txBody>
                    <a:bodyPr/>
                    <a:p>
                      <a:pPr algn="ctr">
                        <a:buNone/>
                      </a:pPr>
                      <a:r>
                        <a:rPr lang="zh-CN" altLang="en-US" sz="2800"/>
                        <a:t>编码</a:t>
                      </a:r>
                      <a:endParaRPr lang="zh-CN" altLang="en-US" sz="2800"/>
                    </a:p>
                  </a:txBody>
                  <a:tcPr/>
                </a:tc>
              </a:tr>
              <a:tr h="633730">
                <a:tc>
                  <a:txBody>
                    <a:bodyPr/>
                    <a:p>
                      <a:pPr algn="ctr">
                        <a:buNone/>
                      </a:pPr>
                      <a:r>
                        <a:rPr lang="en-US" altLang="zh-CN" sz="2800"/>
                        <a:t>t</a:t>
                      </a:r>
                      <a:endParaRPr lang="en-US" altLang="zh-CN" sz="2800"/>
                    </a:p>
                  </a:txBody>
                  <a:tcPr/>
                </a:tc>
                <a:tc>
                  <a:txBody>
                    <a:bodyPr/>
                    <a:p>
                      <a:pPr algn="ctr">
                        <a:buNone/>
                      </a:pPr>
                      <a:r>
                        <a:rPr lang="en-US" altLang="zh-CN" sz="2800"/>
                        <a:t>01</a:t>
                      </a:r>
                      <a:endParaRPr lang="en-US" altLang="zh-CN" sz="2800"/>
                    </a:p>
                  </a:txBody>
                  <a:tcPr/>
                </a:tc>
              </a:tr>
              <a:tr h="633095">
                <a:tc>
                  <a:txBody>
                    <a:bodyPr/>
                    <a:p>
                      <a:pPr algn="ctr">
                        <a:buNone/>
                      </a:pPr>
                      <a:r>
                        <a:rPr lang="en-US" altLang="zh-CN" sz="2800"/>
                        <a:t>r</a:t>
                      </a:r>
                      <a:endParaRPr lang="en-US" altLang="zh-CN" sz="2800"/>
                    </a:p>
                  </a:txBody>
                  <a:tcPr/>
                </a:tc>
                <a:tc>
                  <a:txBody>
                    <a:bodyPr/>
                    <a:p>
                      <a:pPr algn="ctr">
                        <a:buNone/>
                      </a:pPr>
                      <a:r>
                        <a:rPr lang="en-US" altLang="zh-CN" sz="2800"/>
                        <a:t>00</a:t>
                      </a:r>
                      <a:endParaRPr lang="en-US" altLang="zh-CN" sz="2800"/>
                    </a:p>
                  </a:txBody>
                  <a:tcPr/>
                </a:tc>
              </a:tr>
              <a:tr h="633730">
                <a:tc>
                  <a:txBody>
                    <a:bodyPr/>
                    <a:p>
                      <a:pPr algn="ctr">
                        <a:buNone/>
                      </a:pPr>
                      <a:r>
                        <a:rPr lang="en-US" altLang="zh-CN" sz="2800"/>
                        <a:t>e</a:t>
                      </a:r>
                      <a:endParaRPr lang="en-US" altLang="zh-CN" sz="2800"/>
                    </a:p>
                  </a:txBody>
                  <a:tcPr/>
                </a:tc>
                <a:tc>
                  <a:txBody>
                    <a:bodyPr/>
                    <a:p>
                      <a:pPr algn="ctr">
                        <a:buNone/>
                      </a:pPr>
                      <a:r>
                        <a:rPr lang="en-US" altLang="zh-CN" sz="2800"/>
                        <a:t>1</a:t>
                      </a:r>
                      <a:endParaRPr lang="en-US" altLang="zh-CN" sz="2800"/>
                    </a:p>
                  </a:txBody>
                  <a:tcPr/>
                </a:tc>
              </a:tr>
            </a:tbl>
          </a:graphicData>
        </a:graphic>
      </p:graphicFrame>
      <p:sp>
        <p:nvSpPr>
          <p:cNvPr id="53" name="文本框 52"/>
          <p:cNvSpPr txBox="1"/>
          <p:nvPr/>
        </p:nvSpPr>
        <p:spPr>
          <a:xfrm>
            <a:off x="6929755" y="5870575"/>
            <a:ext cx="1704975" cy="521970"/>
          </a:xfrm>
          <a:prstGeom prst="rect">
            <a:avLst/>
          </a:prstGeom>
          <a:noFill/>
        </p:spPr>
        <p:txBody>
          <a:bodyPr wrap="square" rtlCol="0">
            <a:spAutoFit/>
          </a:bodyPr>
          <a:p>
            <a:r>
              <a:rPr lang="en-US" altLang="zh-CN" sz="2800"/>
              <a:t>WPL</a:t>
            </a:r>
            <a:r>
              <a:rPr lang="zh-CN" altLang="en-US" sz="2800"/>
              <a:t>：</a:t>
            </a:r>
            <a:r>
              <a:rPr lang="en-US" altLang="zh-CN" sz="2800"/>
              <a:t>6</a:t>
            </a:r>
            <a:endParaRPr lang="en-US" altLang="zh-CN" sz="2800"/>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9"/>
                                        </p:tgtEl>
                                        <p:attrNameLst>
                                          <p:attrName>style.visibility</p:attrName>
                                        </p:attrNameLst>
                                      </p:cBhvr>
                                      <p:to>
                                        <p:strVal val="visible"/>
                                      </p:to>
                                    </p:set>
                                    <p:anim calcmode="discrete" valueType="clr">
                                      <p:cBhvr override="childStyle">
                                        <p:cTn id="7" dur="80"/>
                                        <p:tgtEl>
                                          <p:spTgt spid="4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9"/>
                                        </p:tgtEl>
                                        <p:attrNameLst>
                                          <p:attrName>fillcolor</p:attrName>
                                        </p:attrNameLst>
                                      </p:cBhvr>
                                      <p:tavLst>
                                        <p:tav tm="0">
                                          <p:val>
                                            <p:clrVal>
                                              <a:schemeClr val="accent2"/>
                                            </p:clrVal>
                                          </p:val>
                                        </p:tav>
                                        <p:tav tm="50000">
                                          <p:val>
                                            <p:clrVal>
                                              <a:schemeClr val="hlink"/>
                                            </p:clrVal>
                                          </p:val>
                                        </p:tav>
                                      </p:tavLst>
                                    </p:anim>
                                    <p:set>
                                      <p:cBhvr>
                                        <p:cTn id="9" dur="80"/>
                                        <p:tgtEl>
                                          <p:spTgt spid="4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checkerboard(across)">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4"/>
                                        </p:tgtEl>
                                        <p:attrNameLst>
                                          <p:attrName>style.visibility</p:attrName>
                                        </p:attrNameLst>
                                      </p:cBhvr>
                                      <p:to>
                                        <p:strVal val="visible"/>
                                      </p:to>
                                    </p:set>
                                    <p:anim calcmode="discrete" valueType="clr">
                                      <p:cBhvr override="childStyle">
                                        <p:cTn id="19" dur="80"/>
                                        <p:tgtEl>
                                          <p:spTgt spid="44"/>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4"/>
                                        </p:tgtEl>
                                        <p:attrNameLst>
                                          <p:attrName>fillcolor</p:attrName>
                                        </p:attrNameLst>
                                      </p:cBhvr>
                                      <p:tavLst>
                                        <p:tav tm="0">
                                          <p:val>
                                            <p:clrVal>
                                              <a:schemeClr val="accent2"/>
                                            </p:clrVal>
                                          </p:val>
                                        </p:tav>
                                        <p:tav tm="50000">
                                          <p:val>
                                            <p:clrVal>
                                              <a:schemeClr val="hlink"/>
                                            </p:clrVal>
                                          </p:val>
                                        </p:tav>
                                      </p:tavLst>
                                    </p:anim>
                                    <p:set>
                                      <p:cBhvr>
                                        <p:cTn id="21" dur="80"/>
                                        <p:tgtEl>
                                          <p:spTgt spid="44"/>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checkerboard(across)">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checkerboard(across)">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grpId="0" nodeType="clickEffect">
                                  <p:stCondLst>
                                    <p:cond delay="0"/>
                                  </p:stCondLst>
                                  <p:iterate type="lt">
                                    <p:tmPct val="50000"/>
                                  </p:iterate>
                                  <p:childTnLst>
                                    <p:set>
                                      <p:cBhvr>
                                        <p:cTn id="35" dur="1" fill="hold">
                                          <p:stCondLst>
                                            <p:cond delay="0"/>
                                          </p:stCondLst>
                                        </p:cTn>
                                        <p:tgtEl>
                                          <p:spTgt spid="28"/>
                                        </p:tgtEl>
                                        <p:attrNameLst>
                                          <p:attrName>style.visibility</p:attrName>
                                        </p:attrNameLst>
                                      </p:cBhvr>
                                      <p:to>
                                        <p:strVal val="visible"/>
                                      </p:to>
                                    </p:set>
                                    <p:anim calcmode="discrete" valueType="clr">
                                      <p:cBhvr override="childStyle">
                                        <p:cTn id="36" dur="80"/>
                                        <p:tgtEl>
                                          <p:spTgt spid="28"/>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28"/>
                                        </p:tgtEl>
                                        <p:attrNameLst>
                                          <p:attrName>fillcolor</p:attrName>
                                        </p:attrNameLst>
                                      </p:cBhvr>
                                      <p:tavLst>
                                        <p:tav tm="0">
                                          <p:val>
                                            <p:clrVal>
                                              <a:schemeClr val="accent2"/>
                                            </p:clrVal>
                                          </p:val>
                                        </p:tav>
                                        <p:tav tm="50000">
                                          <p:val>
                                            <p:clrVal>
                                              <a:schemeClr val="hlink"/>
                                            </p:clrVal>
                                          </p:val>
                                        </p:tav>
                                      </p:tavLst>
                                    </p:anim>
                                    <p:set>
                                      <p:cBhvr>
                                        <p:cTn id="38" dur="80"/>
                                        <p:tgtEl>
                                          <p:spTgt spid="28"/>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grpId="0" nodeType="clickEffect">
                                  <p:stCondLst>
                                    <p:cond delay="0"/>
                                  </p:stCondLst>
                                  <p:iterate type="lt">
                                    <p:tmPct val="50000"/>
                                  </p:iterate>
                                  <p:childTnLst>
                                    <p:set>
                                      <p:cBhvr>
                                        <p:cTn id="42" dur="1" fill="hold">
                                          <p:stCondLst>
                                            <p:cond delay="0"/>
                                          </p:stCondLst>
                                        </p:cTn>
                                        <p:tgtEl>
                                          <p:spTgt spid="31"/>
                                        </p:tgtEl>
                                        <p:attrNameLst>
                                          <p:attrName>style.visibility</p:attrName>
                                        </p:attrNameLst>
                                      </p:cBhvr>
                                      <p:to>
                                        <p:strVal val="visible"/>
                                      </p:to>
                                    </p:set>
                                    <p:anim calcmode="discrete" valueType="clr">
                                      <p:cBhvr override="childStyle">
                                        <p:cTn id="43" dur="80"/>
                                        <p:tgtEl>
                                          <p:spTgt spid="31"/>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31"/>
                                        </p:tgtEl>
                                        <p:attrNameLst>
                                          <p:attrName>fillcolor</p:attrName>
                                        </p:attrNameLst>
                                      </p:cBhvr>
                                      <p:tavLst>
                                        <p:tav tm="0">
                                          <p:val>
                                            <p:clrVal>
                                              <a:schemeClr val="accent2"/>
                                            </p:clrVal>
                                          </p:val>
                                        </p:tav>
                                        <p:tav tm="50000">
                                          <p:val>
                                            <p:clrVal>
                                              <a:schemeClr val="hlink"/>
                                            </p:clrVal>
                                          </p:val>
                                        </p:tav>
                                      </p:tavLst>
                                    </p:anim>
                                    <p:set>
                                      <p:cBhvr>
                                        <p:cTn id="45" dur="80"/>
                                        <p:tgtEl>
                                          <p:spTgt spid="31"/>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checkerboard(across)">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checkerboard(across)">
                                      <p:cBhvr>
                                        <p:cTn id="55" dur="500"/>
                                        <p:tgtEl>
                                          <p:spTgt spid="52"/>
                                        </p:tgtEl>
                                      </p:cBhvr>
                                    </p:animEffect>
                                  </p:childTnLst>
                                </p:cTn>
                              </p:par>
                            </p:childTnLst>
                          </p:cTn>
                        </p:par>
                      </p:childTnLst>
                    </p:cTn>
                  </p:par>
                  <p:par>
                    <p:cTn id="56" fill="hold">
                      <p:stCondLst>
                        <p:cond delay="indefinite"/>
                      </p:stCondLst>
                      <p:childTnLst>
                        <p:par>
                          <p:cTn id="57" fill="hold">
                            <p:stCondLst>
                              <p:cond delay="0"/>
                            </p:stCondLst>
                            <p:childTnLst>
                              <p:par>
                                <p:cTn id="58" presetID="27" presetClass="entr" presetSubtype="0" fill="hold" grpId="0" nodeType="clickEffect">
                                  <p:stCondLst>
                                    <p:cond delay="0"/>
                                  </p:stCondLst>
                                  <p:iterate type="lt">
                                    <p:tmPct val="50000"/>
                                  </p:iterate>
                                  <p:childTnLst>
                                    <p:set>
                                      <p:cBhvr>
                                        <p:cTn id="59" dur="1" fill="hold">
                                          <p:stCondLst>
                                            <p:cond delay="0"/>
                                          </p:stCondLst>
                                        </p:cTn>
                                        <p:tgtEl>
                                          <p:spTgt spid="53"/>
                                        </p:tgtEl>
                                        <p:attrNameLst>
                                          <p:attrName>style.visibility</p:attrName>
                                        </p:attrNameLst>
                                      </p:cBhvr>
                                      <p:to>
                                        <p:strVal val="visible"/>
                                      </p:to>
                                    </p:set>
                                    <p:anim calcmode="discrete" valueType="clr">
                                      <p:cBhvr override="childStyle">
                                        <p:cTn id="60" dur="80"/>
                                        <p:tgtEl>
                                          <p:spTgt spid="53"/>
                                        </p:tgtEl>
                                        <p:attrNameLst>
                                          <p:attrName>style.color</p:attrName>
                                        </p:attrNameLst>
                                      </p:cBhvr>
                                      <p:tavLst>
                                        <p:tav tm="0">
                                          <p:val>
                                            <p:clrVal>
                                              <a:schemeClr val="accent2"/>
                                            </p:clrVal>
                                          </p:val>
                                        </p:tav>
                                        <p:tav tm="50000">
                                          <p:val>
                                            <p:clrVal>
                                              <a:schemeClr val="hlink"/>
                                            </p:clrVal>
                                          </p:val>
                                        </p:tav>
                                      </p:tavLst>
                                    </p:anim>
                                    <p:anim calcmode="discrete" valueType="clr">
                                      <p:cBhvr>
                                        <p:cTn id="61" dur="80"/>
                                        <p:tgtEl>
                                          <p:spTgt spid="53"/>
                                        </p:tgtEl>
                                        <p:attrNameLst>
                                          <p:attrName>fillcolor</p:attrName>
                                        </p:attrNameLst>
                                      </p:cBhvr>
                                      <p:tavLst>
                                        <p:tav tm="0">
                                          <p:val>
                                            <p:clrVal>
                                              <a:schemeClr val="accent2"/>
                                            </p:clrVal>
                                          </p:val>
                                        </p:tav>
                                        <p:tav tm="50000">
                                          <p:val>
                                            <p:clrVal>
                                              <a:schemeClr val="hlink"/>
                                            </p:clrVal>
                                          </p:val>
                                        </p:tav>
                                      </p:tavLst>
                                    </p:anim>
                                    <p:set>
                                      <p:cBhvr>
                                        <p:cTn id="62" dur="80"/>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4" grpId="0"/>
      <p:bldP spid="28" grpId="0"/>
      <p:bldP spid="31" grpId="0"/>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custDataLst>
              <p:tags r:id="rId1"/>
            </p:custDataLst>
          </p:nvPr>
        </p:nvSpPr>
        <p:spPr>
          <a:xfrm>
            <a:off x="1697990" y="659828"/>
            <a:ext cx="4732020" cy="737235"/>
          </a:xfrm>
          <a:prstGeom prst="rect">
            <a:avLst/>
          </a:prstGeom>
          <a:noFill/>
        </p:spPr>
        <p:txBody>
          <a:bodyPr wrap="square" lIns="91440" tIns="45720" rIns="91440" bIns="45720" anchor="ctr">
            <a:normAutofit lnSpcReduction="10000"/>
          </a:bodyPr>
          <a:lstStyle/>
          <a:p>
            <a:pPr>
              <a:lnSpc>
                <a:spcPct val="120000"/>
              </a:lnSpc>
            </a:pPr>
            <a:r>
              <a:rPr lang="zh-CN" altLang="en-US" sz="3600" spc="600">
                <a:solidFill>
                  <a:schemeClr val="accent1"/>
                </a:solidFill>
                <a:uFillTx/>
                <a:latin typeface="Arial" panose="020B0604020202020204" pitchFamily="34" charset="0"/>
                <a:ea typeface="汉仪旗黑-85S" panose="00020600040101010101" pitchFamily="18" charset="-122"/>
                <a:sym typeface="Arial" panose="020B0604020202020204" pitchFamily="34" charset="0"/>
              </a:rPr>
              <a:t>目录/CONTENTS</a:t>
            </a:r>
            <a:endParaRPr lang="zh-CN" altLang="en-US" sz="3600" spc="600">
              <a:solidFill>
                <a:schemeClr val="accent1"/>
              </a:solidFill>
              <a:uFillTx/>
              <a:latin typeface="Arial" panose="020B0604020202020204" pitchFamily="34" charset="0"/>
              <a:ea typeface="汉仪旗黑-85S" panose="00020600040101010101" pitchFamily="18" charset="-122"/>
              <a:sym typeface="Arial" panose="020B0604020202020204" pitchFamily="34" charset="0"/>
            </a:endParaRPr>
          </a:p>
        </p:txBody>
      </p:sp>
      <p:sp>
        <p:nvSpPr>
          <p:cNvPr id="29" name="矩形 28"/>
          <p:cNvSpPr/>
          <p:nvPr>
            <p:custDataLst>
              <p:tags r:id="rId2"/>
            </p:custDataLst>
          </p:nvPr>
        </p:nvSpPr>
        <p:spPr>
          <a:xfrm>
            <a:off x="1457484" y="2715640"/>
            <a:ext cx="39370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lnSpc>
                <a:spcPct val="140000"/>
              </a:lnSpc>
            </a:pPr>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PA_淘宝网chenying0907出品 934"/>
          <p:cNvSpPr/>
          <p:nvPr>
            <p:custDataLst>
              <p:tags r:id="rId3"/>
            </p:custDataLst>
          </p:nvPr>
        </p:nvSpPr>
        <p:spPr>
          <a:xfrm>
            <a:off x="612570" y="2857880"/>
            <a:ext cx="2083528" cy="1123191"/>
          </a:xfrm>
          <a:prstGeom prst="rect">
            <a:avLst/>
          </a:prstGeom>
          <a:ln w="12700">
            <a:miter lim="400000"/>
          </a:ln>
        </p:spPr>
        <p:txBody>
          <a:bodyPr wrap="square" lIns="91440" tIns="0" rIns="91440" bIns="45720" anchor="t">
            <a:normAutofit/>
          </a:bodyPr>
          <a:lstStyle/>
          <a:p>
            <a:pPr algn="ctr">
              <a:lnSpc>
                <a:spcPct val="100000"/>
              </a:lnSpc>
              <a:spcBef>
                <a:spcPts val="0"/>
              </a:spcBef>
              <a:spcAft>
                <a:spcPts val="0"/>
              </a:spcAft>
            </a:pPr>
            <a:r>
              <a:rPr lang="zh-CN" altLang="en-US" sz="2000" spc="200" dirty="0" smtClean="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哈夫曼树的相关概</a:t>
            </a:r>
            <a:r>
              <a:rPr lang="zh-CN" altLang="en-US" sz="2000" spc="200" dirty="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念</a:t>
            </a:r>
            <a:endParaRPr lang="zh-CN" altLang="en-US" sz="2000" spc="200" dirty="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34" name="PA_淘宝网chenying0907出品 962"/>
          <p:cNvSpPr/>
          <p:nvPr>
            <p:custDataLst>
              <p:tags r:id="rId4"/>
            </p:custDataLst>
          </p:nvPr>
        </p:nvSpPr>
        <p:spPr>
          <a:xfrm>
            <a:off x="1257459" y="2150490"/>
            <a:ext cx="793750" cy="477520"/>
          </a:xfrm>
          <a:prstGeom prst="rect">
            <a:avLst/>
          </a:prstGeom>
          <a:ln w="12700">
            <a:miter lim="400000"/>
          </a:ln>
        </p:spPr>
        <p:txBody>
          <a:bodyPr wrap="square" lIns="91440" tIns="45720" rIns="91440" bIns="45720" anchor="ctr">
            <a:normAutofit fontScale="62500" lnSpcReduction="20000"/>
          </a:bodyPr>
          <a:lstStyle/>
          <a:p>
            <a:pPr algn="ctr">
              <a:lnSpc>
                <a:spcPct val="140000"/>
              </a:lnSpc>
            </a:pPr>
            <a:r>
              <a:rPr lang="en-US" altLang="zh-CN" sz="3200" spc="15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3200" spc="15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矩形 34"/>
          <p:cNvSpPr/>
          <p:nvPr>
            <p:custDataLst>
              <p:tags r:id="rId5"/>
            </p:custDataLst>
          </p:nvPr>
        </p:nvSpPr>
        <p:spPr>
          <a:xfrm>
            <a:off x="7214077" y="2715640"/>
            <a:ext cx="393700" cy="457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lnSpc>
                <a:spcPct val="140000"/>
              </a:lnSpc>
            </a:pPr>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PA_淘宝网chenying0907出品 934"/>
          <p:cNvSpPr/>
          <p:nvPr>
            <p:custDataLst>
              <p:tags r:id="rId6"/>
            </p:custDataLst>
          </p:nvPr>
        </p:nvSpPr>
        <p:spPr>
          <a:xfrm>
            <a:off x="6369163" y="2857880"/>
            <a:ext cx="2083528" cy="1123191"/>
          </a:xfrm>
          <a:prstGeom prst="rect">
            <a:avLst/>
          </a:prstGeom>
          <a:ln w="12700">
            <a:miter lim="400000"/>
          </a:ln>
        </p:spPr>
        <p:txBody>
          <a:bodyPr wrap="square" lIns="91440" tIns="0" rIns="91440" bIns="45720" anchor="t">
            <a:normAutofit/>
          </a:bodyPr>
          <a:lstStyle/>
          <a:p>
            <a:pPr marL="0" lvl="0" indent="0" algn="ctr" fontAlgn="auto">
              <a:lnSpc>
                <a:spcPct val="120000"/>
              </a:lnSpc>
              <a:spcBef>
                <a:spcPts val="0"/>
              </a:spcBef>
              <a:spcAft>
                <a:spcPts val="0"/>
              </a:spcAft>
              <a:buSzPct val="100000"/>
            </a:pPr>
            <a:r>
              <a:rPr lang="en-US" altLang="zh-CN" sz="2000" spc="20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 </a:t>
            </a:r>
            <a:endParaRPr lang="en-US" altLang="zh-CN" sz="2000" spc="20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37" name="PA_淘宝网chenying0907出品 962"/>
          <p:cNvSpPr/>
          <p:nvPr>
            <p:custDataLst>
              <p:tags r:id="rId7"/>
            </p:custDataLst>
          </p:nvPr>
        </p:nvSpPr>
        <p:spPr>
          <a:xfrm>
            <a:off x="7014052" y="2150490"/>
            <a:ext cx="793750" cy="477520"/>
          </a:xfrm>
          <a:prstGeom prst="rect">
            <a:avLst/>
          </a:prstGeom>
          <a:ln w="12700">
            <a:miter lim="400000"/>
          </a:ln>
        </p:spPr>
        <p:txBody>
          <a:bodyPr wrap="square" lIns="91440" tIns="45720" rIns="91440" bIns="45720" anchor="ctr">
            <a:normAutofit fontScale="62500" lnSpcReduction="20000"/>
          </a:bodyPr>
          <a:lstStyle/>
          <a:p>
            <a:pPr algn="ctr">
              <a:lnSpc>
                <a:spcPct val="140000"/>
              </a:lnSpc>
            </a:pPr>
            <a:r>
              <a:rPr lang="en-US" altLang="zh-CN" sz="3200" spc="150" dirty="0">
                <a:solidFill>
                  <a:schemeClr val="accent3"/>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3200" spc="150" dirty="0">
              <a:solidFill>
                <a:schemeClr val="accent3"/>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8" name="矩形 37"/>
          <p:cNvSpPr/>
          <p:nvPr>
            <p:custDataLst>
              <p:tags r:id="rId8"/>
            </p:custDataLst>
          </p:nvPr>
        </p:nvSpPr>
        <p:spPr>
          <a:xfrm>
            <a:off x="4334431" y="2715640"/>
            <a:ext cx="393700"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lnSpc>
                <a:spcPct val="140000"/>
              </a:lnSpc>
            </a:pPr>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PA_淘宝网chenying0907出品 934"/>
          <p:cNvSpPr/>
          <p:nvPr>
            <p:custDataLst>
              <p:tags r:id="rId9"/>
            </p:custDataLst>
          </p:nvPr>
        </p:nvSpPr>
        <p:spPr>
          <a:xfrm>
            <a:off x="3742690" y="2867025"/>
            <a:ext cx="1577975" cy="1123315"/>
          </a:xfrm>
          <a:prstGeom prst="rect">
            <a:avLst/>
          </a:prstGeom>
          <a:ln w="12700">
            <a:miter lim="400000"/>
          </a:ln>
        </p:spPr>
        <p:txBody>
          <a:bodyPr wrap="square" lIns="91440" tIns="0" rIns="91440" bIns="45720" anchor="t">
            <a:normAutofit/>
          </a:bodyPr>
          <a:lstStyle/>
          <a:p>
            <a:pPr marL="0" lvl="0" indent="0" algn="ctr" fontAlgn="auto">
              <a:lnSpc>
                <a:spcPct val="120000"/>
              </a:lnSpc>
              <a:spcBef>
                <a:spcPts val="0"/>
              </a:spcBef>
              <a:spcAft>
                <a:spcPts val="0"/>
              </a:spcAft>
              <a:buSzPct val="100000"/>
            </a:pPr>
            <a:r>
              <a:rPr lang="en-US" altLang="zh-CN" sz="2000" spc="20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 </a:t>
            </a:r>
            <a:endParaRPr lang="en-US" altLang="zh-CN" sz="2000" spc="20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40" name="PA_淘宝网chenying0907出品 962"/>
          <p:cNvSpPr/>
          <p:nvPr>
            <p:custDataLst>
              <p:tags r:id="rId10"/>
            </p:custDataLst>
          </p:nvPr>
        </p:nvSpPr>
        <p:spPr>
          <a:xfrm>
            <a:off x="4134406" y="2150490"/>
            <a:ext cx="793750" cy="477520"/>
          </a:xfrm>
          <a:prstGeom prst="rect">
            <a:avLst/>
          </a:prstGeom>
          <a:ln w="12700">
            <a:miter lim="400000"/>
          </a:ln>
        </p:spPr>
        <p:txBody>
          <a:bodyPr wrap="square" lIns="91440" tIns="45720" rIns="91440" bIns="45720" anchor="ctr">
            <a:normAutofit fontScale="62500" lnSpcReduction="20000"/>
          </a:bodyPr>
          <a:lstStyle/>
          <a:p>
            <a:pPr algn="ctr">
              <a:lnSpc>
                <a:spcPct val="140000"/>
              </a:lnSpc>
            </a:pPr>
            <a:r>
              <a:rPr lang="en-US" altLang="zh-CN" sz="3200" spc="15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3200" spc="15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1" name="矩形 40"/>
          <p:cNvSpPr/>
          <p:nvPr>
            <p:custDataLst>
              <p:tags r:id="rId11"/>
            </p:custDataLst>
          </p:nvPr>
        </p:nvSpPr>
        <p:spPr>
          <a:xfrm>
            <a:off x="2897307" y="4932743"/>
            <a:ext cx="393700" cy="45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lnSpc>
                <a:spcPct val="140000"/>
              </a:lnSpc>
            </a:pPr>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灯片编号占位符 5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2" name="PA_淘宝网chenying0907出品 934"/>
          <p:cNvSpPr/>
          <p:nvPr>
            <p:custDataLst>
              <p:tags r:id="rId12"/>
            </p:custDataLst>
          </p:nvPr>
        </p:nvSpPr>
        <p:spPr>
          <a:xfrm>
            <a:off x="3474515" y="2857245"/>
            <a:ext cx="2083528" cy="1123191"/>
          </a:xfrm>
          <a:prstGeom prst="rect">
            <a:avLst/>
          </a:prstGeom>
          <a:ln w="12700">
            <a:miter lim="400000"/>
          </a:ln>
        </p:spPr>
        <p:txBody>
          <a:bodyPr wrap="square" lIns="91440" tIns="0" rIns="91440" bIns="45720" anchor="t">
            <a:normAutofit/>
          </a:bodyPr>
          <a:lstStyle/>
          <a:p>
            <a:pPr algn="ctr">
              <a:lnSpc>
                <a:spcPct val="100000"/>
              </a:lnSpc>
              <a:spcBef>
                <a:spcPts val="0"/>
              </a:spcBef>
              <a:spcAft>
                <a:spcPts val="0"/>
              </a:spcAft>
            </a:pPr>
            <a:r>
              <a:rPr lang="zh-CN" altLang="en-US" sz="2000" spc="20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构建哈夫曼树的方法</a:t>
            </a:r>
            <a:endParaRPr lang="zh-CN" altLang="en-US" sz="2000" spc="20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3" name="PA_淘宝网chenying0907出品 934"/>
          <p:cNvSpPr/>
          <p:nvPr>
            <p:custDataLst>
              <p:tags r:id="rId13"/>
            </p:custDataLst>
          </p:nvPr>
        </p:nvSpPr>
        <p:spPr>
          <a:xfrm>
            <a:off x="6387895" y="2857245"/>
            <a:ext cx="2083528" cy="1123191"/>
          </a:xfrm>
          <a:prstGeom prst="rect">
            <a:avLst/>
          </a:prstGeom>
          <a:ln w="12700">
            <a:miter lim="400000"/>
          </a:ln>
        </p:spPr>
        <p:txBody>
          <a:bodyPr wrap="square" lIns="91440" tIns="0" rIns="91440" bIns="45720" anchor="t">
            <a:normAutofit/>
          </a:bodyPr>
          <a:lstStyle/>
          <a:p>
            <a:pPr algn="ctr">
              <a:lnSpc>
                <a:spcPct val="100000"/>
              </a:lnSpc>
              <a:spcBef>
                <a:spcPts val="0"/>
              </a:spcBef>
              <a:spcAft>
                <a:spcPts val="0"/>
              </a:spcAft>
            </a:pPr>
            <a:r>
              <a:rPr lang="zh-CN" altLang="en-US" sz="2000" spc="20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二叉树的存储结构</a:t>
            </a:r>
            <a:endParaRPr lang="zh-CN" altLang="en-US" sz="2000" spc="20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5" name="PA_淘宝网chenying0907出品 962"/>
          <p:cNvSpPr/>
          <p:nvPr>
            <p:custDataLst>
              <p:tags r:id="rId14"/>
            </p:custDataLst>
          </p:nvPr>
        </p:nvSpPr>
        <p:spPr>
          <a:xfrm>
            <a:off x="2680812" y="4376165"/>
            <a:ext cx="793750" cy="477520"/>
          </a:xfrm>
          <a:prstGeom prst="rect">
            <a:avLst/>
          </a:prstGeom>
          <a:ln w="12700">
            <a:miter lim="400000"/>
          </a:ln>
        </p:spPr>
        <p:txBody>
          <a:bodyPr wrap="square" lIns="91440" tIns="45720" rIns="91440" bIns="45720" anchor="ctr">
            <a:normAutofit fontScale="60000" lnSpcReduction="20000"/>
          </a:bodyPr>
          <a:lstStyle/>
          <a:p>
            <a:pPr algn="ctr">
              <a:lnSpc>
                <a:spcPct val="140000"/>
              </a:lnSpc>
            </a:pPr>
            <a:r>
              <a:rPr lang="en-US" altLang="zh-CN" sz="3200" spc="150" dirty="0">
                <a:solidFill>
                  <a:schemeClr val="accent3"/>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en-US" altLang="zh-CN" sz="3200" spc="150" dirty="0">
              <a:solidFill>
                <a:schemeClr val="accent3"/>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 name="PA_淘宝网chenying0907出品 934"/>
          <p:cNvSpPr/>
          <p:nvPr>
            <p:custDataLst>
              <p:tags r:id="rId15"/>
            </p:custDataLst>
          </p:nvPr>
        </p:nvSpPr>
        <p:spPr>
          <a:xfrm>
            <a:off x="2220595" y="5062220"/>
            <a:ext cx="1689735" cy="1123315"/>
          </a:xfrm>
          <a:prstGeom prst="rect">
            <a:avLst/>
          </a:prstGeom>
          <a:ln w="12700">
            <a:miter lim="400000"/>
          </a:ln>
        </p:spPr>
        <p:txBody>
          <a:bodyPr wrap="square" lIns="91440" tIns="0" rIns="91440" bIns="45720" anchor="t">
            <a:normAutofit/>
          </a:bodyPr>
          <a:lstStyle/>
          <a:p>
            <a:pPr algn="ctr">
              <a:lnSpc>
                <a:spcPct val="100000"/>
              </a:lnSpc>
              <a:spcBef>
                <a:spcPts val="0"/>
              </a:spcBef>
              <a:spcAft>
                <a:spcPts val="0"/>
              </a:spcAft>
            </a:pPr>
            <a:r>
              <a:rPr lang="zh-CN" altLang="en-US" sz="2000" spc="20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二叉树</a:t>
            </a:r>
            <a:r>
              <a:rPr lang="zh-CN" altLang="en-US" sz="2000">
                <a:sym typeface="Arial" panose="020B0604020202020204" pitchFamily="34" charset="0"/>
              </a:rPr>
              <a:t>遍历</a:t>
            </a:r>
            <a:r>
              <a:rPr lang="zh-CN" altLang="en-US" sz="2000" spc="20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的应用</a:t>
            </a:r>
            <a:endParaRPr lang="zh-CN" altLang="en-US" sz="2000" spc="20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Tree>
    <p:custDataLst>
      <p:tags r:id="rId16"/>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27"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哈夫曼树</a:t>
            </a:r>
            <a:endPar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3" name="文本框 2"/>
          <p:cNvSpPr txBox="1"/>
          <p:nvPr/>
        </p:nvSpPr>
        <p:spPr>
          <a:xfrm>
            <a:off x="608330" y="1055370"/>
            <a:ext cx="11292840" cy="1863090"/>
          </a:xfrm>
          <a:prstGeom prst="rect">
            <a:avLst/>
          </a:prstGeom>
          <a:noFill/>
        </p:spPr>
        <p:txBody>
          <a:bodyPr wrap="square" rtlCol="0" anchor="t">
            <a:spAutoFit/>
          </a:bodyPr>
          <a:p>
            <a:pPr>
              <a:lnSpc>
                <a:spcPct val="120000"/>
              </a:lnSpc>
            </a:pPr>
            <a:r>
              <a:rPr lang="zh-CN" altLang="en-US" sz="3200" b="1"/>
              <a:t>哈夫曼树</a:t>
            </a:r>
            <a:r>
              <a:rPr lang="zh-CN" altLang="en-US" sz="3200"/>
              <a:t>（Huffman Tree，也被翻译为赫夫曼树、霍夫曼树）是在叶子结点和权重确定的情况下，</a:t>
            </a:r>
            <a:r>
              <a:rPr lang="zh-CN" altLang="en-US" sz="3200">
                <a:solidFill>
                  <a:schemeClr val="accent1"/>
                </a:solidFill>
                <a:effectLst>
                  <a:outerShdw blurRad="38100" dist="25400" dir="5400000" algn="ctr" rotWithShape="0">
                    <a:srgbClr val="6E747A">
                      <a:alpha val="43000"/>
                    </a:srgbClr>
                  </a:outerShdw>
                </a:effectLst>
              </a:rPr>
              <a:t>带权路径长度最小</a:t>
            </a:r>
            <a:r>
              <a:rPr lang="zh-CN" altLang="en-US" sz="3200"/>
              <a:t>的二叉树，也被称为</a:t>
            </a:r>
            <a:r>
              <a:rPr lang="zh-CN" altLang="en-US" sz="3200">
                <a:solidFill>
                  <a:schemeClr val="accent3"/>
                </a:solidFill>
                <a:effectLst>
                  <a:outerShdw blurRad="38100" dist="25400" dir="5400000" algn="ctr" rotWithShape="0">
                    <a:srgbClr val="6E747A">
                      <a:alpha val="43000"/>
                    </a:srgbClr>
                  </a:outerShdw>
                </a:effectLst>
              </a:rPr>
              <a:t>最优二叉树</a:t>
            </a:r>
            <a:r>
              <a:rPr lang="zh-CN" altLang="en-US" sz="3200"/>
              <a:t>。</a:t>
            </a:r>
            <a:endParaRPr lang="zh-CN" altLang="en-US" sz="3200"/>
          </a:p>
        </p:txBody>
      </p:sp>
      <p:grpSp>
        <p:nvGrpSpPr>
          <p:cNvPr id="33" name="组合 32"/>
          <p:cNvGrpSpPr/>
          <p:nvPr/>
        </p:nvGrpSpPr>
        <p:grpSpPr>
          <a:xfrm>
            <a:off x="8517890" y="2613312"/>
            <a:ext cx="2910205" cy="3602416"/>
            <a:chOff x="11077" y="1806"/>
            <a:chExt cx="5645" cy="6988"/>
          </a:xfrm>
        </p:grpSpPr>
        <p:sp>
          <p:nvSpPr>
            <p:cNvPr id="34" name="椭圆 33"/>
            <p:cNvSpPr/>
            <p:nvPr/>
          </p:nvSpPr>
          <p:spPr>
            <a:xfrm>
              <a:off x="13748" y="1806"/>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3600"/>
            </a:p>
          </p:txBody>
        </p:sp>
        <p:sp>
          <p:nvSpPr>
            <p:cNvPr id="35" name="椭圆 34"/>
            <p:cNvSpPr/>
            <p:nvPr/>
          </p:nvSpPr>
          <p:spPr>
            <a:xfrm>
              <a:off x="12438" y="3984"/>
              <a:ext cx="1664" cy="1664"/>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3600"/>
            </a:p>
          </p:txBody>
        </p:sp>
        <p:sp>
          <p:nvSpPr>
            <p:cNvPr id="36" name="椭圆 35"/>
            <p:cNvSpPr/>
            <p:nvPr/>
          </p:nvSpPr>
          <p:spPr>
            <a:xfrm>
              <a:off x="15058" y="3984"/>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e</a:t>
              </a:r>
              <a:endParaRPr lang="en-US" altLang="zh-CN" sz="3600"/>
            </a:p>
          </p:txBody>
        </p:sp>
        <p:cxnSp>
          <p:nvCxnSpPr>
            <p:cNvPr id="37" name="直接连接符 36"/>
            <p:cNvCxnSpPr>
              <a:stCxn id="34" idx="3"/>
              <a:endCxn id="35" idx="0"/>
            </p:cNvCxnSpPr>
            <p:nvPr/>
          </p:nvCxnSpPr>
          <p:spPr>
            <a:xfrm flipH="1">
              <a:off x="13270"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5"/>
              <a:endCxn id="36" idx="0"/>
            </p:cNvCxnSpPr>
            <p:nvPr/>
          </p:nvCxnSpPr>
          <p:spPr>
            <a:xfrm>
              <a:off x="15168" y="3226"/>
              <a:ext cx="722" cy="7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136" y="3042"/>
              <a:ext cx="642" cy="714"/>
            </a:xfrm>
            <a:prstGeom prst="rect">
              <a:avLst/>
            </a:prstGeom>
            <a:noFill/>
          </p:spPr>
          <p:txBody>
            <a:bodyPr wrap="square" rtlCol="0">
              <a:spAutoFit/>
            </a:bodyPr>
            <a:p>
              <a:pPr algn="ctr"/>
              <a:r>
                <a:rPr lang="en-US" altLang="zh-CN"/>
                <a:t>0</a:t>
              </a:r>
              <a:endParaRPr lang="en-US" altLang="zh-CN"/>
            </a:p>
          </p:txBody>
        </p:sp>
        <p:sp>
          <p:nvSpPr>
            <p:cNvPr id="40" name="文本框 39"/>
            <p:cNvSpPr txBox="1"/>
            <p:nvPr/>
          </p:nvSpPr>
          <p:spPr>
            <a:xfrm>
              <a:off x="15291" y="3019"/>
              <a:ext cx="642" cy="714"/>
            </a:xfrm>
            <a:prstGeom prst="rect">
              <a:avLst/>
            </a:prstGeom>
            <a:noFill/>
          </p:spPr>
          <p:txBody>
            <a:bodyPr wrap="square" rtlCol="0">
              <a:spAutoFit/>
            </a:bodyPr>
            <a:p>
              <a:pPr algn="ctr"/>
              <a:r>
                <a:rPr lang="en-US" altLang="zh-CN"/>
                <a:t>1</a:t>
              </a:r>
              <a:endParaRPr lang="en-US" altLang="zh-CN"/>
            </a:p>
          </p:txBody>
        </p:sp>
        <p:sp>
          <p:nvSpPr>
            <p:cNvPr id="41" name="椭圆 40"/>
            <p:cNvSpPr/>
            <p:nvPr/>
          </p:nvSpPr>
          <p:spPr>
            <a:xfrm>
              <a:off x="11077"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r</a:t>
              </a:r>
              <a:endParaRPr lang="en-US" altLang="zh-CN" sz="3600"/>
            </a:p>
          </p:txBody>
        </p:sp>
        <p:sp>
          <p:nvSpPr>
            <p:cNvPr id="42" name="椭圆 41"/>
            <p:cNvSpPr/>
            <p:nvPr/>
          </p:nvSpPr>
          <p:spPr>
            <a:xfrm>
              <a:off x="13799" y="6242"/>
              <a:ext cx="1664" cy="1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t</a:t>
              </a:r>
              <a:endParaRPr lang="en-US" altLang="zh-CN" sz="3600"/>
            </a:p>
          </p:txBody>
        </p:sp>
        <p:cxnSp>
          <p:nvCxnSpPr>
            <p:cNvPr id="43" name="直接连接符 42"/>
            <p:cNvCxnSpPr>
              <a:stCxn id="35" idx="3"/>
              <a:endCxn id="41" idx="0"/>
            </p:cNvCxnSpPr>
            <p:nvPr/>
          </p:nvCxnSpPr>
          <p:spPr>
            <a:xfrm flipH="1">
              <a:off x="11909"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5" idx="5"/>
              <a:endCxn id="42" idx="0"/>
            </p:cNvCxnSpPr>
            <p:nvPr/>
          </p:nvCxnSpPr>
          <p:spPr>
            <a:xfrm>
              <a:off x="13858" y="5404"/>
              <a:ext cx="773" cy="83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762" y="5346"/>
              <a:ext cx="642" cy="714"/>
            </a:xfrm>
            <a:prstGeom prst="rect">
              <a:avLst/>
            </a:prstGeom>
            <a:noFill/>
          </p:spPr>
          <p:txBody>
            <a:bodyPr wrap="square" rtlCol="0">
              <a:spAutoFit/>
            </a:bodyPr>
            <a:p>
              <a:pPr algn="ctr"/>
              <a:r>
                <a:rPr lang="en-US" altLang="zh-CN"/>
                <a:t>0</a:t>
              </a:r>
              <a:endParaRPr lang="en-US" altLang="zh-CN"/>
            </a:p>
          </p:txBody>
        </p:sp>
        <p:sp>
          <p:nvSpPr>
            <p:cNvPr id="47" name="文本框 46"/>
            <p:cNvSpPr txBox="1"/>
            <p:nvPr/>
          </p:nvSpPr>
          <p:spPr>
            <a:xfrm>
              <a:off x="14078" y="5369"/>
              <a:ext cx="642" cy="714"/>
            </a:xfrm>
            <a:prstGeom prst="rect">
              <a:avLst/>
            </a:prstGeom>
            <a:noFill/>
          </p:spPr>
          <p:txBody>
            <a:bodyPr wrap="square" rtlCol="0">
              <a:spAutoFit/>
            </a:bodyPr>
            <a:p>
              <a:pPr algn="ctr"/>
              <a:r>
                <a:rPr lang="en-US" altLang="zh-CN"/>
                <a:t>1</a:t>
              </a:r>
              <a:endParaRPr lang="en-US" altLang="zh-CN"/>
            </a:p>
          </p:txBody>
        </p:sp>
        <p:sp>
          <p:nvSpPr>
            <p:cNvPr id="48" name="文本框 47"/>
            <p:cNvSpPr txBox="1"/>
            <p:nvPr/>
          </p:nvSpPr>
          <p:spPr>
            <a:xfrm>
              <a:off x="15461" y="5648"/>
              <a:ext cx="903" cy="893"/>
            </a:xfrm>
            <a:prstGeom prst="rect">
              <a:avLst/>
            </a:prstGeom>
            <a:noFill/>
          </p:spPr>
          <p:txBody>
            <a:bodyPr wrap="square" rtlCol="0">
              <a:spAutoFit/>
            </a:bodyPr>
            <a:p>
              <a:pPr algn="ctr"/>
              <a:r>
                <a:rPr lang="en-US" altLang="zh-CN" sz="2400"/>
                <a:t>2</a:t>
              </a:r>
              <a:endParaRPr lang="en-US" altLang="zh-CN" sz="2400"/>
            </a:p>
          </p:txBody>
        </p:sp>
        <p:sp>
          <p:nvSpPr>
            <p:cNvPr id="50" name="文本框 49"/>
            <p:cNvSpPr txBox="1"/>
            <p:nvPr/>
          </p:nvSpPr>
          <p:spPr>
            <a:xfrm>
              <a:off x="14178" y="7901"/>
              <a:ext cx="903" cy="893"/>
            </a:xfrm>
            <a:prstGeom prst="rect">
              <a:avLst/>
            </a:prstGeom>
            <a:noFill/>
          </p:spPr>
          <p:txBody>
            <a:bodyPr wrap="square" rtlCol="0">
              <a:spAutoFit/>
            </a:bodyPr>
            <a:p>
              <a:pPr algn="ctr"/>
              <a:r>
                <a:rPr lang="en-US" altLang="zh-CN" sz="2400"/>
                <a:t>1</a:t>
              </a:r>
              <a:endParaRPr lang="en-US" altLang="zh-CN" sz="2400"/>
            </a:p>
          </p:txBody>
        </p:sp>
        <p:sp>
          <p:nvSpPr>
            <p:cNvPr id="51" name="文本框 50"/>
            <p:cNvSpPr txBox="1"/>
            <p:nvPr/>
          </p:nvSpPr>
          <p:spPr>
            <a:xfrm>
              <a:off x="11433" y="7901"/>
              <a:ext cx="903" cy="893"/>
            </a:xfrm>
            <a:prstGeom prst="rect">
              <a:avLst/>
            </a:prstGeom>
            <a:noFill/>
          </p:spPr>
          <p:txBody>
            <a:bodyPr wrap="square" rtlCol="0">
              <a:spAutoFit/>
            </a:bodyPr>
            <a:p>
              <a:pPr algn="ctr"/>
              <a:r>
                <a:rPr lang="en-US" altLang="zh-CN" sz="2400"/>
                <a:t>1</a:t>
              </a:r>
              <a:endParaRPr lang="en-US" altLang="zh-CN" sz="2400"/>
            </a:p>
          </p:txBody>
        </p:sp>
      </p:grpSp>
      <p:sp>
        <p:nvSpPr>
          <p:cNvPr id="5" name="文本框 4"/>
          <p:cNvSpPr txBox="1"/>
          <p:nvPr/>
        </p:nvSpPr>
        <p:spPr>
          <a:xfrm>
            <a:off x="608330" y="3470910"/>
            <a:ext cx="7168515" cy="2011045"/>
          </a:xfrm>
          <a:prstGeom prst="rect">
            <a:avLst/>
          </a:prstGeom>
          <a:noFill/>
        </p:spPr>
        <p:txBody>
          <a:bodyPr wrap="square" rtlCol="0" anchor="t">
            <a:spAutoFit/>
          </a:bodyPr>
          <a:p>
            <a:pPr>
              <a:lnSpc>
                <a:spcPct val="130000"/>
              </a:lnSpc>
            </a:pPr>
            <a:r>
              <a:rPr lang="zh-CN" altLang="en-US" sz="3200" b="1"/>
              <a:t>哈夫曼编码</a:t>
            </a:r>
            <a:r>
              <a:rPr lang="zh-CN" altLang="en-US" sz="3200"/>
              <a:t>完全依据字符出现频率来构造平均长度最短的前缀编码，有时称之为最佳编码。</a:t>
            </a:r>
            <a:endParaRPr lang="zh-CN" altLang="en-US" sz="32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heckerboard(across)">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12"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5"/>
                                        </p:tgtEl>
                                        <p:attrNameLst>
                                          <p:attrName>style.visibility</p:attrName>
                                        </p:attrNameLst>
                                      </p:cBhvr>
                                      <p:to>
                                        <p:strVal val="visible"/>
                                      </p:to>
                                    </p:set>
                                    <p:anim calcmode="discrete" valueType="clr">
                                      <p:cBhvr override="childStyle">
                                        <p:cTn id="19"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5"/>
                                        </p:tgtEl>
                                        <p:attrNameLst>
                                          <p:attrName>fillcolor</p:attrName>
                                        </p:attrNameLst>
                                      </p:cBhvr>
                                      <p:tavLst>
                                        <p:tav tm="0">
                                          <p:val>
                                            <p:clrVal>
                                              <a:schemeClr val="accent2"/>
                                            </p:clrVal>
                                          </p:val>
                                        </p:tav>
                                        <p:tav tm="50000">
                                          <p:val>
                                            <p:clrVal>
                                              <a:schemeClr val="hlink"/>
                                            </p:clrVal>
                                          </p:val>
                                        </p:tav>
                                      </p:tavLst>
                                    </p:anim>
                                    <p:set>
                                      <p:cBhvr>
                                        <p:cTn id="21"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27"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哈夫曼树</a:t>
            </a:r>
            <a:endPar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3" name="文本框 2"/>
          <p:cNvSpPr txBox="1"/>
          <p:nvPr/>
        </p:nvSpPr>
        <p:spPr>
          <a:xfrm>
            <a:off x="396875" y="870585"/>
            <a:ext cx="11396980" cy="6092825"/>
          </a:xfrm>
          <a:prstGeom prst="rect">
            <a:avLst/>
          </a:prstGeom>
          <a:noFill/>
        </p:spPr>
        <p:txBody>
          <a:bodyPr wrap="square" rtlCol="0">
            <a:spAutoFit/>
          </a:bodyPr>
          <a:p>
            <a:pPr>
              <a:lnSpc>
                <a:spcPct val="150000"/>
              </a:lnSpc>
            </a:pPr>
            <a:r>
              <a:rPr lang="zh-CN" altLang="en-US" sz="3600" b="1">
                <a:solidFill>
                  <a:schemeClr val="tx1"/>
                </a:solidFill>
                <a:effectLst>
                  <a:outerShdw blurRad="38100" dist="19050" dir="2700000" algn="tl" rotWithShape="0">
                    <a:schemeClr val="dk1">
                      <a:alpha val="40000"/>
                    </a:schemeClr>
                  </a:outerShdw>
                </a:effectLst>
              </a:rPr>
              <a:t>哈夫曼树的特点</a:t>
            </a:r>
            <a:r>
              <a:rPr lang="zh-CN" altLang="en-US" sz="3600">
                <a:solidFill>
                  <a:schemeClr val="tx1"/>
                </a:solidFill>
                <a:effectLst>
                  <a:outerShdw blurRad="38100" dist="19050" dir="2700000" algn="tl" rotWithShape="0">
                    <a:schemeClr val="dk1">
                      <a:alpha val="40000"/>
                    </a:schemeClr>
                  </a:outerShdw>
                </a:effectLst>
              </a:rPr>
              <a:t>：</a:t>
            </a:r>
            <a:endParaRPr lang="zh-CN" altLang="en-US" sz="3600">
              <a:solidFill>
                <a:schemeClr val="tx1"/>
              </a:solidFill>
              <a:effectLst>
                <a:outerShdw blurRad="38100" dist="19050" dir="2700000" algn="tl" rotWithShape="0">
                  <a:schemeClr val="dk1">
                    <a:alpha val="40000"/>
                  </a:schemeClr>
                </a:outerShdw>
              </a:effectLst>
            </a:endParaRPr>
          </a:p>
          <a:p>
            <a:pPr marL="457200" indent="-457200">
              <a:lnSpc>
                <a:spcPct val="150000"/>
              </a:lnSpc>
              <a:buFont typeface="Wingdings" panose="05000000000000000000" charset="0"/>
              <a:buChar char="l"/>
            </a:pPr>
            <a:r>
              <a:rPr lang="zh-CN" altLang="en-US" sz="3200"/>
              <a:t>对于同一组权值，所能得到的</a:t>
            </a:r>
            <a:r>
              <a:rPr lang="zh-CN" altLang="en-US" sz="3200">
                <a:sym typeface="+mn-ea"/>
              </a:rPr>
              <a:t>哈夫曼</a:t>
            </a:r>
            <a:r>
              <a:rPr lang="zh-CN" altLang="en-US" sz="3200"/>
              <a:t>树</a:t>
            </a:r>
            <a:r>
              <a:rPr lang="zh-CN" altLang="en-US" sz="3200">
                <a:solidFill>
                  <a:schemeClr val="accent1"/>
                </a:solidFill>
                <a:effectLst>
                  <a:outerShdw blurRad="38100" dist="25400" dir="5400000" algn="ctr" rotWithShape="0">
                    <a:srgbClr val="6E747A">
                      <a:alpha val="43000"/>
                    </a:srgbClr>
                  </a:outerShdw>
                </a:effectLst>
              </a:rPr>
              <a:t>不一定是唯一</a:t>
            </a:r>
            <a:r>
              <a:rPr lang="zh-CN" altLang="en-US" sz="3200"/>
              <a:t>的。</a:t>
            </a:r>
            <a:endParaRPr lang="zh-CN" altLang="en-US" sz="3200"/>
          </a:p>
          <a:p>
            <a:pPr marL="457200" indent="-457200">
              <a:lnSpc>
                <a:spcPct val="150000"/>
              </a:lnSpc>
              <a:buFont typeface="Wingdings" panose="05000000000000000000" charset="0"/>
              <a:buChar char="l"/>
            </a:pPr>
            <a:r>
              <a:rPr lang="zh-CN" altLang="en-US" sz="3200">
                <a:sym typeface="+mn-ea"/>
              </a:rPr>
              <a:t>哈夫曼</a:t>
            </a:r>
            <a:r>
              <a:rPr lang="zh-CN" altLang="en-US" sz="3200"/>
              <a:t>树的左右子树可以互换。</a:t>
            </a:r>
            <a:endParaRPr lang="zh-CN" altLang="en-US" sz="3200"/>
          </a:p>
          <a:p>
            <a:pPr marL="457200" indent="-457200">
              <a:lnSpc>
                <a:spcPct val="150000"/>
              </a:lnSpc>
              <a:buFont typeface="Wingdings" panose="05000000000000000000" charset="0"/>
              <a:buChar char="l"/>
            </a:pPr>
            <a:r>
              <a:rPr lang="zh-CN" altLang="en-US" sz="3200"/>
              <a:t>带权值的结点都是叶子结点，不带权值的结点都是分支结点。</a:t>
            </a:r>
            <a:endParaRPr lang="zh-CN" altLang="en-US" sz="3200"/>
          </a:p>
          <a:p>
            <a:pPr marL="457200" indent="-457200">
              <a:lnSpc>
                <a:spcPct val="150000"/>
              </a:lnSpc>
              <a:buFont typeface="Wingdings" panose="05000000000000000000" charset="0"/>
              <a:buChar char="l"/>
            </a:pPr>
            <a:r>
              <a:rPr lang="zh-CN" altLang="en-US" sz="3200"/>
              <a:t>权值越大的结点越靠近哈夫曼树的根，权值越小的结点越远离哈夫曼树的根。</a:t>
            </a:r>
            <a:endParaRPr lang="zh-CN" altLang="en-US" sz="3200"/>
          </a:p>
          <a:p>
            <a:pPr marL="457200" indent="-457200">
              <a:lnSpc>
                <a:spcPct val="150000"/>
              </a:lnSpc>
              <a:buFont typeface="Wingdings" panose="05000000000000000000" charset="0"/>
              <a:buChar char="l"/>
            </a:pPr>
            <a:r>
              <a:rPr lang="zh-CN" altLang="en-US" sz="3200"/>
              <a:t>哈夫曼树中只有叶子结点和度为2的结点，没有度为1的结点。</a:t>
            </a:r>
            <a:endParaRPr lang="zh-CN" altLang="en-US" sz="3200"/>
          </a:p>
          <a:p>
            <a:pPr indent="0">
              <a:lnSpc>
                <a:spcPct val="150000"/>
              </a:lnSpc>
              <a:buFont typeface="Wingdings" panose="05000000000000000000" charset="0"/>
              <a:buNone/>
            </a:pPr>
            <a:r>
              <a:rPr lang="zh-CN" altLang="en-US" sz="3200"/>
              <a:t>一棵有n个叶子结点的</a:t>
            </a:r>
            <a:r>
              <a:rPr lang="zh-CN" altLang="en-US" sz="3200">
                <a:sym typeface="+mn-ea"/>
              </a:rPr>
              <a:t>哈夫曼</a:t>
            </a:r>
            <a:r>
              <a:rPr lang="zh-CN" altLang="en-US" sz="3200"/>
              <a:t>树共有</a:t>
            </a:r>
            <a:r>
              <a:rPr lang="zh-CN" altLang="en-US" sz="3200">
                <a:ln/>
                <a:solidFill>
                  <a:schemeClr val="accent1"/>
                </a:solidFill>
                <a:effectLst>
                  <a:outerShdw blurRad="38100" dist="25400" dir="5400000" algn="ctr" rotWithShape="0">
                    <a:srgbClr val="6E747A">
                      <a:alpha val="43000"/>
                    </a:srgbClr>
                  </a:outerShdw>
                </a:effectLst>
              </a:rPr>
              <a:t>2n-1</a:t>
            </a:r>
            <a:r>
              <a:rPr lang="zh-CN" altLang="en-US" sz="3200"/>
              <a:t>个结点。</a:t>
            </a:r>
            <a:endParaRPr lang="zh-CN" altLang="en-US" sz="32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42"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3">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49" dur="8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custDataLst>
              <p:tags r:id="rId1"/>
            </p:custDataLst>
          </p:nvPr>
        </p:nvCxnSpPr>
        <p:spPr>
          <a:xfrm>
            <a:off x="4335780" y="287909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15" name="TextBox 2"/>
          <p:cNvSpPr txBox="1"/>
          <p:nvPr>
            <p:custDataLst>
              <p:tags r:id="rId2"/>
            </p:custDataLst>
          </p:nvPr>
        </p:nvSpPr>
        <p:spPr>
          <a:xfrm>
            <a:off x="2449195" y="274002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8000" b="1"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02</a:t>
            </a:r>
            <a:endParaRPr lang="en-US" altLang="zh-CN" sz="8000" b="1"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7" name="标题 16"/>
          <p:cNvSpPr>
            <a:spLocks noGrp="1"/>
          </p:cNvSpPr>
          <p:nvPr>
            <p:ph type="ctrTitle" idx="13"/>
            <p:custDataLst>
              <p:tags r:id="rId3"/>
            </p:custDataLst>
          </p:nvPr>
        </p:nvSpPr>
        <p:spPr>
          <a:xfrm>
            <a:off x="4759960" y="2914015"/>
            <a:ext cx="6160770" cy="1081405"/>
          </a:xfrm>
        </p:spPr>
        <p:txBody>
          <a:bodyPr>
            <a:noAutofit/>
          </a:bodyPr>
          <a:lstStyle/>
          <a:p>
            <a:pPr marL="0" indent="0" algn="l">
              <a:lnSpc>
                <a:spcPct val="100000"/>
              </a:lnSpc>
              <a:spcBef>
                <a:spcPts val="0"/>
              </a:spcBef>
              <a:spcAft>
                <a:spcPts val="0"/>
              </a:spcAft>
              <a:buSzPct val="100000"/>
            </a:pPr>
            <a:r>
              <a:rPr lang="zh-CN" altLang="en-US">
                <a:sym typeface="Arial" panose="020B0604020202020204" pitchFamily="34" charset="0"/>
              </a:rPr>
              <a:t>构建哈夫曼树的方法</a:t>
            </a:r>
            <a:endParaRPr lang="zh-CN" altLang="en-US">
              <a:sym typeface="Arial" panose="020B0604020202020204" pitchFamily="34" charset="0"/>
            </a:endParaRPr>
          </a:p>
        </p:txBody>
      </p:sp>
      <p:sp>
        <p:nvSpPr>
          <p:cNvPr id="14" name="灯片编号占位符 13"/>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哈夫曼树构建</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35" name="文本框 34"/>
          <p:cNvSpPr txBox="1"/>
          <p:nvPr/>
        </p:nvSpPr>
        <p:spPr>
          <a:xfrm>
            <a:off x="367665" y="890905"/>
            <a:ext cx="11309350" cy="5517515"/>
          </a:xfrm>
          <a:prstGeom prst="rect">
            <a:avLst/>
          </a:prstGeom>
          <a:noFill/>
        </p:spPr>
        <p:txBody>
          <a:bodyPr wrap="square" rtlCol="0">
            <a:spAutoFit/>
          </a:bodyPr>
          <a:p>
            <a:pPr>
              <a:lnSpc>
                <a:spcPct val="140000"/>
              </a:lnSpc>
            </a:pPr>
            <a:r>
              <a:rPr lang="en-US" altLang="zh-CN" sz="3600"/>
              <a:t>1. </a:t>
            </a:r>
            <a:r>
              <a:rPr lang="zh-CN" altLang="en-US" sz="3600"/>
              <a:t>将每个叶子结点看做一棵树，结点的权值为树的权值，形成森林。</a:t>
            </a:r>
            <a:endParaRPr lang="zh-CN" altLang="en-US" sz="3600"/>
          </a:p>
          <a:p>
            <a:pPr>
              <a:lnSpc>
                <a:spcPct val="140000"/>
              </a:lnSpc>
            </a:pPr>
            <a:r>
              <a:rPr lang="en-US" altLang="zh-CN" sz="3600"/>
              <a:t>2. </a:t>
            </a:r>
            <a:r>
              <a:rPr lang="zh-CN" altLang="en-US" sz="3600"/>
              <a:t>新增根结点，选取所有树中</a:t>
            </a:r>
            <a:r>
              <a:rPr lang="zh-CN" altLang="en-US" sz="3600">
                <a:solidFill>
                  <a:schemeClr val="accent1"/>
                </a:solidFill>
                <a:effectLst>
                  <a:outerShdw blurRad="38100" dist="25400" dir="5400000" algn="ctr" rotWithShape="0">
                    <a:srgbClr val="6E747A">
                      <a:alpha val="43000"/>
                    </a:srgbClr>
                  </a:outerShdw>
                </a:effectLst>
              </a:rPr>
              <a:t>权值最小</a:t>
            </a:r>
            <a:r>
              <a:rPr lang="zh-CN" altLang="en-US" sz="3600"/>
              <a:t>的</a:t>
            </a:r>
            <a:r>
              <a:rPr lang="zh-CN" altLang="en-US" sz="3600">
                <a:solidFill>
                  <a:schemeClr val="accent1"/>
                </a:solidFill>
                <a:effectLst>
                  <a:outerShdw blurRad="38100" dist="25400" dir="5400000" algn="ctr" rotWithShape="0">
                    <a:srgbClr val="6E747A">
                      <a:alpha val="43000"/>
                    </a:srgbClr>
                  </a:outerShdw>
                </a:effectLst>
              </a:rPr>
              <a:t>两棵树</a:t>
            </a:r>
            <a:r>
              <a:rPr lang="zh-CN" altLang="en-US" sz="3600"/>
              <a:t>，作为左右子树，合并成一棵树，它的权值为左右子树权值之和。</a:t>
            </a:r>
            <a:endParaRPr lang="zh-CN" altLang="en-US" sz="3600"/>
          </a:p>
          <a:p>
            <a:pPr>
              <a:lnSpc>
                <a:spcPct val="140000"/>
              </a:lnSpc>
            </a:pPr>
            <a:r>
              <a:rPr lang="en-US" altLang="zh-CN" sz="3600"/>
              <a:t>3. </a:t>
            </a:r>
            <a:r>
              <a:rPr lang="zh-CN" altLang="en-US" sz="3600"/>
              <a:t>重复步骤</a:t>
            </a:r>
            <a:r>
              <a:rPr lang="en-US" altLang="zh-CN" sz="3600"/>
              <a:t>2</a:t>
            </a:r>
            <a:r>
              <a:rPr lang="zh-CN" altLang="en-US" sz="3600"/>
              <a:t>，直到只剩一棵树。这棵树就是哈夫曼树。</a:t>
            </a:r>
            <a:endParaRPr lang="zh-CN" altLang="en-US" sz="3600"/>
          </a:p>
          <a:p>
            <a:pPr>
              <a:lnSpc>
                <a:spcPct val="140000"/>
              </a:lnSpc>
            </a:pPr>
            <a:r>
              <a:rPr lang="zh-CN" altLang="en-US" sz="3600">
                <a:sym typeface="+mn-ea"/>
              </a:rPr>
              <a:t>算法思想：</a:t>
            </a:r>
            <a:r>
              <a:rPr lang="zh-CN" altLang="en-US" sz="3600" b="1">
                <a:solidFill>
                  <a:srgbClr val="C00000"/>
                </a:solidFill>
                <a:effectLst>
                  <a:outerShdw blurRad="38100" dist="25400" dir="5400000" algn="ctr" rotWithShape="0">
                    <a:srgbClr val="6E747A">
                      <a:alpha val="43000"/>
                    </a:srgbClr>
                  </a:outerShdw>
                </a:effectLst>
                <a:sym typeface="+mn-ea"/>
              </a:rPr>
              <a:t>贪心思想</a:t>
            </a:r>
            <a:endParaRPr lang="zh-CN" altLang="en-US" sz="3600" b="1">
              <a:solidFill>
                <a:schemeClr val="accent1"/>
              </a:solidFill>
              <a:effectLst>
                <a:outerShdw blurRad="38100" dist="25400" dir="5400000" algn="ctr" rotWithShape="0">
                  <a:srgbClr val="6E747A">
                    <a:alpha val="43000"/>
                  </a:srgbClr>
                </a:outerShdw>
              </a:effectLst>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5">
                                            <p:txEl>
                                              <p:pRg st="0" end="0"/>
                                            </p:txEl>
                                          </p:spTgt>
                                        </p:tgtEl>
                                        <p:attrNameLst>
                                          <p:attrName>style.visibility</p:attrName>
                                        </p:attrNameLst>
                                      </p:cBhvr>
                                      <p:to>
                                        <p:strVal val="visible"/>
                                      </p:to>
                                    </p:set>
                                    <p:anim calcmode="discrete" valueType="clr">
                                      <p:cBhvr override="childStyle">
                                        <p:cTn id="7" dur="80"/>
                                        <p:tgtEl>
                                          <p:spTgt spid="3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5">
                                            <p:txEl>
                                              <p:pRg st="1" end="1"/>
                                            </p:txEl>
                                          </p:spTgt>
                                        </p:tgtEl>
                                        <p:attrNameLst>
                                          <p:attrName>style.visibility</p:attrName>
                                        </p:attrNameLst>
                                      </p:cBhvr>
                                      <p:to>
                                        <p:strVal val="visible"/>
                                      </p:to>
                                    </p:set>
                                    <p:anim calcmode="discrete" valueType="clr">
                                      <p:cBhvr override="childStyle">
                                        <p:cTn id="14" dur="80"/>
                                        <p:tgtEl>
                                          <p:spTgt spid="3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5">
                                            <p:txEl>
                                              <p:pRg st="2" end="2"/>
                                            </p:txEl>
                                          </p:spTgt>
                                        </p:tgtEl>
                                        <p:attrNameLst>
                                          <p:attrName>style.visibility</p:attrName>
                                        </p:attrNameLst>
                                      </p:cBhvr>
                                      <p:to>
                                        <p:strVal val="visible"/>
                                      </p:to>
                                    </p:set>
                                    <p:anim calcmode="discrete" valueType="clr">
                                      <p:cBhvr override="childStyle">
                                        <p:cTn id="21" dur="80"/>
                                        <p:tgtEl>
                                          <p:spTgt spid="3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5">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5">
                                            <p:txEl>
                                              <p:pRg st="3" end="3"/>
                                            </p:txEl>
                                          </p:spTgt>
                                        </p:tgtEl>
                                        <p:attrNameLst>
                                          <p:attrName>style.visibility</p:attrName>
                                        </p:attrNameLst>
                                      </p:cBhvr>
                                      <p:to>
                                        <p:strVal val="visible"/>
                                      </p:to>
                                    </p:set>
                                    <p:anim calcmode="discrete" valueType="clr">
                                      <p:cBhvr override="childStyle">
                                        <p:cTn id="28" dur="80"/>
                                        <p:tgtEl>
                                          <p:spTgt spid="3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哈夫曼树构造</a:t>
            </a:r>
            <a:endPar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25" name="椭圆 24"/>
          <p:cNvSpPr/>
          <p:nvPr/>
        </p:nvSpPr>
        <p:spPr>
          <a:xfrm>
            <a:off x="4213225" y="5304155"/>
            <a:ext cx="986155" cy="986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3</a:t>
            </a:r>
            <a:endParaRPr lang="en-US" altLang="zh-CN" sz="3600"/>
          </a:p>
        </p:txBody>
      </p:sp>
      <p:sp>
        <p:nvSpPr>
          <p:cNvPr id="26" name="椭圆 25"/>
          <p:cNvSpPr/>
          <p:nvPr/>
        </p:nvSpPr>
        <p:spPr>
          <a:xfrm>
            <a:off x="5636895" y="5304155"/>
            <a:ext cx="986155" cy="986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6</a:t>
            </a:r>
            <a:endParaRPr lang="en-US" altLang="zh-CN" sz="3600"/>
          </a:p>
        </p:txBody>
      </p:sp>
      <p:sp>
        <p:nvSpPr>
          <p:cNvPr id="27" name="椭圆 26"/>
          <p:cNvSpPr/>
          <p:nvPr/>
        </p:nvSpPr>
        <p:spPr>
          <a:xfrm>
            <a:off x="7085965" y="3837305"/>
            <a:ext cx="986155" cy="986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7</a:t>
            </a:r>
            <a:endParaRPr lang="en-US" altLang="zh-CN" sz="3600"/>
          </a:p>
        </p:txBody>
      </p:sp>
      <p:sp>
        <p:nvSpPr>
          <p:cNvPr id="32" name="椭圆 31"/>
          <p:cNvSpPr/>
          <p:nvPr/>
        </p:nvSpPr>
        <p:spPr>
          <a:xfrm>
            <a:off x="8733155" y="3839845"/>
            <a:ext cx="986155" cy="986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8</a:t>
            </a:r>
            <a:endParaRPr lang="en-US" altLang="zh-CN" sz="3600"/>
          </a:p>
        </p:txBody>
      </p:sp>
      <p:sp>
        <p:nvSpPr>
          <p:cNvPr id="33" name="椭圆 32"/>
          <p:cNvSpPr/>
          <p:nvPr/>
        </p:nvSpPr>
        <p:spPr>
          <a:xfrm>
            <a:off x="3006090" y="3780155"/>
            <a:ext cx="986155" cy="986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t>10</a:t>
            </a:r>
            <a:endParaRPr lang="en-US" altLang="zh-CN" sz="3600"/>
          </a:p>
        </p:txBody>
      </p:sp>
      <p:grpSp>
        <p:nvGrpSpPr>
          <p:cNvPr id="24" name="组合 23"/>
          <p:cNvGrpSpPr/>
          <p:nvPr/>
        </p:nvGrpSpPr>
        <p:grpSpPr>
          <a:xfrm>
            <a:off x="4706620" y="3780155"/>
            <a:ext cx="1423670" cy="1524000"/>
            <a:chOff x="7412" y="5953"/>
            <a:chExt cx="2242" cy="2400"/>
          </a:xfrm>
        </p:grpSpPr>
        <p:sp>
          <p:nvSpPr>
            <p:cNvPr id="5" name="椭圆 4"/>
            <p:cNvSpPr/>
            <p:nvPr/>
          </p:nvSpPr>
          <p:spPr>
            <a:xfrm>
              <a:off x="7756" y="5953"/>
              <a:ext cx="1553" cy="1553"/>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3600"/>
                <a:t>9</a:t>
              </a:r>
              <a:endParaRPr lang="en-US" altLang="zh-CN" sz="3600"/>
            </a:p>
          </p:txBody>
        </p:sp>
        <p:cxnSp>
          <p:nvCxnSpPr>
            <p:cNvPr id="18" name="直接连接符 17"/>
            <p:cNvCxnSpPr>
              <a:stCxn id="5" idx="3"/>
              <a:endCxn id="25" idx="0"/>
            </p:cNvCxnSpPr>
            <p:nvPr/>
          </p:nvCxnSpPr>
          <p:spPr>
            <a:xfrm flipH="1">
              <a:off x="7412" y="7279"/>
              <a:ext cx="571" cy="1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5"/>
              <a:endCxn id="26" idx="0"/>
            </p:cNvCxnSpPr>
            <p:nvPr/>
          </p:nvCxnSpPr>
          <p:spPr>
            <a:xfrm>
              <a:off x="9082" y="7279"/>
              <a:ext cx="572" cy="1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3499485" y="2336165"/>
            <a:ext cx="1918335" cy="1443990"/>
            <a:chOff x="5511" y="3679"/>
            <a:chExt cx="3021" cy="2274"/>
          </a:xfrm>
        </p:grpSpPr>
        <p:sp>
          <p:nvSpPr>
            <p:cNvPr id="16" name="椭圆 15"/>
            <p:cNvSpPr/>
            <p:nvPr/>
          </p:nvSpPr>
          <p:spPr>
            <a:xfrm>
              <a:off x="6170" y="3679"/>
              <a:ext cx="1553" cy="1553"/>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3600"/>
                <a:t>19</a:t>
              </a:r>
              <a:endParaRPr lang="en-US" altLang="zh-CN" sz="3600"/>
            </a:p>
          </p:txBody>
        </p:sp>
        <p:cxnSp>
          <p:nvCxnSpPr>
            <p:cNvPr id="28" name="直接连接符 27"/>
            <p:cNvCxnSpPr>
              <a:stCxn id="16" idx="3"/>
              <a:endCxn id="33" idx="0"/>
            </p:cNvCxnSpPr>
            <p:nvPr/>
          </p:nvCxnSpPr>
          <p:spPr>
            <a:xfrm flipH="1">
              <a:off x="5511" y="5005"/>
              <a:ext cx="886" cy="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6" idx="5"/>
              <a:endCxn id="5" idx="0"/>
            </p:cNvCxnSpPr>
            <p:nvPr/>
          </p:nvCxnSpPr>
          <p:spPr>
            <a:xfrm>
              <a:off x="7496" y="5005"/>
              <a:ext cx="1037" cy="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7579360" y="2397125"/>
            <a:ext cx="1647190" cy="1442720"/>
            <a:chOff x="11936" y="3775"/>
            <a:chExt cx="2594" cy="2272"/>
          </a:xfrm>
        </p:grpSpPr>
        <p:sp>
          <p:nvSpPr>
            <p:cNvPr id="10" name="椭圆 9"/>
            <p:cNvSpPr/>
            <p:nvPr/>
          </p:nvSpPr>
          <p:spPr>
            <a:xfrm>
              <a:off x="12352" y="3775"/>
              <a:ext cx="1553" cy="1553"/>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3600"/>
                <a:t>15</a:t>
              </a:r>
              <a:endParaRPr lang="en-US" altLang="zh-CN" sz="3600"/>
            </a:p>
          </p:txBody>
        </p:sp>
        <p:cxnSp>
          <p:nvCxnSpPr>
            <p:cNvPr id="30" name="直接连接符 29"/>
            <p:cNvCxnSpPr>
              <a:stCxn id="10" idx="3"/>
              <a:endCxn id="27" idx="0"/>
            </p:cNvCxnSpPr>
            <p:nvPr/>
          </p:nvCxnSpPr>
          <p:spPr>
            <a:xfrm flipH="1">
              <a:off x="11936" y="5101"/>
              <a:ext cx="643" cy="9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0" idx="5"/>
              <a:endCxn id="32" idx="0"/>
            </p:cNvCxnSpPr>
            <p:nvPr/>
          </p:nvCxnSpPr>
          <p:spPr>
            <a:xfrm>
              <a:off x="13678" y="5101"/>
              <a:ext cx="852" cy="9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759960" y="818515"/>
            <a:ext cx="3227705" cy="1722120"/>
            <a:chOff x="7496" y="1289"/>
            <a:chExt cx="5083" cy="2712"/>
          </a:xfrm>
        </p:grpSpPr>
        <p:sp>
          <p:nvSpPr>
            <p:cNvPr id="17" name="椭圆 16"/>
            <p:cNvSpPr/>
            <p:nvPr/>
          </p:nvSpPr>
          <p:spPr>
            <a:xfrm>
              <a:off x="9141" y="1289"/>
              <a:ext cx="1553" cy="1553"/>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3600"/>
                <a:t>34</a:t>
              </a:r>
              <a:endParaRPr lang="en-US" altLang="zh-CN" sz="3600"/>
            </a:p>
          </p:txBody>
        </p:sp>
        <p:cxnSp>
          <p:nvCxnSpPr>
            <p:cNvPr id="34" name="直接连接符 33"/>
            <p:cNvCxnSpPr>
              <a:stCxn id="17" idx="5"/>
              <a:endCxn id="10" idx="1"/>
            </p:cNvCxnSpPr>
            <p:nvPr/>
          </p:nvCxnSpPr>
          <p:spPr>
            <a:xfrm>
              <a:off x="10467" y="2615"/>
              <a:ext cx="2112" cy="13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7" idx="3"/>
              <a:endCxn id="16" idx="7"/>
            </p:cNvCxnSpPr>
            <p:nvPr/>
          </p:nvCxnSpPr>
          <p:spPr>
            <a:xfrm flipH="1">
              <a:off x="7496" y="2615"/>
              <a:ext cx="1872" cy="12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across)">
                                      <p:cBhvr>
                                        <p:cTn id="7" dur="500"/>
                                        <p:tgtEl>
                                          <p:spTgt spid="2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checkerboard(across)">
                                      <p:cBhvr>
                                        <p:cTn id="10" dur="500"/>
                                        <p:tgtEl>
                                          <p:spTgt spid="2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checkerboard(across)">
                                      <p:cBhvr>
                                        <p:cTn id="13" dur="500"/>
                                        <p:tgtEl>
                                          <p:spTgt spid="2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checkerboard(across)">
                                      <p:cBhvr>
                                        <p:cTn id="16" dur="500"/>
                                        <p:tgtEl>
                                          <p:spTgt spid="32"/>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checkerboard(across)">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up)">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up)">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up)">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up)">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7" grpId="0" bldLvl="0" animBg="1"/>
      <p:bldP spid="32" grpId="0" bldLvl="0" animBg="1"/>
      <p:bldP spid="3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练习</a:t>
            </a:r>
            <a:endPar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3" name="文本框 2"/>
          <p:cNvSpPr txBox="1"/>
          <p:nvPr/>
        </p:nvSpPr>
        <p:spPr>
          <a:xfrm>
            <a:off x="608330" y="974090"/>
            <a:ext cx="10694670" cy="5692775"/>
          </a:xfrm>
          <a:prstGeom prst="rect">
            <a:avLst/>
          </a:prstGeom>
          <a:noFill/>
          <a:ln>
            <a:noFill/>
          </a:ln>
          <a:extLst>
            <a:ext uri="{909E8E84-426E-40DD-AFC4-6F175D3DCCD1}">
              <a14:hiddenFill xmlns:a14="http://schemas.microsoft.com/office/drawing/2010/main">
                <a:solidFill>
                  <a:schemeClr val="tx2"/>
                </a:solidFill>
              </a14:hiddenFill>
            </a:ext>
          </a:extLst>
        </p:spPr>
        <p:txBody>
          <a:bodyPr wrap="square" rtlCol="0">
            <a:spAutoFit/>
          </a:bodyPr>
          <a:p>
            <a:pPr>
              <a:lnSpc>
                <a:spcPct val="130000"/>
              </a:lnSpc>
            </a:pPr>
            <a:r>
              <a:rPr lang="en-US" altLang="zh-CN" sz="4000">
                <a:latin typeface="微软雅黑" panose="020B0503020204020204" pitchFamily="34" charset="-122"/>
                <a:ea typeface="微软雅黑" panose="020B0503020204020204" pitchFamily="34" charset="-122"/>
                <a:cs typeface="微软雅黑" panose="020B0503020204020204" pitchFamily="34" charset="-122"/>
              </a:rPr>
              <a:t>[2021-</a:t>
            </a:r>
            <a:r>
              <a:rPr lang="zh-CN" altLang="en-US" sz="4000">
                <a:latin typeface="微软雅黑" panose="020B0503020204020204" pitchFamily="34" charset="-122"/>
                <a:ea typeface="微软雅黑" panose="020B0503020204020204" pitchFamily="34" charset="-122"/>
                <a:cs typeface="微软雅黑" panose="020B0503020204020204" pitchFamily="34" charset="-122"/>
              </a:rPr>
              <a:t>11</a:t>
            </a:r>
            <a:r>
              <a:rPr lang="en-US" altLang="zh-CN" sz="4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000">
                <a:latin typeface="微软雅黑" panose="020B0503020204020204" pitchFamily="34" charset="-122"/>
                <a:ea typeface="微软雅黑" panose="020B0503020204020204" pitchFamily="34" charset="-122"/>
                <a:cs typeface="微软雅黑" panose="020B0503020204020204" pitchFamily="34" charset="-122"/>
              </a:rPr>
              <a:t>在数据压缩编码中的哈夫曼编码方法，在本质上是一种（）的策略。</a:t>
            </a:r>
            <a:endParaRPr lang="zh-CN" altLang="en-US" sz="4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4000">
                <a:latin typeface="微软雅黑" panose="020B0503020204020204" pitchFamily="34" charset="-122"/>
                <a:ea typeface="微软雅黑" panose="020B0503020204020204" pitchFamily="34" charset="-122"/>
                <a:cs typeface="微软雅黑" panose="020B0503020204020204" pitchFamily="34" charset="-122"/>
              </a:rPr>
              <a:t>A.枚举</a:t>
            </a:r>
            <a:endParaRPr lang="zh-CN" altLang="en-US" sz="4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4000">
                <a:latin typeface="微软雅黑" panose="020B0503020204020204" pitchFamily="34" charset="-122"/>
                <a:ea typeface="微软雅黑" panose="020B0503020204020204" pitchFamily="34" charset="-122"/>
                <a:cs typeface="微软雅黑" panose="020B0503020204020204" pitchFamily="34" charset="-122"/>
              </a:rPr>
              <a:t>B.贪心</a:t>
            </a:r>
            <a:endParaRPr lang="zh-CN" altLang="en-US" sz="4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4000">
                <a:latin typeface="微软雅黑" panose="020B0503020204020204" pitchFamily="34" charset="-122"/>
                <a:ea typeface="微软雅黑" panose="020B0503020204020204" pitchFamily="34" charset="-122"/>
                <a:cs typeface="微软雅黑" panose="020B0503020204020204" pitchFamily="34" charset="-122"/>
              </a:rPr>
              <a:t>C.递归</a:t>
            </a:r>
            <a:endParaRPr lang="zh-CN" altLang="en-US" sz="4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4000">
                <a:latin typeface="微软雅黑" panose="020B0503020204020204" pitchFamily="34" charset="-122"/>
                <a:ea typeface="微软雅黑" panose="020B0503020204020204" pitchFamily="34" charset="-122"/>
                <a:cs typeface="微软雅黑" panose="020B0503020204020204" pitchFamily="34" charset="-122"/>
              </a:rPr>
              <a:t>D.动态规划</a:t>
            </a:r>
            <a:endParaRPr lang="zh-CN" altLang="en-US" sz="4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4000">
                <a:latin typeface="微软雅黑" panose="020B0503020204020204" pitchFamily="34" charset="-122"/>
                <a:ea typeface="微软雅黑" panose="020B0503020204020204" pitchFamily="34" charset="-122"/>
                <a:cs typeface="微软雅黑" panose="020B0503020204020204" pitchFamily="34" charset="-122"/>
              </a:rPr>
              <a:t>正确答案：</a:t>
            </a:r>
            <a:r>
              <a:rPr lang="en-US" altLang="zh-CN" sz="4000">
                <a:latin typeface="微软雅黑" panose="020B0503020204020204" pitchFamily="34" charset="-122"/>
                <a:ea typeface="微软雅黑" panose="020B0503020204020204" pitchFamily="34" charset="-122"/>
                <a:cs typeface="微软雅黑" panose="020B0503020204020204" pitchFamily="34" charset="-122"/>
              </a:rPr>
              <a:t>B</a:t>
            </a:r>
            <a:endParaRPr lang="en-US" altLang="zh-CN" sz="400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7"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3" name="文本框 2"/>
          <p:cNvSpPr txBox="1"/>
          <p:nvPr/>
        </p:nvSpPr>
        <p:spPr>
          <a:xfrm>
            <a:off x="608330" y="940435"/>
            <a:ext cx="10974705" cy="5605780"/>
          </a:xfrm>
          <a:prstGeom prst="rect">
            <a:avLst/>
          </a:prstGeom>
          <a:noFill/>
        </p:spPr>
        <p:txBody>
          <a:bodyPr wrap="square" rtlCol="0" anchor="t">
            <a:spAutoFit/>
          </a:bodyPr>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[2022-7]假设字母表 {a, b, c, d, e} 在字符串出现的频率分别为 10%, 15%, 30%, 16%, 29%。若使用哈夫曼编码方式对字母进行不定长的二进制编码，字母 d 的编码长度为（ ）位。</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A. 1 </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B. 2 </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C. 2 或 3 </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D. 3</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sz="3200">
                <a:latin typeface="微软雅黑" panose="020B0503020204020204" pitchFamily="34" charset="-122"/>
                <a:ea typeface="微软雅黑" panose="020B0503020204020204" pitchFamily="34" charset="-122"/>
                <a:cs typeface="微软雅黑" panose="020B0503020204020204" pitchFamily="34" charset="-122"/>
                <a:sym typeface="+mn-ea"/>
              </a:rPr>
              <a:t>正确答案：B</a:t>
            </a:r>
            <a:endParaRPr lang="zh-CN" altLang="en-US" sz="32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练习</a:t>
            </a:r>
            <a:endPar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7"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练习</a:t>
            </a:r>
            <a:endPar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3" name="文本框 2"/>
          <p:cNvSpPr txBox="1"/>
          <p:nvPr/>
        </p:nvSpPr>
        <p:spPr>
          <a:xfrm>
            <a:off x="543560" y="898525"/>
            <a:ext cx="10694670" cy="7130415"/>
          </a:xfrm>
          <a:prstGeom prst="rect">
            <a:avLst/>
          </a:prstGeom>
          <a:noFill/>
          <a:ln>
            <a:noFill/>
          </a:ln>
          <a:extLst>
            <a:ext uri="{909E8E84-426E-40DD-AFC4-6F175D3DCCD1}">
              <a14:hiddenFill xmlns:a14="http://schemas.microsoft.com/office/drawing/2010/main">
                <a:solidFill>
                  <a:schemeClr val="tx2"/>
                </a:solidFill>
              </a14:hiddenFill>
            </a:ext>
          </a:extLst>
        </p:spPr>
        <p:txBody>
          <a:bodyPr wrap="square" rtlCol="0">
            <a:spAutoFit/>
          </a:bodyPr>
          <a:p>
            <a:pPr>
              <a:lnSpc>
                <a:spcPct val="130000"/>
              </a:lnSpc>
            </a:pPr>
            <a:r>
              <a:rPr sz="3200">
                <a:latin typeface="微软雅黑" panose="020B0503020204020204" pitchFamily="34" charset="-122"/>
                <a:ea typeface="微软雅黑" panose="020B0503020204020204" pitchFamily="34" charset="-122"/>
                <a:cs typeface="微软雅黑" panose="020B0503020204020204" pitchFamily="34" charset="-122"/>
              </a:rPr>
              <a:t>[2011-15]现有一段文言文，要通过二进制哈夫曼编码进行压缩。简单起见，假设这段文言文只由4个汉字“之”、“呼”、“者”、“也”组成，它们出现的次数分别为700、600、300、200。那么，“也”字的编码长度是（ ）。</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sz="3200">
                <a:latin typeface="微软雅黑" panose="020B0503020204020204" pitchFamily="34" charset="-122"/>
                <a:ea typeface="微软雅黑" panose="020B0503020204020204" pitchFamily="34" charset="-122"/>
                <a:cs typeface="微软雅黑" panose="020B0503020204020204" pitchFamily="34" charset="-122"/>
              </a:rPr>
              <a:t> </a:t>
            </a:r>
            <a:r>
              <a:rPr sz="3200">
                <a:latin typeface="微软雅黑" panose="020B0503020204020204" pitchFamily="34" charset="-122"/>
                <a:ea typeface="微软雅黑" panose="020B0503020204020204" pitchFamily="34" charset="-122"/>
                <a:cs typeface="微软雅黑" panose="020B0503020204020204" pitchFamily="34" charset="-122"/>
              </a:rPr>
              <a:t>A. 1</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sz="3200">
                <a:latin typeface="微软雅黑" panose="020B0503020204020204" pitchFamily="34" charset="-122"/>
                <a:ea typeface="微软雅黑" panose="020B0503020204020204" pitchFamily="34" charset="-122"/>
                <a:cs typeface="微软雅黑" panose="020B0503020204020204" pitchFamily="34" charset="-122"/>
              </a:rPr>
              <a:t> B. 2</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sz="3200">
                <a:latin typeface="微软雅黑" panose="020B0503020204020204" pitchFamily="34" charset="-122"/>
                <a:ea typeface="微软雅黑" panose="020B0503020204020204" pitchFamily="34" charset="-122"/>
                <a:cs typeface="微软雅黑" panose="020B0503020204020204" pitchFamily="34" charset="-122"/>
              </a:rPr>
              <a:t> C. 3</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sz="3200">
                <a:latin typeface="微软雅黑" panose="020B0503020204020204" pitchFamily="34" charset="-122"/>
                <a:ea typeface="微软雅黑" panose="020B0503020204020204" pitchFamily="34" charset="-122"/>
                <a:cs typeface="微软雅黑" panose="020B0503020204020204" pitchFamily="34" charset="-122"/>
              </a:rPr>
              <a:t> D. 4</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sz="3200">
                <a:latin typeface="微软雅黑" panose="020B0503020204020204" pitchFamily="34" charset="-122"/>
                <a:ea typeface="微软雅黑" panose="020B0503020204020204" pitchFamily="34" charset="-122"/>
                <a:cs typeface="微软雅黑" panose="020B0503020204020204" pitchFamily="34" charset="-122"/>
              </a:rPr>
              <a:t>正确答案：C</a:t>
            </a: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endParaRPr sz="3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endParaRPr sz="320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7"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3" name="文本框 2"/>
          <p:cNvSpPr txBox="1"/>
          <p:nvPr/>
        </p:nvSpPr>
        <p:spPr>
          <a:xfrm>
            <a:off x="8615045" y="1134110"/>
            <a:ext cx="2540000" cy="5723890"/>
          </a:xfrm>
          <a:prstGeom prst="rect">
            <a:avLst/>
          </a:prstGeom>
          <a:noFill/>
        </p:spPr>
        <p:txBody>
          <a:bodyPr wrap="square" rtlCol="0" anchor="t">
            <a:spAutoFit/>
          </a:bodyPr>
          <a:p>
            <a:r>
              <a:rPr lang="zh-CN" altLang="en-US" sz="600"/>
              <a:t>#include &lt;bits/stdc++.h&gt;</a:t>
            </a:r>
            <a:endParaRPr lang="zh-CN" altLang="en-US" sz="600"/>
          </a:p>
          <a:p>
            <a:r>
              <a:rPr lang="zh-CN" altLang="en-US" sz="600"/>
              <a:t>using namespace std;</a:t>
            </a:r>
            <a:endParaRPr lang="zh-CN" altLang="en-US" sz="600"/>
          </a:p>
          <a:p>
            <a:r>
              <a:rPr lang="zh-CN" altLang="en-US" sz="600"/>
              <a:t>#define N 105</a:t>
            </a:r>
            <a:endParaRPr lang="zh-CN" altLang="en-US" sz="600"/>
          </a:p>
          <a:p>
            <a:r>
              <a:rPr lang="zh-CN" altLang="en-US" sz="600"/>
              <a:t>struct Node</a:t>
            </a:r>
            <a:endParaRPr lang="zh-CN" altLang="en-US" sz="600"/>
          </a:p>
          <a:p>
            <a:r>
              <a:rPr lang="zh-CN" altLang="en-US" sz="600"/>
              <a:t>{</a:t>
            </a:r>
            <a:endParaRPr lang="zh-CN" altLang="en-US" sz="600"/>
          </a:p>
          <a:p>
            <a:r>
              <a:rPr lang="zh-CN" altLang="en-US" sz="600"/>
              <a:t>    int w, left, right;</a:t>
            </a:r>
            <a:endParaRPr lang="zh-CN" altLang="en-US" sz="600"/>
          </a:p>
          <a:p>
            <a:r>
              <a:rPr lang="zh-CN" altLang="en-US" sz="600"/>
              <a:t>};</a:t>
            </a:r>
            <a:endParaRPr lang="zh-CN" altLang="en-US" sz="600"/>
          </a:p>
          <a:p>
            <a:r>
              <a:rPr lang="zh-CN" altLang="en-US" sz="600"/>
              <a:t>Node node[N];</a:t>
            </a:r>
            <a:endParaRPr lang="zh-CN" altLang="en-US" sz="600"/>
          </a:p>
          <a:p>
            <a:r>
              <a:rPr lang="zh-CN" altLang="en-US" sz="600"/>
              <a:t>int p = 1;</a:t>
            </a:r>
            <a:endParaRPr lang="zh-CN" altLang="en-US" sz="600"/>
          </a:p>
          <a:p>
            <a:r>
              <a:rPr lang="zh-CN" altLang="en-US" sz="600"/>
              <a:t>struct Cmp</a:t>
            </a:r>
            <a:endParaRPr lang="zh-CN" altLang="en-US" sz="600"/>
          </a:p>
          <a:p>
            <a:r>
              <a:rPr lang="zh-CN" altLang="en-US" sz="600"/>
              <a:t>{</a:t>
            </a:r>
            <a:endParaRPr lang="zh-CN" altLang="en-US" sz="600"/>
          </a:p>
          <a:p>
            <a:r>
              <a:rPr lang="zh-CN" altLang="en-US" sz="600"/>
              <a:t>    bool operator() (int r1, int r2){</a:t>
            </a:r>
            <a:endParaRPr lang="zh-CN" altLang="en-US" sz="600"/>
          </a:p>
          <a:p>
            <a:r>
              <a:rPr lang="zh-CN" altLang="en-US" sz="600"/>
              <a:t>        return node[r2].w &lt; node[r1].w;</a:t>
            </a:r>
            <a:endParaRPr lang="zh-CN" altLang="en-US" sz="600"/>
          </a:p>
          <a:p>
            <a:r>
              <a:rPr lang="zh-CN" altLang="en-US" sz="600"/>
              <a:t>    }</a:t>
            </a:r>
            <a:endParaRPr lang="zh-CN" altLang="en-US" sz="600"/>
          </a:p>
          <a:p>
            <a:r>
              <a:rPr lang="zh-CN" altLang="en-US" sz="600"/>
              <a:t>};</a:t>
            </a:r>
            <a:endParaRPr lang="zh-CN" altLang="en-US" sz="600"/>
          </a:p>
          <a:p>
            <a:r>
              <a:rPr lang="zh-CN" altLang="en-US" sz="600"/>
              <a:t>priority_queue&lt;int, vector&lt;int&gt;, Cmp &gt; pq;</a:t>
            </a:r>
            <a:endParaRPr lang="zh-CN" altLang="en-US" sz="600"/>
          </a:p>
          <a:p>
            <a:r>
              <a:rPr lang="zh-CN" altLang="en-US" sz="600"/>
              <a:t>int n, path, sum;</a:t>
            </a:r>
            <a:endParaRPr lang="zh-CN" altLang="en-US" sz="600"/>
          </a:p>
          <a:p>
            <a:r>
              <a:rPr lang="zh-CN" altLang="en-US" sz="600"/>
              <a:t>int createHuffmanTree()</a:t>
            </a:r>
            <a:endParaRPr lang="zh-CN" altLang="en-US" sz="600"/>
          </a:p>
          <a:p>
            <a:r>
              <a:rPr lang="zh-CN" altLang="en-US" sz="600"/>
              <a:t>{</a:t>
            </a:r>
            <a:endParaRPr lang="zh-CN" altLang="en-US" sz="600"/>
          </a:p>
          <a:p>
            <a:r>
              <a:rPr lang="zh-CN" altLang="en-US" sz="600"/>
              <a:t>    int np, t1, t2;</a:t>
            </a:r>
            <a:endParaRPr lang="zh-CN" altLang="en-US" sz="600"/>
          </a:p>
          <a:p>
            <a:r>
              <a:rPr lang="zh-CN" altLang="en-US" sz="600"/>
              <a:t>    while(pq.size() &gt; 1)</a:t>
            </a:r>
            <a:endParaRPr lang="zh-CN" altLang="en-US" sz="600"/>
          </a:p>
          <a:p>
            <a:r>
              <a:rPr lang="zh-CN" altLang="en-US" sz="600"/>
              <a:t>    {</a:t>
            </a:r>
            <a:endParaRPr lang="zh-CN" altLang="en-US" sz="600"/>
          </a:p>
          <a:p>
            <a:r>
              <a:rPr lang="zh-CN" altLang="en-US" sz="600"/>
              <a:t>        t1 = pq.top(); </a:t>
            </a:r>
            <a:endParaRPr lang="zh-CN" altLang="en-US" sz="600"/>
          </a:p>
          <a:p>
            <a:r>
              <a:rPr lang="zh-CN" altLang="en-US" sz="600"/>
              <a:t>        pq.pop();</a:t>
            </a:r>
            <a:endParaRPr lang="zh-CN" altLang="en-US" sz="600"/>
          </a:p>
          <a:p>
            <a:r>
              <a:rPr lang="zh-CN" altLang="en-US" sz="600"/>
              <a:t>        t2 = pq.top(); </a:t>
            </a:r>
            <a:endParaRPr lang="zh-CN" altLang="en-US" sz="600"/>
          </a:p>
          <a:p>
            <a:r>
              <a:rPr lang="zh-CN" altLang="en-US" sz="600"/>
              <a:t>        pq.pop();</a:t>
            </a:r>
            <a:endParaRPr lang="zh-CN" altLang="en-US" sz="600"/>
          </a:p>
          <a:p>
            <a:r>
              <a:rPr lang="zh-CN" altLang="en-US" sz="600"/>
              <a:t>        np = p++;</a:t>
            </a:r>
            <a:endParaRPr lang="zh-CN" altLang="en-US" sz="600"/>
          </a:p>
          <a:p>
            <a:r>
              <a:rPr lang="zh-CN" altLang="en-US" sz="600"/>
              <a:t>        node[np].w = node[t1].w + node[t2].w;</a:t>
            </a:r>
            <a:endParaRPr lang="zh-CN" altLang="en-US" sz="600"/>
          </a:p>
          <a:p>
            <a:r>
              <a:rPr lang="zh-CN" altLang="en-US" sz="600"/>
              <a:t>        node[np].left = t1;</a:t>
            </a:r>
            <a:endParaRPr lang="zh-CN" altLang="en-US" sz="600"/>
          </a:p>
          <a:p>
            <a:r>
              <a:rPr lang="zh-CN" altLang="en-US" sz="600"/>
              <a:t>        node[np].right = t2;</a:t>
            </a:r>
            <a:endParaRPr lang="zh-CN" altLang="en-US" sz="600"/>
          </a:p>
          <a:p>
            <a:r>
              <a:rPr lang="zh-CN" altLang="en-US" sz="600"/>
              <a:t>        pq.push(np);</a:t>
            </a:r>
            <a:endParaRPr lang="zh-CN" altLang="en-US" sz="600"/>
          </a:p>
          <a:p>
            <a:r>
              <a:rPr lang="zh-CN" altLang="en-US" sz="600"/>
              <a:t>    }</a:t>
            </a:r>
            <a:endParaRPr lang="zh-CN" altLang="en-US" sz="600"/>
          </a:p>
          <a:p>
            <a:r>
              <a:rPr lang="zh-CN" altLang="en-US" sz="600"/>
              <a:t>    return pq.top();   </a:t>
            </a:r>
            <a:endParaRPr lang="zh-CN" altLang="en-US" sz="600"/>
          </a:p>
          <a:p>
            <a:r>
              <a:rPr lang="zh-CN" altLang="en-US" sz="600"/>
              <a:t>}</a:t>
            </a:r>
            <a:endParaRPr lang="zh-CN" altLang="en-US" sz="600"/>
          </a:p>
          <a:p>
            <a:r>
              <a:rPr lang="zh-CN" altLang="en-US" sz="600"/>
              <a:t>void preOrder(int r, int path)</a:t>
            </a:r>
            <a:endParaRPr lang="zh-CN" altLang="en-US" sz="600"/>
          </a:p>
          <a:p>
            <a:r>
              <a:rPr lang="zh-CN" altLang="en-US" sz="600"/>
              <a:t>{</a:t>
            </a:r>
            <a:endParaRPr lang="zh-CN" altLang="en-US" sz="600"/>
          </a:p>
          <a:p>
            <a:r>
              <a:rPr lang="zh-CN" altLang="en-US" sz="600"/>
              <a:t>    if(r == 0)</a:t>
            </a:r>
            <a:endParaRPr lang="zh-CN" altLang="en-US" sz="600"/>
          </a:p>
          <a:p>
            <a:r>
              <a:rPr lang="zh-CN" altLang="en-US" sz="600"/>
              <a:t>        return;</a:t>
            </a:r>
            <a:endParaRPr lang="zh-CN" altLang="en-US" sz="600"/>
          </a:p>
          <a:p>
            <a:r>
              <a:rPr lang="zh-CN" altLang="en-US" sz="600"/>
              <a:t>    if(node[r].left == 0 &amp;&amp; node[r].right == 0)</a:t>
            </a:r>
            <a:endParaRPr lang="zh-CN" altLang="en-US" sz="600"/>
          </a:p>
          <a:p>
            <a:r>
              <a:rPr lang="zh-CN" altLang="en-US" sz="600"/>
              <a:t>    {</a:t>
            </a:r>
            <a:endParaRPr lang="zh-CN" altLang="en-US" sz="600"/>
          </a:p>
          <a:p>
            <a:r>
              <a:rPr lang="zh-CN" altLang="en-US" sz="600"/>
              <a:t>        sum += node[r].w*path;</a:t>
            </a:r>
            <a:endParaRPr lang="zh-CN" altLang="en-US" sz="600"/>
          </a:p>
          <a:p>
            <a:r>
              <a:rPr lang="zh-CN" altLang="en-US" sz="600"/>
              <a:t>        return;</a:t>
            </a:r>
            <a:endParaRPr lang="zh-CN" altLang="en-US" sz="600"/>
          </a:p>
          <a:p>
            <a:r>
              <a:rPr lang="zh-CN" altLang="en-US" sz="600"/>
              <a:t>    }</a:t>
            </a:r>
            <a:endParaRPr lang="zh-CN" altLang="en-US" sz="600"/>
          </a:p>
          <a:p>
            <a:r>
              <a:rPr lang="zh-CN" altLang="en-US" sz="600"/>
              <a:t>    preOrder(node[r].left, path + 1);</a:t>
            </a:r>
            <a:endParaRPr lang="zh-CN" altLang="en-US" sz="600"/>
          </a:p>
          <a:p>
            <a:r>
              <a:rPr lang="zh-CN" altLang="en-US" sz="600"/>
              <a:t>    preOrder(node[r].right, path + 1);</a:t>
            </a:r>
            <a:endParaRPr lang="zh-CN" altLang="en-US" sz="600"/>
          </a:p>
          <a:p>
            <a:r>
              <a:rPr lang="zh-CN" altLang="en-US" sz="600"/>
              <a:t>}</a:t>
            </a:r>
            <a:endParaRPr lang="zh-CN" altLang="en-US" sz="600"/>
          </a:p>
          <a:p>
            <a:r>
              <a:rPr lang="zh-CN" altLang="en-US" sz="600"/>
              <a:t>int main()</a:t>
            </a:r>
            <a:endParaRPr lang="zh-CN" altLang="en-US" sz="600"/>
          </a:p>
          <a:p>
            <a:r>
              <a:rPr lang="zh-CN" altLang="en-US" sz="600"/>
              <a:t>{</a:t>
            </a:r>
            <a:endParaRPr lang="zh-CN" altLang="en-US" sz="600"/>
          </a:p>
          <a:p>
            <a:r>
              <a:rPr lang="zh-CN" altLang="en-US" sz="600"/>
              <a:t>    int np;</a:t>
            </a:r>
            <a:endParaRPr lang="zh-CN" altLang="en-US" sz="600"/>
          </a:p>
          <a:p>
            <a:r>
              <a:rPr lang="zh-CN" altLang="en-US" sz="600"/>
              <a:t>    cin &gt;&gt; n;</a:t>
            </a:r>
            <a:endParaRPr lang="zh-CN" altLang="en-US" sz="600"/>
          </a:p>
          <a:p>
            <a:r>
              <a:rPr lang="zh-CN" altLang="en-US" sz="600"/>
              <a:t>    for(int i = 1; i &lt;= n; ++i)</a:t>
            </a:r>
            <a:endParaRPr lang="zh-CN" altLang="en-US" sz="600"/>
          </a:p>
          <a:p>
            <a:r>
              <a:rPr lang="zh-CN" altLang="en-US" sz="600"/>
              <a:t>    {</a:t>
            </a:r>
            <a:endParaRPr lang="zh-CN" altLang="en-US" sz="600"/>
          </a:p>
          <a:p>
            <a:r>
              <a:rPr lang="zh-CN" altLang="en-US" sz="600"/>
              <a:t>        np = p++;</a:t>
            </a:r>
            <a:endParaRPr lang="zh-CN" altLang="en-US" sz="600"/>
          </a:p>
          <a:p>
            <a:r>
              <a:rPr lang="zh-CN" altLang="en-US" sz="600"/>
              <a:t>        cin &gt;&gt; node[np].w;</a:t>
            </a:r>
            <a:endParaRPr lang="zh-CN" altLang="en-US" sz="600"/>
          </a:p>
          <a:p>
            <a:r>
              <a:rPr lang="zh-CN" altLang="en-US" sz="600"/>
              <a:t>        pq.push(np);</a:t>
            </a:r>
            <a:endParaRPr lang="zh-CN" altLang="en-US" sz="600"/>
          </a:p>
          <a:p>
            <a:r>
              <a:rPr lang="zh-CN" altLang="en-US" sz="600"/>
              <a:t>    }</a:t>
            </a:r>
            <a:endParaRPr lang="zh-CN" altLang="en-US" sz="600"/>
          </a:p>
          <a:p>
            <a:r>
              <a:rPr lang="zh-CN" altLang="en-US" sz="600"/>
              <a:t>    int root = createHuffmanTree();</a:t>
            </a:r>
            <a:endParaRPr lang="zh-CN" altLang="en-US" sz="600"/>
          </a:p>
          <a:p>
            <a:r>
              <a:rPr lang="zh-CN" altLang="en-US" sz="600"/>
              <a:t>    preOrder(root, 0);</a:t>
            </a:r>
            <a:endParaRPr lang="zh-CN" altLang="en-US" sz="600"/>
          </a:p>
          <a:p>
            <a:r>
              <a:rPr lang="zh-CN" altLang="en-US" sz="600"/>
              <a:t>    cout &lt;&lt; sum;</a:t>
            </a:r>
            <a:endParaRPr lang="zh-CN" altLang="en-US" sz="600"/>
          </a:p>
          <a:p>
            <a:r>
              <a:rPr lang="zh-CN" altLang="en-US" sz="600"/>
              <a:t>    return 0;</a:t>
            </a:r>
            <a:endParaRPr lang="zh-CN" altLang="en-US" sz="600"/>
          </a:p>
          <a:p>
            <a:r>
              <a:rPr lang="zh-CN" altLang="en-US" sz="600"/>
              <a:t>}</a:t>
            </a:r>
            <a:endParaRPr lang="zh-CN" altLang="en-US" sz="600"/>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构建哈夫曼树</a:t>
            </a:r>
            <a:endPar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4" name="文本框 3"/>
          <p:cNvSpPr txBox="1"/>
          <p:nvPr/>
        </p:nvSpPr>
        <p:spPr>
          <a:xfrm>
            <a:off x="608330" y="1134110"/>
            <a:ext cx="6655435" cy="1309370"/>
          </a:xfrm>
          <a:prstGeom prst="rect">
            <a:avLst/>
          </a:prstGeom>
          <a:noFill/>
        </p:spPr>
        <p:txBody>
          <a:bodyPr wrap="square" rtlCol="0" anchor="t">
            <a:spAutoFit/>
          </a:bodyPr>
          <a:p>
            <a:pPr>
              <a:lnSpc>
                <a:spcPct val="110000"/>
              </a:lnSpc>
            </a:pPr>
            <a:r>
              <a:rPr lang="en-US" altLang="zh-CN" sz="3600"/>
              <a:t>MYOJ 童程童美NOIP提高班 树</a:t>
            </a:r>
            <a:endParaRPr lang="en-US" altLang="zh-CN" sz="3600"/>
          </a:p>
          <a:p>
            <a:pPr>
              <a:lnSpc>
                <a:spcPct val="110000"/>
              </a:lnSpc>
            </a:pPr>
            <a:r>
              <a:rPr lang="zh-CN" altLang="en-US" sz="3600"/>
              <a:t>哈夫曼树</a:t>
            </a:r>
            <a:endParaRPr lang="zh-CN" altLang="en-US" sz="360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3" name="文本框 2"/>
          <p:cNvSpPr txBox="1"/>
          <p:nvPr/>
        </p:nvSpPr>
        <p:spPr>
          <a:xfrm>
            <a:off x="8583295" y="918845"/>
            <a:ext cx="2540000" cy="5939155"/>
          </a:xfrm>
          <a:prstGeom prst="rect">
            <a:avLst/>
          </a:prstGeom>
          <a:noFill/>
        </p:spPr>
        <p:txBody>
          <a:bodyPr wrap="square" rtlCol="0" anchor="t">
            <a:spAutoFit/>
          </a:bodyPr>
          <a:p>
            <a:r>
              <a:rPr lang="zh-CN" altLang="en-US" sz="500"/>
              <a:t>#include &lt;bits/stdc++.h&gt;</a:t>
            </a:r>
            <a:endParaRPr lang="zh-CN" altLang="en-US" sz="500"/>
          </a:p>
          <a:p>
            <a:r>
              <a:rPr lang="zh-CN" altLang="en-US" sz="500"/>
              <a:t>using namespace std;</a:t>
            </a:r>
            <a:endParaRPr lang="zh-CN" altLang="en-US" sz="500"/>
          </a:p>
          <a:p>
            <a:r>
              <a:rPr lang="zh-CN" altLang="en-US" sz="500"/>
              <a:t>#define N 105</a:t>
            </a:r>
            <a:endParaRPr lang="zh-CN" altLang="en-US" sz="500"/>
          </a:p>
          <a:p>
            <a:r>
              <a:rPr lang="zh-CN" altLang="en-US" sz="500"/>
              <a:t>struct Node</a:t>
            </a:r>
            <a:endParaRPr lang="zh-CN" altLang="en-US" sz="500"/>
          </a:p>
          <a:p>
            <a:r>
              <a:rPr lang="zh-CN" altLang="en-US" sz="500"/>
              <a:t>{</a:t>
            </a:r>
            <a:endParaRPr lang="zh-CN" altLang="en-US" sz="500"/>
          </a:p>
          <a:p>
            <a:r>
              <a:rPr lang="zh-CN" altLang="en-US" sz="500"/>
              <a:t>    char c;</a:t>
            </a:r>
            <a:endParaRPr lang="zh-CN" altLang="en-US" sz="500"/>
          </a:p>
          <a:p>
            <a:r>
              <a:rPr lang="zh-CN" altLang="en-US" sz="500"/>
              <a:t>    int w, left, right;</a:t>
            </a:r>
            <a:endParaRPr lang="zh-CN" altLang="en-US" sz="500"/>
          </a:p>
          <a:p>
            <a:r>
              <a:rPr lang="zh-CN" altLang="en-US" sz="500"/>
              <a:t>};</a:t>
            </a:r>
            <a:endParaRPr lang="zh-CN" altLang="en-US" sz="500"/>
          </a:p>
          <a:p>
            <a:r>
              <a:rPr lang="zh-CN" altLang="en-US" sz="500"/>
              <a:t>Node node[N];</a:t>
            </a:r>
            <a:endParaRPr lang="zh-CN" altLang="en-US" sz="500"/>
          </a:p>
          <a:p>
            <a:r>
              <a:rPr lang="zh-CN" altLang="en-US" sz="500"/>
              <a:t>int p;</a:t>
            </a:r>
            <a:endParaRPr lang="zh-CN" altLang="en-US" sz="500"/>
          </a:p>
          <a:p>
            <a:r>
              <a:rPr lang="zh-CN" altLang="en-US" sz="500"/>
              <a:t>char s[1005];</a:t>
            </a:r>
            <a:endParaRPr lang="zh-CN" altLang="en-US" sz="500"/>
          </a:p>
          <a:p>
            <a:r>
              <a:rPr lang="zh-CN" altLang="en-US" sz="500"/>
              <a:t>int ct[128], len[128];//ct[字符]:该字符出现的次数, len[字符]:该字符的哈夫曼编码长度 </a:t>
            </a:r>
            <a:endParaRPr lang="zh-CN" altLang="en-US" sz="500"/>
          </a:p>
          <a:p>
            <a:r>
              <a:rPr lang="zh-CN" altLang="en-US" sz="500"/>
              <a:t>struct Cmp</a:t>
            </a:r>
            <a:endParaRPr lang="zh-CN" altLang="en-US" sz="500"/>
          </a:p>
          <a:p>
            <a:r>
              <a:rPr lang="zh-CN" altLang="en-US" sz="500"/>
              <a:t>{</a:t>
            </a:r>
            <a:endParaRPr lang="zh-CN" altLang="en-US" sz="500"/>
          </a:p>
          <a:p>
            <a:r>
              <a:rPr lang="zh-CN" altLang="en-US" sz="500"/>
              <a:t>    bool operator() (int r1, int r2){</a:t>
            </a:r>
            <a:endParaRPr lang="zh-CN" altLang="en-US" sz="500"/>
          </a:p>
          <a:p>
            <a:r>
              <a:rPr lang="zh-CN" altLang="en-US" sz="500"/>
              <a:t>        return node[r2].w &lt; node[r1].w;</a:t>
            </a:r>
            <a:endParaRPr lang="zh-CN" altLang="en-US" sz="500"/>
          </a:p>
          <a:p>
            <a:r>
              <a:rPr lang="zh-CN" altLang="en-US" sz="500"/>
              <a:t>    }</a:t>
            </a:r>
            <a:endParaRPr lang="zh-CN" altLang="en-US" sz="500"/>
          </a:p>
          <a:p>
            <a:r>
              <a:rPr lang="zh-CN" altLang="en-US" sz="500"/>
              <a:t>};</a:t>
            </a:r>
            <a:endParaRPr lang="zh-CN" altLang="en-US" sz="500"/>
          </a:p>
          <a:p>
            <a:r>
              <a:rPr lang="zh-CN" altLang="en-US" sz="500"/>
              <a:t>priority_queue&lt;int, vector&lt;int&gt;, Cmp &gt; pq;</a:t>
            </a:r>
            <a:endParaRPr lang="zh-CN" altLang="en-US" sz="500"/>
          </a:p>
          <a:p>
            <a:r>
              <a:rPr lang="zh-CN" altLang="en-US" sz="500"/>
              <a:t>int n, path, sum;</a:t>
            </a:r>
            <a:endParaRPr lang="zh-CN" altLang="en-US" sz="500"/>
          </a:p>
          <a:p>
            <a:r>
              <a:rPr lang="zh-CN" altLang="en-US" sz="500"/>
              <a:t>int createHuffmanTree()</a:t>
            </a:r>
            <a:endParaRPr lang="zh-CN" altLang="en-US" sz="500"/>
          </a:p>
          <a:p>
            <a:r>
              <a:rPr lang="zh-CN" altLang="en-US" sz="500"/>
              <a:t>{</a:t>
            </a:r>
            <a:endParaRPr lang="zh-CN" altLang="en-US" sz="500"/>
          </a:p>
          <a:p>
            <a:r>
              <a:rPr lang="zh-CN" altLang="en-US" sz="500"/>
              <a:t>    int np, t1, t2;</a:t>
            </a:r>
            <a:endParaRPr lang="zh-CN" altLang="en-US" sz="500"/>
          </a:p>
          <a:p>
            <a:r>
              <a:rPr lang="zh-CN" altLang="en-US" sz="500"/>
              <a:t>    while(pq.size() &gt; 1)</a:t>
            </a:r>
            <a:endParaRPr lang="zh-CN" altLang="en-US" sz="500"/>
          </a:p>
          <a:p>
            <a:r>
              <a:rPr lang="zh-CN" altLang="en-US" sz="500"/>
              <a:t>    {</a:t>
            </a:r>
            <a:endParaRPr lang="zh-CN" altLang="en-US" sz="500"/>
          </a:p>
          <a:p>
            <a:r>
              <a:rPr lang="zh-CN" altLang="en-US" sz="500"/>
              <a:t>        t1 = pq.top(); </a:t>
            </a:r>
            <a:endParaRPr lang="zh-CN" altLang="en-US" sz="500"/>
          </a:p>
          <a:p>
            <a:r>
              <a:rPr lang="zh-CN" altLang="en-US" sz="500"/>
              <a:t>        pq.pop();</a:t>
            </a:r>
            <a:endParaRPr lang="zh-CN" altLang="en-US" sz="500"/>
          </a:p>
          <a:p>
            <a:r>
              <a:rPr lang="zh-CN" altLang="en-US" sz="500"/>
              <a:t>        t2 = pq.top(); </a:t>
            </a:r>
            <a:endParaRPr lang="zh-CN" altLang="en-US" sz="500"/>
          </a:p>
          <a:p>
            <a:r>
              <a:rPr lang="zh-CN" altLang="en-US" sz="500"/>
              <a:t>        pq.pop();</a:t>
            </a:r>
            <a:endParaRPr lang="zh-CN" altLang="en-US" sz="500"/>
          </a:p>
          <a:p>
            <a:r>
              <a:rPr lang="zh-CN" altLang="en-US" sz="500"/>
              <a:t>        np = ++p;</a:t>
            </a:r>
            <a:endParaRPr lang="zh-CN" altLang="en-US" sz="500"/>
          </a:p>
          <a:p>
            <a:r>
              <a:rPr lang="zh-CN" altLang="en-US" sz="500"/>
              <a:t>        node[np].w = node[t1].w + node[t2].w;</a:t>
            </a:r>
            <a:endParaRPr lang="zh-CN" altLang="en-US" sz="500"/>
          </a:p>
          <a:p>
            <a:r>
              <a:rPr lang="zh-CN" altLang="en-US" sz="500"/>
              <a:t>        node[np].left = t1;</a:t>
            </a:r>
            <a:endParaRPr lang="zh-CN" altLang="en-US" sz="500"/>
          </a:p>
          <a:p>
            <a:r>
              <a:rPr lang="zh-CN" altLang="en-US" sz="500"/>
              <a:t>        node[np].right = t2;</a:t>
            </a:r>
            <a:endParaRPr lang="zh-CN" altLang="en-US" sz="500"/>
          </a:p>
          <a:p>
            <a:r>
              <a:rPr lang="zh-CN" altLang="en-US" sz="500"/>
              <a:t>        pq.push(np);</a:t>
            </a:r>
            <a:endParaRPr lang="zh-CN" altLang="en-US" sz="500"/>
          </a:p>
          <a:p>
            <a:r>
              <a:rPr lang="zh-CN" altLang="en-US" sz="500"/>
              <a:t>    }</a:t>
            </a:r>
            <a:endParaRPr lang="zh-CN" altLang="en-US" sz="500"/>
          </a:p>
          <a:p>
            <a:r>
              <a:rPr lang="zh-CN" altLang="en-US" sz="500"/>
              <a:t>    return pq.top();   </a:t>
            </a:r>
            <a:endParaRPr lang="zh-CN" altLang="en-US" sz="500"/>
          </a:p>
          <a:p>
            <a:r>
              <a:rPr lang="zh-CN" altLang="en-US" sz="500"/>
              <a:t>}</a:t>
            </a:r>
            <a:endParaRPr lang="zh-CN" altLang="en-US" sz="500"/>
          </a:p>
          <a:p>
            <a:r>
              <a:rPr lang="zh-CN" altLang="en-US" sz="500"/>
              <a:t>void preOrder(int r, int path)</a:t>
            </a:r>
            <a:endParaRPr lang="zh-CN" altLang="en-US" sz="500"/>
          </a:p>
          <a:p>
            <a:r>
              <a:rPr lang="zh-CN" altLang="en-US" sz="500"/>
              <a:t>{</a:t>
            </a:r>
            <a:endParaRPr lang="zh-CN" altLang="en-US" sz="500"/>
          </a:p>
          <a:p>
            <a:r>
              <a:rPr lang="zh-CN" altLang="en-US" sz="500"/>
              <a:t>    if(r == 0)</a:t>
            </a:r>
            <a:endParaRPr lang="zh-CN" altLang="en-US" sz="500"/>
          </a:p>
          <a:p>
            <a:r>
              <a:rPr lang="zh-CN" altLang="en-US" sz="500"/>
              <a:t>        return;</a:t>
            </a:r>
            <a:endParaRPr lang="zh-CN" altLang="en-US" sz="500"/>
          </a:p>
          <a:p>
            <a:r>
              <a:rPr lang="zh-CN" altLang="en-US" sz="500"/>
              <a:t>    if(node[r].left == 0 &amp;&amp; node[r].right == 0)</a:t>
            </a:r>
            <a:endParaRPr lang="zh-CN" altLang="en-US" sz="500"/>
          </a:p>
          <a:p>
            <a:r>
              <a:rPr lang="zh-CN" altLang="en-US" sz="500"/>
              <a:t>    {</a:t>
            </a:r>
            <a:endParaRPr lang="zh-CN" altLang="en-US" sz="500"/>
          </a:p>
          <a:p>
            <a:r>
              <a:rPr lang="zh-CN" altLang="en-US" sz="500"/>
              <a:t>        len[node[r].c] = path;</a:t>
            </a:r>
            <a:endParaRPr lang="zh-CN" altLang="en-US" sz="500"/>
          </a:p>
          <a:p>
            <a:r>
              <a:rPr lang="zh-CN" altLang="en-US" sz="500"/>
              <a:t>        if(path == 0)</a:t>
            </a:r>
            <a:endParaRPr lang="zh-CN" altLang="en-US" sz="500"/>
          </a:p>
          <a:p>
            <a:r>
              <a:rPr lang="zh-CN" altLang="en-US" sz="500"/>
              <a:t>            len[node[r].c] = 1;</a:t>
            </a:r>
            <a:endParaRPr lang="zh-CN" altLang="en-US" sz="500"/>
          </a:p>
          <a:p>
            <a:r>
              <a:rPr lang="zh-CN" altLang="en-US" sz="500"/>
              <a:t>        return;</a:t>
            </a:r>
            <a:endParaRPr lang="zh-CN" altLang="en-US" sz="500"/>
          </a:p>
          <a:p>
            <a:r>
              <a:rPr lang="zh-CN" altLang="en-US" sz="500"/>
              <a:t>    }</a:t>
            </a:r>
            <a:endParaRPr lang="zh-CN" altLang="en-US" sz="500"/>
          </a:p>
          <a:p>
            <a:r>
              <a:rPr lang="zh-CN" altLang="en-US" sz="500"/>
              <a:t>    preOrder(node[r].left, path + 1);</a:t>
            </a:r>
            <a:endParaRPr lang="zh-CN" altLang="en-US" sz="500"/>
          </a:p>
          <a:p>
            <a:r>
              <a:rPr lang="zh-CN" altLang="en-US" sz="500"/>
              <a:t>    preOrder(node[r].right, path + 1); </a:t>
            </a:r>
            <a:endParaRPr lang="zh-CN" altLang="en-US" sz="500"/>
          </a:p>
          <a:p>
            <a:r>
              <a:rPr lang="zh-CN" altLang="en-US" sz="500"/>
              <a:t>}</a:t>
            </a:r>
            <a:endParaRPr lang="zh-CN" altLang="en-US" sz="500"/>
          </a:p>
          <a:p>
            <a:r>
              <a:rPr lang="zh-CN" altLang="en-US" sz="500"/>
              <a:t>int main()</a:t>
            </a:r>
            <a:endParaRPr lang="zh-CN" altLang="en-US" sz="500"/>
          </a:p>
          <a:p>
            <a:r>
              <a:rPr lang="zh-CN" altLang="en-US" sz="500"/>
              <a:t>{</a:t>
            </a:r>
            <a:endParaRPr lang="zh-CN" altLang="en-US" sz="500"/>
          </a:p>
          <a:p>
            <a:r>
              <a:rPr lang="zh-CN" altLang="en-US" sz="500"/>
              <a:t>    int np, data_com = 0, data_ori;</a:t>
            </a:r>
            <a:endParaRPr lang="zh-CN" altLang="en-US" sz="500"/>
          </a:p>
          <a:p>
            <a:r>
              <a:rPr lang="zh-CN" altLang="en-US" sz="500"/>
              <a:t>    cin.getline(s, 1005);</a:t>
            </a:r>
            <a:endParaRPr lang="zh-CN" altLang="en-US" sz="500"/>
          </a:p>
          <a:p>
            <a:r>
              <a:rPr lang="zh-CN" altLang="en-US" sz="500"/>
              <a:t>    int l = strlen(s);</a:t>
            </a:r>
            <a:endParaRPr lang="zh-CN" altLang="en-US" sz="500"/>
          </a:p>
          <a:p>
            <a:r>
              <a:rPr lang="zh-CN" altLang="en-US" sz="500"/>
              <a:t>    for(int i = 0; i &lt; l; ++i)</a:t>
            </a:r>
            <a:endParaRPr lang="zh-CN" altLang="en-US" sz="500"/>
          </a:p>
          <a:p>
            <a:r>
              <a:rPr lang="zh-CN" altLang="en-US" sz="500"/>
              <a:t>        ct[s[i]]++; </a:t>
            </a:r>
            <a:endParaRPr lang="zh-CN" altLang="en-US" sz="500"/>
          </a:p>
          <a:p>
            <a:r>
              <a:rPr lang="zh-CN" altLang="en-US" sz="500"/>
              <a:t>    for(int i = 0; i &lt; 128; ++i)</a:t>
            </a:r>
            <a:endParaRPr lang="zh-CN" altLang="en-US" sz="500"/>
          </a:p>
          <a:p>
            <a:r>
              <a:rPr lang="zh-CN" altLang="en-US" sz="500"/>
              <a:t>    {</a:t>
            </a:r>
            <a:endParaRPr lang="zh-CN" altLang="en-US" sz="500"/>
          </a:p>
          <a:p>
            <a:r>
              <a:rPr lang="zh-CN" altLang="en-US" sz="500"/>
              <a:t>        if(ct[i] &gt; 0)</a:t>
            </a:r>
            <a:endParaRPr lang="zh-CN" altLang="en-US" sz="500"/>
          </a:p>
          <a:p>
            <a:r>
              <a:rPr lang="zh-CN" altLang="en-US" sz="500"/>
              <a:t>        {</a:t>
            </a:r>
            <a:endParaRPr lang="zh-CN" altLang="en-US" sz="500"/>
          </a:p>
          <a:p>
            <a:r>
              <a:rPr lang="zh-CN" altLang="en-US" sz="500"/>
              <a:t>            np = ++p;</a:t>
            </a:r>
            <a:endParaRPr lang="zh-CN" altLang="en-US" sz="500"/>
          </a:p>
          <a:p>
            <a:r>
              <a:rPr lang="zh-CN" altLang="en-US" sz="500"/>
              <a:t>            node[np].c = i;</a:t>
            </a:r>
            <a:endParaRPr lang="zh-CN" altLang="en-US" sz="500"/>
          </a:p>
          <a:p>
            <a:r>
              <a:rPr lang="zh-CN" altLang="en-US" sz="500"/>
              <a:t>            node[np].w = ct[i];</a:t>
            </a:r>
            <a:endParaRPr lang="zh-CN" altLang="en-US" sz="500"/>
          </a:p>
          <a:p>
            <a:r>
              <a:rPr lang="zh-CN" altLang="en-US" sz="500"/>
              <a:t>            pq.push(np);</a:t>
            </a:r>
            <a:endParaRPr lang="zh-CN" altLang="en-US" sz="500"/>
          </a:p>
          <a:p>
            <a:r>
              <a:rPr lang="zh-CN" altLang="en-US" sz="500"/>
              <a:t>        }</a:t>
            </a:r>
            <a:endParaRPr lang="zh-CN" altLang="en-US" sz="500"/>
          </a:p>
          <a:p>
            <a:r>
              <a:rPr lang="zh-CN" altLang="en-US" sz="500"/>
              <a:t>    }</a:t>
            </a:r>
            <a:endParaRPr lang="zh-CN" altLang="en-US" sz="500"/>
          </a:p>
          <a:p>
            <a:r>
              <a:rPr lang="zh-CN" altLang="en-US" sz="500"/>
              <a:t>    int root = createHuffmanTree();</a:t>
            </a:r>
            <a:endParaRPr lang="zh-CN" altLang="en-US" sz="500"/>
          </a:p>
          <a:p>
            <a:r>
              <a:rPr lang="zh-CN" altLang="en-US" sz="500"/>
              <a:t>    preOrder(root, 0);//先序遍历 求len数组 </a:t>
            </a:r>
            <a:endParaRPr lang="zh-CN" altLang="en-US" sz="500"/>
          </a:p>
          <a:p>
            <a:r>
              <a:rPr lang="zh-CN" altLang="en-US" sz="500"/>
              <a:t>    for(int i = 0; i &lt; l; ++i)</a:t>
            </a:r>
            <a:endParaRPr lang="zh-CN" altLang="en-US" sz="500"/>
          </a:p>
          <a:p>
            <a:r>
              <a:rPr lang="zh-CN" altLang="en-US" sz="500"/>
              <a:t>        data_com += len[s[i]];</a:t>
            </a:r>
            <a:endParaRPr lang="zh-CN" altLang="en-US" sz="500"/>
          </a:p>
          <a:p>
            <a:r>
              <a:rPr lang="zh-CN" altLang="en-US" sz="500"/>
              <a:t>    data_ori = l * 8;</a:t>
            </a:r>
            <a:endParaRPr lang="zh-CN" altLang="en-US" sz="500"/>
          </a:p>
          <a:p>
            <a:r>
              <a:rPr lang="zh-CN" altLang="en-US" sz="500"/>
              <a:t>    cout &lt;&lt; fixed &lt;&lt; setprecision(3) &lt;&lt; (double)data_com/data_ori; </a:t>
            </a:r>
            <a:endParaRPr lang="zh-CN" altLang="en-US" sz="500"/>
          </a:p>
          <a:p>
            <a:r>
              <a:rPr lang="zh-CN" altLang="en-US" sz="500"/>
              <a:t>    return 0;</a:t>
            </a:r>
            <a:endParaRPr lang="zh-CN" altLang="en-US" sz="500"/>
          </a:p>
          <a:p>
            <a:r>
              <a:rPr lang="zh-CN" altLang="en-US" sz="500"/>
              <a:t>}</a:t>
            </a:r>
            <a:endParaRPr lang="zh-CN" altLang="en-US" sz="500"/>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练习</a:t>
            </a:r>
            <a:endPar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4" name="文本框 3"/>
          <p:cNvSpPr txBox="1"/>
          <p:nvPr/>
        </p:nvSpPr>
        <p:spPr>
          <a:xfrm>
            <a:off x="608330" y="1134110"/>
            <a:ext cx="6913245" cy="1309370"/>
          </a:xfrm>
          <a:prstGeom prst="rect">
            <a:avLst/>
          </a:prstGeom>
          <a:noFill/>
        </p:spPr>
        <p:txBody>
          <a:bodyPr wrap="square" rtlCol="0" anchor="t">
            <a:spAutoFit/>
          </a:bodyPr>
          <a:p>
            <a:pPr>
              <a:lnSpc>
                <a:spcPct val="110000"/>
              </a:lnSpc>
            </a:pPr>
            <a:r>
              <a:rPr lang="en-US" altLang="zh-CN" sz="3600">
                <a:sym typeface="+mn-ea"/>
              </a:rPr>
              <a:t>MYOJ 童程童美NOIP提高班 树</a:t>
            </a:r>
            <a:endParaRPr lang="en-US" altLang="zh-CN" sz="3600"/>
          </a:p>
          <a:p>
            <a:pPr>
              <a:lnSpc>
                <a:spcPct val="110000"/>
              </a:lnSpc>
            </a:pPr>
            <a:r>
              <a:rPr lang="zh-CN" altLang="en-US" sz="3600"/>
              <a:t>哈夫曼压缩</a:t>
            </a:r>
            <a:endParaRPr lang="zh-CN" altLang="en-US" sz="360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custDataLst>
              <p:tags r:id="rId1"/>
            </p:custDataLst>
          </p:nvPr>
        </p:nvCxnSpPr>
        <p:spPr>
          <a:xfrm>
            <a:off x="4335780" y="287909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15" name="TextBox 2"/>
          <p:cNvSpPr txBox="1"/>
          <p:nvPr>
            <p:custDataLst>
              <p:tags r:id="rId2"/>
            </p:custDataLst>
          </p:nvPr>
        </p:nvSpPr>
        <p:spPr>
          <a:xfrm>
            <a:off x="2449195" y="274002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8000" b="1"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01</a:t>
            </a:r>
            <a:endParaRPr lang="en-US" altLang="zh-CN" sz="8000" b="1"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7" name="标题 16"/>
          <p:cNvSpPr>
            <a:spLocks noGrp="1"/>
          </p:cNvSpPr>
          <p:nvPr>
            <p:ph type="ctrTitle" idx="13"/>
            <p:custDataLst>
              <p:tags r:id="rId3"/>
            </p:custDataLst>
          </p:nvPr>
        </p:nvSpPr>
        <p:spPr>
          <a:xfrm>
            <a:off x="4759959" y="2913698"/>
            <a:ext cx="5147833" cy="1081405"/>
          </a:xfrm>
        </p:spPr>
        <p:txBody>
          <a:bodyPr>
            <a:normAutofit fontScale="90000"/>
          </a:bodyPr>
          <a:lstStyle/>
          <a:p>
            <a:pPr>
              <a:spcBef>
                <a:spcPts val="0"/>
              </a:spcBef>
            </a:pPr>
            <a:r>
              <a:rPr lang="zh-CN" altLang="en-US" spc="200" dirty="0">
                <a:solidFill>
                  <a:schemeClr val="tx1">
                    <a:lumMod val="85000"/>
                    <a:lumOff val="15000"/>
                  </a:schemeClr>
                </a:solidFill>
                <a:ea typeface="微软雅黑" panose="020B0503020204020204" pitchFamily="34" charset="-122"/>
                <a:cs typeface="微软雅黑" panose="020B0503020204020204" pitchFamily="34" charset="-122"/>
                <a:sym typeface="Arial" panose="020B0604020202020204" pitchFamily="34" charset="0"/>
              </a:rPr>
              <a:t>哈夫曼树的相关概念</a:t>
            </a:r>
            <a:endParaRPr lang="zh-CN" altLang="en-US" spc="200" dirty="0">
              <a:solidFill>
                <a:schemeClr val="tx1">
                  <a:lumMod val="85000"/>
                  <a:lumOff val="15000"/>
                </a:schemeClr>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 name="灯片编号占位符 13"/>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custDataLst>
              <p:tags r:id="rId1"/>
            </p:custDataLst>
          </p:nvPr>
        </p:nvCxnSpPr>
        <p:spPr>
          <a:xfrm>
            <a:off x="4335780" y="287909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15" name="TextBox 2"/>
          <p:cNvSpPr txBox="1"/>
          <p:nvPr>
            <p:custDataLst>
              <p:tags r:id="rId2"/>
            </p:custDataLst>
          </p:nvPr>
        </p:nvSpPr>
        <p:spPr>
          <a:xfrm>
            <a:off x="2449195" y="274002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8000" b="1"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0</a:t>
            </a:r>
            <a:endParaRPr lang="en-US" altLang="zh-CN" sz="8000" b="1" spc="20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7" name="标题 16"/>
          <p:cNvSpPr>
            <a:spLocks noGrp="1"/>
          </p:cNvSpPr>
          <p:nvPr>
            <p:ph type="ctrTitle" idx="13"/>
            <p:custDataLst>
              <p:tags r:id="rId3"/>
            </p:custDataLst>
          </p:nvPr>
        </p:nvSpPr>
        <p:spPr/>
        <p:txBody>
          <a:bodyPr/>
          <a:lstStyle/>
          <a:p>
            <a:pPr marL="0" indent="0" algn="l">
              <a:lnSpc>
                <a:spcPct val="100000"/>
              </a:lnSpc>
              <a:spcBef>
                <a:spcPts val="0"/>
              </a:spcBef>
              <a:spcAft>
                <a:spcPts val="0"/>
              </a:spcAft>
              <a:buSzPct val="100000"/>
            </a:pPr>
            <a:r>
              <a:rPr lang="zh-CN" altLang="en-US">
                <a:sym typeface="Arial" panose="020B0604020202020204" pitchFamily="34" charset="0"/>
              </a:rPr>
              <a:t>课后作业</a:t>
            </a:r>
            <a:endParaRPr lang="zh-CN" altLang="en-US">
              <a:sym typeface="Arial" panose="020B0604020202020204" pitchFamily="34" charset="0"/>
            </a:endParaRPr>
          </a:p>
        </p:txBody>
      </p:sp>
      <p:sp>
        <p:nvSpPr>
          <p:cNvPr id="14" name="灯片编号占位符 13"/>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作业</a:t>
            </a:r>
            <a:endParaRPr lang="zh-CN"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5" name="文本框 4"/>
          <p:cNvSpPr txBox="1"/>
          <p:nvPr/>
        </p:nvSpPr>
        <p:spPr>
          <a:xfrm>
            <a:off x="608330" y="1118870"/>
            <a:ext cx="10960100" cy="2528570"/>
          </a:xfrm>
          <a:prstGeom prst="rect">
            <a:avLst/>
          </a:prstGeom>
          <a:noFill/>
        </p:spPr>
        <p:txBody>
          <a:bodyPr wrap="square" rtlCol="0" anchor="t">
            <a:spAutoFit/>
          </a:bodyPr>
          <a:p>
            <a:pPr>
              <a:lnSpc>
                <a:spcPct val="120000"/>
              </a:lnSpc>
            </a:pPr>
            <a:r>
              <a:rPr lang="zh-CN" altLang="en-US" sz="4400">
                <a:sym typeface="+mn-ea"/>
              </a:rPr>
              <a:t>P1090 [NOIP2004 提高组] 合并果子 </a:t>
            </a:r>
            <a:endParaRPr lang="zh-CN" altLang="en-US" sz="4400"/>
          </a:p>
          <a:p>
            <a:pPr>
              <a:lnSpc>
                <a:spcPct val="120000"/>
              </a:lnSpc>
            </a:pPr>
            <a:r>
              <a:rPr lang="zh-CN" altLang="en-US" sz="4400"/>
              <a:t>P1334 瑞瑞的木板</a:t>
            </a:r>
            <a:endParaRPr lang="zh-CN" altLang="en-US" sz="4400"/>
          </a:p>
          <a:p>
            <a:pPr>
              <a:lnSpc>
                <a:spcPct val="120000"/>
              </a:lnSpc>
            </a:pPr>
            <a:r>
              <a:rPr lang="en-US" altLang="zh-CN" sz="4400"/>
              <a:t>OpenJudge NOI </a:t>
            </a:r>
            <a:r>
              <a:rPr lang="zh-CN" altLang="en-US" sz="4400"/>
              <a:t>百练</a:t>
            </a:r>
            <a:r>
              <a:rPr lang="en-US" altLang="zh-CN" sz="4400"/>
              <a:t> </a:t>
            </a:r>
            <a:r>
              <a:rPr lang="zh-CN" altLang="en-US" sz="4400"/>
              <a:t>4080:Huffman编码树</a:t>
            </a:r>
            <a:endParaRPr lang="zh-CN" altLang="en-US" sz="4400"/>
          </a:p>
        </p:txBody>
      </p:sp>
    </p:spTree>
    <p:custDataLst>
      <p:tags r:id="rId2"/>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idx="13"/>
            <p:custDataLst>
              <p:tags r:id="rId1"/>
            </p:custDataLst>
          </p:nvPr>
        </p:nvSpPr>
        <p:spPr/>
        <p:txBody>
          <a:bodyPr/>
          <a:lstStyle/>
          <a:p>
            <a:pPr marL="0" indent="0" algn="l">
              <a:lnSpc>
                <a:spcPct val="100000"/>
              </a:lnSpc>
              <a:spcBef>
                <a:spcPts val="0"/>
              </a:spcBef>
              <a:spcAft>
                <a:spcPts val="0"/>
              </a:spcAft>
              <a:buSzPct val="100000"/>
            </a:pPr>
            <a:r>
              <a:rPr lang="zh-CN" altLang="en-US"/>
              <a:t>谢谢</a:t>
            </a:r>
            <a:endParaRPr lang="zh-CN" altLang="en-US"/>
          </a:p>
        </p:txBody>
      </p:sp>
      <p:sp>
        <p:nvSpPr>
          <p:cNvPr id="10" name="灯片编号占位符 9"/>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电</a:t>
            </a:r>
            <a:r>
              <a:rPr lang="zh-CN" altLang="en-US" sz="3200" b="1" spc="150" dirty="0" smtClean="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报</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052" name="Picture 4" descr="https://gimg2.baidu.com/image_search/src=http%3A%2F%2Finews.gtimg.com%2Fnewsapp_match%2F0%2F8666527803%2F0.jpg&amp;refer=http%3A%2F%2Finews.gtimg.com&amp;app=2002&amp;size=f9999,10000&amp;q=a80&amp;n=0&amp;g=0n&amp;fmt=jpeg?sec=1639647394&amp;t=f094032bdd53cf6ac10d1d7e2fd5e7b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112770"/>
            <a:ext cx="5871845" cy="330390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08330" y="931545"/>
            <a:ext cx="11211560" cy="2159000"/>
          </a:xfrm>
          <a:prstGeom prst="rect">
            <a:avLst/>
          </a:prstGeom>
        </p:spPr>
        <p:txBody>
          <a:bodyPr wrap="square">
            <a:spAutoFit/>
          </a:bodyPr>
          <a:lstStyle/>
          <a:p>
            <a:pPr>
              <a:lnSpc>
                <a:spcPct val="140000"/>
              </a:lnSpc>
            </a:pPr>
            <a:r>
              <a:rPr lang="en-US" altLang="zh-CN" sz="3200" dirty="0">
                <a:solidFill>
                  <a:schemeClr val="accent3"/>
                </a:solidFill>
                <a:effectLst>
                  <a:outerShdw blurRad="38100" dist="25400" dir="5400000" algn="ctr" rotWithShape="0">
                    <a:srgbClr val="6E747A">
                      <a:alpha val="43000"/>
                    </a:srgbClr>
                  </a:outerShdw>
                </a:effectLst>
              </a:rPr>
              <a:t>1837</a:t>
            </a:r>
            <a:r>
              <a:rPr lang="zh-CN" altLang="en-US" sz="3200" dirty="0"/>
              <a:t>年</a:t>
            </a:r>
            <a:r>
              <a:rPr lang="en-US" altLang="zh-CN" sz="3200" dirty="0"/>
              <a:t>,</a:t>
            </a:r>
            <a:r>
              <a:rPr lang="zh-CN" altLang="en-US" sz="3200" dirty="0"/>
              <a:t>由英国人</a:t>
            </a:r>
            <a:r>
              <a:rPr lang="zh-CN" altLang="en-US" sz="3200" dirty="0">
                <a:solidFill>
                  <a:schemeClr val="accent1"/>
                </a:solidFill>
                <a:effectLst>
                  <a:outerShdw blurRad="38100" dist="25400" dir="5400000" algn="ctr" rotWithShape="0">
                    <a:srgbClr val="6E747A">
                      <a:alpha val="43000"/>
                    </a:srgbClr>
                  </a:outerShdw>
                </a:effectLst>
              </a:rPr>
              <a:t>查尔斯·惠斯通</a:t>
            </a:r>
            <a:r>
              <a:rPr lang="zh-CN" altLang="en-US" sz="3200" dirty="0"/>
              <a:t>及</a:t>
            </a:r>
            <a:r>
              <a:rPr lang="zh-CN" altLang="en-US" sz="3200" dirty="0">
                <a:solidFill>
                  <a:schemeClr val="accent1"/>
                </a:solidFill>
                <a:effectLst>
                  <a:outerShdw blurRad="38100" dist="25400" dir="5400000" algn="ctr" rotWithShape="0">
                    <a:srgbClr val="6E747A">
                      <a:alpha val="43000"/>
                    </a:srgbClr>
                  </a:outerShdw>
                </a:effectLst>
              </a:rPr>
              <a:t>威廉·库克</a:t>
            </a:r>
            <a:r>
              <a:rPr lang="en-US" altLang="zh-CN" sz="3200" dirty="0"/>
              <a:t>,</a:t>
            </a:r>
            <a:r>
              <a:rPr lang="zh-CN" altLang="en-US" sz="3200" dirty="0"/>
              <a:t>美国人</a:t>
            </a:r>
            <a:r>
              <a:rPr lang="zh-CN" altLang="en-US" sz="3200" dirty="0">
                <a:solidFill>
                  <a:schemeClr val="accent1"/>
                </a:solidFill>
                <a:effectLst>
                  <a:outerShdw blurRad="38100" dist="25400" dir="5400000" algn="ctr" rotWithShape="0">
                    <a:srgbClr val="6E747A">
                      <a:alpha val="43000"/>
                    </a:srgbClr>
                  </a:outerShdw>
                </a:effectLst>
              </a:rPr>
              <a:t>萨缪尔·摩尔斯</a:t>
            </a:r>
            <a:r>
              <a:rPr lang="zh-CN" altLang="en-US" sz="3200" dirty="0"/>
              <a:t>在接近同一时间同时发明了</a:t>
            </a:r>
            <a:r>
              <a:rPr lang="zh-CN" altLang="en-US" sz="3200" dirty="0">
                <a:solidFill>
                  <a:schemeClr val="accent6"/>
                </a:solidFill>
                <a:effectLst>
                  <a:outerShdw blurRad="38100" dist="25400" dir="5400000" algn="ctr" rotWithShape="0">
                    <a:srgbClr val="6E747A">
                      <a:alpha val="43000"/>
                    </a:srgbClr>
                  </a:outerShdw>
                </a:effectLst>
              </a:rPr>
              <a:t>有线电报。</a:t>
            </a:r>
            <a:endParaRPr lang="zh-CN" altLang="en-US" sz="3200" dirty="0">
              <a:solidFill>
                <a:schemeClr val="accent6"/>
              </a:solidFill>
              <a:effectLst>
                <a:outerShdw blurRad="38100" dist="25400" dir="5400000" algn="ctr" rotWithShape="0">
                  <a:srgbClr val="6E747A">
                    <a:alpha val="43000"/>
                  </a:srgbClr>
                </a:outerShdw>
              </a:effectLst>
            </a:endParaRPr>
          </a:p>
          <a:p>
            <a:pPr>
              <a:lnSpc>
                <a:spcPct val="140000"/>
              </a:lnSpc>
            </a:pPr>
            <a:r>
              <a:rPr lang="zh-CN" altLang="en-US" sz="3200" dirty="0">
                <a:solidFill>
                  <a:schemeClr val="accent3"/>
                </a:solidFill>
                <a:effectLst>
                  <a:outerShdw blurRad="38100" dist="25400" dir="5400000" algn="ctr" rotWithShape="0">
                    <a:srgbClr val="6E747A">
                      <a:alpha val="43000"/>
                    </a:srgbClr>
                  </a:outerShdw>
                </a:effectLst>
              </a:rPr>
              <a:t>1895</a:t>
            </a:r>
            <a:r>
              <a:rPr lang="zh-CN" altLang="en-US" sz="3200" dirty="0">
                <a:solidFill>
                  <a:schemeClr val="tx1"/>
                </a:solidFill>
                <a:effectLst/>
              </a:rPr>
              <a:t>年意大利人</a:t>
            </a:r>
            <a:r>
              <a:rPr lang="zh-CN" altLang="en-US" sz="3200" dirty="0">
                <a:solidFill>
                  <a:schemeClr val="accent1"/>
                </a:solidFill>
                <a:effectLst>
                  <a:outerShdw blurRad="38100" dist="25400" dir="5400000" algn="ctr" rotWithShape="0">
                    <a:srgbClr val="6E747A">
                      <a:alpha val="43000"/>
                    </a:srgbClr>
                  </a:outerShdw>
                </a:effectLst>
                <a:sym typeface="+mn-ea"/>
              </a:rPr>
              <a:t>马可尼</a:t>
            </a:r>
            <a:r>
              <a:rPr lang="zh-CN" altLang="en-US" sz="3200" dirty="0">
                <a:solidFill>
                  <a:schemeClr val="tx1"/>
                </a:solidFill>
                <a:effectLst/>
              </a:rPr>
              <a:t>发明</a:t>
            </a:r>
            <a:r>
              <a:rPr lang="zh-CN" altLang="en-US" sz="3200" dirty="0">
                <a:solidFill>
                  <a:schemeClr val="tx1"/>
                </a:solidFill>
                <a:effectLst/>
                <a:sym typeface="+mn-ea"/>
              </a:rPr>
              <a:t>无线电报。</a:t>
            </a:r>
            <a:endParaRPr lang="zh-CN" altLang="en-US" sz="3200" dirty="0">
              <a:solidFill>
                <a:schemeClr val="tx1"/>
              </a:solidFill>
              <a:effectLst/>
              <a:sym typeface="+mn-ea"/>
            </a:endParaRPr>
          </a:p>
        </p:txBody>
      </p:sp>
      <p:pic>
        <p:nvPicPr>
          <p:cNvPr id="102" name="图片 101"/>
          <p:cNvPicPr/>
          <p:nvPr/>
        </p:nvPicPr>
        <p:blipFill>
          <a:blip r:embed="rId3"/>
          <a:stretch>
            <a:fillRect/>
          </a:stretch>
        </p:blipFill>
        <p:spPr>
          <a:xfrm>
            <a:off x="608330" y="3334385"/>
            <a:ext cx="4130675" cy="3015615"/>
          </a:xfrm>
          <a:prstGeom prst="rect">
            <a:avLst/>
          </a:prstGeom>
          <a:noFill/>
          <a:ln w="9525">
            <a:noFill/>
          </a:ln>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checkerboard(across)">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checkerboard(across)">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电报码原理</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3" name="文本框 2"/>
          <p:cNvSpPr txBox="1"/>
          <p:nvPr/>
        </p:nvSpPr>
        <p:spPr>
          <a:xfrm>
            <a:off x="608965" y="1046480"/>
            <a:ext cx="11149330" cy="2453640"/>
          </a:xfrm>
          <a:prstGeom prst="rect">
            <a:avLst/>
          </a:prstGeom>
          <a:noFill/>
        </p:spPr>
        <p:txBody>
          <a:bodyPr wrap="square" rtlCol="0">
            <a:spAutoFit/>
          </a:bodyPr>
          <a:p>
            <a:pPr>
              <a:lnSpc>
                <a:spcPct val="120000"/>
              </a:lnSpc>
            </a:pPr>
            <a:r>
              <a:rPr lang="zh-CN" altLang="en-US" sz="3200"/>
              <a:t>摩尔斯码是美国人摩尔斯在1837年被发明的，它的组成是由</a:t>
            </a:r>
            <a:r>
              <a:rPr lang="zh-CN" altLang="en-US" sz="3200">
                <a:solidFill>
                  <a:schemeClr val="accent1"/>
                </a:solidFill>
                <a:effectLst>
                  <a:outerShdw blurRad="38100" dist="25400" dir="5400000" algn="ctr" rotWithShape="0">
                    <a:srgbClr val="6E747A">
                      <a:alpha val="43000"/>
                    </a:srgbClr>
                  </a:outerShdw>
                </a:effectLst>
              </a:rPr>
              <a:t>点．（嘀）</a:t>
            </a:r>
            <a:r>
              <a:rPr lang="zh-CN" altLang="en-US" sz="3200"/>
              <a:t>与</a:t>
            </a:r>
            <a:r>
              <a:rPr lang="zh-CN" altLang="en-US" sz="3200">
                <a:solidFill>
                  <a:schemeClr val="accent1"/>
                </a:solidFill>
                <a:effectLst>
                  <a:outerShdw blurRad="38100" dist="25400" dir="5400000" algn="ctr" rotWithShape="0">
                    <a:srgbClr val="6E747A">
                      <a:alpha val="43000"/>
                    </a:srgbClr>
                  </a:outerShdw>
                </a:effectLst>
              </a:rPr>
              <a:t>划－（嗒）</a:t>
            </a:r>
            <a:r>
              <a:rPr lang="zh-CN" altLang="en-US" sz="3200"/>
              <a:t>这两种符号所组成的。在这当中，一点作为一个基本的信号单位，一划的长度就相当于是3点的时间长度。</a:t>
            </a:r>
            <a:endParaRPr lang="zh-CN" altLang="en-US" sz="3200"/>
          </a:p>
        </p:txBody>
      </p:sp>
      <p:graphicFrame>
        <p:nvGraphicFramePr>
          <p:cNvPr id="4" name="表格 3"/>
          <p:cNvGraphicFramePr/>
          <p:nvPr>
            <p:custDataLst>
              <p:tags r:id="rId2"/>
            </p:custDataLst>
          </p:nvPr>
        </p:nvGraphicFramePr>
        <p:xfrm>
          <a:off x="608965" y="3654425"/>
          <a:ext cx="10695940" cy="2286000"/>
        </p:xfrm>
        <a:graphic>
          <a:graphicData uri="http://schemas.openxmlformats.org/drawingml/2006/table">
            <a:tbl>
              <a:tblPr firstRow="1" bandRow="1">
                <a:tableStyleId>{5C22544A-7EE6-4342-B048-85BDC9FD1C3A}</a:tableStyleId>
              </a:tblPr>
              <a:tblGrid>
                <a:gridCol w="2673985"/>
                <a:gridCol w="2673985"/>
                <a:gridCol w="2673985"/>
                <a:gridCol w="2673985"/>
              </a:tblGrid>
              <a:tr h="762000">
                <a:tc>
                  <a:txBody>
                    <a:bodyPr/>
                    <a:p>
                      <a:pPr algn="ctr">
                        <a:buNone/>
                      </a:pPr>
                      <a:endParaRPr lang="zh-CN" altLang="en-US" sz="3200"/>
                    </a:p>
                  </a:txBody>
                  <a:tcPr/>
                </a:tc>
                <a:tc>
                  <a:txBody>
                    <a:bodyPr/>
                    <a:p>
                      <a:pPr algn="ctr">
                        <a:buNone/>
                      </a:pPr>
                      <a:r>
                        <a:rPr lang="zh-CN" altLang="en-US" sz="3200"/>
                        <a:t>符号</a:t>
                      </a:r>
                      <a:endParaRPr lang="zh-CN" altLang="en-US" sz="3200"/>
                    </a:p>
                  </a:txBody>
                  <a:tcPr/>
                </a:tc>
                <a:tc>
                  <a:txBody>
                    <a:bodyPr/>
                    <a:p>
                      <a:pPr algn="ctr">
                        <a:buNone/>
                      </a:pPr>
                      <a:r>
                        <a:rPr lang="zh-CN" altLang="en-US" sz="3200"/>
                        <a:t>读作</a:t>
                      </a:r>
                      <a:endParaRPr lang="zh-CN" altLang="en-US" sz="3200"/>
                    </a:p>
                  </a:txBody>
                  <a:tcPr/>
                </a:tc>
                <a:tc>
                  <a:txBody>
                    <a:bodyPr/>
                    <a:p>
                      <a:pPr algn="ctr">
                        <a:buNone/>
                      </a:pPr>
                      <a:r>
                        <a:rPr lang="zh-CN" altLang="en-US" sz="3200"/>
                        <a:t>数字表示</a:t>
                      </a:r>
                      <a:endParaRPr lang="zh-CN" altLang="en-US" sz="3200"/>
                    </a:p>
                  </a:txBody>
                  <a:tcPr/>
                </a:tc>
              </a:tr>
              <a:tr h="762000">
                <a:tc>
                  <a:txBody>
                    <a:bodyPr/>
                    <a:p>
                      <a:pPr algn="ctr">
                        <a:buNone/>
                      </a:pPr>
                      <a:r>
                        <a:rPr lang="zh-CN" altLang="en-US" sz="3200"/>
                        <a:t>点</a:t>
                      </a:r>
                      <a:endParaRPr lang="zh-CN" altLang="en-US" sz="3200"/>
                    </a:p>
                  </a:txBody>
                  <a:tcPr/>
                </a:tc>
                <a:tc>
                  <a:txBody>
                    <a:bodyPr/>
                    <a:p>
                      <a:pPr algn="ctr">
                        <a:buNone/>
                      </a:pPr>
                      <a:r>
                        <a:rPr lang="en-US" altLang="zh-CN" sz="3200"/>
                        <a:t>.</a:t>
                      </a:r>
                      <a:endParaRPr lang="en-US" altLang="zh-CN" sz="3200"/>
                    </a:p>
                  </a:txBody>
                  <a:tcPr/>
                </a:tc>
                <a:tc>
                  <a:txBody>
                    <a:bodyPr/>
                    <a:p>
                      <a:pPr algn="ctr">
                        <a:buNone/>
                      </a:pPr>
                      <a:r>
                        <a:rPr lang="zh-CN" altLang="en-US" sz="3200"/>
                        <a:t>嘀</a:t>
                      </a:r>
                      <a:endParaRPr lang="zh-CN" altLang="en-US" sz="3200"/>
                    </a:p>
                  </a:txBody>
                  <a:tcPr/>
                </a:tc>
                <a:tc>
                  <a:txBody>
                    <a:bodyPr/>
                    <a:p>
                      <a:pPr algn="ctr">
                        <a:buNone/>
                      </a:pPr>
                      <a:r>
                        <a:rPr lang="en-US" altLang="zh-CN" sz="3200"/>
                        <a:t>0</a:t>
                      </a:r>
                      <a:endParaRPr lang="en-US" altLang="zh-CN" sz="3200"/>
                    </a:p>
                  </a:txBody>
                  <a:tcPr/>
                </a:tc>
              </a:tr>
              <a:tr h="762000">
                <a:tc>
                  <a:txBody>
                    <a:bodyPr/>
                    <a:p>
                      <a:pPr algn="ctr">
                        <a:buNone/>
                      </a:pPr>
                      <a:r>
                        <a:rPr lang="zh-CN" altLang="en-US" sz="3200"/>
                        <a:t>划</a:t>
                      </a:r>
                      <a:endParaRPr lang="zh-CN" altLang="en-US" sz="3200"/>
                    </a:p>
                  </a:txBody>
                  <a:tcPr/>
                </a:tc>
                <a:tc>
                  <a:txBody>
                    <a:bodyPr/>
                    <a:p>
                      <a:pPr algn="ctr">
                        <a:buNone/>
                      </a:pPr>
                      <a:r>
                        <a:rPr lang="en-US" altLang="zh-CN" sz="3200"/>
                        <a:t>-</a:t>
                      </a:r>
                      <a:endParaRPr lang="en-US" altLang="zh-CN" sz="3200"/>
                    </a:p>
                  </a:txBody>
                  <a:tcPr/>
                </a:tc>
                <a:tc>
                  <a:txBody>
                    <a:bodyPr/>
                    <a:p>
                      <a:pPr algn="ctr">
                        <a:buNone/>
                      </a:pPr>
                      <a:r>
                        <a:rPr lang="zh-CN" altLang="en-US" sz="3200"/>
                        <a:t>嗒</a:t>
                      </a:r>
                      <a:endParaRPr lang="zh-CN" altLang="en-US" sz="3200"/>
                    </a:p>
                  </a:txBody>
                  <a:tcPr/>
                </a:tc>
                <a:tc>
                  <a:txBody>
                    <a:bodyPr/>
                    <a:p>
                      <a:pPr algn="ctr">
                        <a:buNone/>
                      </a:pPr>
                      <a:r>
                        <a:rPr lang="en-US" altLang="zh-CN" sz="3200"/>
                        <a:t>1</a:t>
                      </a:r>
                      <a:endParaRPr lang="en-US" altLang="zh-CN" sz="3200"/>
                    </a:p>
                  </a:txBody>
                  <a:tcPr/>
                </a:tc>
              </a:tr>
            </a:tbl>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heckerboard(across)">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编码二义性</a:t>
            </a:r>
            <a:endParaRPr altLang="zh-CN"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graphicFrame>
        <p:nvGraphicFramePr>
          <p:cNvPr id="25" name="表格 24"/>
          <p:cNvGraphicFramePr/>
          <p:nvPr>
            <p:custDataLst>
              <p:tags r:id="rId2"/>
            </p:custDataLst>
          </p:nvPr>
        </p:nvGraphicFramePr>
        <p:xfrm>
          <a:off x="608330" y="1205230"/>
          <a:ext cx="8021955" cy="4572000"/>
        </p:xfrm>
        <a:graphic>
          <a:graphicData uri="http://schemas.openxmlformats.org/drawingml/2006/table">
            <a:tbl>
              <a:tblPr firstRow="1" bandRow="1">
                <a:tableStyleId>{5C22544A-7EE6-4342-B048-85BDC9FD1C3A}</a:tableStyleId>
              </a:tblPr>
              <a:tblGrid>
                <a:gridCol w="2673985"/>
                <a:gridCol w="2673985"/>
                <a:gridCol w="2673985"/>
              </a:tblGrid>
              <a:tr h="762000">
                <a:tc>
                  <a:txBody>
                    <a:bodyPr/>
                    <a:p>
                      <a:pPr algn="ctr">
                        <a:buNone/>
                      </a:pPr>
                      <a:r>
                        <a:rPr lang="zh-CN" altLang="en-US" sz="3200"/>
                        <a:t>字符</a:t>
                      </a:r>
                      <a:endParaRPr lang="zh-CN" altLang="en-US" sz="3200"/>
                    </a:p>
                  </a:txBody>
                  <a:tcPr/>
                </a:tc>
                <a:tc>
                  <a:txBody>
                    <a:bodyPr/>
                    <a:p>
                      <a:pPr algn="ctr">
                        <a:buNone/>
                      </a:pPr>
                      <a:r>
                        <a:rPr lang="zh-CN" altLang="en-US" sz="3200"/>
                        <a:t>编码</a:t>
                      </a:r>
                      <a:endParaRPr lang="zh-CN" altLang="en-US" sz="3200"/>
                    </a:p>
                  </a:txBody>
                  <a:tcPr/>
                </a:tc>
                <a:tc>
                  <a:txBody>
                    <a:bodyPr/>
                    <a:p>
                      <a:pPr algn="ctr">
                        <a:buNone/>
                      </a:pPr>
                      <a:r>
                        <a:rPr lang="zh-CN" altLang="en-US" sz="3200"/>
                        <a:t>二进制编码</a:t>
                      </a:r>
                      <a:endParaRPr lang="zh-CN" altLang="en-US" sz="3200"/>
                    </a:p>
                  </a:txBody>
                  <a:tcPr/>
                </a:tc>
              </a:tr>
              <a:tr h="762000">
                <a:tc>
                  <a:txBody>
                    <a:bodyPr/>
                    <a:p>
                      <a:pPr algn="ctr">
                        <a:buNone/>
                      </a:pPr>
                      <a:r>
                        <a:rPr lang="en-US" altLang="zh-CN" sz="3200"/>
                        <a:t>a</a:t>
                      </a:r>
                      <a:endParaRPr lang="en-US" altLang="zh-CN" sz="3200"/>
                    </a:p>
                  </a:txBody>
                  <a:tcPr/>
                </a:tc>
                <a:tc>
                  <a:txBody>
                    <a:bodyPr/>
                    <a:p>
                      <a:pPr algn="ctr">
                        <a:buNone/>
                      </a:pPr>
                      <a:r>
                        <a:rPr lang="en-US" altLang="zh-CN" sz="3200"/>
                        <a:t>1</a:t>
                      </a:r>
                      <a:endParaRPr lang="en-US" altLang="zh-CN" sz="3200"/>
                    </a:p>
                  </a:txBody>
                  <a:tcPr/>
                </a:tc>
                <a:tc>
                  <a:txBody>
                    <a:bodyPr/>
                    <a:p>
                      <a:pPr algn="ctr">
                        <a:buNone/>
                      </a:pPr>
                      <a:r>
                        <a:rPr lang="en-US" altLang="zh-CN" sz="3200"/>
                        <a:t>1</a:t>
                      </a:r>
                      <a:endParaRPr lang="en-US" altLang="zh-CN" sz="3200"/>
                    </a:p>
                  </a:txBody>
                  <a:tcPr/>
                </a:tc>
              </a:tr>
              <a:tr h="762000">
                <a:tc>
                  <a:txBody>
                    <a:bodyPr/>
                    <a:p>
                      <a:pPr algn="ctr">
                        <a:buNone/>
                      </a:pPr>
                      <a:r>
                        <a:rPr lang="en-US" altLang="zh-CN" sz="3200"/>
                        <a:t>b</a:t>
                      </a:r>
                      <a:endParaRPr lang="en-US" altLang="zh-CN" sz="3200"/>
                    </a:p>
                  </a:txBody>
                  <a:tcPr/>
                </a:tc>
                <a:tc>
                  <a:txBody>
                    <a:bodyPr/>
                    <a:p>
                      <a:pPr algn="ctr">
                        <a:buNone/>
                      </a:pPr>
                      <a:r>
                        <a:rPr lang="en-US" altLang="zh-CN" sz="3200"/>
                        <a:t>2</a:t>
                      </a:r>
                      <a:endParaRPr lang="en-US" altLang="zh-CN" sz="3200"/>
                    </a:p>
                  </a:txBody>
                  <a:tcPr/>
                </a:tc>
                <a:tc>
                  <a:txBody>
                    <a:bodyPr/>
                    <a:p>
                      <a:pPr algn="ctr">
                        <a:buNone/>
                      </a:pPr>
                      <a:r>
                        <a:rPr lang="en-US" altLang="zh-CN" sz="3200"/>
                        <a:t>10</a:t>
                      </a:r>
                      <a:endParaRPr lang="en-US" altLang="zh-CN" sz="3200"/>
                    </a:p>
                  </a:txBody>
                  <a:tcPr/>
                </a:tc>
              </a:tr>
              <a:tr h="762000">
                <a:tc>
                  <a:txBody>
                    <a:bodyPr/>
                    <a:p>
                      <a:pPr algn="ctr">
                        <a:buNone/>
                      </a:pPr>
                      <a:r>
                        <a:rPr lang="en-US" altLang="zh-CN" sz="3200"/>
                        <a:t>j</a:t>
                      </a:r>
                      <a:endParaRPr lang="en-US" altLang="zh-CN" sz="3200"/>
                    </a:p>
                  </a:txBody>
                  <a:tcPr/>
                </a:tc>
                <a:tc>
                  <a:txBody>
                    <a:bodyPr/>
                    <a:p>
                      <a:pPr algn="ctr">
                        <a:buNone/>
                      </a:pPr>
                      <a:r>
                        <a:rPr lang="en-US" altLang="zh-CN" sz="3200"/>
                        <a:t>10</a:t>
                      </a:r>
                      <a:endParaRPr lang="en-US" altLang="zh-CN" sz="3200"/>
                    </a:p>
                  </a:txBody>
                  <a:tcPr/>
                </a:tc>
                <a:tc>
                  <a:txBody>
                    <a:bodyPr/>
                    <a:p>
                      <a:pPr algn="ctr">
                        <a:buNone/>
                      </a:pPr>
                      <a:r>
                        <a:rPr lang="en-US" altLang="zh-CN" sz="3200"/>
                        <a:t>1010</a:t>
                      </a:r>
                      <a:endParaRPr lang="en-US" altLang="zh-CN" sz="3200"/>
                    </a:p>
                  </a:txBody>
                  <a:tcPr/>
                </a:tc>
              </a:tr>
              <a:tr h="762000">
                <a:tc>
                  <a:txBody>
                    <a:bodyPr/>
                    <a:p>
                      <a:pPr algn="ctr">
                        <a:buNone/>
                      </a:pPr>
                      <a:r>
                        <a:rPr lang="en-US" altLang="zh-CN" sz="3200"/>
                        <a:t>u</a:t>
                      </a:r>
                      <a:endParaRPr lang="en-US" altLang="zh-CN" sz="3200"/>
                    </a:p>
                  </a:txBody>
                  <a:tcPr/>
                </a:tc>
                <a:tc>
                  <a:txBody>
                    <a:bodyPr/>
                    <a:p>
                      <a:pPr algn="ctr">
                        <a:buNone/>
                      </a:pPr>
                      <a:r>
                        <a:rPr lang="en-US" altLang="zh-CN" sz="3200"/>
                        <a:t>21</a:t>
                      </a:r>
                      <a:endParaRPr lang="en-US" altLang="zh-CN" sz="3200"/>
                    </a:p>
                  </a:txBody>
                  <a:tcPr/>
                </a:tc>
                <a:tc>
                  <a:txBody>
                    <a:bodyPr/>
                    <a:p>
                      <a:pPr algn="ctr">
                        <a:buNone/>
                      </a:pPr>
                      <a:r>
                        <a:rPr lang="en-US" altLang="zh-CN" sz="3200"/>
                        <a:t>10101</a:t>
                      </a:r>
                      <a:endParaRPr lang="en-US" altLang="zh-CN" sz="3200"/>
                    </a:p>
                  </a:txBody>
                  <a:tcPr/>
                </a:tc>
              </a:tr>
            </a:tbl>
          </a:graphicData>
        </a:graphic>
      </p:graphicFrame>
      <p:graphicFrame>
        <p:nvGraphicFramePr>
          <p:cNvPr id="27" name="表格 26"/>
          <p:cNvGraphicFramePr/>
          <p:nvPr>
            <p:custDataLst>
              <p:tags r:id="rId3"/>
            </p:custDataLst>
          </p:nvPr>
        </p:nvGraphicFramePr>
        <p:xfrm>
          <a:off x="10204767" y="994283"/>
          <a:ext cx="1525905" cy="4869180"/>
        </p:xfrm>
        <a:graphic>
          <a:graphicData uri="http://schemas.openxmlformats.org/drawingml/2006/table">
            <a:tbl>
              <a:tblPr firstRow="1" bandRow="1">
                <a:tableStyleId>{5C22544A-7EE6-4342-B048-85BDC9FD1C3A}</a:tableStyleId>
              </a:tblPr>
              <a:tblGrid>
                <a:gridCol w="508635"/>
                <a:gridCol w="508635"/>
                <a:gridCol w="508635"/>
              </a:tblGrid>
              <a:tr h="167640">
                <a:tc>
                  <a:txBody>
                    <a:bodyPr/>
                    <a:p>
                      <a:pPr indent="0">
                        <a:buNone/>
                      </a:pPr>
                      <a:r>
                        <a:rPr lang="zh-CN" sz="800" b="0">
                          <a:solidFill>
                            <a:srgbClr val="000000"/>
                          </a:solidFill>
                          <a:latin typeface="Arial" panose="020B0604020202020204" pitchFamily="34" charset="0"/>
                          <a:ea typeface="宋体" panose="02010600030101010101" pitchFamily="2" charset="-122"/>
                        </a:rPr>
                        <a:t>字符</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zh-CN" sz="800" b="0">
                          <a:solidFill>
                            <a:srgbClr val="000000"/>
                          </a:solidFill>
                          <a:latin typeface="Arial" panose="020B0604020202020204" pitchFamily="34" charset="0"/>
                          <a:ea typeface="宋体" panose="02010600030101010101" pitchFamily="2" charset="-122"/>
                        </a:rPr>
                        <a:t>十进制数</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zh-CN" sz="800" b="0">
                          <a:solidFill>
                            <a:srgbClr val="000000"/>
                          </a:solidFill>
                          <a:latin typeface="Arial" panose="020B0604020202020204" pitchFamily="34" charset="0"/>
                          <a:ea typeface="宋体" panose="02010600030101010101" pitchFamily="2" charset="-122"/>
                        </a:rPr>
                        <a:t>二进制数</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a</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1</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b</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2</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10</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c</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3</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11</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d</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4</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100</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e</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5</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101</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f</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6</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110</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g</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7</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111</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h</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8</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1000</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i</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9</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1001</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j</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10</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1010</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k</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11</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1011</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l</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12</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1100</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m</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13</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1101</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n</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14</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1110</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o</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15</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1111</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p</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16</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10000</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q</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17</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10001</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r</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18</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10010</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s</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19</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10011</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t</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20</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10100</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u</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21</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10101</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v</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22</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10110</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w</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23</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10111</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x</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24</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11000</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y</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25</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11001</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67640">
                <a:tc>
                  <a:txBody>
                    <a:bodyPr/>
                    <a:p>
                      <a:pPr indent="0">
                        <a:buNone/>
                      </a:pPr>
                      <a:r>
                        <a:rPr lang="en-US" sz="800" b="0">
                          <a:solidFill>
                            <a:srgbClr val="000000"/>
                          </a:solidFill>
                          <a:latin typeface="宋体" panose="02010600030101010101" pitchFamily="2" charset="-122"/>
                        </a:rPr>
                        <a:t>z</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800" b="0">
                          <a:solidFill>
                            <a:srgbClr val="000000"/>
                          </a:solidFill>
                          <a:latin typeface="宋体" panose="02010600030101010101" pitchFamily="2" charset="-122"/>
                        </a:rPr>
                        <a:t>26</a:t>
                      </a:r>
                      <a:endParaRPr lang="en-US" altLang="en-US" sz="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800" b="0">
                          <a:solidFill>
                            <a:srgbClr val="000000"/>
                          </a:solidFill>
                          <a:latin typeface="宋体" panose="02010600030101010101" pitchFamily="2" charset="-122"/>
                        </a:rPr>
                        <a:t>11010</a:t>
                      </a:r>
                      <a:endParaRPr lang="en-US" altLang="en-US" sz="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sp>
        <p:nvSpPr>
          <p:cNvPr id="28" name="文本框 27"/>
          <p:cNvSpPr txBox="1"/>
          <p:nvPr/>
        </p:nvSpPr>
        <p:spPr>
          <a:xfrm>
            <a:off x="608330" y="5273040"/>
            <a:ext cx="9133205" cy="1272540"/>
          </a:xfrm>
          <a:prstGeom prst="rect">
            <a:avLst/>
          </a:prstGeom>
          <a:noFill/>
        </p:spPr>
        <p:txBody>
          <a:bodyPr wrap="square" rtlCol="0">
            <a:spAutoFit/>
          </a:bodyPr>
          <a:p>
            <a:pPr>
              <a:lnSpc>
                <a:spcPct val="120000"/>
              </a:lnSpc>
            </a:pPr>
            <a:r>
              <a:rPr lang="zh-CN" altLang="en-US" sz="3200"/>
              <a:t>假如收到</a:t>
            </a:r>
            <a:r>
              <a:rPr lang="en-US" altLang="zh-CN" sz="3200"/>
              <a:t>10101,</a:t>
            </a:r>
            <a:r>
              <a:rPr lang="zh-CN" altLang="en-US" sz="3200"/>
              <a:t>发送者要发送的字符可能是什么</a:t>
            </a:r>
            <a:r>
              <a:rPr lang="en-US" altLang="zh-CN" sz="3200"/>
              <a:t>?</a:t>
            </a:r>
            <a:endParaRPr lang="zh-CN" altLang="en-US" sz="3200"/>
          </a:p>
          <a:p>
            <a:pPr>
              <a:lnSpc>
                <a:spcPct val="120000"/>
              </a:lnSpc>
            </a:pPr>
            <a:r>
              <a:rPr lang="en-US" altLang="zh-CN" sz="3200"/>
              <a:t>u?  ja?  bba?</a:t>
            </a:r>
            <a:endParaRPr lang="en-US" altLang="zh-CN" sz="3200"/>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heckerboard(across)">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28">
                                            <p:txEl>
                                              <p:pRg st="0" end="0"/>
                                            </p:txEl>
                                          </p:spTgt>
                                        </p:tgtEl>
                                        <p:attrNameLst>
                                          <p:attrName>style.visibility</p:attrName>
                                        </p:attrNameLst>
                                      </p:cBhvr>
                                      <p:to>
                                        <p:strVal val="visible"/>
                                      </p:to>
                                    </p:set>
                                    <p:anim calcmode="discrete" valueType="clr">
                                      <p:cBhvr override="childStyle">
                                        <p:cTn id="17" dur="80"/>
                                        <p:tgtEl>
                                          <p:spTgt spid="2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8">
                                            <p:txEl>
                                              <p:pRg st="0" end="0"/>
                                            </p:txEl>
                                          </p:spTgt>
                                        </p:tgtEl>
                                        <p:attrNameLst>
                                          <p:attrName>fillcolor</p:attrName>
                                        </p:attrNameLst>
                                      </p:cBhvr>
                                      <p:tavLst>
                                        <p:tav tm="0">
                                          <p:val>
                                            <p:clrVal>
                                              <a:schemeClr val="accent2"/>
                                            </p:clrVal>
                                          </p:val>
                                        </p:tav>
                                        <p:tav tm="50000">
                                          <p:val>
                                            <p:clrVal>
                                              <a:schemeClr val="hlink"/>
                                            </p:clrVal>
                                          </p:val>
                                        </p:tav>
                                      </p:tavLst>
                                    </p:anim>
                                    <p:set>
                                      <p:cBhvr>
                                        <p:cTn id="19" dur="80"/>
                                        <p:tgtEl>
                                          <p:spTgt spid="28">
                                            <p:txEl>
                                              <p:pRg st="0" end="0"/>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nodeType="clickEffect">
                                  <p:stCondLst>
                                    <p:cond delay="0"/>
                                  </p:stCondLst>
                                  <p:iterate type="lt">
                                    <p:tmPct val="50000"/>
                                  </p:iterate>
                                  <p:childTnLst>
                                    <p:set>
                                      <p:cBhvr>
                                        <p:cTn id="23" dur="1" fill="hold">
                                          <p:stCondLst>
                                            <p:cond delay="0"/>
                                          </p:stCondLst>
                                        </p:cTn>
                                        <p:tgtEl>
                                          <p:spTgt spid="28">
                                            <p:txEl>
                                              <p:pRg st="1" end="1"/>
                                            </p:txEl>
                                          </p:spTgt>
                                        </p:tgtEl>
                                        <p:attrNameLst>
                                          <p:attrName>style.visibility</p:attrName>
                                        </p:attrNameLst>
                                      </p:cBhvr>
                                      <p:to>
                                        <p:strVal val="visible"/>
                                      </p:to>
                                    </p:set>
                                    <p:anim calcmode="discrete" valueType="clr">
                                      <p:cBhvr override="childStyle">
                                        <p:cTn id="24" dur="80"/>
                                        <p:tgtEl>
                                          <p:spTgt spid="2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28">
                                            <p:txEl>
                                              <p:pRg st="1" end="1"/>
                                            </p:txEl>
                                          </p:spTgt>
                                        </p:tgtEl>
                                        <p:attrNameLst>
                                          <p:attrName>fillcolor</p:attrName>
                                        </p:attrNameLst>
                                      </p:cBhvr>
                                      <p:tavLst>
                                        <p:tav tm="0">
                                          <p:val>
                                            <p:clrVal>
                                              <a:schemeClr val="accent2"/>
                                            </p:clrVal>
                                          </p:val>
                                        </p:tav>
                                        <p:tav tm="50000">
                                          <p:val>
                                            <p:clrVal>
                                              <a:schemeClr val="hlink"/>
                                            </p:clrVal>
                                          </p:val>
                                        </p:tav>
                                      </p:tavLst>
                                    </p:anim>
                                    <p:set>
                                      <p:cBhvr>
                                        <p:cTn id="26" dur="80"/>
                                        <p:tgtEl>
                                          <p:spTgt spid="28">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mn-ea"/>
              </a:rPr>
              <a:t>编码二义性</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24" name="文本框 23"/>
          <p:cNvSpPr txBox="1"/>
          <p:nvPr/>
        </p:nvSpPr>
        <p:spPr>
          <a:xfrm>
            <a:off x="592455" y="977900"/>
            <a:ext cx="10975340" cy="1863090"/>
          </a:xfrm>
          <a:prstGeom prst="rect">
            <a:avLst/>
          </a:prstGeom>
          <a:noFill/>
        </p:spPr>
        <p:txBody>
          <a:bodyPr wrap="square" rtlCol="0" anchor="t">
            <a:spAutoFit/>
          </a:bodyPr>
          <a:p>
            <a:pPr>
              <a:lnSpc>
                <a:spcPct val="120000"/>
              </a:lnSpc>
            </a:pPr>
            <a:r>
              <a:rPr lang="zh-CN" altLang="en-US" sz="3200"/>
              <a:t>避免二义性的关键在于任何一个字符的编码都不能是另一个字符的编码的</a:t>
            </a:r>
            <a:r>
              <a:rPr lang="zh-CN" altLang="en-US" sz="3200">
                <a:solidFill>
                  <a:schemeClr val="accent1"/>
                </a:solidFill>
                <a:effectLst>
                  <a:outerShdw blurRad="38100" dist="25400" dir="5400000" algn="ctr" rotWithShape="0">
                    <a:srgbClr val="6E747A">
                      <a:alpha val="43000"/>
                    </a:srgbClr>
                  </a:outerShdw>
                </a:effectLst>
              </a:rPr>
              <a:t>前缀</a:t>
            </a:r>
            <a:r>
              <a:rPr lang="zh-CN" altLang="en-US" sz="3200"/>
              <a:t>，即任何两个编码间</a:t>
            </a:r>
            <a:r>
              <a:rPr lang="zh-CN" altLang="en-US" sz="3200">
                <a:solidFill>
                  <a:schemeClr val="accent1"/>
                </a:solidFill>
                <a:effectLst>
                  <a:outerShdw blurRad="38100" dist="25400" dir="5400000" algn="ctr" rotWithShape="0">
                    <a:srgbClr val="6E747A">
                      <a:alpha val="43000"/>
                    </a:srgbClr>
                  </a:outerShdw>
                </a:effectLst>
              </a:rPr>
              <a:t>不存在包含关系。</a:t>
            </a:r>
            <a:endParaRPr lang="zh-CN" altLang="en-US" sz="3200">
              <a:solidFill>
                <a:schemeClr val="accent1"/>
              </a:solidFill>
              <a:effectLst>
                <a:outerShdw blurRad="38100" dist="25400" dir="5400000" algn="ctr" rotWithShape="0">
                  <a:srgbClr val="6E747A">
                    <a:alpha val="43000"/>
                  </a:srgbClr>
                </a:outerShdw>
              </a:effectLst>
            </a:endParaRPr>
          </a:p>
          <a:p>
            <a:pPr>
              <a:lnSpc>
                <a:spcPct val="120000"/>
              </a:lnSpc>
            </a:pPr>
            <a:r>
              <a:rPr lang="zh-CN" altLang="en-US" sz="3200">
                <a:solidFill>
                  <a:schemeClr val="tx1"/>
                </a:solidFill>
                <a:effectLst/>
              </a:rPr>
              <a:t>这样的编码叫</a:t>
            </a:r>
            <a:r>
              <a:rPr lang="zh-CN" altLang="en-US" sz="3200">
                <a:solidFill>
                  <a:schemeClr val="accent1"/>
                </a:solidFill>
                <a:effectLst>
                  <a:outerShdw blurRad="38100" dist="25400" dir="5400000" algn="ctr" rotWithShape="0">
                    <a:srgbClr val="6E747A">
                      <a:alpha val="43000"/>
                    </a:srgbClr>
                  </a:outerShdw>
                </a:effectLst>
              </a:rPr>
              <a:t>前缀编码</a:t>
            </a:r>
            <a:r>
              <a:rPr lang="zh-CN" altLang="en-US" sz="3200">
                <a:solidFill>
                  <a:schemeClr val="tx1"/>
                </a:solidFill>
                <a:effectLst/>
              </a:rPr>
              <a:t>。</a:t>
            </a:r>
            <a:endParaRPr lang="zh-CN" altLang="en-US" sz="3200">
              <a:solidFill>
                <a:schemeClr val="tx1"/>
              </a:solidFill>
              <a:effectLst/>
            </a:endParaRPr>
          </a:p>
        </p:txBody>
      </p:sp>
      <p:sp>
        <p:nvSpPr>
          <p:cNvPr id="26" name="文本框 25"/>
          <p:cNvSpPr txBox="1"/>
          <p:nvPr/>
        </p:nvSpPr>
        <p:spPr>
          <a:xfrm>
            <a:off x="1979295" y="6139180"/>
            <a:ext cx="2049145" cy="521970"/>
          </a:xfrm>
          <a:prstGeom prst="rect">
            <a:avLst/>
          </a:prstGeom>
          <a:noFill/>
        </p:spPr>
        <p:txBody>
          <a:bodyPr wrap="square" rtlCol="0">
            <a:spAutoFit/>
          </a:bodyPr>
          <a:p>
            <a:r>
              <a:rPr lang="zh-CN" altLang="en-US" sz="2800"/>
              <a:t>存在二义性</a:t>
            </a:r>
            <a:endParaRPr lang="zh-CN" altLang="en-US" sz="2800"/>
          </a:p>
        </p:txBody>
      </p:sp>
      <p:graphicFrame>
        <p:nvGraphicFramePr>
          <p:cNvPr id="27" name="表格 26"/>
          <p:cNvGraphicFramePr/>
          <p:nvPr>
            <p:custDataLst>
              <p:tags r:id="rId2"/>
            </p:custDataLst>
          </p:nvPr>
        </p:nvGraphicFramePr>
        <p:xfrm>
          <a:off x="608330" y="2959735"/>
          <a:ext cx="4499610" cy="3060700"/>
        </p:xfrm>
        <a:graphic>
          <a:graphicData uri="http://schemas.openxmlformats.org/drawingml/2006/table">
            <a:tbl>
              <a:tblPr firstRow="1" bandRow="1">
                <a:tableStyleId>{5C22544A-7EE6-4342-B048-85BDC9FD1C3A}</a:tableStyleId>
              </a:tblPr>
              <a:tblGrid>
                <a:gridCol w="2249805"/>
                <a:gridCol w="2249805"/>
              </a:tblGrid>
              <a:tr h="765175">
                <a:tc>
                  <a:txBody>
                    <a:bodyPr/>
                    <a:p>
                      <a:pPr algn="ctr">
                        <a:buNone/>
                      </a:pPr>
                      <a:r>
                        <a:rPr lang="zh-CN" altLang="en-US" sz="3200"/>
                        <a:t>字符</a:t>
                      </a:r>
                      <a:endParaRPr lang="zh-CN" altLang="en-US" sz="3200"/>
                    </a:p>
                  </a:txBody>
                  <a:tcPr/>
                </a:tc>
                <a:tc>
                  <a:txBody>
                    <a:bodyPr/>
                    <a:p>
                      <a:pPr algn="ctr">
                        <a:buNone/>
                      </a:pPr>
                      <a:r>
                        <a:rPr lang="zh-CN" altLang="en-US" sz="3200"/>
                        <a:t>编码</a:t>
                      </a:r>
                      <a:endParaRPr lang="zh-CN" altLang="en-US" sz="3200"/>
                    </a:p>
                  </a:txBody>
                  <a:tcPr/>
                </a:tc>
              </a:tr>
              <a:tr h="765175">
                <a:tc>
                  <a:txBody>
                    <a:bodyPr/>
                    <a:p>
                      <a:pPr algn="ctr">
                        <a:buNone/>
                      </a:pPr>
                      <a:r>
                        <a:rPr lang="en-US" altLang="zh-CN" sz="3200"/>
                        <a:t>a</a:t>
                      </a:r>
                      <a:endParaRPr lang="en-US" altLang="zh-CN" sz="3200"/>
                    </a:p>
                  </a:txBody>
                  <a:tcPr/>
                </a:tc>
                <a:tc>
                  <a:txBody>
                    <a:bodyPr/>
                    <a:p>
                      <a:pPr algn="ctr">
                        <a:buNone/>
                      </a:pPr>
                      <a:r>
                        <a:rPr lang="en-US" altLang="zh-CN" sz="3200"/>
                        <a:t>1</a:t>
                      </a:r>
                      <a:endParaRPr lang="en-US" altLang="zh-CN" sz="3200"/>
                    </a:p>
                  </a:txBody>
                  <a:tcPr/>
                </a:tc>
              </a:tr>
              <a:tr h="765175">
                <a:tc>
                  <a:txBody>
                    <a:bodyPr/>
                    <a:p>
                      <a:pPr algn="ctr">
                        <a:buNone/>
                      </a:pPr>
                      <a:r>
                        <a:rPr lang="en-US" altLang="zh-CN" sz="3200"/>
                        <a:t>b</a:t>
                      </a:r>
                      <a:endParaRPr lang="en-US" altLang="zh-CN" sz="3200"/>
                    </a:p>
                  </a:txBody>
                  <a:tcPr/>
                </a:tc>
                <a:tc>
                  <a:txBody>
                    <a:bodyPr/>
                    <a:p>
                      <a:pPr algn="ctr">
                        <a:buNone/>
                      </a:pPr>
                      <a:r>
                        <a:rPr lang="en-US" altLang="zh-CN" sz="3200"/>
                        <a:t>10</a:t>
                      </a:r>
                      <a:endParaRPr lang="en-US" altLang="zh-CN" sz="3200"/>
                    </a:p>
                  </a:txBody>
                  <a:tcPr/>
                </a:tc>
              </a:tr>
              <a:tr h="765175">
                <a:tc>
                  <a:txBody>
                    <a:bodyPr/>
                    <a:p>
                      <a:pPr algn="ctr">
                        <a:buNone/>
                      </a:pPr>
                      <a:r>
                        <a:rPr lang="zh-CN" altLang="en-US" sz="3200"/>
                        <a:t>ｃ</a:t>
                      </a:r>
                      <a:endParaRPr lang="zh-CN" altLang="en-US" sz="3200"/>
                    </a:p>
                  </a:txBody>
                  <a:tcPr/>
                </a:tc>
                <a:tc>
                  <a:txBody>
                    <a:bodyPr/>
                    <a:p>
                      <a:pPr algn="ctr">
                        <a:buNone/>
                      </a:pPr>
                      <a:r>
                        <a:rPr lang="en-US" altLang="zh-CN" sz="3200"/>
                        <a:t>101</a:t>
                      </a:r>
                      <a:endParaRPr lang="en-US" altLang="zh-CN" sz="3200"/>
                    </a:p>
                  </a:txBody>
                  <a:tcPr/>
                </a:tc>
              </a:tr>
            </a:tbl>
          </a:graphicData>
        </a:graphic>
      </p:graphicFrame>
      <p:graphicFrame>
        <p:nvGraphicFramePr>
          <p:cNvPr id="29" name="表格 28"/>
          <p:cNvGraphicFramePr/>
          <p:nvPr>
            <p:custDataLst>
              <p:tags r:id="rId3"/>
            </p:custDataLst>
          </p:nvPr>
        </p:nvGraphicFramePr>
        <p:xfrm>
          <a:off x="6180455" y="2965450"/>
          <a:ext cx="4499610" cy="3060700"/>
        </p:xfrm>
        <a:graphic>
          <a:graphicData uri="http://schemas.openxmlformats.org/drawingml/2006/table">
            <a:tbl>
              <a:tblPr firstRow="1" bandRow="1">
                <a:tableStyleId>{5C22544A-7EE6-4342-B048-85BDC9FD1C3A}</a:tableStyleId>
              </a:tblPr>
              <a:tblGrid>
                <a:gridCol w="2249805"/>
                <a:gridCol w="2249805"/>
              </a:tblGrid>
              <a:tr h="765175">
                <a:tc>
                  <a:txBody>
                    <a:bodyPr/>
                    <a:p>
                      <a:pPr algn="ctr">
                        <a:buNone/>
                      </a:pPr>
                      <a:r>
                        <a:rPr lang="zh-CN" altLang="en-US" sz="3200"/>
                        <a:t>字符</a:t>
                      </a:r>
                      <a:endParaRPr lang="zh-CN" altLang="en-US" sz="3200"/>
                    </a:p>
                  </a:txBody>
                  <a:tcPr/>
                </a:tc>
                <a:tc>
                  <a:txBody>
                    <a:bodyPr/>
                    <a:p>
                      <a:pPr algn="ctr">
                        <a:buNone/>
                      </a:pPr>
                      <a:r>
                        <a:rPr lang="zh-CN" altLang="en-US" sz="3200"/>
                        <a:t>编码</a:t>
                      </a:r>
                      <a:endParaRPr lang="zh-CN" altLang="en-US" sz="3200"/>
                    </a:p>
                  </a:txBody>
                  <a:tcPr/>
                </a:tc>
              </a:tr>
              <a:tr h="765175">
                <a:tc>
                  <a:txBody>
                    <a:bodyPr/>
                    <a:p>
                      <a:pPr algn="ctr">
                        <a:buNone/>
                      </a:pPr>
                      <a:r>
                        <a:rPr lang="en-US" altLang="zh-CN" sz="3200"/>
                        <a:t>a</a:t>
                      </a:r>
                      <a:endParaRPr lang="en-US" altLang="zh-CN" sz="3200"/>
                    </a:p>
                  </a:txBody>
                  <a:tcPr/>
                </a:tc>
                <a:tc>
                  <a:txBody>
                    <a:bodyPr/>
                    <a:p>
                      <a:pPr algn="ctr">
                        <a:buNone/>
                      </a:pPr>
                      <a:r>
                        <a:rPr lang="en-US" altLang="zh-CN" sz="3200"/>
                        <a:t>01</a:t>
                      </a:r>
                      <a:endParaRPr lang="en-US" altLang="zh-CN" sz="3200"/>
                    </a:p>
                  </a:txBody>
                  <a:tcPr/>
                </a:tc>
              </a:tr>
              <a:tr h="765175">
                <a:tc>
                  <a:txBody>
                    <a:bodyPr/>
                    <a:p>
                      <a:pPr algn="ctr">
                        <a:buNone/>
                      </a:pPr>
                      <a:r>
                        <a:rPr lang="en-US" altLang="zh-CN" sz="3200"/>
                        <a:t>b</a:t>
                      </a:r>
                      <a:endParaRPr lang="en-US" altLang="zh-CN" sz="3200"/>
                    </a:p>
                  </a:txBody>
                  <a:tcPr/>
                </a:tc>
                <a:tc>
                  <a:txBody>
                    <a:bodyPr/>
                    <a:p>
                      <a:pPr algn="ctr">
                        <a:buNone/>
                      </a:pPr>
                      <a:r>
                        <a:rPr lang="en-US" altLang="zh-CN" sz="3200"/>
                        <a:t>11</a:t>
                      </a:r>
                      <a:endParaRPr lang="en-US" altLang="zh-CN" sz="3200"/>
                    </a:p>
                  </a:txBody>
                  <a:tcPr/>
                </a:tc>
              </a:tr>
              <a:tr h="765175">
                <a:tc>
                  <a:txBody>
                    <a:bodyPr/>
                    <a:p>
                      <a:pPr algn="ctr">
                        <a:buNone/>
                      </a:pPr>
                      <a:r>
                        <a:rPr lang="zh-CN" altLang="en-US" sz="3200"/>
                        <a:t>ｃ</a:t>
                      </a:r>
                      <a:endParaRPr lang="zh-CN" altLang="en-US" sz="3200"/>
                    </a:p>
                  </a:txBody>
                  <a:tcPr/>
                </a:tc>
                <a:tc>
                  <a:txBody>
                    <a:bodyPr/>
                    <a:p>
                      <a:pPr algn="ctr">
                        <a:buNone/>
                      </a:pPr>
                      <a:r>
                        <a:rPr lang="en-US" altLang="zh-CN" sz="3200"/>
                        <a:t>101</a:t>
                      </a:r>
                      <a:endParaRPr lang="en-US" altLang="zh-CN" sz="3200"/>
                    </a:p>
                  </a:txBody>
                  <a:tcPr/>
                </a:tc>
              </a:tr>
            </a:tbl>
          </a:graphicData>
        </a:graphic>
      </p:graphicFrame>
      <p:sp>
        <p:nvSpPr>
          <p:cNvPr id="30" name="文本框 29"/>
          <p:cNvSpPr txBox="1"/>
          <p:nvPr/>
        </p:nvSpPr>
        <p:spPr>
          <a:xfrm>
            <a:off x="7406005" y="6150610"/>
            <a:ext cx="2049145" cy="521970"/>
          </a:xfrm>
          <a:prstGeom prst="rect">
            <a:avLst/>
          </a:prstGeom>
          <a:noFill/>
        </p:spPr>
        <p:txBody>
          <a:bodyPr wrap="square" rtlCol="0">
            <a:spAutoFit/>
          </a:bodyPr>
          <a:p>
            <a:pPr algn="ctr"/>
            <a:r>
              <a:rPr lang="zh-CN" altLang="en-US" sz="2800"/>
              <a:t>前缀编码</a:t>
            </a:r>
            <a:endParaRPr lang="zh-CN" altLang="en-US" sz="2800"/>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4">
                                            <p:txEl>
                                              <p:pRg st="0" end="0"/>
                                            </p:txEl>
                                          </p:spTgt>
                                        </p:tgtEl>
                                        <p:attrNameLst>
                                          <p:attrName>style.visibility</p:attrName>
                                        </p:attrNameLst>
                                      </p:cBhvr>
                                      <p:to>
                                        <p:strVal val="visible"/>
                                      </p:to>
                                    </p:set>
                                    <p:anim calcmode="discrete" valueType="clr">
                                      <p:cBhvr override="childStyle">
                                        <p:cTn id="7" dur="80"/>
                                        <p:tgtEl>
                                          <p:spTgt spid="2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4">
                                            <p:txEl>
                                              <p:pRg st="1" end="1"/>
                                            </p:txEl>
                                          </p:spTgt>
                                        </p:tgtEl>
                                        <p:attrNameLst>
                                          <p:attrName>style.visibility</p:attrName>
                                        </p:attrNameLst>
                                      </p:cBhvr>
                                      <p:to>
                                        <p:strVal val="visible"/>
                                      </p:to>
                                    </p:set>
                                    <p:anim calcmode="discrete" valueType="clr">
                                      <p:cBhvr override="childStyle">
                                        <p:cTn id="14" dur="80"/>
                                        <p:tgtEl>
                                          <p:spTgt spid="2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checkerboard(across)">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26"/>
                                        </p:tgtEl>
                                        <p:attrNameLst>
                                          <p:attrName>style.visibility</p:attrName>
                                        </p:attrNameLst>
                                      </p:cBhvr>
                                      <p:to>
                                        <p:strVal val="visible"/>
                                      </p:to>
                                    </p:set>
                                    <p:anim calcmode="discrete" valueType="clr">
                                      <p:cBhvr override="childStyle">
                                        <p:cTn id="26" dur="80"/>
                                        <p:tgtEl>
                                          <p:spTgt spid="26"/>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6"/>
                                        </p:tgtEl>
                                        <p:attrNameLst>
                                          <p:attrName>fillcolor</p:attrName>
                                        </p:attrNameLst>
                                      </p:cBhvr>
                                      <p:tavLst>
                                        <p:tav tm="0">
                                          <p:val>
                                            <p:clrVal>
                                              <a:schemeClr val="accent2"/>
                                            </p:clrVal>
                                          </p:val>
                                        </p:tav>
                                        <p:tav tm="50000">
                                          <p:val>
                                            <p:clrVal>
                                              <a:schemeClr val="hlink"/>
                                            </p:clrVal>
                                          </p:val>
                                        </p:tav>
                                      </p:tavLst>
                                    </p:anim>
                                    <p:set>
                                      <p:cBhvr>
                                        <p:cTn id="28" dur="80"/>
                                        <p:tgtEl>
                                          <p:spTgt spid="26"/>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checkerboard(across)">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27" presetClass="entr" presetSubtype="0" fill="hold" grpId="0" nodeType="clickEffect">
                                  <p:stCondLst>
                                    <p:cond delay="0"/>
                                  </p:stCondLst>
                                  <p:iterate type="lt">
                                    <p:tmPct val="50000"/>
                                  </p:iterate>
                                  <p:childTnLst>
                                    <p:set>
                                      <p:cBhvr>
                                        <p:cTn id="37" dur="1" fill="hold">
                                          <p:stCondLst>
                                            <p:cond delay="0"/>
                                          </p:stCondLst>
                                        </p:cTn>
                                        <p:tgtEl>
                                          <p:spTgt spid="30"/>
                                        </p:tgtEl>
                                        <p:attrNameLst>
                                          <p:attrName>style.visibility</p:attrName>
                                        </p:attrNameLst>
                                      </p:cBhvr>
                                      <p:to>
                                        <p:strVal val="visible"/>
                                      </p:to>
                                    </p:set>
                                    <p:anim calcmode="discrete" valueType="clr">
                                      <p:cBhvr override="childStyle">
                                        <p:cTn id="38"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30"/>
                                        </p:tgtEl>
                                        <p:attrNameLst>
                                          <p:attrName>fillcolor</p:attrName>
                                        </p:attrNameLst>
                                      </p:cBhvr>
                                      <p:tavLst>
                                        <p:tav tm="0">
                                          <p:val>
                                            <p:clrVal>
                                              <a:schemeClr val="accent2"/>
                                            </p:clrVal>
                                          </p:val>
                                        </p:tav>
                                        <p:tav tm="50000">
                                          <p:val>
                                            <p:clrVal>
                                              <a:schemeClr val="hlink"/>
                                            </p:clrVal>
                                          </p:val>
                                        </p:tav>
                                      </p:tavLst>
                                    </p:anim>
                                    <p:set>
                                      <p:cBhvr>
                                        <p:cTn id="40" dur="80"/>
                                        <p:tgtEl>
                                          <p:spTgt spid="3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编码树</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3" name="文本框 2"/>
          <p:cNvSpPr txBox="1"/>
          <p:nvPr/>
        </p:nvSpPr>
        <p:spPr>
          <a:xfrm>
            <a:off x="582930" y="923925"/>
            <a:ext cx="11296015" cy="1863090"/>
          </a:xfrm>
          <a:prstGeom prst="rect">
            <a:avLst/>
          </a:prstGeom>
          <a:noFill/>
        </p:spPr>
        <p:txBody>
          <a:bodyPr wrap="square" rtlCol="0" anchor="t">
            <a:spAutoFit/>
          </a:bodyPr>
          <a:p>
            <a:pPr>
              <a:lnSpc>
                <a:spcPct val="120000"/>
              </a:lnSpc>
            </a:pPr>
            <a:r>
              <a:rPr lang="zh-CN" altLang="en-US" sz="3200"/>
              <a:t>设二叉树</a:t>
            </a:r>
            <a:r>
              <a:rPr lang="en-US" altLang="zh-CN" sz="3200"/>
              <a:t>:</a:t>
            </a:r>
            <a:r>
              <a:rPr lang="zh-CN" altLang="en-US" sz="3200"/>
              <a:t>约定左分支表示0，右分支表示1，则可以用从根结点到</a:t>
            </a:r>
            <a:r>
              <a:rPr lang="zh-CN" altLang="en-US" sz="3200">
                <a:solidFill>
                  <a:schemeClr val="accent1"/>
                </a:solidFill>
                <a:effectLst>
                  <a:outerShdw blurRad="38100" dist="25400" dir="5400000" algn="ctr" rotWithShape="0">
                    <a:srgbClr val="6E747A">
                      <a:alpha val="43000"/>
                    </a:srgbClr>
                  </a:outerShdw>
                </a:effectLst>
              </a:rPr>
              <a:t>叶子结点</a:t>
            </a:r>
            <a:r>
              <a:rPr lang="zh-CN" altLang="en-US" sz="3200"/>
              <a:t>的路径上的分支数字串作为该叶子结点字符的编码。如此得到的编码</a:t>
            </a:r>
            <a:r>
              <a:rPr lang="zh-CN" altLang="en-US" sz="3200">
                <a:solidFill>
                  <a:schemeClr val="accent1"/>
                </a:solidFill>
                <a:effectLst>
                  <a:outerShdw blurRad="38100" dist="25400" dir="5400000" algn="ctr" rotWithShape="0">
                    <a:srgbClr val="6E747A">
                      <a:alpha val="43000"/>
                    </a:srgbClr>
                  </a:outerShdw>
                </a:effectLst>
              </a:rPr>
              <a:t>必是前缀编码</a:t>
            </a:r>
            <a:r>
              <a:rPr lang="zh-CN" altLang="en-US" sz="3200"/>
              <a:t>。</a:t>
            </a:r>
            <a:endParaRPr lang="zh-CN" altLang="en-US" sz="3200"/>
          </a:p>
        </p:txBody>
      </p:sp>
      <p:grpSp>
        <p:nvGrpSpPr>
          <p:cNvPr id="29" name="组合 28"/>
          <p:cNvGrpSpPr/>
          <p:nvPr/>
        </p:nvGrpSpPr>
        <p:grpSpPr>
          <a:xfrm>
            <a:off x="608330" y="2938145"/>
            <a:ext cx="4604385" cy="3649345"/>
            <a:chOff x="5700" y="4411"/>
            <a:chExt cx="7251" cy="5747"/>
          </a:xfrm>
        </p:grpSpPr>
        <p:sp>
          <p:nvSpPr>
            <p:cNvPr id="4" name="椭圆 3"/>
            <p:cNvSpPr/>
            <p:nvPr/>
          </p:nvSpPr>
          <p:spPr>
            <a:xfrm>
              <a:off x="8648" y="4411"/>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2800"/>
            </a:p>
          </p:txBody>
        </p:sp>
        <p:sp>
          <p:nvSpPr>
            <p:cNvPr id="6" name="椭圆 5"/>
            <p:cNvSpPr/>
            <p:nvPr/>
          </p:nvSpPr>
          <p:spPr>
            <a:xfrm>
              <a:off x="6632" y="6342"/>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2800"/>
            </a:p>
          </p:txBody>
        </p:sp>
        <p:sp>
          <p:nvSpPr>
            <p:cNvPr id="7" name="椭圆 6"/>
            <p:cNvSpPr/>
            <p:nvPr/>
          </p:nvSpPr>
          <p:spPr>
            <a:xfrm>
              <a:off x="10465" y="6389"/>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2800"/>
            </a:p>
          </p:txBody>
        </p:sp>
        <p:cxnSp>
          <p:nvCxnSpPr>
            <p:cNvPr id="9" name="直接连接符 8"/>
            <p:cNvCxnSpPr>
              <a:stCxn id="4" idx="3"/>
              <a:endCxn id="6" idx="7"/>
            </p:cNvCxnSpPr>
            <p:nvPr/>
          </p:nvCxnSpPr>
          <p:spPr>
            <a:xfrm flipH="1">
              <a:off x="7669" y="5448"/>
              <a:ext cx="1157" cy="1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5"/>
              <a:endCxn id="7" idx="0"/>
            </p:cNvCxnSpPr>
            <p:nvPr/>
          </p:nvCxnSpPr>
          <p:spPr>
            <a:xfrm>
              <a:off x="9685" y="5448"/>
              <a:ext cx="1388" cy="94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7448" y="8943"/>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2800"/>
                <a:t>B</a:t>
              </a:r>
              <a:endParaRPr lang="en-US" altLang="zh-CN" sz="2800"/>
            </a:p>
          </p:txBody>
        </p:sp>
        <p:sp>
          <p:nvSpPr>
            <p:cNvPr id="13" name="椭圆 12"/>
            <p:cNvSpPr/>
            <p:nvPr/>
          </p:nvSpPr>
          <p:spPr>
            <a:xfrm>
              <a:off x="5700" y="8928"/>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2800"/>
                <a:t>A</a:t>
              </a:r>
              <a:endParaRPr lang="en-US" altLang="zh-CN" sz="2800"/>
            </a:p>
          </p:txBody>
        </p:sp>
        <p:cxnSp>
          <p:nvCxnSpPr>
            <p:cNvPr id="14" name="直接连接符 13"/>
            <p:cNvCxnSpPr>
              <a:stCxn id="6" idx="3"/>
              <a:endCxn id="13" idx="0"/>
            </p:cNvCxnSpPr>
            <p:nvPr/>
          </p:nvCxnSpPr>
          <p:spPr>
            <a:xfrm flipH="1">
              <a:off x="6308" y="7379"/>
              <a:ext cx="502" cy="1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5"/>
              <a:endCxn id="12" idx="0"/>
            </p:cNvCxnSpPr>
            <p:nvPr/>
          </p:nvCxnSpPr>
          <p:spPr>
            <a:xfrm>
              <a:off x="7669" y="7379"/>
              <a:ext cx="387" cy="1564"/>
            </a:xfrm>
            <a:prstGeom prst="line">
              <a:avLst/>
            </a:prstGeom>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1736" y="8943"/>
              <a:ext cx="1215" cy="121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2800"/>
                <a:t>C</a:t>
              </a:r>
              <a:endParaRPr lang="en-US" altLang="zh-CN" sz="2800"/>
            </a:p>
          </p:txBody>
        </p:sp>
        <p:cxnSp>
          <p:nvCxnSpPr>
            <p:cNvPr id="23" name="直接连接符 22"/>
            <p:cNvCxnSpPr>
              <a:stCxn id="7" idx="5"/>
              <a:endCxn id="20" idx="0"/>
            </p:cNvCxnSpPr>
            <p:nvPr/>
          </p:nvCxnSpPr>
          <p:spPr>
            <a:xfrm>
              <a:off x="11502" y="7426"/>
              <a:ext cx="842" cy="1517"/>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859" y="5256"/>
              <a:ext cx="531" cy="822"/>
            </a:xfrm>
            <a:prstGeom prst="rect">
              <a:avLst/>
            </a:prstGeom>
            <a:noFill/>
          </p:spPr>
          <p:txBody>
            <a:bodyPr wrap="square" rtlCol="0">
              <a:spAutoFit/>
            </a:bodyPr>
            <a:p>
              <a:r>
                <a:rPr lang="en-US" altLang="zh-CN" sz="2800"/>
                <a:t>0</a:t>
              </a:r>
              <a:endParaRPr lang="en-US" altLang="zh-CN" sz="2800"/>
            </a:p>
          </p:txBody>
        </p:sp>
        <p:sp>
          <p:nvSpPr>
            <p:cNvPr id="24" name="文本框 23"/>
            <p:cNvSpPr txBox="1"/>
            <p:nvPr/>
          </p:nvSpPr>
          <p:spPr>
            <a:xfrm>
              <a:off x="6004" y="7690"/>
              <a:ext cx="531" cy="822"/>
            </a:xfrm>
            <a:prstGeom prst="rect">
              <a:avLst/>
            </a:prstGeom>
            <a:noFill/>
          </p:spPr>
          <p:txBody>
            <a:bodyPr wrap="square" rtlCol="0">
              <a:spAutoFit/>
            </a:bodyPr>
            <a:p>
              <a:r>
                <a:rPr lang="en-US" altLang="zh-CN" sz="2800"/>
                <a:t>0</a:t>
              </a:r>
              <a:endParaRPr lang="en-US" altLang="zh-CN" sz="2800"/>
            </a:p>
          </p:txBody>
        </p:sp>
        <p:sp>
          <p:nvSpPr>
            <p:cNvPr id="26" name="文本框 25"/>
            <p:cNvSpPr txBox="1"/>
            <p:nvPr/>
          </p:nvSpPr>
          <p:spPr>
            <a:xfrm>
              <a:off x="7754" y="7690"/>
              <a:ext cx="531" cy="822"/>
            </a:xfrm>
            <a:prstGeom prst="rect">
              <a:avLst/>
            </a:prstGeom>
            <a:noFill/>
          </p:spPr>
          <p:txBody>
            <a:bodyPr wrap="square" rtlCol="0">
              <a:spAutoFit/>
            </a:bodyPr>
            <a:p>
              <a:r>
                <a:rPr lang="en-US" altLang="zh-CN" sz="2800"/>
                <a:t>1</a:t>
              </a:r>
              <a:endParaRPr lang="en-US" altLang="zh-CN" sz="2800"/>
            </a:p>
          </p:txBody>
        </p:sp>
        <p:sp>
          <p:nvSpPr>
            <p:cNvPr id="27" name="文本框 26"/>
            <p:cNvSpPr txBox="1"/>
            <p:nvPr/>
          </p:nvSpPr>
          <p:spPr>
            <a:xfrm>
              <a:off x="10197" y="5256"/>
              <a:ext cx="531" cy="822"/>
            </a:xfrm>
            <a:prstGeom prst="rect">
              <a:avLst/>
            </a:prstGeom>
            <a:noFill/>
          </p:spPr>
          <p:txBody>
            <a:bodyPr wrap="square" rtlCol="0">
              <a:spAutoFit/>
            </a:bodyPr>
            <a:p>
              <a:r>
                <a:rPr lang="en-US" altLang="zh-CN" sz="2800"/>
                <a:t>1</a:t>
              </a:r>
              <a:endParaRPr lang="en-US" altLang="zh-CN" sz="2800"/>
            </a:p>
          </p:txBody>
        </p:sp>
        <p:sp>
          <p:nvSpPr>
            <p:cNvPr id="28" name="文本框 27"/>
            <p:cNvSpPr txBox="1"/>
            <p:nvPr/>
          </p:nvSpPr>
          <p:spPr>
            <a:xfrm>
              <a:off x="11820" y="7710"/>
              <a:ext cx="531" cy="822"/>
            </a:xfrm>
            <a:prstGeom prst="rect">
              <a:avLst/>
            </a:prstGeom>
            <a:noFill/>
          </p:spPr>
          <p:txBody>
            <a:bodyPr wrap="square" rtlCol="0">
              <a:spAutoFit/>
            </a:bodyPr>
            <a:p>
              <a:r>
                <a:rPr lang="en-US" altLang="zh-CN" sz="2800"/>
                <a:t>1</a:t>
              </a:r>
              <a:endParaRPr lang="en-US" altLang="zh-CN" sz="2800"/>
            </a:p>
          </p:txBody>
        </p:sp>
      </p:grpSp>
      <p:graphicFrame>
        <p:nvGraphicFramePr>
          <p:cNvPr id="30" name="表格 29"/>
          <p:cNvGraphicFramePr/>
          <p:nvPr>
            <p:custDataLst>
              <p:tags r:id="rId2"/>
            </p:custDataLst>
          </p:nvPr>
        </p:nvGraphicFramePr>
        <p:xfrm>
          <a:off x="6550025" y="3181985"/>
          <a:ext cx="4499610" cy="3060700"/>
        </p:xfrm>
        <a:graphic>
          <a:graphicData uri="http://schemas.openxmlformats.org/drawingml/2006/table">
            <a:tbl>
              <a:tblPr firstRow="1" bandRow="1">
                <a:tableStyleId>{5C22544A-7EE6-4342-B048-85BDC9FD1C3A}</a:tableStyleId>
              </a:tblPr>
              <a:tblGrid>
                <a:gridCol w="2249805"/>
                <a:gridCol w="2249805"/>
              </a:tblGrid>
              <a:tr h="765175">
                <a:tc>
                  <a:txBody>
                    <a:bodyPr/>
                    <a:p>
                      <a:pPr algn="ctr">
                        <a:buNone/>
                      </a:pPr>
                      <a:r>
                        <a:rPr lang="zh-CN" altLang="en-US" sz="3200"/>
                        <a:t>字符</a:t>
                      </a:r>
                      <a:endParaRPr lang="zh-CN" altLang="en-US" sz="3200"/>
                    </a:p>
                  </a:txBody>
                  <a:tcPr/>
                </a:tc>
                <a:tc>
                  <a:txBody>
                    <a:bodyPr/>
                    <a:p>
                      <a:pPr algn="ctr">
                        <a:buNone/>
                      </a:pPr>
                      <a:r>
                        <a:rPr lang="zh-CN" altLang="en-US" sz="3200"/>
                        <a:t>编码</a:t>
                      </a:r>
                      <a:endParaRPr lang="zh-CN" altLang="en-US" sz="3200"/>
                    </a:p>
                  </a:txBody>
                  <a:tcPr/>
                </a:tc>
              </a:tr>
              <a:tr h="765175">
                <a:tc>
                  <a:txBody>
                    <a:bodyPr/>
                    <a:p>
                      <a:pPr algn="ctr">
                        <a:buNone/>
                      </a:pPr>
                      <a:r>
                        <a:rPr lang="en-US" altLang="zh-CN" sz="3200"/>
                        <a:t>A</a:t>
                      </a:r>
                      <a:endParaRPr lang="en-US" altLang="zh-CN" sz="3200"/>
                    </a:p>
                  </a:txBody>
                  <a:tcPr/>
                </a:tc>
                <a:tc>
                  <a:txBody>
                    <a:bodyPr/>
                    <a:p>
                      <a:pPr algn="ctr">
                        <a:buNone/>
                      </a:pPr>
                      <a:r>
                        <a:rPr lang="en-US" altLang="zh-CN" sz="3200"/>
                        <a:t>00</a:t>
                      </a:r>
                      <a:endParaRPr lang="en-US" altLang="zh-CN" sz="3200"/>
                    </a:p>
                  </a:txBody>
                  <a:tcPr/>
                </a:tc>
              </a:tr>
              <a:tr h="765175">
                <a:tc>
                  <a:txBody>
                    <a:bodyPr/>
                    <a:p>
                      <a:pPr algn="ctr">
                        <a:buNone/>
                      </a:pPr>
                      <a:r>
                        <a:rPr lang="en-US" altLang="zh-CN" sz="3200"/>
                        <a:t>B</a:t>
                      </a:r>
                      <a:endParaRPr lang="en-US" altLang="zh-CN" sz="3200"/>
                    </a:p>
                  </a:txBody>
                  <a:tcPr/>
                </a:tc>
                <a:tc>
                  <a:txBody>
                    <a:bodyPr/>
                    <a:p>
                      <a:pPr algn="ctr">
                        <a:buNone/>
                      </a:pPr>
                      <a:r>
                        <a:rPr lang="en-US" altLang="zh-CN" sz="3200"/>
                        <a:t>01</a:t>
                      </a:r>
                      <a:endParaRPr lang="en-US" altLang="zh-CN" sz="3200"/>
                    </a:p>
                  </a:txBody>
                  <a:tcPr/>
                </a:tc>
              </a:tr>
              <a:tr h="765175">
                <a:tc>
                  <a:txBody>
                    <a:bodyPr/>
                    <a:p>
                      <a:pPr algn="ctr">
                        <a:buNone/>
                      </a:pPr>
                      <a:r>
                        <a:rPr lang="en-US" altLang="zh-CN" sz="3200"/>
                        <a:t>C</a:t>
                      </a:r>
                      <a:endParaRPr lang="en-US" altLang="zh-CN" sz="3200"/>
                    </a:p>
                  </a:txBody>
                  <a:tcPr/>
                </a:tc>
                <a:tc>
                  <a:txBody>
                    <a:bodyPr/>
                    <a:p>
                      <a:pPr algn="ctr">
                        <a:buNone/>
                      </a:pPr>
                      <a:r>
                        <a:rPr lang="en-US" altLang="zh-CN" sz="3200"/>
                        <a:t>11</a:t>
                      </a:r>
                      <a:endParaRPr lang="en-US" altLang="zh-CN" sz="3200"/>
                    </a:p>
                  </a:txBody>
                  <a:tcPr/>
                </a:tc>
              </a:tr>
            </a:tbl>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checkerboard(across)">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checkerboard(across)">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摩尔斯电码</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100" name="图片 99"/>
          <p:cNvPicPr/>
          <p:nvPr/>
        </p:nvPicPr>
        <p:blipFill>
          <a:blip r:embed="rId2"/>
          <a:srcRect t="22466" b="24471"/>
          <a:stretch>
            <a:fillRect/>
          </a:stretch>
        </p:blipFill>
        <p:spPr>
          <a:xfrm>
            <a:off x="96520" y="902970"/>
            <a:ext cx="6477635" cy="3820795"/>
          </a:xfrm>
          <a:prstGeom prst="rect">
            <a:avLst/>
          </a:prstGeom>
          <a:noFill/>
          <a:ln w="9525">
            <a:noFill/>
          </a:ln>
        </p:spPr>
      </p:pic>
      <p:pic>
        <p:nvPicPr>
          <p:cNvPr id="101" name="图片 100"/>
          <p:cNvPicPr/>
          <p:nvPr/>
        </p:nvPicPr>
        <p:blipFill>
          <a:blip r:embed="rId3"/>
          <a:stretch>
            <a:fillRect/>
          </a:stretch>
        </p:blipFill>
        <p:spPr>
          <a:xfrm>
            <a:off x="6461125" y="3177540"/>
            <a:ext cx="5362575" cy="3371850"/>
          </a:xfrm>
          <a:prstGeom prst="rect">
            <a:avLst/>
          </a:prstGeom>
          <a:noFill/>
          <a:ln w="9525">
            <a:noFill/>
          </a:ln>
        </p:spPr>
      </p:pic>
      <p:sp>
        <p:nvSpPr>
          <p:cNvPr id="25" name="文本框 24"/>
          <p:cNvSpPr txBox="1"/>
          <p:nvPr/>
        </p:nvSpPr>
        <p:spPr>
          <a:xfrm>
            <a:off x="497840" y="4865370"/>
            <a:ext cx="5557520" cy="706755"/>
          </a:xfrm>
          <a:prstGeom prst="rect">
            <a:avLst/>
          </a:prstGeom>
          <a:noFill/>
        </p:spPr>
        <p:txBody>
          <a:bodyPr wrap="square" rtlCol="0">
            <a:spAutoFit/>
          </a:bodyPr>
          <a:p>
            <a:r>
              <a:rPr lang="zh-CN" altLang="en-US" sz="4000"/>
              <a:t>摩尔斯电码是前缀码吗？</a:t>
            </a:r>
            <a:endParaRPr lang="zh-CN" altLang="en-US" sz="4000"/>
          </a:p>
        </p:txBody>
      </p:sp>
      <p:sp>
        <p:nvSpPr>
          <p:cNvPr id="26" name="文本框 25"/>
          <p:cNvSpPr txBox="1"/>
          <p:nvPr/>
        </p:nvSpPr>
        <p:spPr>
          <a:xfrm>
            <a:off x="5002530" y="5904230"/>
            <a:ext cx="1149985" cy="645160"/>
          </a:xfrm>
          <a:prstGeom prst="rect">
            <a:avLst/>
          </a:prstGeom>
          <a:noFill/>
        </p:spPr>
        <p:txBody>
          <a:bodyPr wrap="square" rtlCol="0">
            <a:spAutoFit/>
          </a:bodyPr>
          <a:p>
            <a:r>
              <a:rPr lang="zh-CN" altLang="en-US" sz="3600">
                <a:solidFill>
                  <a:srgbClr val="FF0000"/>
                </a:solidFill>
              </a:rPr>
              <a:t>不是</a:t>
            </a:r>
            <a:endParaRPr lang="zh-CN" altLang="en-US" sz="3600">
              <a:solidFill>
                <a:srgbClr val="FF0000"/>
              </a:solidFill>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checkerboard(across)">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checkerboard(across)">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25"/>
                                        </p:tgtEl>
                                        <p:attrNameLst>
                                          <p:attrName>style.visibility</p:attrName>
                                        </p:attrNameLst>
                                      </p:cBhvr>
                                      <p:to>
                                        <p:strVal val="visible"/>
                                      </p:to>
                                    </p:set>
                                    <p:anim calcmode="discrete" valueType="clr">
                                      <p:cBhvr override="childStyle">
                                        <p:cTn id="17"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5"/>
                                        </p:tgtEl>
                                        <p:attrNameLst>
                                          <p:attrName>fillcolor</p:attrName>
                                        </p:attrNameLst>
                                      </p:cBhvr>
                                      <p:tavLst>
                                        <p:tav tm="0">
                                          <p:val>
                                            <p:clrVal>
                                              <a:schemeClr val="accent2"/>
                                            </p:clrVal>
                                          </p:val>
                                        </p:tav>
                                        <p:tav tm="50000">
                                          <p:val>
                                            <p:clrVal>
                                              <a:schemeClr val="hlink"/>
                                            </p:clrVal>
                                          </p:val>
                                        </p:tav>
                                      </p:tavLst>
                                    </p:anim>
                                    <p:set>
                                      <p:cBhvr>
                                        <p:cTn id="19" dur="80"/>
                                        <p:tgtEl>
                                          <p:spTgt spid="25"/>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26"/>
                                        </p:tgtEl>
                                        <p:attrNameLst>
                                          <p:attrName>style.visibility</p:attrName>
                                        </p:attrNameLst>
                                      </p:cBhvr>
                                      <p:to>
                                        <p:strVal val="visible"/>
                                      </p:to>
                                    </p:set>
                                    <p:anim calcmode="discrete" valueType="clr">
                                      <p:cBhvr override="childStyle">
                                        <p:cTn id="24" dur="80"/>
                                        <p:tgtEl>
                                          <p:spTgt spid="26"/>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26"/>
                                        </p:tgtEl>
                                        <p:attrNameLst>
                                          <p:attrName>fillcolor</p:attrName>
                                        </p:attrNameLst>
                                      </p:cBhvr>
                                      <p:tavLst>
                                        <p:tav tm="0">
                                          <p:val>
                                            <p:clrVal>
                                              <a:schemeClr val="accent2"/>
                                            </p:clrVal>
                                          </p:val>
                                        </p:tav>
                                        <p:tav tm="50000">
                                          <p:val>
                                            <p:clrVal>
                                              <a:schemeClr val="hlink"/>
                                            </p:clrVal>
                                          </p:val>
                                        </p:tav>
                                      </p:tavLst>
                                    </p:anim>
                                    <p:set>
                                      <p:cBhvr>
                                        <p:cTn id="26" dur="80"/>
                                        <p:tgtEl>
                                          <p:spTgt spid="2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5" grpId="0"/>
    </p:bldLst>
  </p:timing>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38"/>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38"/>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1.xml><?xml version="1.0" encoding="utf-8"?>
<p:tagLst xmlns:p="http://schemas.openxmlformats.org/presentationml/2006/main">
  <p:tag name="KSO_WM_TEMPLATE_THUMBS_INDEX" val="1、4、7、9、11、16、19、20、21、22、23、26、29、34、38"/>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538"/>
</p:tagLst>
</file>

<file path=ppt/tags/tag15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38_10*i*1"/>
  <p:tag name="KSO_WM_TEMPLATE_CATEGORY" val="custom"/>
  <p:tag name="KSO_WM_TEMPLATE_INDEX" val="20204538"/>
  <p:tag name="KSO_WM_UNIT_BK_DARK_LIGHT" val="2"/>
  <p:tag name="KSO_WM_UNIT_LAYERLEVEL" val="1"/>
  <p:tag name="KSO_WM_TAG_VERSION" val="1.0"/>
  <p:tag name="KSO_WM_BEAUTIFY_FLAG" val="#wm#"/>
</p:tagLst>
</file>

<file path=ppt/tags/tag153.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10*a*1"/>
  <p:tag name="KSO_WM_TEMPLATE_CATEGORY" val="custom"/>
  <p:tag name="KSO_WM_TEMPLATE_INDEX" val="20204538"/>
  <p:tag name="KSO_WM_UNIT_LAYERLEVEL" val="1"/>
  <p:tag name="KSO_WM_TAG_VERSION" val="1.0"/>
  <p:tag name="KSO_WM_BEAUTIFY_FLAG" val="#wm#"/>
  <p:tag name="KSO_WM_UNIT_PRESET_TEXT" val="单击添加大标题"/>
  <p:tag name="KSO_WM_UNIT_ISNUMDGMTITLE" val="0"/>
</p:tagLst>
</file>

<file path=ppt/tags/tag154.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38_1*i*1"/>
  <p:tag name="KSO_WM_TEMPLATE_CATEGORY" val="custom"/>
  <p:tag name="KSO_WM_TEMPLATE_INDEX" val="20204538"/>
  <p:tag name="KSO_WM_UNIT_LAYERLEVEL" val="1"/>
  <p:tag name="KSO_WM_TAG_VERSION" val="1.0"/>
  <p:tag name="KSO_WM_BEAUTIFY_FLAG" val="#wm#"/>
</p:tagLst>
</file>

<file path=ppt/tags/tag15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38_1*f*1"/>
  <p:tag name="KSO_WM_TEMPLATE_CATEGORY" val="custom"/>
  <p:tag name="KSO_WM_TEMPLATE_INDEX" val="20204538"/>
  <p:tag name="KSO_WM_UNIT_LAYERLEVEL" val="1"/>
  <p:tag name="KSO_WM_TAG_VERSION" val="1.0"/>
  <p:tag name="KSO_WM_BEAUTIFY_FLAG" val="#wm#"/>
  <p:tag name="KSO_WM_UNIT_PRESET_TEXT" val="汇报人姓名"/>
  <p:tag name="KSO_WM_UNIT_SUBTYPE" val="b"/>
</p:tagLst>
</file>

<file path=ppt/tags/tag15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custom20204538_1*f*2"/>
  <p:tag name="KSO_WM_TEMPLATE_CATEGORY" val="custom"/>
  <p:tag name="KSO_WM_TEMPLATE_INDEX" val="20204538"/>
  <p:tag name="KSO_WM_UNIT_LAYERLEVEL" val="1"/>
  <p:tag name="KSO_WM_TAG_VERSION" val="1.0"/>
  <p:tag name="KSO_WM_BEAUTIFY_FLAG" val="#wm#"/>
  <p:tag name="KSO_WM_UNIT_PRESET_TEXT" val="2020/01/01"/>
  <p:tag name="KSO_WM_UNIT_SUBTYPE" val="c"/>
</p:tagLst>
</file>

<file path=ppt/tags/tag158.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538_1*a*1"/>
  <p:tag name="KSO_WM_TEMPLATE_CATEGORY" val="custom"/>
  <p:tag name="KSO_WM_TEMPLATE_INDEX" val="20204538"/>
  <p:tag name="KSO_WM_UNIT_LAYERLEVEL" val="1"/>
  <p:tag name="KSO_WM_TAG_VERSION" val="1.0"/>
  <p:tag name="KSO_WM_BEAUTIFY_FLAG" val="#wm#"/>
  <p:tag name="KSO_WM_UNIT_PRESET_TEXT" val="营销策划书"/>
  <p:tag name="KSO_WM_UNIT_ISNUMDGMTITLE" val="0"/>
</p:tagLst>
</file>

<file path=ppt/tags/tag15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custom20204538_1*f*2"/>
  <p:tag name="KSO_WM_TEMPLATE_CATEGORY" val="custom"/>
  <p:tag name="KSO_WM_TEMPLATE_INDEX" val="20204538"/>
  <p:tag name="KSO_WM_UNIT_LAYERLEVEL" val="1"/>
  <p:tag name="KSO_WM_TAG_VERSION" val="1.0"/>
  <p:tag name="KSO_WM_BEAUTIFY_FLAG" val="#wm#"/>
  <p:tag name="KSO_WM_UNIT_PRESET_TEXT" val="2020/01/01"/>
  <p:tag name="KSO_WM_UNIT_SUBTYPE" val="c"/>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EMPLATE_THUMBS_INDEX" val="1、4、7、9、11、16、19、20、21、22、23、26、29、34、38"/>
  <p:tag name="KSO_WM_SLIDE_ID" val="custom20204538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538"/>
  <p:tag name="KSO_WM_SLIDE_LAYOUT" val="a_b_f"/>
  <p:tag name="KSO_WM_SLIDE_LAYOUT_CNT" val="1_1_2"/>
  <p:tag name="KSO_WM_SPECIAL_SOURCE" val="bdnull"/>
</p:tagLst>
</file>

<file path=ppt/tags/tag161.xml><?xml version="1.0" encoding="utf-8"?>
<p:tagLst xmlns:p="http://schemas.openxmlformats.org/presentationml/2006/main">
  <p:tag name="KSO_WM_UNIT_COLOR_SCHEME_SHAPE_ID" val="20"/>
  <p:tag name="KSO_WM_UNIT_COLOR_SCHEME_PARENT_PAGE" val="0_4"/>
  <p:tag name="KSO_WM_UNIT_ISCONTENTSTITLE" val="1"/>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538_5*a*1"/>
  <p:tag name="KSO_WM_TEMPLATE_CATEGORY" val="custom"/>
  <p:tag name="KSO_WM_TEMPLATE_INDEX" val="20204538"/>
  <p:tag name="KSO_WM_UNIT_LAYERLEVEL" val="1"/>
  <p:tag name="KSO_WM_TAG_VERSION" val="1.0"/>
  <p:tag name="KSO_WM_BEAUTIFY_FLAG" val="#wm#"/>
  <p:tag name="KSO_WM_UNIT_PRESET_TEXT" val="目录/CONTENTS"/>
  <p:tag name="KSO_WM_UNIT_ISNUMDGMTITLE" val="0"/>
  <p:tag name="KSO_WM_UNIT_TEXT_FILL_FORE_SCHEMECOLOR_INDEX" val="5"/>
  <p:tag name="KSO_WM_UNIT_TEXT_FILL_TYPE" val="1"/>
  <p:tag name="KSO_WM_UNIT_USESOURCEFORMAT_APPLY" val="1"/>
</p:tagLst>
</file>

<file path=ppt/tags/tag162.xml><?xml version="1.0" encoding="utf-8"?>
<p:tagLst xmlns:p="http://schemas.openxmlformats.org/presentationml/2006/main">
  <p:tag name="KSO_WM_UNIT_FILL_FORE_SCHEMECOLOR_INDEX" val="14"/>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538_5*l_h_i*1_1_1"/>
  <p:tag name="KSO_WM_TEMPLATE_CATEGORY" val="custom"/>
  <p:tag name="KSO_WM_TEMPLATE_INDEX" val="20204538"/>
  <p:tag name="KSO_WM_UNIT_LAYERLEVEL" val="1_1_1"/>
  <p:tag name="KSO_WM_TAG_VERSION" val="1.0"/>
  <p:tag name="KSO_WM_BEAUTIFY_FLAG" val="#wm#"/>
</p:tagLst>
</file>

<file path=ppt/tags/tag163.xml><?xml version="1.0" encoding="utf-8"?>
<p:tagLst xmlns:p="http://schemas.openxmlformats.org/presentationml/2006/main">
  <p:tag name="PA" val="v3.0.1"/>
  <p:tag name="KSO_WM_UNIT_TEXT_FILL_FORE_SCHEMECOLOR_INDEX" val="14"/>
  <p:tag name="KSO_WM_UNIT_TEXT_FILL_TYPE" val="1"/>
  <p:tag name="KSO_WM_UNIT_USESOURCEFORMAT_APPLY" val="1"/>
  <p:tag name="KSO_WM_UNIT_NOCLEAR" val="0"/>
  <p:tag name="KSO_WM_UNIT_VALUE" val="4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538_5*l_h_f*1_1_1"/>
  <p:tag name="KSO_WM_TEMPLATE_CATEGORY" val="custom"/>
  <p:tag name="KSO_WM_TEMPLATE_INDEX" val="20204538"/>
  <p:tag name="KSO_WM_UNIT_LAYERLEVEL" val="1_1_1"/>
  <p:tag name="KSO_WM_TAG_VERSION" val="1.0"/>
  <p:tag name="KSO_WM_BEAUTIFY_FLAG" val="#wm#"/>
  <p:tag name="KSO_WM_UNIT_PRESET_TEXT" val="单击此处输入你的正文，请尽量言简意赅的阐述观点"/>
  <p:tag name="KSO_WM_UNIT_SUBTYPE" val="a"/>
</p:tagLst>
</file>

<file path=ppt/tags/tag164.xml><?xml version="1.0" encoding="utf-8"?>
<p:tagLst xmlns:p="http://schemas.openxmlformats.org/presentationml/2006/main">
  <p:tag name="PA" val="v3.0.1"/>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538_5*l_h_i*1_1_1"/>
  <p:tag name="KSO_WM_TEMPLATE_CATEGORY" val="custom"/>
  <p:tag name="KSO_WM_TEMPLATE_INDEX" val="20204538"/>
  <p:tag name="KSO_WM_UNIT_LAYERLEVEL" val="1_1_1"/>
  <p:tag name="KSO_WM_TAG_VERSION" val="1.0"/>
  <p:tag name="KSO_WM_BEAUTIFY_FLAG" val="#wm#"/>
</p:tagLst>
</file>

<file path=ppt/tags/tag165.xml><?xml version="1.0" encoding="utf-8"?>
<p:tagLst xmlns:p="http://schemas.openxmlformats.org/presentationml/2006/main">
  <p:tag name="KSO_WM_UNIT_FILL_FORE_SCHEMECOLOR_INDEX" val="14"/>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538_5*l_h_i*1_3_1"/>
  <p:tag name="KSO_WM_TEMPLATE_CATEGORY" val="custom"/>
  <p:tag name="KSO_WM_TEMPLATE_INDEX" val="20204538"/>
  <p:tag name="KSO_WM_UNIT_LAYERLEVEL" val="1_1_1"/>
  <p:tag name="KSO_WM_TAG_VERSION" val="1.0"/>
  <p:tag name="KSO_WM_BEAUTIFY_FLAG" val="#wm#"/>
</p:tagLst>
</file>

<file path=ppt/tags/tag166.xml><?xml version="1.0" encoding="utf-8"?>
<p:tagLst xmlns:p="http://schemas.openxmlformats.org/presentationml/2006/main">
  <p:tag name="PA" val="v3.0.1"/>
  <p:tag name="KSO_WM_UNIT_TEXT_FILL_FORE_SCHEMECOLOR_INDEX" val="14"/>
  <p:tag name="KSO_WM_UNIT_TEXT_FILL_TYPE" val="1"/>
  <p:tag name="KSO_WM_UNIT_USESOURCEFORMAT_APPLY" val="1"/>
  <p:tag name="KSO_WM_UNIT_NOCLEAR" val="0"/>
  <p:tag name="KSO_WM_UNIT_VALUE" val="4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538_5*l_h_f*1_3_1"/>
  <p:tag name="KSO_WM_TEMPLATE_CATEGORY" val="custom"/>
  <p:tag name="KSO_WM_TEMPLATE_INDEX" val="20204538"/>
  <p:tag name="KSO_WM_UNIT_LAYERLEVEL" val="1_1_1"/>
  <p:tag name="KSO_WM_TAG_VERSION" val="1.0"/>
  <p:tag name="KSO_WM_BEAUTIFY_FLAG" val="#wm#"/>
  <p:tag name="KSO_WM_UNIT_PRESET_TEXT" val="单击此处输入你的正文，请尽量言简意赅的阐述观点"/>
  <p:tag name="KSO_WM_UNIT_SUBTYPE" val="a"/>
</p:tagLst>
</file>

<file path=ppt/tags/tag167.xml><?xml version="1.0" encoding="utf-8"?>
<p:tagLst xmlns:p="http://schemas.openxmlformats.org/presentationml/2006/main">
  <p:tag name="PA" val="v3.0.1"/>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538_5*l_h_i*1_3_1"/>
  <p:tag name="KSO_WM_TEMPLATE_CATEGORY" val="custom"/>
  <p:tag name="KSO_WM_TEMPLATE_INDEX" val="20204538"/>
  <p:tag name="KSO_WM_UNIT_LAYERLEVEL" val="1_1_1"/>
  <p:tag name="KSO_WM_TAG_VERSION" val="1.0"/>
  <p:tag name="KSO_WM_BEAUTIFY_FLAG" val="#wm#"/>
</p:tagLst>
</file>

<file path=ppt/tags/tag168.xml><?xml version="1.0" encoding="utf-8"?>
<p:tagLst xmlns:p="http://schemas.openxmlformats.org/presentationml/2006/main">
  <p:tag name="KSO_WM_UNIT_FILL_FORE_SCHEMECOLOR_INDEX" val="14"/>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538_5*l_h_i*1_2_1"/>
  <p:tag name="KSO_WM_TEMPLATE_CATEGORY" val="custom"/>
  <p:tag name="KSO_WM_TEMPLATE_INDEX" val="20204538"/>
  <p:tag name="KSO_WM_UNIT_LAYERLEVEL" val="1_1_1"/>
  <p:tag name="KSO_WM_TAG_VERSION" val="1.0"/>
  <p:tag name="KSO_WM_BEAUTIFY_FLAG" val="#wm#"/>
</p:tagLst>
</file>

<file path=ppt/tags/tag169.xml><?xml version="1.0" encoding="utf-8"?>
<p:tagLst xmlns:p="http://schemas.openxmlformats.org/presentationml/2006/main">
  <p:tag name="PA" val="v3.0.1"/>
  <p:tag name="KSO_WM_UNIT_TEXT_FILL_FORE_SCHEMECOLOR_INDEX" val="14"/>
  <p:tag name="KSO_WM_UNIT_TEXT_FILL_TYPE" val="1"/>
  <p:tag name="KSO_WM_UNIT_USESOURCEFORMAT_APPLY" val="1"/>
  <p:tag name="KSO_WM_UNIT_NOCLEAR" val="0"/>
  <p:tag name="KSO_WM_UNIT_VALUE" val="4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538_5*l_h_f*1_2_1"/>
  <p:tag name="KSO_WM_TEMPLATE_CATEGORY" val="custom"/>
  <p:tag name="KSO_WM_TEMPLATE_INDEX" val="20204538"/>
  <p:tag name="KSO_WM_UNIT_LAYERLEVEL" val="1_1_1"/>
  <p:tag name="KSO_WM_TAG_VERSION" val="1.0"/>
  <p:tag name="KSO_WM_BEAUTIFY_FLAG" val="#wm#"/>
  <p:tag name="KSO_WM_UNIT_PRESET_TEXT" val="单击此处输入你的正文，请尽量言简意赅的阐述观点"/>
  <p:tag name="KSO_WM_UNIT_SUBTYPE" val="a"/>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PA" val="v3.0.1"/>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538_5*l_h_i*1_2_1"/>
  <p:tag name="KSO_WM_TEMPLATE_CATEGORY" val="custom"/>
  <p:tag name="KSO_WM_TEMPLATE_INDEX" val="20204538"/>
  <p:tag name="KSO_WM_UNIT_LAYERLEVEL" val="1_1_1"/>
  <p:tag name="KSO_WM_TAG_VERSION" val="1.0"/>
  <p:tag name="KSO_WM_BEAUTIFY_FLAG" val="#wm#"/>
</p:tagLst>
</file>

<file path=ppt/tags/tag171.xml><?xml version="1.0" encoding="utf-8"?>
<p:tagLst xmlns:p="http://schemas.openxmlformats.org/presentationml/2006/main">
  <p:tag name="KSO_WM_UNIT_FILL_FORE_SCHEMECOLOR_INDEX" val="14"/>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538_5*l_h_i*1_4_1"/>
  <p:tag name="KSO_WM_TEMPLATE_CATEGORY" val="custom"/>
  <p:tag name="KSO_WM_TEMPLATE_INDEX" val="20204538"/>
  <p:tag name="KSO_WM_UNIT_LAYERLEVEL" val="1_1_1"/>
  <p:tag name="KSO_WM_TAG_VERSION" val="1.0"/>
  <p:tag name="KSO_WM_BEAUTIFY_FLAG" val="#wm#"/>
</p:tagLst>
</file>

<file path=ppt/tags/tag172.xml><?xml version="1.0" encoding="utf-8"?>
<p:tagLst xmlns:p="http://schemas.openxmlformats.org/presentationml/2006/main">
  <p:tag name="PA" val="v3.0.1"/>
  <p:tag name="KSO_WM_UNIT_TEXT_FILL_FORE_SCHEMECOLOR_INDEX" val="14"/>
  <p:tag name="KSO_WM_UNIT_TEXT_FILL_TYPE" val="1"/>
  <p:tag name="KSO_WM_UNIT_USESOURCEFORMAT_APPLY" val="1"/>
  <p:tag name="KSO_WM_UNIT_NOCLEAR" val="0"/>
  <p:tag name="KSO_WM_UNIT_VALUE" val="4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538_5*l_h_f*1_1_1"/>
  <p:tag name="KSO_WM_TEMPLATE_CATEGORY" val="custom"/>
  <p:tag name="KSO_WM_TEMPLATE_INDEX" val="20204538"/>
  <p:tag name="KSO_WM_UNIT_LAYERLEVEL" val="1_1_1"/>
  <p:tag name="KSO_WM_TAG_VERSION" val="1.0"/>
  <p:tag name="KSO_WM_BEAUTIFY_FLAG" val="#wm#"/>
  <p:tag name="KSO_WM_UNIT_PRESET_TEXT" val="单击此处输入你的正文，请尽量言简意赅的阐述观点"/>
  <p:tag name="KSO_WM_UNIT_SUBTYPE" val="a"/>
</p:tagLst>
</file>

<file path=ppt/tags/tag173.xml><?xml version="1.0" encoding="utf-8"?>
<p:tagLst xmlns:p="http://schemas.openxmlformats.org/presentationml/2006/main">
  <p:tag name="PA" val="v3.0.1"/>
  <p:tag name="KSO_WM_UNIT_TEXT_FILL_FORE_SCHEMECOLOR_INDEX" val="14"/>
  <p:tag name="KSO_WM_UNIT_TEXT_FILL_TYPE" val="1"/>
  <p:tag name="KSO_WM_UNIT_USESOURCEFORMAT_APPLY" val="1"/>
  <p:tag name="KSO_WM_UNIT_NOCLEAR" val="0"/>
  <p:tag name="KSO_WM_UNIT_VALUE" val="4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538_5*l_h_f*1_1_1"/>
  <p:tag name="KSO_WM_TEMPLATE_CATEGORY" val="custom"/>
  <p:tag name="KSO_WM_TEMPLATE_INDEX" val="20204538"/>
  <p:tag name="KSO_WM_UNIT_LAYERLEVEL" val="1_1_1"/>
  <p:tag name="KSO_WM_TAG_VERSION" val="1.0"/>
  <p:tag name="KSO_WM_BEAUTIFY_FLAG" val="#wm#"/>
  <p:tag name="KSO_WM_UNIT_PRESET_TEXT" val="单击此处输入你的正文，请尽量言简意赅的阐述观点"/>
  <p:tag name="KSO_WM_UNIT_SUBTYPE" val="a"/>
</p:tagLst>
</file>

<file path=ppt/tags/tag174.xml><?xml version="1.0" encoding="utf-8"?>
<p:tagLst xmlns:p="http://schemas.openxmlformats.org/presentationml/2006/main">
  <p:tag name="PA" val="v3.0.1"/>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538_5*l_h_i*1_3_1"/>
  <p:tag name="KSO_WM_TEMPLATE_CATEGORY" val="custom"/>
  <p:tag name="KSO_WM_TEMPLATE_INDEX" val="20204538"/>
  <p:tag name="KSO_WM_UNIT_LAYERLEVEL" val="1_1_1"/>
  <p:tag name="KSO_WM_TAG_VERSION" val="1.0"/>
  <p:tag name="KSO_WM_BEAUTIFY_FLAG" val="#wm#"/>
</p:tagLst>
</file>

<file path=ppt/tags/tag175.xml><?xml version="1.0" encoding="utf-8"?>
<p:tagLst xmlns:p="http://schemas.openxmlformats.org/presentationml/2006/main">
  <p:tag name="PA" val="v3.0.1"/>
  <p:tag name="KSO_WM_UNIT_TEXT_FILL_FORE_SCHEMECOLOR_INDEX" val="14"/>
  <p:tag name="KSO_WM_UNIT_TEXT_FILL_TYPE" val="1"/>
  <p:tag name="KSO_WM_UNIT_USESOURCEFORMAT_APPLY" val="1"/>
  <p:tag name="KSO_WM_UNIT_NOCLEAR" val="0"/>
  <p:tag name="KSO_WM_UNIT_VALUE" val="4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538_5*l_h_f*1_1_1"/>
  <p:tag name="KSO_WM_TEMPLATE_CATEGORY" val="custom"/>
  <p:tag name="KSO_WM_TEMPLATE_INDEX" val="20204538"/>
  <p:tag name="KSO_WM_UNIT_LAYERLEVEL" val="1_1_1"/>
  <p:tag name="KSO_WM_TAG_VERSION" val="1.0"/>
  <p:tag name="KSO_WM_BEAUTIFY_FLAG" val="#wm#"/>
  <p:tag name="KSO_WM_UNIT_PRESET_TEXT" val="单击此处输入你的正文，请尽量言简意赅的阐述观点"/>
  <p:tag name="KSO_WM_UNIT_SUBTYPE" val="a"/>
</p:tagLst>
</file>

<file path=ppt/tags/tag176.xml><?xml version="1.0" encoding="utf-8"?>
<p:tagLst xmlns:p="http://schemas.openxmlformats.org/presentationml/2006/main">
  <p:tag name="KSO_WM_SLIDE_ID" val="custom20204538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BEAUTIFY_FLAG" val="#wm#"/>
  <p:tag name="KSO_WM_TEMPLATE_CATEGORY" val="custom"/>
  <p:tag name="KSO_WM_TEMPLATE_INDEX" val="20204538"/>
  <p:tag name="KSO_WM_SLIDE_LAYOUT" val="a_l"/>
  <p:tag name="KSO_WM_SLIDE_LAYOUT_CNT" val="1_1"/>
  <p:tag name="KSO_WM_SPECIAL_SOURCE" val="bdnull"/>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38_7*i*1"/>
  <p:tag name="KSO_WM_TEMPLATE_CATEGORY" val="custom"/>
  <p:tag name="KSO_WM_TEMPLATE_INDEX" val="20204538"/>
  <p:tag name="KSO_WM_UNIT_LAYERLEVEL" val="1"/>
  <p:tag name="KSO_WM_TAG_VERSION" val="1.0"/>
  <p:tag name="KSO_WM_BEAUTIFY_FLAG" val="#wm#"/>
</p:tagLst>
</file>

<file path=ppt/tags/tag178.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8_7*e*1"/>
  <p:tag name="KSO_WM_TEMPLATE_CATEGORY" val="custom"/>
  <p:tag name="KSO_WM_TEMPLATE_INDEX" val="20204538"/>
  <p:tag name="KSO_WM_UNIT_LAYERLEVEL" val="1"/>
  <p:tag name="KSO_WM_TAG_VERSION" val="1.0"/>
  <p:tag name="KSO_WM_BEAUTIFY_FLAG" val="#wm#"/>
  <p:tag name="KSO_WM_UNIT_PRESET_TEXT" val="01"/>
</p:tagLst>
</file>

<file path=ppt/tags/tag179.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538_7*a*1"/>
  <p:tag name="KSO_WM_TEMPLATE_CATEGORY" val="custom"/>
  <p:tag name="KSO_WM_TEMPLATE_INDEX" val="20204538"/>
  <p:tag name="KSO_WM_UNIT_LAYERLEVEL" val="1"/>
  <p:tag name="KSO_WM_TAG_VERSION" val="1.0"/>
  <p:tag name="KSO_WM_BEAUTIFY_FLAG" val="#wm#"/>
  <p:tag name="KSO_WM_UNIT_PRESET_TEXT" val="单击添加大标题"/>
  <p:tag name="KSO_WM_UNIT_ISNUMDGMTITLE" val="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SLIDE_ID" val="custom2020453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38"/>
  <p:tag name="KSO_WM_SLIDE_LAYOUT" val="a_e"/>
  <p:tag name="KSO_WM_SLIDE_LAYOUT_CNT" val="1_1"/>
  <p:tag name="KSO_WM_SPECIAL_SOURCE" val="bdnull"/>
</p:tagLst>
</file>

<file path=ppt/tags/tag181.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82.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183.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84.xml><?xml version="1.0" encoding="utf-8"?>
<p:tagLst xmlns:p="http://schemas.openxmlformats.org/presentationml/2006/main">
  <p:tag name="KSO_WM_UNIT_TABLE_BEAUTIFY" val="smartTable{be187502-792a-4af8-bed4-26d7e5078811}"/>
  <p:tag name="TABLE_ENDDRAG_ORIGIN_RECT" val="842*180"/>
  <p:tag name="TABLE_ENDDRAG_RECT" val="47*287*842*180"/>
</p:tagLst>
</file>

<file path=ppt/tags/tag185.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186.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87.xml><?xml version="1.0" encoding="utf-8"?>
<p:tagLst xmlns:p="http://schemas.openxmlformats.org/presentationml/2006/main">
  <p:tag name="KSO_WM_UNIT_TABLE_BEAUTIFY" val="smartTable{be187502-792a-4af8-bed4-26d7e5078811}"/>
  <p:tag name="TABLE_ENDDRAG_ORIGIN_RECT" val="842*180"/>
  <p:tag name="TABLE_ENDDRAG_RECT" val="47*287*842*180"/>
</p:tagLst>
</file>

<file path=ppt/tags/tag188.xml><?xml version="1.0" encoding="utf-8"?>
<p:tagLst xmlns:p="http://schemas.openxmlformats.org/presentationml/2006/main">
  <p:tag name="KSO_WM_UNIT_TABLE_BEAUTIFY" val="smartTable{ce672085-15ec-449a-9616-c591d0a65011}"/>
</p:tagLst>
</file>

<file path=ppt/tags/tag189.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91.xml><?xml version="1.0" encoding="utf-8"?>
<p:tagLst xmlns:p="http://schemas.openxmlformats.org/presentationml/2006/main">
  <p:tag name="KSO_WM_UNIT_TABLE_BEAUTIFY" val="smartTable{7bbfe23e-f422-406e-8365-ef2fed152326}"/>
  <p:tag name="TABLE_ENDDRAG_ORIGIN_RECT" val="354*240"/>
  <p:tag name="TABLE_ENDDRAG_RECT" val="32*233*354*240"/>
</p:tagLst>
</file>

<file path=ppt/tags/tag192.xml><?xml version="1.0" encoding="utf-8"?>
<p:tagLst xmlns:p="http://schemas.openxmlformats.org/presentationml/2006/main">
  <p:tag name="KSO_WM_UNIT_TABLE_BEAUTIFY" val="smartTable{be187502-792a-4af8-bed4-26d7e5078811}"/>
  <p:tag name="TABLE_ENDDRAG_ORIGIN_RECT" val="354*240"/>
  <p:tag name="TABLE_ENDDRAG_RECT" val="32*233*354*240"/>
</p:tagLst>
</file>

<file path=ppt/tags/tag193.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194.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95.xml><?xml version="1.0" encoding="utf-8"?>
<p:tagLst xmlns:p="http://schemas.openxmlformats.org/presentationml/2006/main">
  <p:tag name="KSO_WM_UNIT_TABLE_BEAUTIFY" val="smartTable{be187502-792a-4af8-bed4-26d7e5078811}"/>
  <p:tag name="TABLE_ENDDRAG_ORIGIN_RECT" val="354*240"/>
  <p:tag name="TABLE_ENDDRAG_RECT" val="32*233*354*240"/>
</p:tagLst>
</file>

<file path=ppt/tags/tag196.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197.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198.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199.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TABLE_BEAUTIFY" val="smartTable{1726b736-3512-4e9c-bacf-3b17f2adfbf4}"/>
  <p:tag name="TABLE_ENDDRAG_ORIGIN_RECT" val="313*198"/>
  <p:tag name="TABLE_ENDDRAG_RECT" val="84*82*313*198"/>
</p:tagLst>
</file>

<file path=ppt/tags/tag201.xml><?xml version="1.0" encoding="utf-8"?>
<p:tagLst xmlns:p="http://schemas.openxmlformats.org/presentationml/2006/main">
  <p:tag name="KSO_WM_UNIT_TABLE_BEAUTIFY" val="smartTable{be187502-792a-4af8-bed4-26d7e5078811}"/>
  <p:tag name="TABLE_ENDDRAG_ORIGIN_RECT" val="313*198"/>
  <p:tag name="TABLE_ENDDRAG_RECT" val="84*82*313*198"/>
</p:tagLst>
</file>

<file path=ppt/tags/tag202.xml><?xml version="1.0" encoding="utf-8"?>
<p:tagLst xmlns:p="http://schemas.openxmlformats.org/presentationml/2006/main">
  <p:tag name="KSO_WM_UNIT_TABLE_BEAUTIFY" val="smartTable{1ae7ff93-cb7d-4acf-8700-92369a9908f5}"/>
  <p:tag name="TABLE_ENDDRAG_ORIGIN_RECT" val="313*198"/>
  <p:tag name="TABLE_ENDDRAG_RECT" val="84*82*313*198"/>
</p:tagLst>
</file>

<file path=ppt/tags/tag203.xml><?xml version="1.0" encoding="utf-8"?>
<p:tagLst xmlns:p="http://schemas.openxmlformats.org/presentationml/2006/main">
  <p:tag name="KSO_WM_UNIT_TABLE_BEAUTIFY" val="smartTable{84cc7c20-be30-478d-986d-c59e06ed2a7e}"/>
  <p:tag name="TABLE_ENDDRAG_ORIGIN_RECT" val="313*198"/>
  <p:tag name="TABLE_ENDDRAG_RECT" val="84*82*313*198"/>
</p:tagLst>
</file>

<file path=ppt/tags/tag204.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05.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06.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07.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08.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09.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11.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12.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13.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14.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15.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16.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17.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18.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19.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TABLE_BEAUTIFY" val="smartTable{1726b736-3512-4e9c-bacf-3b17f2adfbf4}"/>
  <p:tag name="TABLE_ENDDRAG_ORIGIN_RECT" val="313*198"/>
  <p:tag name="TABLE_ENDDRAG_RECT" val="84*82*313*198"/>
</p:tagLst>
</file>

<file path=ppt/tags/tag221.xml><?xml version="1.0" encoding="utf-8"?>
<p:tagLst xmlns:p="http://schemas.openxmlformats.org/presentationml/2006/main">
  <p:tag name="KSO_WM_UNIT_TABLE_BEAUTIFY" val="smartTable{be187502-792a-4af8-bed4-26d7e5078811}"/>
  <p:tag name="TABLE_ENDDRAG_ORIGIN_RECT" val="313*198"/>
  <p:tag name="TABLE_ENDDRAG_RECT" val="84*82*313*198"/>
</p:tagLst>
</file>

<file path=ppt/tags/tag222.xml><?xml version="1.0" encoding="utf-8"?>
<p:tagLst xmlns:p="http://schemas.openxmlformats.org/presentationml/2006/main">
  <p:tag name="KSO_WM_UNIT_TABLE_BEAUTIFY" val="smartTable{1ae7ff93-cb7d-4acf-8700-92369a9908f5}"/>
  <p:tag name="TABLE_ENDDRAG_ORIGIN_RECT" val="313*198"/>
  <p:tag name="TABLE_ENDDRAG_RECT" val="84*82*313*198"/>
</p:tagLst>
</file>

<file path=ppt/tags/tag223.xml><?xml version="1.0" encoding="utf-8"?>
<p:tagLst xmlns:p="http://schemas.openxmlformats.org/presentationml/2006/main">
  <p:tag name="KSO_WM_UNIT_TABLE_BEAUTIFY" val="smartTable{84cc7c20-be30-478d-986d-c59e06ed2a7e}"/>
  <p:tag name="TABLE_ENDDRAG_ORIGIN_RECT" val="313*198"/>
  <p:tag name="TABLE_ENDDRAG_RECT" val="84*82*313*198"/>
</p:tagLst>
</file>

<file path=ppt/tags/tag224.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25.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26.xml><?xml version="1.0" encoding="utf-8"?>
<p:tagLst xmlns:p="http://schemas.openxmlformats.org/presentationml/2006/main">
  <p:tag name="KSO_WM_UNIT_TABLE_BEAUTIFY" val="smartTable{1726b736-3512-4e9c-bacf-3b17f2adfbf4}"/>
  <p:tag name="TABLE_ENDDRAG_ORIGIN_RECT" val="198*195"/>
  <p:tag name="TABLE_ENDDRAG_RECT" val="286*221*198*195"/>
</p:tagLst>
</file>

<file path=ppt/tags/tag227.xml><?xml version="1.0" encoding="utf-8"?>
<p:tagLst xmlns:p="http://schemas.openxmlformats.org/presentationml/2006/main">
  <p:tag name="KSO_WM_UNIT_TABLE_BEAUTIFY" val="smartTable{be187502-792a-4af8-bed4-26d7e5078811}"/>
  <p:tag name="TABLE_ENDDRAG_ORIGIN_RECT" val="197*200"/>
  <p:tag name="TABLE_ENDDRAG_RECT" val="746*222*197*200"/>
</p:tagLst>
</file>

<file path=ppt/tags/tag228.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29.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31.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32.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38_7*i*1"/>
  <p:tag name="KSO_WM_TEMPLATE_CATEGORY" val="custom"/>
  <p:tag name="KSO_WM_TEMPLATE_INDEX" val="20204538"/>
  <p:tag name="KSO_WM_UNIT_LAYERLEVEL" val="1"/>
  <p:tag name="KSO_WM_TAG_VERSION" val="1.0"/>
  <p:tag name="KSO_WM_BEAUTIFY_FLAG" val="#wm#"/>
</p:tagLst>
</file>

<file path=ppt/tags/tag234.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8_7*e*1"/>
  <p:tag name="KSO_WM_TEMPLATE_CATEGORY" val="custom"/>
  <p:tag name="KSO_WM_TEMPLATE_INDEX" val="20204538"/>
  <p:tag name="KSO_WM_UNIT_LAYERLEVEL" val="1"/>
  <p:tag name="KSO_WM_TAG_VERSION" val="1.0"/>
  <p:tag name="KSO_WM_BEAUTIFY_FLAG" val="#wm#"/>
  <p:tag name="KSO_WM_UNIT_PRESET_TEXT" val="01"/>
</p:tagLst>
</file>

<file path=ppt/tags/tag235.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538_7*a*1"/>
  <p:tag name="KSO_WM_TEMPLATE_CATEGORY" val="custom"/>
  <p:tag name="KSO_WM_TEMPLATE_INDEX" val="20204538"/>
  <p:tag name="KSO_WM_UNIT_LAYERLEVEL" val="1"/>
  <p:tag name="KSO_WM_TAG_VERSION" val="1.0"/>
  <p:tag name="KSO_WM_BEAUTIFY_FLAG" val="#wm#"/>
  <p:tag name="KSO_WM_UNIT_PRESET_TEXT" val="单击添加大标题"/>
  <p:tag name="KSO_WM_UNIT_ISNUMDGMTITLE" val="0"/>
</p:tagLst>
</file>

<file path=ppt/tags/tag236.xml><?xml version="1.0" encoding="utf-8"?>
<p:tagLst xmlns:p="http://schemas.openxmlformats.org/presentationml/2006/main">
  <p:tag name="KSO_WM_SLIDE_ID" val="custom2020453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38"/>
  <p:tag name="KSO_WM_SLIDE_LAYOUT" val="a_e"/>
  <p:tag name="KSO_WM_SLIDE_LAYOUT_CNT" val="1_1"/>
  <p:tag name="KSO_WM_SPECIAL_SOURCE" val="bdnull"/>
</p:tagLst>
</file>

<file path=ppt/tags/tag237.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38.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39.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41.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42.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43.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44.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45.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46.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47.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48.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49.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38_7*i*1"/>
  <p:tag name="KSO_WM_TEMPLATE_CATEGORY" val="custom"/>
  <p:tag name="KSO_WM_TEMPLATE_INDEX" val="20204538"/>
  <p:tag name="KSO_WM_UNIT_LAYERLEVEL" val="1"/>
  <p:tag name="KSO_WM_TAG_VERSION" val="1.0"/>
  <p:tag name="KSO_WM_BEAUTIFY_FLAG" val="#wm#"/>
</p:tagLst>
</file>

<file path=ppt/tags/tag252.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8_7*e*1"/>
  <p:tag name="KSO_WM_TEMPLATE_CATEGORY" val="custom"/>
  <p:tag name="KSO_WM_TEMPLATE_INDEX" val="20204538"/>
  <p:tag name="KSO_WM_UNIT_LAYERLEVEL" val="1"/>
  <p:tag name="KSO_WM_TAG_VERSION" val="1.0"/>
  <p:tag name="KSO_WM_BEAUTIFY_FLAG" val="#wm#"/>
  <p:tag name="KSO_WM_UNIT_PRESET_TEXT" val="01"/>
</p:tagLst>
</file>

<file path=ppt/tags/tag253.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538_7*a*1"/>
  <p:tag name="KSO_WM_TEMPLATE_CATEGORY" val="custom"/>
  <p:tag name="KSO_WM_TEMPLATE_INDEX" val="20204538"/>
  <p:tag name="KSO_WM_UNIT_LAYERLEVEL" val="1"/>
  <p:tag name="KSO_WM_TAG_VERSION" val="1.0"/>
  <p:tag name="KSO_WM_BEAUTIFY_FLAG" val="#wm#"/>
  <p:tag name="KSO_WM_UNIT_PRESET_TEXT" val="单击添加大标题"/>
  <p:tag name="KSO_WM_UNIT_ISNUMDGMTITLE" val="0"/>
</p:tagLst>
</file>

<file path=ppt/tags/tag254.xml><?xml version="1.0" encoding="utf-8"?>
<p:tagLst xmlns:p="http://schemas.openxmlformats.org/presentationml/2006/main">
  <p:tag name="KSO_WM_SLIDE_ID" val="custom2020453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38"/>
  <p:tag name="KSO_WM_SLIDE_LAYOUT" val="a_e"/>
  <p:tag name="KSO_WM_SLIDE_LAYOUT_CNT" val="1_1"/>
  <p:tag name="KSO_WM_SPECIAL_SOURCE" val="bdnull"/>
</p:tagLst>
</file>

<file path=ppt/tags/tag255.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8_9*a*1"/>
  <p:tag name="KSO_WM_TEMPLATE_CATEGORY" val="custom"/>
  <p:tag name="KSO_WM_TEMPLATE_INDEX" val="20204538"/>
  <p:tag name="KSO_WM_UNIT_LAYERLEVEL" val="1"/>
  <p:tag name="KSO_WM_TAG_VERSION" val="1.0"/>
  <p:tag name="KSO_WM_BEAUTIFY_FLAG" val="#wm#"/>
  <p:tag name="KSO_WM_UNIT_PRESET_TEXT" val="单击此处添加大标题"/>
  <p:tag name="KSO_WM_UNIT_ISNUMDGMTITLE" val="0"/>
</p:tagLst>
</file>

<file path=ppt/tags/tag256.xml><?xml version="1.0" encoding="utf-8"?>
<p:tagLst xmlns:p="http://schemas.openxmlformats.org/presentationml/2006/main">
  <p:tag name="KSO_WM_BEAUTIFY_FLAG" val="#wm#"/>
  <p:tag name="KSO_WM_TEMPLATE_CATEGORY" val="custom"/>
  <p:tag name="KSO_WM_TEMPLATE_INDEX" val="20204538"/>
  <p:tag name="KSO_WM_SPECIAL_SOURCE" val="bdnull"/>
</p:tagLst>
</file>

<file path=ppt/tags/tag257.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538_38*a*1"/>
  <p:tag name="KSO_WM_TEMPLATE_CATEGORY" val="custom"/>
  <p:tag name="KSO_WM_TEMPLATE_INDEX" val="20204538"/>
  <p:tag name="KSO_WM_UNIT_LAYERLEVEL" val="1"/>
  <p:tag name="KSO_WM_TAG_VERSION" val="1.0"/>
  <p:tag name="KSO_WM_BEAUTIFY_FLAG" val="#wm#"/>
  <p:tag name="KSO_WM_UNIT_PRESET_TEXT" val="谢谢聆听"/>
  <p:tag name="KSO_WM_UNIT_ISNUMDGMTITLE" val="0"/>
</p:tagLst>
</file>

<file path=ppt/tags/tag258.xml><?xml version="1.0" encoding="utf-8"?>
<p:tagLst xmlns:p="http://schemas.openxmlformats.org/presentationml/2006/main">
  <p:tag name="KSO_WM_SLIDE_ID" val="custom20204538_38"/>
  <p:tag name="KSO_WM_TEMPLATE_SUBCATEGORY" val="0"/>
  <p:tag name="KSO_WM_TEMPLATE_MASTER_TYPE" val="1"/>
  <p:tag name="KSO_WM_TEMPLATE_COLOR_TYPE" val="1"/>
  <p:tag name="KSO_WM_SLIDE_TYPE" val="endPage"/>
  <p:tag name="KSO_WM_SLIDE_SUBTYPE" val="pureTxt"/>
  <p:tag name="KSO_WM_SLIDE_ITEM_CNT" val="0"/>
  <p:tag name="KSO_WM_SLIDE_INDEX" val="38"/>
  <p:tag name="KSO_WM_TAG_VERSION" val="1.0"/>
  <p:tag name="KSO_WM_BEAUTIFY_FLAG" val="#wm#"/>
  <p:tag name="KSO_WM_TEMPLATE_CATEGORY" val="custom"/>
  <p:tag name="KSO_WM_TEMPLATE_INDEX" val="20204538"/>
  <p:tag name="KSO_WM_SLIDE_LAYOUT" val="a_b"/>
  <p:tag name="KSO_WM_SLIDE_LAYOUT_CNT" val="1_1"/>
  <p:tag name="KSO_WM_SPECIAL_SOURCE" val="bdnull"/>
</p:tagLst>
</file>

<file path=ppt/tags/tag259.xml><?xml version="1.0" encoding="utf-8"?>
<p:tagLst xmlns:p="http://schemas.openxmlformats.org/presentationml/2006/main">
  <p:tag name="KSO_DOCER_TEMPLATE_OPEN_ONCE_MARK" val="1"/>
  <p:tag name="COMMONDATA" val="eyJoZGlkIjoiMDIzYWFkYjQ1ZDBkZTljODNmMWU1ZWQ3MTFiZmQyNmQifQ=="/>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WPS主题色">
      <a:dk1>
        <a:srgbClr val="000000"/>
      </a:dk1>
      <a:lt1>
        <a:srgbClr val="FFFFFF"/>
      </a:lt1>
      <a:dk2>
        <a:srgbClr val="ECEEEF"/>
      </a:dk2>
      <a:lt2>
        <a:srgbClr val="FCFDFD"/>
      </a:lt2>
      <a:accent1>
        <a:srgbClr val="547D9D"/>
      </a:accent1>
      <a:accent2>
        <a:srgbClr val="437F81"/>
      </a:accent2>
      <a:accent3>
        <a:srgbClr val="4F7A5C"/>
      </a:accent3>
      <a:accent4>
        <a:srgbClr val="6E6D45"/>
      </a:accent4>
      <a:accent5>
        <a:srgbClr val="905E43"/>
      </a:accent5>
      <a:accent6>
        <a:srgbClr val="9D545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5098</Words>
  <Application>WPS 演示</Application>
  <PresentationFormat>自定义</PresentationFormat>
  <Paragraphs>958</Paragraphs>
  <Slides>32</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Arial</vt:lpstr>
      <vt:lpstr>宋体</vt:lpstr>
      <vt:lpstr>Wingdings</vt:lpstr>
      <vt:lpstr>微软雅黑</vt:lpstr>
      <vt:lpstr>Segoe UI</vt:lpstr>
      <vt:lpstr>汉仪旗黑-85S</vt:lpstr>
      <vt:lpstr>黑体</vt:lpstr>
      <vt:lpstr>Calibri</vt:lpstr>
      <vt:lpstr>Arial Unicode MS</vt:lpstr>
      <vt:lpstr>Wingdings</vt:lpstr>
      <vt:lpstr>Cambria Math</vt:lpstr>
      <vt:lpstr>1_Office 主题​​</vt:lpstr>
      <vt:lpstr>算法与数据结构</vt:lpstr>
      <vt:lpstr>PowerPoint 演示文稿</vt:lpstr>
      <vt:lpstr>哈夫曼树的相关概念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构建哈夫曼树的方法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课后作业</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算法与数据结构</dc:title>
  <dc:creator/>
  <cp:lastModifiedBy>刘渠</cp:lastModifiedBy>
  <cp:revision>590</cp:revision>
  <dcterms:created xsi:type="dcterms:W3CDTF">2019-06-19T02:08:00Z</dcterms:created>
  <dcterms:modified xsi:type="dcterms:W3CDTF">2022-11-23T17:28:44Z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4185EB4C5C1B4E9D9A14C6894F3F9A7E</vt:lpwstr>
  </property>
</Properties>
</file>