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heme/theme2.xml" ContentType="application/vnd.openxmlformats-officedocument.them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1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2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notesSlides/notesSlide3.xml" ContentType="application/vnd.openxmlformats-officedocument.presentationml.notesSl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4.xml" ContentType="application/vnd.openxmlformats-officedocument.presentationml.notesSlide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notesSlides/notesSlide5.xml" ContentType="application/vnd.openxmlformats-officedocument.presentationml.notesSlid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notesSlides/notesSlide6.xml" ContentType="application/vnd.openxmlformats-officedocument.presentationml.notesSlid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1617" r:id="rId2"/>
    <p:sldId id="1136" r:id="rId3"/>
    <p:sldId id="1437" r:id="rId4"/>
    <p:sldId id="1474" r:id="rId5"/>
    <p:sldId id="1578" r:id="rId6"/>
    <p:sldId id="1615" r:id="rId7"/>
    <p:sldId id="1479" r:id="rId8"/>
    <p:sldId id="1576" r:id="rId9"/>
    <p:sldId id="1579" r:id="rId10"/>
    <p:sldId id="1582" r:id="rId11"/>
    <p:sldId id="1486" r:id="rId12"/>
    <p:sldId id="1491" r:id="rId13"/>
    <p:sldId id="1616" r:id="rId14"/>
    <p:sldId id="1584" r:id="rId15"/>
    <p:sldId id="1583" r:id="rId16"/>
    <p:sldId id="1498" r:id="rId17"/>
    <p:sldId id="1599" r:id="rId18"/>
    <p:sldId id="1600" r:id="rId19"/>
    <p:sldId id="1604" r:id="rId20"/>
    <p:sldId id="1605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41908"/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4" d="100"/>
          <a:sy n="94" d="100"/>
        </p:scale>
        <p:origin x="64" y="160"/>
      </p:cViewPr>
      <p:guideLst>
        <p:guide orient="horz" pos="2182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1-&gt;2-&gt;3</a:t>
            </a:r>
          </a:p>
          <a:p>
            <a:r>
              <a:rPr lang="en-US" altLang="zh-CN"/>
              <a:t>find(3) :   fa[3] = find(2)</a:t>
            </a:r>
          </a:p>
          <a:p>
            <a:r>
              <a:rPr lang="en-US" altLang="zh-CN"/>
              <a:t>find(2):    fa[2] = find(1)</a:t>
            </a:r>
          </a:p>
          <a:p>
            <a:r>
              <a:rPr lang="en-US" altLang="zh-CN"/>
              <a:t>fa[2] = 1</a:t>
            </a:r>
          </a:p>
          <a:p>
            <a:r>
              <a:rPr lang="en-US" altLang="zh-CN"/>
              <a:t>fa[3] = 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只用路径压缩：查询的复杂度</a:t>
            </a:r>
            <a:r>
              <a:rPr lang="en-US" altLang="zh-CN">
                <a:sym typeface="+mn-ea"/>
              </a:rPr>
              <a:t>O(1)~O(n)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只用按秩合并：查询的复杂度</a:t>
            </a:r>
            <a:r>
              <a:rPr lang="en-US" altLang="zh-CN">
                <a:sym typeface="+mn-ea"/>
              </a:rPr>
              <a:t>O(1)~O(logn)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递归写法：空间复杂度：最大</a:t>
            </a:r>
            <a:r>
              <a:rPr lang="en-US" altLang="zh-CN"/>
              <a:t>O(n</a:t>
            </a:r>
            <a:r>
              <a:rPr lang="zh-CN" altLang="en-US"/>
              <a:t>）</a:t>
            </a:r>
          </a:p>
          <a:p>
            <a:r>
              <a:rPr lang="zh-CN" altLang="en-US"/>
              <a:t>非递归写法：空间复杂度</a:t>
            </a:r>
            <a:r>
              <a:rPr lang="en-US" altLang="zh-CN"/>
              <a:t> O(1)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file:///C:\Users\1V994W2\PycharmProjects\PPT_Background_Generation/pic_temp/pic_sup.png" TargetMode="External"/><Relationship Id="rId5" Type="http://schemas.openxmlformats.org/officeDocument/2006/relationships/tags" Target="../tags/tag15.xml"/><Relationship Id="rId10" Type="http://schemas.openxmlformats.org/officeDocument/2006/relationships/image" Target="../media/image1.png"/><Relationship Id="rId4" Type="http://schemas.openxmlformats.org/officeDocument/2006/relationships/tags" Target="../tags/tag14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image" Target="../media/image3.png"/><Relationship Id="rId5" Type="http://schemas.openxmlformats.org/officeDocument/2006/relationships/tags" Target="../tags/tag82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81.xml"/><Relationship Id="rId9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8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9" Type="http://schemas.openxmlformats.org/officeDocument/2006/relationships/image" Target="file:///C:\Users\1V994W2\PycharmProjects\PPT_Background_Generation/pic_temp/pic_sup.png" TargetMode="Externa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image" Target="../media/image3.png"/><Relationship Id="rId5" Type="http://schemas.openxmlformats.org/officeDocument/2006/relationships/tags" Target="../tags/tag95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94.xml"/><Relationship Id="rId9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../media/image3.png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image" Target="../media/image2.png"/><Relationship Id="rId5" Type="http://schemas.openxmlformats.org/officeDocument/2006/relationships/tags" Target="../tags/tag10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11.xml"/><Relationship Id="rId10" Type="http://schemas.openxmlformats.org/officeDocument/2006/relationships/image" Target="../media/image2.png"/><Relationship Id="rId4" Type="http://schemas.openxmlformats.org/officeDocument/2006/relationships/tags" Target="../tags/tag110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image" Target="../media/image2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19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image" Target="../media/image2.pn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29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134.xml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tags" Target="../tags/tag146.xml"/><Relationship Id="rId17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36.xml"/><Relationship Id="rId16" Type="http://schemas.openxmlformats.org/officeDocument/2006/relationships/image" Target="../media/image3.png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5" Type="http://schemas.openxmlformats.org/officeDocument/2006/relationships/image" Target="file:///C:\Users\1V994W2\PycharmProjects\PPT_Background_Generation/pic_temp/0_pic_quater_left_up.png" TargetMode="External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image" Target="../media/image6.png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image" Target="../media/image2.png"/><Relationship Id="rId5" Type="http://schemas.openxmlformats.org/officeDocument/2006/relationships/tags" Target="../tags/tag15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23.xml"/><Relationship Id="rId10" Type="http://schemas.openxmlformats.org/officeDocument/2006/relationships/image" Target="../media/image2.png"/><Relationship Id="rId4" Type="http://schemas.openxmlformats.org/officeDocument/2006/relationships/tags" Target="../tags/tag22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tags" Target="../tags/tag29.xml"/><Relationship Id="rId7" Type="http://schemas.openxmlformats.org/officeDocument/2006/relationships/image" Target="../media/image4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../media/image3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2.png"/><Relationship Id="rId5" Type="http://schemas.openxmlformats.org/officeDocument/2006/relationships/tags" Target="../tags/tag3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2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image" Target="../media/image3.png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56.xml"/><Relationship Id="rId10" Type="http://schemas.openxmlformats.org/officeDocument/2006/relationships/image" Target="../media/image3.png"/><Relationship Id="rId4" Type="http://schemas.openxmlformats.org/officeDocument/2006/relationships/tags" Target="../tags/tag55.xml"/><Relationship Id="rId9" Type="http://schemas.openxmlformats.org/officeDocument/2006/relationships/image" Target="file:///C:\Users\1V994W2\Documents\Tencent%20Files\574576071\FileRecv\&#25340;&#35013;&#32032;&#26448;\forright\\06\subject_holdleft_84,125,158_0_staid_full_0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3.pn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2.png"/><Relationship Id="rId5" Type="http://schemas.openxmlformats.org/officeDocument/2006/relationships/tags" Target="../tags/tag6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image" Target="../media/image3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74.xml"/><Relationship Id="rId10" Type="http://schemas.openxmlformats.org/officeDocument/2006/relationships/image" Target="../media/image2.png"/><Relationship Id="rId4" Type="http://schemas.openxmlformats.org/officeDocument/2006/relationships/tags" Target="../tags/tag73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1"/>
            </p:custDataLst>
          </p:nvPr>
        </p:nvPicPr>
        <p:blipFill>
          <a:blip r:embed="rId10" r:link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5"/>
            </p:custDataLst>
          </p:nvPr>
        </p:nvSpPr>
        <p:spPr>
          <a:xfrm>
            <a:off x="6432557" y="4663337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6432557" y="5138317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7"/>
            </p:custDataLst>
          </p:nvPr>
        </p:nvSpPr>
        <p:spPr>
          <a:xfrm>
            <a:off x="6432556" y="3188232"/>
            <a:ext cx="4826000" cy="111125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6432557" y="2012848"/>
            <a:ext cx="4825365" cy="970915"/>
          </a:xfrm>
          <a:prstGeom prst="rect">
            <a:avLst/>
          </a:prstGeo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5"/>
            </p:custDataLst>
          </p:nvPr>
        </p:nvSpPr>
        <p:spPr>
          <a:xfrm>
            <a:off x="6604000" y="3651568"/>
            <a:ext cx="4826000" cy="111125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18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6"/>
            </p:custDataLst>
          </p:nvPr>
        </p:nvSpPr>
        <p:spPr>
          <a:xfrm>
            <a:off x="6604000" y="2095183"/>
            <a:ext cx="4825365" cy="1351915"/>
          </a:xfrm>
          <a:prstGeom prst="rect">
            <a:avLst/>
          </a:prstGeo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0" name="图片 9"/>
            <p:cNvPicPr/>
            <p:nvPr userDrawn="1">
              <p:custDataLst>
                <p:tags r:id="rId9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10"/>
              </p:custDataLst>
            </p:nvPr>
          </p:nvPicPr>
          <p:blipFill>
            <a:blip r:embed="rId14" r:link="rId15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  <a:prstGeom prst="rect">
            <a:avLst/>
          </a:prstGeo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0" name="图片 9"/>
            <p:cNvPicPr/>
            <p:nvPr userDrawn="1">
              <p:custDataLst>
                <p:tags r:id="rId9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10"/>
              </p:custDataLst>
            </p:nvPr>
          </p:nvPicPr>
          <p:blipFill>
            <a:blip r:embed="rId14" r:link="rId15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6269233"/>
            <a:ext cx="12192000" cy="588767"/>
            <a:chOff x="0" y="6269233"/>
            <a:chExt cx="12192000" cy="588767"/>
          </a:xfrm>
        </p:grpSpPr>
        <p:pic>
          <p:nvPicPr>
            <p:cNvPr id="12" name="图片 11"/>
            <p:cNvPicPr/>
            <p:nvPr userDrawn="1">
              <p:custDataLst>
                <p:tags r:id="rId11"/>
              </p:custDataLst>
            </p:nvPr>
          </p:nvPicPr>
          <p:blipFill>
            <a:blip r:embed="rId14" r:link="rId15" cstate="screen"/>
            <a:stretch>
              <a:fillRect/>
            </a:stretch>
          </p:blipFill>
          <p:spPr>
            <a:xfrm>
              <a:off x="11471910" y="6269233"/>
              <a:ext cx="720090" cy="58876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12"/>
              </p:custDataLst>
            </p:nvPr>
          </p:nvPicPr>
          <p:blipFill>
            <a:blip r:embed="rId16" r:link="rId17" cstate="screen"/>
            <a:stretch>
              <a:fillRect/>
            </a:stretch>
          </p:blipFill>
          <p:spPr>
            <a:xfrm>
              <a:off x="0" y="6269233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5533275"/>
            <a:ext cx="12191999" cy="1324725"/>
            <a:chOff x="0" y="5533275"/>
            <a:chExt cx="12191999" cy="1324725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0571797" y="5533275"/>
              <a:ext cx="1620202" cy="1324725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0" y="5533275"/>
              <a:ext cx="1620202" cy="132472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  <a:prstGeom prst="rect">
            <a:avLst/>
          </a:prstGeo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5"/>
            </p:custDataLst>
          </p:nvPr>
        </p:nvSpPr>
        <p:spPr>
          <a:xfrm>
            <a:off x="4759960" y="2913698"/>
            <a:ext cx="4880610" cy="1081405"/>
          </a:xfrm>
          <a:prstGeom prst="rect">
            <a:avLst/>
          </a:prstGeo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  <a:prstGeom prst="rect">
            <a:avLst/>
          </a:prstGeo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1" name="图片 10"/>
            <p:cNvPicPr/>
            <p:nvPr userDrawn="1">
              <p:custDataLst>
                <p:tags r:id="rId10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11"/>
              </p:custDataLst>
            </p:nvPr>
          </p:nvPicPr>
          <p:blipFill>
            <a:blip r:embed="rId15" r:link="rId16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  <a:prstGeom prst="rect">
            <a:avLst/>
          </a:prstGeo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8" r:link="rId9" cstate="screen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67775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2023/2/15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28" Type="http://schemas.openxmlformats.org/officeDocument/2006/relationships/tags" Target="../tags/tag10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Relationship Id="rId27" Type="http://schemas.openxmlformats.org/officeDocument/2006/relationships/tags" Target="../tags/tag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itle 6"/>
          <p:cNvSpPr txBox="1"/>
          <p:nvPr userDrawn="1">
            <p:custDataLst>
              <p:tags r:id="rId27"/>
            </p:custDataLst>
          </p:nvPr>
        </p:nvSpPr>
        <p:spPr>
          <a:xfrm>
            <a:off x="608399" y="143475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itle 6"/>
          <p:cNvSpPr txBox="1"/>
          <p:nvPr userDrawn="1">
            <p:custDataLst>
              <p:tags r:id="rId2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7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7.png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4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8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4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4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0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5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4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2.png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73FD51-514C-B2E5-F02C-7726D336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6084" y="6368018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FE20FF-1E4E-9B53-EAEF-1EECEB09EB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4" name="矩形">
            <a:extLst>
              <a:ext uri="{FF2B5EF4-FFF2-40B4-BE49-F238E27FC236}">
                <a16:creationId xmlns:a16="http://schemas.microsoft.com/office/drawing/2014/main" id="{B0F45866-ED6C-277C-9D4C-ACB6696B8F39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51F57CF2-DBE1-5ACA-A92B-367CB6604A72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8F087758-C7F3-B109-A63E-B99F3E6C1FA8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2EE4FBB5-5348-979A-2C19-54918BF53D00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8B4FF5-3E5C-3CE2-B0A2-495CF3824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6A75081-BFEF-2E07-7A17-5B7AE67AAEDD}"/>
              </a:ext>
            </a:extLst>
          </p:cNvPr>
          <p:cNvSpPr/>
          <p:nvPr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441727-D416-A858-D4C6-2CB27297ACCF}"/>
              </a:ext>
            </a:extLst>
          </p:cNvPr>
          <p:cNvSpPr/>
          <p:nvPr/>
        </p:nvSpPr>
        <p:spPr>
          <a:xfrm>
            <a:off x="4942238" y="2892667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并查集数据结构</a:t>
            </a:r>
          </a:p>
        </p:txBody>
      </p:sp>
    </p:spTree>
    <p:extLst>
      <p:ext uri="{BB962C8B-B14F-4D97-AF65-F5344CB8AC3E}">
        <p14:creationId xmlns:p14="http://schemas.microsoft.com/office/powerpoint/2010/main" val="188010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3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02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>
                <a:sym typeface="Arial" panose="020B0604020202020204" pitchFamily="34" charset="0"/>
              </a:rPr>
              <a:t>路径压缩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10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形成长链问题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" y="1964055"/>
            <a:ext cx="3515360" cy="3253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610" y="1209675"/>
            <a:ext cx="1640840" cy="49860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340" y="1209675"/>
            <a:ext cx="3616325" cy="490283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4771390" y="3191510"/>
            <a:ext cx="2610485" cy="1312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8610" y="346710"/>
            <a:ext cx="1624330" cy="64877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路径压缩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8020" y="807085"/>
            <a:ext cx="10854690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3600"/>
              <a:t>让每个结点到根结点的路径尽可能短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8330" y="1718945"/>
            <a:ext cx="11189970" cy="3559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int find(int x)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    if(x 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!</a:t>
            </a: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= 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[x])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		p</a:t>
            </a: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[x]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= find(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[x])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	return p[x];</a:t>
            </a:r>
            <a:endParaRPr sz="32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路径压缩</a:t>
            </a:r>
          </a:p>
        </p:txBody>
      </p:sp>
      <p:sp>
        <p:nvSpPr>
          <p:cNvPr id="3" name="椭圆 2"/>
          <p:cNvSpPr/>
          <p:nvPr/>
        </p:nvSpPr>
        <p:spPr>
          <a:xfrm>
            <a:off x="1743075" y="813435"/>
            <a:ext cx="1184910" cy="118491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/>
              <a:t>1</a:t>
            </a:r>
          </a:p>
        </p:txBody>
      </p:sp>
      <p:cxnSp>
        <p:nvCxnSpPr>
          <p:cNvPr id="4" name="曲线连接符 3"/>
          <p:cNvCxnSpPr/>
          <p:nvPr/>
        </p:nvCxnSpPr>
        <p:spPr>
          <a:xfrm rot="10800000" flipH="1">
            <a:off x="1743075" y="819785"/>
            <a:ext cx="592455" cy="592455"/>
          </a:xfrm>
          <a:prstGeom prst="curvedConnector4">
            <a:avLst>
              <a:gd name="adj1" fmla="val -52090"/>
              <a:gd name="adj2" fmla="val 154555"/>
            </a:avLst>
          </a:prstGeom>
          <a:ln w="381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743075" y="2329180"/>
            <a:ext cx="1184910" cy="118491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/>
              <a:t>2</a:t>
            </a:r>
          </a:p>
        </p:txBody>
      </p:sp>
      <p:sp>
        <p:nvSpPr>
          <p:cNvPr id="6" name="椭圆 5"/>
          <p:cNvSpPr/>
          <p:nvPr/>
        </p:nvSpPr>
        <p:spPr>
          <a:xfrm>
            <a:off x="1743075" y="3860165"/>
            <a:ext cx="1184910" cy="118491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/>
              <a:t>3</a:t>
            </a:r>
          </a:p>
        </p:txBody>
      </p:sp>
      <p:sp>
        <p:nvSpPr>
          <p:cNvPr id="7" name="椭圆 6"/>
          <p:cNvSpPr/>
          <p:nvPr/>
        </p:nvSpPr>
        <p:spPr>
          <a:xfrm>
            <a:off x="1743075" y="5466715"/>
            <a:ext cx="1184910" cy="118491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/>
              <a:t>4</a:t>
            </a:r>
          </a:p>
        </p:txBody>
      </p:sp>
      <p:cxnSp>
        <p:nvCxnSpPr>
          <p:cNvPr id="9" name="直接箭头连接符 8"/>
          <p:cNvCxnSpPr>
            <a:stCxn id="5" idx="0"/>
            <a:endCxn id="3" idx="4"/>
          </p:cNvCxnSpPr>
          <p:nvPr/>
        </p:nvCxnSpPr>
        <p:spPr>
          <a:xfrm flipV="1">
            <a:off x="2335530" y="1998345"/>
            <a:ext cx="0" cy="33083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5" idx="4"/>
          </p:cNvCxnSpPr>
          <p:nvPr/>
        </p:nvCxnSpPr>
        <p:spPr>
          <a:xfrm flipV="1">
            <a:off x="2335530" y="3514090"/>
            <a:ext cx="0" cy="58610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0"/>
            <a:endCxn id="6" idx="4"/>
          </p:cNvCxnSpPr>
          <p:nvPr/>
        </p:nvCxnSpPr>
        <p:spPr>
          <a:xfrm flipV="1">
            <a:off x="2335530" y="5045075"/>
            <a:ext cx="0" cy="42164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52334758"/>
              </p:ext>
            </p:extLst>
          </p:nvPr>
        </p:nvGraphicFramePr>
        <p:xfrm>
          <a:off x="4328795" y="887730"/>
          <a:ext cx="710882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1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1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下标</a:t>
                      </a: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030210" y="2599055"/>
            <a:ext cx="3407410" cy="119888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find(4);</a:t>
            </a: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find(3);</a:t>
            </a:r>
          </a:p>
        </p:txBody>
      </p:sp>
      <p:sp>
        <p:nvSpPr>
          <p:cNvPr id="15" name="椭圆 14"/>
          <p:cNvSpPr/>
          <p:nvPr/>
        </p:nvSpPr>
        <p:spPr>
          <a:xfrm>
            <a:off x="164465" y="2329180"/>
            <a:ext cx="1184910" cy="118491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/>
              <a:t>4</a:t>
            </a:r>
          </a:p>
        </p:txBody>
      </p:sp>
      <p:cxnSp>
        <p:nvCxnSpPr>
          <p:cNvPr id="16" name="直接箭头连接符 15"/>
          <p:cNvCxnSpPr>
            <a:stCxn id="15" idx="7"/>
            <a:endCxn id="3" idx="3"/>
          </p:cNvCxnSpPr>
          <p:nvPr/>
        </p:nvCxnSpPr>
        <p:spPr>
          <a:xfrm flipV="1">
            <a:off x="1176020" y="1824990"/>
            <a:ext cx="740410" cy="67754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321685" y="2329180"/>
            <a:ext cx="1184910" cy="118491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/>
              <a:t>3</a:t>
            </a:r>
          </a:p>
        </p:txBody>
      </p:sp>
      <p:cxnSp>
        <p:nvCxnSpPr>
          <p:cNvPr id="18" name="直接箭头连接符 17"/>
          <p:cNvCxnSpPr>
            <a:stCxn id="17" idx="1"/>
            <a:endCxn id="3" idx="5"/>
          </p:cNvCxnSpPr>
          <p:nvPr/>
        </p:nvCxnSpPr>
        <p:spPr>
          <a:xfrm flipH="1" flipV="1">
            <a:off x="2754630" y="1824990"/>
            <a:ext cx="740410" cy="67754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527665" y="1419225"/>
            <a:ext cx="406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0527665" y="1410970"/>
            <a:ext cx="406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105265" y="1419225"/>
            <a:ext cx="406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105265" y="1410970"/>
            <a:ext cx="406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8" dur="8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9" dur="8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8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  <p:bldP spid="6" grpId="0" bldLvl="0" animBg="1"/>
      <p:bldP spid="6" grpId="1" animBg="1"/>
      <p:bldP spid="7" grpId="0" bldLvl="0" animBg="1"/>
      <p:bldP spid="7" grpId="1" bldLvl="0" animBg="1"/>
      <p:bldP spid="14" grpId="0" bldLvl="0" animBg="1"/>
      <p:bldP spid="15" grpId="2" animBg="1"/>
      <p:bldP spid="17" grpId="0" bldLvl="0" animBg="1"/>
      <p:bldP spid="17" grpId="1" bldLvl="0" animBg="1"/>
      <p:bldP spid="17" grpId="2" animBg="1"/>
      <p:bldP spid="19" grpId="0"/>
      <p:bldP spid="19" grpId="1"/>
      <p:bldP spid="20" grpId="0"/>
      <p:bldP spid="21" grpId="0"/>
      <p:bldP spid="21" grpId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3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03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>
                <a:sym typeface="Arial" panose="020B0604020202020204" pitchFamily="34" charset="0"/>
              </a:rPr>
              <a:t>按秩合并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14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100" y="1406525"/>
            <a:ext cx="4784090" cy="4943475"/>
          </a:xfrm>
          <a:prstGeom prst="rect">
            <a:avLst/>
          </a:prstGeom>
        </p:spPr>
      </p:pic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合并问题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8330" y="1057910"/>
            <a:ext cx="6126480" cy="2416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altLang="en-US" sz="3600"/>
              <a:t>应该将谁的父结点设为谁？</a:t>
            </a:r>
          </a:p>
          <a:p>
            <a:pPr indent="0" algn="l">
              <a:lnSpc>
                <a:spcPct val="140000"/>
              </a:lnSpc>
              <a:buFont typeface="Wingdings" panose="05000000000000000000" charset="0"/>
              <a:buNone/>
            </a:pPr>
            <a:endParaRPr lang="zh-CN" altLang="en-US" sz="3600"/>
          </a:p>
          <a:p>
            <a:pPr marL="457200" indent="-45720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3600"/>
              <a:t>合并后树的深度应尽可能小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按秩合并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8330" y="1017905"/>
            <a:ext cx="96443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秩</a:t>
            </a:r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(rank)</a:t>
            </a:r>
            <a:r>
              <a:rPr lang="zh-CN" altLang="en-US" sz="4000"/>
              <a:t>：树的高度</a:t>
            </a:r>
          </a:p>
          <a:p>
            <a:pPr>
              <a:lnSpc>
                <a:spcPct val="140000"/>
              </a:lnSpc>
            </a:pP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按秩合并</a:t>
            </a:r>
            <a:r>
              <a:rPr lang="zh-CN" altLang="en-US" sz="4000"/>
              <a:t>：把高度较小的树的根结点连接到高度较大的树的根结点上。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4004945"/>
            <a:ext cx="10577195" cy="162262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>
                <a:latin typeface="Consolas" panose="020B0609020204030204" charset="0"/>
                <a:cs typeface="Consolas" panose="020B0609020204030204" charset="0"/>
                <a:sym typeface="+mn-ea"/>
              </a:rPr>
              <a:t>int rk[N];</a:t>
            </a:r>
            <a:r>
              <a:rPr lang="en-US" altLang="zh-CN" sz="4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//rk[i]:</a:t>
            </a:r>
            <a:r>
              <a:rPr lang="zh-CN" altLang="en-US" sz="4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以</a:t>
            </a:r>
            <a:r>
              <a:rPr lang="en-US" altLang="zh-CN" sz="4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zh-CN" altLang="en-US" sz="4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结点为根结点的树的高度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按秩合并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8000" y="782955"/>
            <a:ext cx="10926445" cy="60750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void merge(int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, int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y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//合并i结点和j结点所在的集合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   int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x = find(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),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y = find(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y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);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//先找到两个根</a:t>
            </a:r>
            <a:r>
              <a:rPr lang="zh-CN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结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点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if(px == py) return;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根结点相同，就不用合并了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if(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  <a:sym typeface="+mn-ea"/>
              </a:rPr>
              <a:t>rk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[x] &lt; 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  <a:sym typeface="+mn-ea"/>
              </a:rPr>
              <a:t>rk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[y])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高度低的树作为高度高的树的子树</a:t>
            </a:r>
            <a:endParaRPr sz="24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x] =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y;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   else if(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  <a:sym typeface="+mn-ea"/>
              </a:rPr>
              <a:t>rk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[x] &gt; 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  <a:sym typeface="+mn-ea"/>
              </a:rPr>
              <a:t>rk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[y])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y] =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x;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   else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//如果</a:t>
            </a:r>
            <a:r>
              <a:rPr lang="zh-CN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高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度相同，则新的</a:t>
            </a:r>
            <a:r>
              <a:rPr lang="zh-CN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树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的</a:t>
            </a:r>
            <a:r>
              <a:rPr lang="zh-CN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高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度+1</a:t>
            </a:r>
            <a:endParaRPr sz="24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   {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        p[px] = py;</a:t>
            </a:r>
            <a:endParaRPr sz="24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  <a:sym typeface="+mn-ea"/>
              </a:rPr>
              <a:t>rk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[y]++;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2" dur="8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3" dur="8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8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8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8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8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allAtOnce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两种优化的比较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3530" y="1807210"/>
            <a:ext cx="11583670" cy="22440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3600"/>
              <a:t>都是以缩短查询路径为目的</a:t>
            </a:r>
          </a:p>
          <a:p>
            <a:pPr marL="571500" indent="-5715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3600"/>
              <a:t>两种优化可以同时进行，查询操作几乎可以降到O</a:t>
            </a:r>
            <a:r>
              <a:rPr lang="en-US" altLang="zh-CN" sz="3600"/>
              <a:t>(</a:t>
            </a:r>
            <a:r>
              <a:rPr lang="zh-CN" altLang="en-US" sz="3600"/>
              <a:t>1</a:t>
            </a:r>
            <a:r>
              <a:rPr lang="en-US" altLang="zh-CN" sz="3600"/>
              <a:t>)</a:t>
            </a:r>
            <a:endParaRPr lang="zh-CN" altLang="en-US" sz="3600"/>
          </a:p>
          <a:p>
            <a:pPr marL="1028700" lvl="1" indent="-571500">
              <a:lnSpc>
                <a:spcPct val="140000"/>
              </a:lnSpc>
              <a:buFont typeface="Wingdings" panose="05000000000000000000" charset="0"/>
              <a:buChar char="n"/>
            </a:pPr>
            <a:r>
              <a:rPr lang="zh-CN" altLang="en-US" sz="2800" i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路径压缩会导致</a:t>
            </a:r>
            <a:r>
              <a:rPr lang="zh-CN" altLang="en-US" sz="2800" i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rk</a:t>
            </a:r>
            <a:r>
              <a:rPr lang="zh-CN" altLang="en-US" sz="2800" i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i]</a:t>
            </a:r>
            <a:r>
              <a:rPr lang="zh-CN" altLang="en-US" sz="2800" i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不准确，但依然可以反映树的高度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608330" y="1038860"/>
            <a:ext cx="301688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路径压缩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08165" y="1038860"/>
            <a:ext cx="301688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按秩合并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6400203" y="206762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折角形 33"/>
          <p:cNvSpPr/>
          <p:nvPr>
            <p:custDataLst>
              <p:tags r:id="rId3"/>
            </p:custDataLst>
          </p:nvPr>
        </p:nvSpPr>
        <p:spPr>
          <a:xfrm>
            <a:off x="609036" y="2067624"/>
            <a:ext cx="5182845" cy="3960956"/>
          </a:xfrm>
          <a:prstGeom prst="foldedCorner">
            <a:avLst>
              <a:gd name="adj" fmla="val 16445"/>
            </a:avLst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9770" y="2220595"/>
            <a:ext cx="4830445" cy="363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zh-CN" sz="3200"/>
              <a:t>压缩程度较高</a:t>
            </a:r>
            <a:endParaRPr lang="en-US" altLang="zh-CN" sz="3200"/>
          </a:p>
          <a:p>
            <a:pPr marL="342900" indent="-342900" algn="l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 sz="3200"/>
              <a:t>破坏树形结构</a:t>
            </a:r>
          </a:p>
          <a:p>
            <a:pPr marL="342900" indent="-342900" algn="l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 sz="3200"/>
              <a:t>使用递归，可能栈溢出</a:t>
            </a:r>
          </a:p>
          <a:p>
            <a:pPr indent="0" algn="l">
              <a:lnSpc>
                <a:spcPct val="180000"/>
              </a:lnSpc>
              <a:buFont typeface="Wingdings" panose="05000000000000000000" charset="0"/>
              <a:buNone/>
            </a:pPr>
            <a:r>
              <a:rPr lang="zh-CN" altLang="en-US" sz="3200"/>
              <a:t>（可以用非递归写法优化）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8330" y="1038860"/>
            <a:ext cx="301688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路径压缩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08165" y="1038860"/>
            <a:ext cx="301688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按秩合并</a:t>
            </a:r>
          </a:p>
        </p:txBody>
      </p: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两种优化的比较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76695" y="2220595"/>
            <a:ext cx="4830445" cy="186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zh-CN" sz="3200"/>
              <a:t>压缩程度较低</a:t>
            </a:r>
          </a:p>
          <a:p>
            <a:pPr marL="342900" indent="-342900" algn="l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 sz="3200"/>
              <a:t>不破坏树形结构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3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01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>
                <a:sym typeface="Arial" panose="020B0604020202020204" pitchFamily="34" charset="0"/>
              </a:rPr>
              <a:t>并查集概念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路径压缩：非递归写法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1015" y="932815"/>
            <a:ext cx="11082020" cy="573405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int find(int x)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int k, t, r;</a:t>
            </a: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//r:根结点 </a:t>
            </a: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k = r = x;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while(r != </a:t>
            </a: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[r])     </a:t>
            </a: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//查找根结点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    r = </a:t>
            </a: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[r];      </a:t>
            </a: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//找到根结点，用r记录 </a:t>
            </a: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   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while(k != r)</a:t>
            </a: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  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//将从x到r的整条路径上的结点的父结点都设为r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    t = </a:t>
            </a: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[k];       </a:t>
            </a: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//用t暂存k的父结点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[k] = r;       </a:t>
            </a: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en-US"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[k]指向根结点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    k = t;           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//k指向暂存的父结点 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}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return r;         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//返回根结点</a:t>
            </a: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        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2" dur="8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3" dur="8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8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8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8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8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并查集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136015"/>
            <a:ext cx="10958830" cy="363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并查集</a:t>
            </a:r>
            <a:r>
              <a:rPr lang="zh-CN" altLang="en-US" sz="3600"/>
              <a:t>用于解决一些元素分组的问题。它管理一系列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不相交</a:t>
            </a:r>
            <a:r>
              <a:rPr lang="zh-CN" altLang="en-US" sz="3600"/>
              <a:t>的集合，并支持两种操作：</a:t>
            </a:r>
          </a:p>
          <a:p>
            <a:pPr marL="914400" lvl="1" indent="-457200">
              <a:lnSpc>
                <a:spcPct val="160000"/>
              </a:lnSpc>
              <a:buFont typeface="Wingdings" panose="05000000000000000000" charset="0"/>
              <a:buChar char="n"/>
            </a:pPr>
            <a:r>
              <a:rPr lang="zh-CN" altLang="en-US" sz="3600" b="1"/>
              <a:t>合并</a:t>
            </a:r>
            <a:r>
              <a:rPr lang="zh-CN" altLang="en-US" sz="3600"/>
              <a:t>：把两个不相交的集合合并为一个集合。</a:t>
            </a:r>
          </a:p>
          <a:p>
            <a:pPr marL="914400" lvl="1" indent="-457200">
              <a:lnSpc>
                <a:spcPct val="160000"/>
              </a:lnSpc>
              <a:buFont typeface="Wingdings" panose="05000000000000000000" charset="0"/>
              <a:buChar char="n"/>
            </a:pPr>
            <a:r>
              <a:rPr lang="zh-CN" altLang="en-US" sz="3600" b="1"/>
              <a:t>查询</a:t>
            </a:r>
            <a:r>
              <a:rPr lang="zh-CN" altLang="en-US" sz="3600"/>
              <a:t>：查询两个元素是否在同一个集合中。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并查集思想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7345" y="910590"/>
            <a:ext cx="9142730" cy="1419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3600"/>
              <a:t>用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树结构</a:t>
            </a:r>
            <a:r>
              <a:rPr lang="zh-CN" altLang="en-US" sz="3600"/>
              <a:t>表示一个集合</a:t>
            </a:r>
          </a:p>
          <a:p>
            <a:pPr marL="571500" indent="-5715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3600"/>
              <a:t>代表元法：用树的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根结点</a:t>
            </a:r>
            <a:r>
              <a:rPr lang="zh-CN" altLang="en-US" sz="3600"/>
              <a:t>代表这个集合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7382510" y="2056765"/>
            <a:ext cx="3672205" cy="4305300"/>
            <a:chOff x="11626" y="3239"/>
            <a:chExt cx="5783" cy="6780"/>
          </a:xfrm>
        </p:grpSpPr>
        <p:sp>
          <p:nvSpPr>
            <p:cNvPr id="14" name="椭圆 13"/>
            <p:cNvSpPr/>
            <p:nvPr/>
          </p:nvSpPr>
          <p:spPr>
            <a:xfrm>
              <a:off x="13587" y="3239"/>
              <a:ext cx="1591" cy="159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E</a:t>
              </a:r>
            </a:p>
          </p:txBody>
        </p:sp>
        <p:sp>
          <p:nvSpPr>
            <p:cNvPr id="22" name="椭圆 21"/>
            <p:cNvSpPr/>
            <p:nvPr/>
          </p:nvSpPr>
          <p:spPr>
            <a:xfrm>
              <a:off x="13587" y="5801"/>
              <a:ext cx="1591" cy="159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F</a:t>
              </a:r>
            </a:p>
          </p:txBody>
        </p:sp>
        <p:cxnSp>
          <p:nvCxnSpPr>
            <p:cNvPr id="24" name="直接连接符 23"/>
            <p:cNvCxnSpPr>
              <a:stCxn id="14" idx="4"/>
              <a:endCxn id="22" idx="0"/>
            </p:cNvCxnSpPr>
            <p:nvPr/>
          </p:nvCxnSpPr>
          <p:spPr>
            <a:xfrm>
              <a:off x="14383" y="4830"/>
              <a:ext cx="0" cy="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11626" y="8363"/>
              <a:ext cx="1591" cy="159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G</a:t>
              </a:r>
            </a:p>
          </p:txBody>
        </p:sp>
        <p:sp>
          <p:nvSpPr>
            <p:cNvPr id="30" name="椭圆 29"/>
            <p:cNvSpPr/>
            <p:nvPr/>
          </p:nvSpPr>
          <p:spPr>
            <a:xfrm>
              <a:off x="15819" y="8429"/>
              <a:ext cx="1591" cy="159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H</a:t>
              </a:r>
            </a:p>
          </p:txBody>
        </p:sp>
        <p:cxnSp>
          <p:nvCxnSpPr>
            <p:cNvPr id="34" name="直接连接符 33"/>
            <p:cNvCxnSpPr>
              <a:stCxn id="22" idx="3"/>
              <a:endCxn id="29" idx="0"/>
            </p:cNvCxnSpPr>
            <p:nvPr/>
          </p:nvCxnSpPr>
          <p:spPr>
            <a:xfrm flipH="1">
              <a:off x="12422" y="7159"/>
              <a:ext cx="1398" cy="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2" idx="5"/>
              <a:endCxn id="30" idx="0"/>
            </p:cNvCxnSpPr>
            <p:nvPr/>
          </p:nvCxnSpPr>
          <p:spPr>
            <a:xfrm>
              <a:off x="14945" y="7159"/>
              <a:ext cx="1670" cy="1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椭圆 4"/>
          <p:cNvSpPr/>
          <p:nvPr/>
        </p:nvSpPr>
        <p:spPr>
          <a:xfrm>
            <a:off x="763270" y="3405505"/>
            <a:ext cx="1095375" cy="10953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/>
              <a:t>A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639060" y="2635885"/>
            <a:ext cx="3886835" cy="3853815"/>
            <a:chOff x="4156" y="4151"/>
            <a:chExt cx="6121" cy="6069"/>
          </a:xfrm>
        </p:grpSpPr>
        <p:sp>
          <p:nvSpPr>
            <p:cNvPr id="21" name="椭圆 20"/>
            <p:cNvSpPr/>
            <p:nvPr/>
          </p:nvSpPr>
          <p:spPr>
            <a:xfrm>
              <a:off x="4156" y="4151"/>
              <a:ext cx="1637" cy="163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000"/>
                <a:t>B</a:t>
              </a:r>
            </a:p>
          </p:txBody>
        </p:sp>
        <p:sp>
          <p:nvSpPr>
            <p:cNvPr id="26" name="椭圆 25"/>
            <p:cNvSpPr/>
            <p:nvPr/>
          </p:nvSpPr>
          <p:spPr>
            <a:xfrm>
              <a:off x="6329" y="6268"/>
              <a:ext cx="1637" cy="163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000"/>
                <a:t>C</a:t>
              </a:r>
            </a:p>
          </p:txBody>
        </p:sp>
        <p:cxnSp>
          <p:nvCxnSpPr>
            <p:cNvPr id="27" name="直接连接符 26"/>
            <p:cNvCxnSpPr>
              <a:stCxn id="21" idx="5"/>
              <a:endCxn id="26" idx="1"/>
            </p:cNvCxnSpPr>
            <p:nvPr/>
          </p:nvCxnSpPr>
          <p:spPr>
            <a:xfrm>
              <a:off x="5553" y="5548"/>
              <a:ext cx="1016" cy="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8641" y="8584"/>
              <a:ext cx="1637" cy="163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000"/>
                <a:t>D</a:t>
              </a:r>
            </a:p>
          </p:txBody>
        </p:sp>
        <p:cxnSp>
          <p:nvCxnSpPr>
            <p:cNvPr id="10" name="直接连接符 9"/>
            <p:cNvCxnSpPr>
              <a:stCxn id="26" idx="5"/>
              <a:endCxn id="9" idx="1"/>
            </p:cNvCxnSpPr>
            <p:nvPr/>
          </p:nvCxnSpPr>
          <p:spPr>
            <a:xfrm>
              <a:off x="7726" y="7665"/>
              <a:ext cx="1155" cy="1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集合合并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75" y="1085850"/>
            <a:ext cx="8166735" cy="5581015"/>
          </a:xfrm>
          <a:prstGeom prst="rect">
            <a:avLst/>
          </a:prstGeom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75" y="1085850"/>
            <a:ext cx="8166735" cy="5581015"/>
          </a:xfrm>
          <a:prstGeom prst="rect">
            <a:avLst/>
          </a:prstGeom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475" y="1085850"/>
            <a:ext cx="8166100" cy="5580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475" y="1085850"/>
            <a:ext cx="8451215" cy="55810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330" y="1085850"/>
            <a:ext cx="8363585" cy="54940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树的存储结构：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双亲表示法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40" name="表格 39"/>
          <p:cNvGraphicFramePr/>
          <p:nvPr>
            <p:custDataLst>
              <p:tags r:id="rId3"/>
            </p:custDataLst>
          </p:nvPr>
        </p:nvGraphicFramePr>
        <p:xfrm>
          <a:off x="1574165" y="5658485"/>
          <a:ext cx="9359900" cy="106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46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991485" y="1033780"/>
            <a:ext cx="4810125" cy="4483100"/>
            <a:chOff x="11346" y="1818"/>
            <a:chExt cx="7514" cy="7002"/>
          </a:xfrm>
        </p:grpSpPr>
        <p:sp>
          <p:nvSpPr>
            <p:cNvPr id="4" name="椭圆 3"/>
            <p:cNvSpPr/>
            <p:nvPr/>
          </p:nvSpPr>
          <p:spPr>
            <a:xfrm>
              <a:off x="14279" y="1818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14299" y="3535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12278" y="3666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6258" y="3615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9" name="直接连接符 8"/>
            <p:cNvCxnSpPr>
              <a:stCxn id="4" idx="3"/>
              <a:endCxn id="6" idx="7"/>
            </p:cNvCxnSpPr>
            <p:nvPr/>
          </p:nvCxnSpPr>
          <p:spPr>
            <a:xfrm flipH="1">
              <a:off x="13316" y="2855"/>
              <a:ext cx="1141" cy="9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4" idx="4"/>
              <a:endCxn id="5" idx="0"/>
            </p:cNvCxnSpPr>
            <p:nvPr/>
          </p:nvCxnSpPr>
          <p:spPr>
            <a:xfrm>
              <a:off x="14886" y="3033"/>
              <a:ext cx="21" cy="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4" idx="5"/>
              <a:endCxn id="7" idx="0"/>
            </p:cNvCxnSpPr>
            <p:nvPr/>
          </p:nvCxnSpPr>
          <p:spPr>
            <a:xfrm>
              <a:off x="15316" y="2855"/>
              <a:ext cx="1549" cy="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13094" y="5451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6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11346" y="5436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cxnSp>
          <p:nvCxnSpPr>
            <p:cNvPr id="15" name="直接连接符 14"/>
            <p:cNvCxnSpPr>
              <a:stCxn id="6" idx="3"/>
              <a:endCxn id="13" idx="0"/>
            </p:cNvCxnSpPr>
            <p:nvPr/>
          </p:nvCxnSpPr>
          <p:spPr>
            <a:xfrm flipH="1">
              <a:off x="11954" y="4704"/>
              <a:ext cx="502" cy="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5"/>
              <a:endCxn id="12" idx="0"/>
            </p:cNvCxnSpPr>
            <p:nvPr/>
          </p:nvCxnSpPr>
          <p:spPr>
            <a:xfrm>
              <a:off x="13316" y="4704"/>
              <a:ext cx="385" cy="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14309" y="7579"/>
              <a:ext cx="1258" cy="124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/>
                <a:t>10</a:t>
              </a:r>
            </a:p>
          </p:txBody>
        </p:sp>
        <p:cxnSp>
          <p:nvCxnSpPr>
            <p:cNvPr id="18" name="直接连接符 17"/>
            <p:cNvCxnSpPr>
              <a:stCxn id="12" idx="5"/>
              <a:endCxn id="17" idx="0"/>
            </p:cNvCxnSpPr>
            <p:nvPr/>
          </p:nvCxnSpPr>
          <p:spPr>
            <a:xfrm>
              <a:off x="14131" y="6488"/>
              <a:ext cx="807" cy="1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16248" y="5652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8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14851" y="5667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7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17645" y="5667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9</a:t>
              </a:r>
            </a:p>
          </p:txBody>
        </p:sp>
        <p:cxnSp>
          <p:nvCxnSpPr>
            <p:cNvPr id="28" name="直接连接符 27"/>
            <p:cNvCxnSpPr>
              <a:stCxn id="7" idx="3"/>
              <a:endCxn id="20" idx="0"/>
            </p:cNvCxnSpPr>
            <p:nvPr/>
          </p:nvCxnSpPr>
          <p:spPr>
            <a:xfrm flipH="1">
              <a:off x="15459" y="4652"/>
              <a:ext cx="977" cy="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7" idx="4"/>
              <a:endCxn id="19" idx="0"/>
            </p:cNvCxnSpPr>
            <p:nvPr/>
          </p:nvCxnSpPr>
          <p:spPr>
            <a:xfrm flipH="1">
              <a:off x="16855" y="4830"/>
              <a:ext cx="10" cy="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7" idx="5"/>
              <a:endCxn id="25" idx="0"/>
            </p:cNvCxnSpPr>
            <p:nvPr/>
          </p:nvCxnSpPr>
          <p:spPr>
            <a:xfrm>
              <a:off x="17296" y="4652"/>
              <a:ext cx="957" cy="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243205" y="5658485"/>
            <a:ext cx="1198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结点编号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43205" y="6268085"/>
            <a:ext cx="1198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父点编号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并查集：初始化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9120" y="899160"/>
            <a:ext cx="7612380" cy="14198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571500" indent="-5715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3600">
                <a:sym typeface="+mn-ea"/>
              </a:rPr>
              <a:t>每个结点为一个集合</a:t>
            </a:r>
          </a:p>
          <a:p>
            <a:pPr marL="571500" indent="-5715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3600">
                <a:sym typeface="+mn-ea"/>
              </a:rPr>
              <a:t>将每个结点的父结点设为其自身。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9120" y="2456815"/>
            <a:ext cx="10673080" cy="392811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int 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N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];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 p[i]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表示结点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的父结点编号</a:t>
            </a:r>
            <a:endParaRPr sz="3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void init(int n)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//n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：结点数量</a:t>
            </a:r>
            <a:endParaRPr sz="3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    for (int i = 1; i &lt;= n; ++i)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[i] = i;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20"/>
                            </p:stCondLst>
                            <p:childTnLst>
                              <p:par>
                                <p:cTn id="3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11835" y="1903730"/>
            <a:ext cx="11189970" cy="479488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返回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结点所在集合的根结点</a:t>
            </a:r>
            <a:endParaRPr sz="3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int find(int x)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endParaRPr lang="zh-CN" altLang="en-US" sz="3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    if(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[x] == x)</a:t>
            </a:r>
            <a:r>
              <a:rPr 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如果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是根结点，返回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endParaRPr sz="3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        return x;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	//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如果不是，返回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父结点所在集合的根结点</a:t>
            </a:r>
            <a:endParaRPr sz="3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    return find(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[x]);</a:t>
            </a:r>
            <a:endParaRPr lang="en-US" sz="3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并查集：查询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9315" y="917575"/>
            <a:ext cx="68503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571500" indent="-5715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4000">
                <a:sym typeface="+mn-ea"/>
              </a:rPr>
              <a:t>用树的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根结点</a:t>
            </a:r>
            <a:r>
              <a:rPr lang="zh-CN" altLang="en-US" sz="4000">
                <a:sym typeface="+mn-ea"/>
              </a:rPr>
              <a:t>代表这个集合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60"/>
                            </p:stCondLst>
                            <p:childTnLst>
                              <p:par>
                                <p:cTn id="3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allAtOnce" bldLvl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08330" y="2088515"/>
            <a:ext cx="11148695" cy="392928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合并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结点和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y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结点所在的集合</a:t>
            </a:r>
            <a:endParaRPr sz="3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void merge(int 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, int 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y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endParaRPr lang="en-US" sz="3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just">
              <a:spcAft>
                <a:spcPts val="800"/>
              </a:spcAft>
              <a:buClr>
                <a:srgbClr val="595959"/>
              </a:buClr>
              <a:defRPr/>
            </a:pP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//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将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的代表的父结点设为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y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的代表节点</a:t>
            </a:r>
            <a:endParaRPr lang="en-US" sz="3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   p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[find(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)] = find(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y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);</a:t>
            </a:r>
            <a:endParaRPr lang="en-US" sz="3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并查集：合并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330" y="969010"/>
            <a:ext cx="68503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571500" indent="-5715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4000">
                <a:sym typeface="+mn-ea"/>
              </a:rPr>
              <a:t>用树的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根结点</a:t>
            </a:r>
            <a:r>
              <a:rPr lang="zh-CN" altLang="en-US" sz="4000">
                <a:sym typeface="+mn-ea"/>
              </a:rPr>
              <a:t>代表这个集合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allAtOnce" bldLvl="0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  <p:tag name="KSO_WM_SPECIAL_SOURCE" val="bdnul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e56e9c1-a0e8-47f0-85c1-e9281a19eff5}"/>
  <p:tag name="TABLE_ENDDRAG_ORIGIN_RECT" val="736*84"/>
  <p:tag name="TABLE_ENDDRAG_RECT" val="123*445*736*8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  <p:tag name="KSO_WM_SPECIAL_SOURCE" val="bdnul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17459d3-53d6-4596-b5aa-7d4905a2693c}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  <p:tag name="KSO_WM_SPECIAL_SOURCE" val="bdnul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custom20204538_9*h_i*2_1"/>
  <p:tag name="KSO_WM_TEMPLATE_CATEGORY" val="custom"/>
  <p:tag name="KSO_WM_TEMPLATE_INDEX" val="20204538"/>
  <p:tag name="KSO_WM_UNIT_LAYERLEVEL" val="1_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9.09998"/>
  <p:tag name="KSO_WM_UNIT_TEXTBOXSTYLE_ADJUSTTOP" val="0_-63.95001"/>
  <p:tag name="KSO_WM_UNIT_TEXTBOXSTYLE_ADJUSTWIDTH" val="100_58.19998"/>
  <p:tag name="KSO_WM_UNIT_TEXTBOXSTYLE_ADJUSTHEIGTH" val="100_109.65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ID" val="custom20204538_9*h_i*1_1"/>
  <p:tag name="KSO_WM_TEMPLATE_CATEGORY" val="custom"/>
  <p:tag name="KSO_WM_TEMPLATE_INDEX" val="20204538"/>
  <p:tag name="KSO_WM_UNIT_LAYERLEVEL" val="1_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1、16、19、20、21、22、23、26、29、34、38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3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38_10*i*1"/>
  <p:tag name="KSO_WM_TEMPLATE_CATEGORY" val="custom"/>
  <p:tag name="KSO_WM_TEMPLATE_INDEX" val="20204538"/>
  <p:tag name="KSO_WM_UNIT_BK_DARK_LIGHT" val="2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10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547D9D"/>
      </a:accent1>
      <a:accent2>
        <a:srgbClr val="437F81"/>
      </a:accent2>
      <a:accent3>
        <a:srgbClr val="4F7A5C"/>
      </a:accent3>
      <a:accent4>
        <a:srgbClr val="6E6D45"/>
      </a:accent4>
      <a:accent5>
        <a:srgbClr val="905E43"/>
      </a:accent5>
      <a:accent6>
        <a:srgbClr val="9D545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978</Words>
  <Application>Microsoft Office PowerPoint</Application>
  <PresentationFormat>宽屏</PresentationFormat>
  <Paragraphs>196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Consolas</vt:lpstr>
      <vt:lpstr>Wingdings</vt:lpstr>
      <vt:lpstr>1_Office 主题​​</vt:lpstr>
      <vt:lpstr>PowerPoint 演示文稿</vt:lpstr>
      <vt:lpstr>并查集概念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路径压缩</vt:lpstr>
      <vt:lpstr>PowerPoint 演示文稿</vt:lpstr>
      <vt:lpstr>PowerPoint 演示文稿</vt:lpstr>
      <vt:lpstr>PowerPoint 演示文稿</vt:lpstr>
      <vt:lpstr>按秩合并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Cat</cp:lastModifiedBy>
  <cp:revision>522</cp:revision>
  <dcterms:created xsi:type="dcterms:W3CDTF">2019-06-19T02:08:00Z</dcterms:created>
  <dcterms:modified xsi:type="dcterms:W3CDTF">2023-02-15T08:39:59Z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FBD1114DBC494514BCA4AD7463ED4BF5</vt:lpwstr>
  </property>
</Properties>
</file>