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971" r:id="rId2"/>
    <p:sldId id="1926" r:id="rId3"/>
    <p:sldId id="1927" r:id="rId4"/>
    <p:sldId id="1912" r:id="rId5"/>
    <p:sldId id="1929" r:id="rId6"/>
    <p:sldId id="1913" r:id="rId7"/>
    <p:sldId id="1918" r:id="rId8"/>
    <p:sldId id="1945" r:id="rId9"/>
    <p:sldId id="1933" r:id="rId10"/>
    <p:sldId id="1914" r:id="rId11"/>
    <p:sldId id="1919" r:id="rId12"/>
    <p:sldId id="1955" r:id="rId13"/>
    <p:sldId id="1954" r:id="rId14"/>
    <p:sldId id="1921" r:id="rId15"/>
    <p:sldId id="1920" r:id="rId16"/>
    <p:sldId id="1958" r:id="rId17"/>
    <p:sldId id="1960" r:id="rId18"/>
    <p:sldId id="196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2313D6-07E5-424C-8E69-F866DCB84363}">
          <p14:sldIdLst>
            <p14:sldId id="1971"/>
            <p14:sldId id="1926"/>
            <p14:sldId id="1927"/>
            <p14:sldId id="1912"/>
            <p14:sldId id="1929"/>
            <p14:sldId id="1913"/>
            <p14:sldId id="1918"/>
            <p14:sldId id="1945"/>
            <p14:sldId id="1933"/>
            <p14:sldId id="1914"/>
          </p14:sldIdLst>
        </p14:section>
        <p14:section name="Prim" id="{5A2C62BB-BFF2-40A3-8664-688B2C441E97}">
          <p14:sldIdLst>
            <p14:sldId id="1919"/>
            <p14:sldId id="1955"/>
            <p14:sldId id="1954"/>
            <p14:sldId id="1921"/>
            <p14:sldId id="1920"/>
          </p14:sldIdLst>
        </p14:section>
        <p14:section name="Kruskal" id="{C5E1E22D-82D0-45E8-B9BE-FCE76B8EA708}">
          <p14:sldIdLst>
            <p14:sldId id="1958"/>
            <p14:sldId id="1960"/>
            <p14:sldId id="19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39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5458"/>
    <a:srgbClr val="96B1C7"/>
    <a:srgbClr val="FFFFFF"/>
    <a:srgbClr val="FF0000"/>
    <a:srgbClr val="E41908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84"/>
      </p:cViewPr>
      <p:guideLst>
        <p:guide orient="horz" pos="2239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39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2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.png"/><Relationship Id="rId5" Type="http://schemas.openxmlformats.org/officeDocument/2006/relationships/tags" Target="../tags/tag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2.xml"/><Relationship Id="rId10" Type="http://schemas.openxmlformats.org/officeDocument/2006/relationships/image" Target="../media/image2.png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hyperlink" Target="https://www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58C08EA2-4B8E-7D57-1A17-F84257969694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43B61831-1236-945C-C8CE-F2B919D3EBDE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259DC20B-BE6A-5DA1-CD78-8F4E6136BDE7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87E67315-25DE-8DFE-4057-08DD9BF0B613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5BB98429-FB21-A297-3BFF-3A874B3B68F6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B952A178-26BE-82A5-8F6D-3311DE931ABE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EBF56A-BD2D-4B61-3A0E-B2226172994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40108B-4786-5407-06D1-F7893F4735C1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0"/>
              </a:rPr>
              <a:t>https://www.hioier.com/</a:t>
            </a:r>
            <a:endParaRPr lang="zh-CN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DDCDB7-28F3-6786-BC4B-9271F9D5B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094342" y="110703"/>
            <a:ext cx="1887792" cy="775854"/>
          </a:xfrm>
          <a:prstGeom prst="rect">
            <a:avLst/>
          </a:prstGeom>
        </p:spPr>
      </p:pic>
      <p:sp>
        <p:nvSpPr>
          <p:cNvPr id="3" name="矩形">
            <a:extLst>
              <a:ext uri="{FF2B5EF4-FFF2-40B4-BE49-F238E27FC236}">
                <a16:creationId xmlns:a16="http://schemas.microsoft.com/office/drawing/2014/main" id="{70A3943A-00D7-85A4-FF15-14F000EED3B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7059F778-ADCE-9577-2C9E-83D7FE9546D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C1C743CB-D516-98F8-FE97-98E5A09AD30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279462D1-8F25-6793-C7B9-8B71EBE8DCF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9878B-0079-A925-51FB-927E9E9C8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90957B-5260-3F96-8DD4-C4E5CA361F06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8A2E27-3C4A-036C-CD10-11179737ED44}"/>
              </a:ext>
            </a:extLst>
          </p:cNvPr>
          <p:cNvSpPr/>
          <p:nvPr/>
        </p:nvSpPr>
        <p:spPr>
          <a:xfrm>
            <a:off x="5477618" y="2908387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45008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25355" y="288467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最小生成树</a:t>
            </a:r>
            <a:r>
              <a:rPr lang="zh-CN" altLang="en-US">
                <a:sym typeface="+mn-ea"/>
              </a:rPr>
              <a:t>算法</a:t>
            </a:r>
            <a:endParaRPr lang="zh-CN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113155"/>
            <a:ext cx="633349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/>
              <a:t>求最小生成树有两种算法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普里姆</a:t>
            </a:r>
            <a:r>
              <a:rPr lang="en-US" altLang="zh-CN" sz="3600">
                <a:sym typeface="+mn-ea"/>
              </a:rPr>
              <a:t>(Prim)</a:t>
            </a:r>
            <a:r>
              <a:rPr lang="zh-CN" altLang="en-US" sz="3600"/>
              <a:t>算法</a:t>
            </a: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克鲁斯卡尔</a:t>
            </a:r>
            <a:r>
              <a:rPr lang="en-US" altLang="zh-CN" sz="3600"/>
              <a:t>(Kruskal)</a:t>
            </a:r>
            <a:r>
              <a:rPr lang="zh-CN" altLang="en-US" sz="3600"/>
              <a:t>算法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73153" y="288467"/>
            <a:ext cx="16995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7850" y="943610"/>
            <a:ext cx="10361295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/>
              <a:t>普里姆</a:t>
            </a:r>
            <a:r>
              <a:rPr lang="en-US" altLang="zh-CN" sz="3200" b="1"/>
              <a:t>(Prim)</a:t>
            </a:r>
            <a:r>
              <a:rPr lang="zh-CN" altLang="en-US" sz="3200" b="1"/>
              <a:t>算法</a:t>
            </a:r>
            <a:r>
              <a:rPr lang="zh-CN" altLang="en-US" sz="3200"/>
              <a:t>，也叫“加点法”，每次迭代选择权值最小的边对应的点，加入到最小生成树中。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577850" y="2430569"/>
            <a:ext cx="444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算法思想：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贪心思想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9278" y="288467"/>
            <a:ext cx="16995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F6BF86-3A5D-54EF-DF4D-05BDA9665A8F}"/>
              </a:ext>
            </a:extLst>
          </p:cNvPr>
          <p:cNvSpPr txBox="1"/>
          <p:nvPr/>
        </p:nvSpPr>
        <p:spPr>
          <a:xfrm>
            <a:off x="608330" y="922655"/>
            <a:ext cx="1113663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、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数组：</a:t>
            </a:r>
            <a:r>
              <a:rPr lang="en-US" altLang="zh-CN" sz="3600">
                <a:sym typeface="+mn-ea"/>
              </a:rPr>
              <a:t>dis[i]</a:t>
            </a:r>
            <a:r>
              <a:rPr lang="zh-CN" altLang="en-US" sz="3600">
                <a:sym typeface="+mn-ea"/>
              </a:rPr>
              <a:t>表示顶点</a:t>
            </a:r>
            <a:r>
              <a:rPr lang="en-US" altLang="zh-CN" sz="3600">
                <a:sym typeface="+mn-ea"/>
              </a:rPr>
              <a:t>i</a:t>
            </a:r>
            <a:r>
              <a:rPr lang="zh-CN" altLang="en-US" sz="3600">
                <a:sym typeface="+mn-ea"/>
              </a:rPr>
              <a:t>到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的最小距离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1. </a:t>
            </a:r>
            <a:r>
              <a:rPr lang="zh-CN" altLang="en-US" sz="3600">
                <a:sym typeface="+mn-ea"/>
              </a:rPr>
              <a:t>将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数组初始化为无穷大</a:t>
            </a:r>
            <a:r>
              <a:rPr lang="en-US" altLang="zh-CN" sz="3600">
                <a:sym typeface="+mn-ea"/>
              </a:rPr>
              <a:t>INF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任意起始点</a:t>
            </a:r>
            <a:r>
              <a:rPr lang="en-US" altLang="zh-CN" sz="3600">
                <a:sym typeface="+mn-ea"/>
              </a:rPr>
              <a:t>s</a:t>
            </a:r>
            <a:r>
              <a:rPr lang="zh-CN" altLang="en-US" sz="3600">
                <a:sym typeface="+mn-ea"/>
              </a:rPr>
              <a:t>，</a:t>
            </a:r>
            <a:r>
              <a:rPr lang="en-US" altLang="zh-CN" sz="3600">
                <a:sym typeface="+mn-ea"/>
              </a:rPr>
              <a:t>dis[s]</a:t>
            </a:r>
            <a:r>
              <a:rPr lang="zh-CN" altLang="en-US" sz="3600">
                <a:sym typeface="+mn-ea"/>
              </a:rPr>
              <a:t>初值为</a:t>
            </a:r>
            <a:r>
              <a:rPr lang="en-US" altLang="zh-CN" sz="3600">
                <a:sym typeface="+mn-ea"/>
              </a:rPr>
              <a:t>0</a:t>
            </a:r>
            <a:r>
              <a:rPr lang="zh-CN" altLang="en-US" sz="3600">
                <a:sym typeface="+mn-ea"/>
              </a:rPr>
              <a:t>，更新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数组。</a:t>
            </a:r>
            <a:endParaRPr lang="en-US" altLang="zh-CN" sz="360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2. </a:t>
            </a:r>
            <a:r>
              <a:rPr lang="zh-CN" altLang="en-US" sz="3600">
                <a:sym typeface="+mn-ea"/>
              </a:rPr>
              <a:t>求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r>
              <a:rPr lang="zh-CN" altLang="en-US" sz="3600">
                <a:sym typeface="+mn-ea"/>
              </a:rPr>
              <a:t>中到距离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3600">
                <a:sym typeface="+mn-ea"/>
              </a:rPr>
              <a:t>最短的顶点</a:t>
            </a:r>
            <a:r>
              <a:rPr lang="en-US" altLang="zh-CN" sz="3600">
                <a:sym typeface="+mn-ea"/>
              </a:rPr>
              <a:t>u</a:t>
            </a:r>
            <a:r>
              <a:rPr lang="zh-CN" altLang="en-US" sz="3600">
                <a:sym typeface="+mn-ea"/>
              </a:rPr>
              <a:t>，即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数组中最小值的下标。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顶点</a:t>
            </a:r>
            <a:r>
              <a:rPr lang="en-US" altLang="zh-CN" sz="3600">
                <a:sym typeface="+mn-ea"/>
              </a:rPr>
              <a:t>u</a:t>
            </a:r>
            <a:r>
              <a:rPr lang="zh-CN" altLang="en-US" sz="3600">
                <a:sym typeface="+mn-ea"/>
              </a:rPr>
              <a:t>，更新</a:t>
            </a:r>
            <a:r>
              <a:rPr lang="en-US" altLang="zh-CN" sz="3600">
                <a:sym typeface="+mn-ea"/>
              </a:rPr>
              <a:t>dis</a:t>
            </a:r>
            <a:r>
              <a:rPr lang="zh-CN" altLang="en-US" sz="3600">
                <a:sym typeface="+mn-ea"/>
              </a:rPr>
              <a:t>数组。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3. </a:t>
            </a:r>
            <a:r>
              <a:rPr lang="zh-CN" altLang="en-US" sz="3600">
                <a:sym typeface="+mn-ea"/>
              </a:rPr>
              <a:t>重复步骤</a:t>
            </a:r>
            <a:r>
              <a:rPr lang="en-US" altLang="zh-CN" sz="3600">
                <a:sym typeface="+mn-ea"/>
              </a:rPr>
              <a:t>2</a:t>
            </a:r>
            <a:r>
              <a:rPr lang="zh-CN" altLang="en-US" sz="3600">
                <a:sym typeface="+mn-ea"/>
              </a:rPr>
              <a:t>，直到所有顶点都已被</a:t>
            </a:r>
            <a:r>
              <a:rPr lang="zh-CN" altLang="en-US"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3600"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9569" y="252942"/>
            <a:ext cx="16995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</a:t>
            </a:r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3644" y="898102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9644" y="106955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未选择顶点</a:t>
            </a:r>
          </a:p>
        </p:txBody>
      </p:sp>
      <p:sp>
        <p:nvSpPr>
          <p:cNvPr id="10" name="椭圆 9"/>
          <p:cNvSpPr/>
          <p:nvPr/>
        </p:nvSpPr>
        <p:spPr>
          <a:xfrm>
            <a:off x="3733589" y="898102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9589" y="106955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已选择顶点</a:t>
            </a:r>
          </a:p>
        </p:txBody>
      </p:sp>
      <p:sp>
        <p:nvSpPr>
          <p:cNvPr id="12" name="椭圆 11"/>
          <p:cNvSpPr/>
          <p:nvPr/>
        </p:nvSpPr>
        <p:spPr>
          <a:xfrm>
            <a:off x="3692314" y="1892512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7809654" y="1892512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24" name="椭圆 23"/>
          <p:cNvSpPr/>
          <p:nvPr/>
        </p:nvSpPr>
        <p:spPr>
          <a:xfrm>
            <a:off x="3692314" y="5352627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25" name="椭圆 24"/>
          <p:cNvSpPr/>
          <p:nvPr/>
        </p:nvSpPr>
        <p:spPr>
          <a:xfrm>
            <a:off x="7809654" y="5362152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cxnSp>
        <p:nvCxnSpPr>
          <p:cNvPr id="26" name="直接连接符 25"/>
          <p:cNvCxnSpPr>
            <a:stCxn id="12" idx="4"/>
            <a:endCxn id="24" idx="0"/>
          </p:cNvCxnSpPr>
          <p:nvPr/>
        </p:nvCxnSpPr>
        <p:spPr>
          <a:xfrm>
            <a:off x="4328584" y="3165052"/>
            <a:ext cx="0" cy="218757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4"/>
            <a:endCxn id="25" idx="0"/>
          </p:cNvCxnSpPr>
          <p:nvPr/>
        </p:nvCxnSpPr>
        <p:spPr>
          <a:xfrm>
            <a:off x="8445924" y="3165052"/>
            <a:ext cx="0" cy="219710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6"/>
            <a:endCxn id="13" idx="2"/>
          </p:cNvCxnSpPr>
          <p:nvPr/>
        </p:nvCxnSpPr>
        <p:spPr>
          <a:xfrm>
            <a:off x="4964854" y="2528782"/>
            <a:ext cx="2844800" cy="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>
          <a:xfrm>
            <a:off x="4964854" y="5988897"/>
            <a:ext cx="2844800" cy="952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778799" y="2994872"/>
            <a:ext cx="3216910" cy="2559685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45954" y="200681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830109" y="4015317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9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445924" y="3998172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13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38334" y="608605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47249" y="427249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</a:t>
            </a:r>
          </a:p>
        </p:txBody>
      </p:sp>
      <p:sp>
        <p:nvSpPr>
          <p:cNvPr id="36" name="椭圆 35"/>
          <p:cNvSpPr/>
          <p:nvPr/>
        </p:nvSpPr>
        <p:spPr>
          <a:xfrm>
            <a:off x="777029" y="3624157"/>
            <a:ext cx="1272540" cy="12725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cxnSp>
        <p:nvCxnSpPr>
          <p:cNvPr id="37" name="直接连接符 36"/>
          <p:cNvCxnSpPr>
            <a:stCxn id="36" idx="7"/>
          </p:cNvCxnSpPr>
          <p:nvPr/>
        </p:nvCxnSpPr>
        <p:spPr>
          <a:xfrm flipV="1">
            <a:off x="1863514" y="2994872"/>
            <a:ext cx="2014855" cy="81534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863514" y="4726517"/>
            <a:ext cx="2014855" cy="828040"/>
          </a:xfrm>
          <a:prstGeom prst="line">
            <a:avLst/>
          </a:prstGeom>
          <a:ln w="34925"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27724" y="2858982"/>
            <a:ext cx="49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415329" y="5259282"/>
            <a:ext cx="929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12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739689" y="471064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778799" y="279675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778799" y="628226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865659" y="280818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902489" y="628544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895514" y="220620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895514" y="569108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005234" y="567584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05234" y="2221442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INF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208829" y="3936577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25384" y="2213187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982509" y="5662507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12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226214" y="2219537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3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4110144" y="5660602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9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100619" y="5691082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4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099214" y="5667587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13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8226214" y="1069552"/>
            <a:ext cx="3829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到已选择顶点的最短距离</a:t>
            </a:r>
          </a:p>
        </p:txBody>
      </p:sp>
      <p:sp>
        <p:nvSpPr>
          <p:cNvPr id="80" name="椭圆 79"/>
          <p:cNvSpPr/>
          <p:nvPr/>
        </p:nvSpPr>
        <p:spPr>
          <a:xfrm>
            <a:off x="7163224" y="898102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0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226214" y="5691082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2" grpId="0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81" grpId="0"/>
      <p:bldP spid="8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70257" y="281693"/>
            <a:ext cx="287610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 堆优化</a:t>
            </a:r>
            <a:endParaRPr altLang="zh-CN"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927100"/>
            <a:ext cx="10958830" cy="551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未选择的顶点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优先队列：所有从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到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未选择顶点</a:t>
            </a:r>
            <a:r>
              <a:rPr lang="zh-CN" altLang="en-US" sz="2800">
                <a:sym typeface="+mn-ea"/>
              </a:rPr>
              <a:t>的边（仅记录到达顶点和权值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(w, v)</a:t>
            </a:r>
            <a:r>
              <a:rPr lang="zh-CN" altLang="en-US" sz="2800">
                <a:sym typeface="+mn-ea"/>
              </a:rPr>
              <a:t>）</a:t>
            </a: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>
                <a:sym typeface="+mn-ea"/>
              </a:rPr>
              <a:t>dis</a:t>
            </a:r>
            <a:r>
              <a:rPr lang="zh-CN" altLang="en-US" sz="2800">
                <a:sym typeface="+mn-ea"/>
              </a:rPr>
              <a:t>数组：</a:t>
            </a:r>
            <a:r>
              <a:rPr lang="en-US" altLang="zh-CN" sz="2800">
                <a:sym typeface="+mn-ea"/>
              </a:rPr>
              <a:t>dis[i]</a:t>
            </a:r>
            <a:r>
              <a:rPr lang="zh-CN" altLang="en-US" sz="2800">
                <a:sym typeface="+mn-ea"/>
              </a:rPr>
              <a:t>表示顶点</a:t>
            </a:r>
            <a:r>
              <a:rPr lang="en-US" altLang="zh-CN" sz="2800">
                <a:sym typeface="+mn-ea"/>
              </a:rPr>
              <a:t>i</a:t>
            </a:r>
            <a:r>
              <a:rPr lang="zh-CN" altLang="en-US" sz="2800">
                <a:sym typeface="+mn-ea"/>
              </a:rPr>
              <a:t>到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已选择顶点</a:t>
            </a:r>
            <a:r>
              <a:rPr lang="zh-CN" altLang="en-US" sz="2800">
                <a:sym typeface="+mn-ea"/>
              </a:rPr>
              <a:t>的最小距离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1. </a:t>
            </a:r>
            <a:r>
              <a:rPr lang="zh-CN" altLang="en-US" sz="2800">
                <a:sym typeface="+mn-ea"/>
              </a:rPr>
              <a:t>假设有一条到顶点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的权值为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的边，将其加入优先队列。（</a:t>
            </a:r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是任意顶点）</a:t>
            </a:r>
            <a:endParaRPr lang="zh-CN" altLang="en-US" sz="28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2. </a:t>
            </a:r>
            <a:r>
              <a:rPr lang="zh-CN" altLang="en-US" sz="2800">
                <a:sym typeface="+mn-ea"/>
              </a:rPr>
              <a:t>在优先队列中选择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权值最小的边</a:t>
            </a:r>
            <a:r>
              <a:rPr lang="en-US" altLang="zh-CN" sz="2800">
                <a:sym typeface="+mn-ea"/>
              </a:rPr>
              <a:t>(w, v)</a:t>
            </a:r>
            <a:r>
              <a:rPr lang="zh-CN" altLang="en-US" sz="2800">
                <a:sym typeface="+mn-ea"/>
              </a:rPr>
              <a:t>并将其移除。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2800">
                <a:sym typeface="+mn-ea"/>
              </a:rPr>
              <a:t>顶点</a:t>
            </a:r>
            <a:r>
              <a:rPr lang="en-US" altLang="zh-CN" sz="2800">
                <a:sym typeface="+mn-ea"/>
              </a:rPr>
              <a:t>v</a:t>
            </a:r>
            <a:r>
              <a:rPr lang="zh-CN" altLang="en-US" sz="2800">
                <a:sym typeface="+mn-ea"/>
              </a:rPr>
              <a:t>，更新</a:t>
            </a:r>
            <a:r>
              <a:rPr lang="en-US" altLang="zh-CN" sz="2800">
                <a:sym typeface="+mn-ea"/>
              </a:rPr>
              <a:t>dis</a:t>
            </a:r>
            <a:r>
              <a:rPr lang="zh-CN" altLang="en-US" sz="2800">
                <a:sym typeface="+mn-ea"/>
              </a:rPr>
              <a:t>数组，将所有</a:t>
            </a:r>
            <a:r>
              <a:rPr lang="zh-CN" altLang="en-US" sz="2800" u="sng">
                <a:sym typeface="+mn-ea"/>
              </a:rPr>
              <a:t>从</a:t>
            </a:r>
            <a:r>
              <a:rPr lang="en-US" altLang="zh-CN" sz="2800" u="sng">
                <a:sym typeface="+mn-ea"/>
              </a:rPr>
              <a:t>v</a:t>
            </a:r>
            <a:r>
              <a:rPr lang="zh-CN" altLang="en-US" sz="2800" u="sng">
                <a:sym typeface="+mn-ea"/>
              </a:rPr>
              <a:t>出发距离生成树更近的边</a:t>
            </a:r>
            <a:r>
              <a:rPr lang="zh-CN" altLang="en-US" sz="2800">
                <a:sym typeface="+mn-ea"/>
              </a:rPr>
              <a:t>加入优先队列。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2800">
                <a:sym typeface="+mn-ea"/>
              </a:rPr>
              <a:t>3. </a:t>
            </a:r>
            <a:r>
              <a:rPr lang="zh-CN" altLang="en-US" sz="2800">
                <a:sym typeface="+mn-ea"/>
              </a:rPr>
              <a:t>重复步骤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，直到所有顶点都已被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选择</a:t>
            </a:r>
            <a:r>
              <a:rPr lang="zh-CN" altLang="en-US" sz="2800"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43" y="274320"/>
            <a:ext cx="287610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Prim算法 堆优化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1040" y="361950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2408555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2408555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4815840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4</a:t>
            </a:r>
          </a:p>
        </p:txBody>
      </p:sp>
      <p:sp>
        <p:nvSpPr>
          <p:cNvPr id="11" name="椭圆 10"/>
          <p:cNvSpPr/>
          <p:nvPr/>
        </p:nvSpPr>
        <p:spPr>
          <a:xfrm>
            <a:off x="4815840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5</a:t>
            </a:r>
          </a:p>
        </p:txBody>
      </p:sp>
      <p:sp>
        <p:nvSpPr>
          <p:cNvPr id="12" name="椭圆 11"/>
          <p:cNvSpPr/>
          <p:nvPr/>
        </p:nvSpPr>
        <p:spPr>
          <a:xfrm>
            <a:off x="6590665" y="36042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</a:t>
            </a:r>
          </a:p>
        </p:txBody>
      </p:sp>
      <p:cxnSp>
        <p:nvCxnSpPr>
          <p:cNvPr id="13" name="直接连接符 12"/>
          <p:cNvCxnSpPr>
            <a:stCxn id="5" idx="7"/>
            <a:endCxn id="7" idx="3"/>
          </p:cNvCxnSpPr>
          <p:nvPr/>
        </p:nvCxnSpPr>
        <p:spPr>
          <a:xfrm flipV="1">
            <a:off x="1390650" y="2990850"/>
            <a:ext cx="1136015" cy="7467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1390650" y="4309110"/>
            <a:ext cx="1136015" cy="7086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5450" y="2990850"/>
            <a:ext cx="1193165" cy="72009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1" idx="7"/>
          </p:cNvCxnSpPr>
          <p:nvPr/>
        </p:nvCxnSpPr>
        <p:spPr>
          <a:xfrm flipH="1">
            <a:off x="5505450" y="4293870"/>
            <a:ext cx="1203325" cy="723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1" idx="2"/>
          </p:cNvCxnSpPr>
          <p:nvPr/>
        </p:nvCxnSpPr>
        <p:spPr>
          <a:xfrm>
            <a:off x="3216275" y="5303520"/>
            <a:ext cx="15995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6275" y="2705100"/>
            <a:ext cx="15995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9" idx="0"/>
          </p:cNvCxnSpPr>
          <p:nvPr/>
        </p:nvCxnSpPr>
        <p:spPr>
          <a:xfrm>
            <a:off x="2812415" y="3108960"/>
            <a:ext cx="0" cy="17907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H="1">
            <a:off x="5210175" y="3108960"/>
            <a:ext cx="9525" cy="17900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3"/>
            <a:endCxn id="9" idx="7"/>
          </p:cNvCxnSpPr>
          <p:nvPr/>
        </p:nvCxnSpPr>
        <p:spPr>
          <a:xfrm flipH="1">
            <a:off x="3098165" y="2990850"/>
            <a:ext cx="1835785" cy="202692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82115" y="29908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18615" y="46031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08555" y="369570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39845" y="230568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92525" y="36042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55085" y="53187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15840" y="37782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8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30290" y="28917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25820" y="41560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295765" y="175069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(6, 2)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8748395" y="1640205"/>
            <a:ext cx="2739390" cy="486727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287510" y="225488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(3, 3)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97332" y="932250"/>
            <a:ext cx="336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(</a:t>
            </a:r>
            <a:r>
              <a:rPr lang="zh-CN" altLang="en-US" sz="2000"/>
              <a:t>边权值</a:t>
            </a:r>
            <a:r>
              <a:rPr lang="en-US" altLang="zh-CN" sz="2000"/>
              <a:t>w</a:t>
            </a:r>
            <a:r>
              <a:rPr lang="zh-CN" altLang="en-US" sz="2000"/>
              <a:t>，到达顶点</a:t>
            </a:r>
            <a:r>
              <a:rPr lang="en-US" altLang="zh-CN" sz="2000"/>
              <a:t>v,)</a:t>
            </a:r>
          </a:p>
          <a:p>
            <a:pPr algn="ctr"/>
            <a:r>
              <a:rPr lang="zh-CN" altLang="en-US" sz="2000"/>
              <a:t>优先队列</a:t>
            </a:r>
          </a:p>
        </p:txBody>
      </p:sp>
      <p:sp>
        <p:nvSpPr>
          <p:cNvPr id="36" name="椭圆 35"/>
          <p:cNvSpPr/>
          <p:nvPr/>
        </p:nvSpPr>
        <p:spPr>
          <a:xfrm>
            <a:off x="397510" y="105727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67455" y="105727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3510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未选择顶点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83455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已选择顶点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288145" y="275907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(5, 2)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288145" y="326326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(1, 4)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288145" y="376745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(4, 5)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295765" y="427164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(5, 2)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95765" y="477583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(8, 5)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288145" y="528002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(2, 6)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288145" y="578421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(3, 5)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0"/>
                            </p:stCondLst>
                            <p:childTnLst>
                              <p:par>
                                <p:cTn id="10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40"/>
                            </p:stCondLst>
                            <p:childTnLst>
                              <p:par>
                                <p:cTn id="1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80"/>
                            </p:stCondLst>
                            <p:childTnLst>
                              <p:par>
                                <p:cTn id="1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9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40"/>
                            </p:stCondLst>
                            <p:childTnLst>
                              <p:par>
                                <p:cTn id="18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80"/>
                            </p:stCondLst>
                            <p:childTnLst>
                              <p:par>
                                <p:cTn id="18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0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3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5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4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6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22" grpId="0"/>
      <p:bldP spid="22" grpId="1"/>
      <p:bldP spid="23" grpId="0"/>
      <p:bldP spid="24" grpId="0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1" grpId="0"/>
      <p:bldP spid="33" grpId="0" bldLvl="0" animBg="1"/>
      <p:bldP spid="34" grpId="0"/>
      <p:bldP spid="34" grpId="1"/>
      <p:bldP spid="34" grpId="2"/>
      <p:bldP spid="35" grpId="0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4" grpId="0"/>
      <p:bldP spid="45" grpId="0"/>
      <p:bldP spid="45" grpId="1"/>
      <p:bldP spid="45" grpId="2"/>
      <p:bldP spid="46" grpId="0"/>
      <p:bldP spid="46" grpId="1"/>
      <p:bldP spid="46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5376" y="270530"/>
            <a:ext cx="222208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>
                <a:sym typeface="Arial" panose="020B0604020202020204" pitchFamily="34" charset="0"/>
              </a:rPr>
              <a:t>Kruskal</a:t>
            </a:r>
            <a:r>
              <a:rPr lang="zh-CN" altLang="en-US">
                <a:sym typeface="Arial" panose="020B0604020202020204" pitchFamily="34" charset="0"/>
              </a:rPr>
              <a:t>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937260"/>
            <a:ext cx="1095883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200" b="1">
                <a:sym typeface="Arial" panose="020B0604020202020204" pitchFamily="34" charset="0"/>
              </a:rPr>
              <a:t>克鲁斯卡尔</a:t>
            </a:r>
            <a:r>
              <a:rPr lang="en-US" altLang="zh-CN" sz="3200" b="1">
                <a:sym typeface="Arial" panose="020B0604020202020204" pitchFamily="34" charset="0"/>
              </a:rPr>
              <a:t>(Kruskal)</a:t>
            </a:r>
            <a:r>
              <a:rPr lang="zh-CN" sz="3200" b="1">
                <a:sym typeface="Arial" panose="020B0604020202020204" pitchFamily="34" charset="0"/>
              </a:rPr>
              <a:t>算法，也叫</a:t>
            </a:r>
            <a:r>
              <a:rPr lang="en-US" altLang="zh-CN" sz="3200" b="1">
                <a:sym typeface="Arial" panose="020B0604020202020204" pitchFamily="34" charset="0"/>
              </a:rPr>
              <a:t>“</a:t>
            </a:r>
            <a:r>
              <a:rPr lang="zh-CN" sz="3200" b="1">
                <a:sym typeface="Arial" panose="020B0604020202020204" pitchFamily="34" charset="0"/>
              </a:rPr>
              <a:t>加边法</a:t>
            </a:r>
            <a:r>
              <a:rPr lang="en-US" altLang="zh-CN" sz="3200" b="1">
                <a:sym typeface="Arial" panose="020B0604020202020204" pitchFamily="34" charset="0"/>
              </a:rPr>
              <a:t>”</a:t>
            </a:r>
            <a:r>
              <a:rPr lang="zh-CN" altLang="en-US" sz="3200" b="1">
                <a:sym typeface="Arial" panose="020B0604020202020204" pitchFamily="34" charset="0"/>
              </a:rPr>
              <a:t>。</a:t>
            </a:r>
            <a:r>
              <a:rPr lang="zh-CN" altLang="en-US" sz="3200"/>
              <a:t>每次找最小权值的边，如果该边与之前的边不形成回路，则添加该边。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2609850"/>
            <a:ext cx="10440670" cy="2748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将所有边按权值从小到大排列。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遍历每一条边，如果该边加入生成树后不形成环，则将该边加入到生成树中。</a:t>
            </a:r>
          </a:p>
          <a:p>
            <a:pPr>
              <a:lnSpc>
                <a:spcPct val="120000"/>
              </a:lnSpc>
            </a:pPr>
            <a:r>
              <a:rPr lang="en-US" altLang="zh-CN" sz="3600"/>
              <a:t>3. </a:t>
            </a:r>
            <a:r>
              <a:rPr lang="zh-CN" altLang="en-US" sz="3600"/>
              <a:t>重复步骤</a:t>
            </a:r>
            <a:r>
              <a:rPr lang="en-US" altLang="zh-CN" sz="3600"/>
              <a:t>2</a:t>
            </a:r>
            <a:r>
              <a:rPr lang="zh-CN" altLang="en-US" sz="3600"/>
              <a:t>直至所有顶点都被加入到生成树中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330" y="5645150"/>
            <a:ext cx="4445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算法思想：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贪心思想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5234" y="277505"/>
            <a:ext cx="222208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>
                <a:sym typeface="Arial" panose="020B0604020202020204" pitchFamily="34" charset="0"/>
              </a:rPr>
              <a:t>Kruskal</a:t>
            </a:r>
            <a:r>
              <a:rPr lang="zh-CN" altLang="en-US">
                <a:sym typeface="Arial" panose="020B0604020202020204" pitchFamily="34" charset="0"/>
              </a:rPr>
              <a:t>算法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1040" y="361950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2408555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2408555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4815840" y="230124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4</a:t>
            </a:r>
          </a:p>
        </p:txBody>
      </p:sp>
      <p:sp>
        <p:nvSpPr>
          <p:cNvPr id="11" name="椭圆 10"/>
          <p:cNvSpPr/>
          <p:nvPr/>
        </p:nvSpPr>
        <p:spPr>
          <a:xfrm>
            <a:off x="4815840" y="48996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5</a:t>
            </a:r>
          </a:p>
        </p:txBody>
      </p:sp>
      <p:sp>
        <p:nvSpPr>
          <p:cNvPr id="12" name="椭圆 11"/>
          <p:cNvSpPr/>
          <p:nvPr/>
        </p:nvSpPr>
        <p:spPr>
          <a:xfrm>
            <a:off x="6590665" y="3604260"/>
            <a:ext cx="807720" cy="80772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6</a:t>
            </a:r>
          </a:p>
        </p:txBody>
      </p:sp>
      <p:cxnSp>
        <p:nvCxnSpPr>
          <p:cNvPr id="13" name="直接连接符 12"/>
          <p:cNvCxnSpPr>
            <a:stCxn id="5" idx="7"/>
            <a:endCxn id="7" idx="3"/>
          </p:cNvCxnSpPr>
          <p:nvPr/>
        </p:nvCxnSpPr>
        <p:spPr>
          <a:xfrm flipV="1">
            <a:off x="1390650" y="2990850"/>
            <a:ext cx="1136015" cy="7467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1390650" y="4309110"/>
            <a:ext cx="1136015" cy="70866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5450" y="2990850"/>
            <a:ext cx="1193165" cy="72009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  <a:endCxn id="11" idx="7"/>
          </p:cNvCxnSpPr>
          <p:nvPr/>
        </p:nvCxnSpPr>
        <p:spPr>
          <a:xfrm flipH="1">
            <a:off x="5505450" y="4293870"/>
            <a:ext cx="1203325" cy="7239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1" idx="2"/>
          </p:cNvCxnSpPr>
          <p:nvPr/>
        </p:nvCxnSpPr>
        <p:spPr>
          <a:xfrm>
            <a:off x="3216275" y="5303520"/>
            <a:ext cx="15995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6275" y="2705100"/>
            <a:ext cx="15995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9" idx="0"/>
          </p:cNvCxnSpPr>
          <p:nvPr/>
        </p:nvCxnSpPr>
        <p:spPr>
          <a:xfrm>
            <a:off x="2812415" y="3108960"/>
            <a:ext cx="0" cy="179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  <a:endCxn id="11" idx="0"/>
          </p:cNvCxnSpPr>
          <p:nvPr/>
        </p:nvCxnSpPr>
        <p:spPr>
          <a:xfrm>
            <a:off x="5219700" y="3108960"/>
            <a:ext cx="0" cy="17907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3"/>
            <a:endCxn id="9" idx="7"/>
          </p:cNvCxnSpPr>
          <p:nvPr/>
        </p:nvCxnSpPr>
        <p:spPr>
          <a:xfrm flipH="1">
            <a:off x="3098165" y="2990850"/>
            <a:ext cx="1835785" cy="202692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82115" y="29908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18615" y="46031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08555" y="369570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39845" y="230568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92525" y="36042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55085" y="53187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15840" y="377825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8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30290" y="28917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25820" y="41560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6" name="椭圆 35"/>
          <p:cNvSpPr/>
          <p:nvPr/>
        </p:nvSpPr>
        <p:spPr>
          <a:xfrm>
            <a:off x="397510" y="1057275"/>
            <a:ext cx="803910" cy="8039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67455" y="1057275"/>
            <a:ext cx="803910" cy="8039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3510" y="122872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未选择顶点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83455" y="122872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/>
              <a:t>已选择</a:t>
            </a:r>
            <a:r>
              <a:rPr lang="zh-CN" altLang="en-US" sz="2800"/>
              <a:t>的顶点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24975" y="89471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(3,4) 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24975" y="152273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(4,6) 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24975" y="277876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(5,6) 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324975" y="215074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(1,2) 3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324975" y="340677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(3,5) 4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324975" y="403479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(2,3) 5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324975" y="466280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(2,4) 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324975" y="5290820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(1,3) 6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324975" y="5918835"/>
            <a:ext cx="166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(4,5) 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1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4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56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6B1C7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D5458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7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" grpId="0"/>
      <p:bldP spid="3" grpId="1"/>
      <p:bldP spid="3" grpId="2"/>
      <p:bldP spid="4" grpId="0"/>
      <p:bldP spid="4" grpId="1"/>
      <p:bldP spid="4" grpId="2"/>
      <p:bldP spid="6" grpId="0"/>
      <p:bldP spid="6" grpId="1"/>
      <p:bldP spid="6" grpId="2"/>
      <p:bldP spid="32" grpId="0"/>
      <p:bldP spid="32" grpId="1"/>
      <p:bldP spid="32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1201" y="302013"/>
            <a:ext cx="377539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Arial" panose="020B0604020202020204" pitchFamily="34" charset="0"/>
              </a:rPr>
              <a:t>求最小生成树算法对比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82358806"/>
              </p:ext>
            </p:extLst>
          </p:nvPr>
        </p:nvGraphicFramePr>
        <p:xfrm>
          <a:off x="608330" y="1548765"/>
          <a:ext cx="10960100" cy="309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算法名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空间复杂度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适用情况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Prim</a:t>
                      </a:r>
                      <a:r>
                        <a:rPr lang="zh-CN" altLang="en-US" sz="280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稠密图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 b="0"/>
                        <a:t>Prim</a:t>
                      </a:r>
                      <a:r>
                        <a:rPr lang="zh-CN" altLang="en-US" sz="2800" b="0"/>
                        <a:t>算法 堆优化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O(ElogV)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altLang="zh-CN" sz="2800" b="0">
                          <a:sym typeface="Arial" panose="020B0604020202020204" pitchFamily="34" charset="0"/>
                        </a:rPr>
                        <a:t>Kruskal</a:t>
                      </a:r>
                      <a:r>
                        <a:rPr lang="zh-CN" sz="2800" b="0">
                          <a:sym typeface="Arial" panose="020B0604020202020204" pitchFamily="34" charset="0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O(ElogE)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2365" y="281447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ym typeface="+mn-ea"/>
              </a:rPr>
              <a:t>带权图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345" y="1101725"/>
            <a:ext cx="628650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</a:t>
            </a:r>
            <a:r>
              <a:rPr lang="zh-CN" altLang="en-US" sz="3200"/>
              <a:t>：图中每条边或弧上具有某种实际意义的数值，表示距离，代价，时间，耗费等。</a:t>
            </a:r>
          </a:p>
          <a:p>
            <a:pPr>
              <a:lnSpc>
                <a:spcPct val="120000"/>
              </a:lnSpc>
            </a:pPr>
            <a:endParaRPr lang="zh-CN" altLang="en-US" sz="3200"/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带权图</a:t>
            </a:r>
            <a:r>
              <a:rPr lang="zh-CN" altLang="en-US" sz="3200"/>
              <a:t>：边或弧上带有权值的图称为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带权图</a:t>
            </a:r>
            <a:r>
              <a:rPr lang="zh-CN" altLang="en-US" sz="3200"/>
              <a:t>或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网</a:t>
            </a:r>
            <a:r>
              <a:rPr lang="zh-CN" altLang="en-US" sz="3200"/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583805" y="1608455"/>
            <a:ext cx="4244975" cy="4155440"/>
            <a:chOff x="11943" y="2533"/>
            <a:chExt cx="6685" cy="6544"/>
          </a:xfrm>
        </p:grpSpPr>
        <p:sp>
          <p:nvSpPr>
            <p:cNvPr id="7" name="椭圆 6"/>
            <p:cNvSpPr/>
            <p:nvPr/>
          </p:nvSpPr>
          <p:spPr>
            <a:xfrm>
              <a:off x="14723" y="2533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923" y="767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1943" y="506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7224" y="504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42" y="3733"/>
              <a:ext cx="1787" cy="1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427" y="3939"/>
              <a:ext cx="1199" cy="3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923" y="3733"/>
              <a:ext cx="2004" cy="1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4051" y="3939"/>
              <a:ext cx="1376" cy="3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48" y="7671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17122" y="6451"/>
              <a:ext cx="804" cy="1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2645" y="6467"/>
              <a:ext cx="908" cy="1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3537" y="4099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930" y="3939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51" y="564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126" y="564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41" y="7092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429" y="7091"/>
              <a:ext cx="9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19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5502" y="278468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带权图：邻接矩阵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7505" y="945103"/>
            <a:ext cx="10713720" cy="136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/>
              <a:t>设二维数组</a:t>
            </a:r>
            <a:r>
              <a:rPr lang="en-US" altLang="zh-CN" sz="3600">
                <a:sym typeface="+mn-ea"/>
              </a:rPr>
              <a:t>g</a:t>
            </a:r>
            <a:r>
              <a:rPr lang="en-US" altLang="zh-CN" sz="3600"/>
              <a:t>, </a:t>
            </a:r>
            <a:r>
              <a:rPr lang="zh-CN" altLang="en-US" sz="3600"/>
              <a:t>若边</a:t>
            </a:r>
            <a:r>
              <a:rPr lang="en-US" altLang="zh-CN" sz="3600"/>
              <a:t>(v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)</a:t>
            </a:r>
            <a:r>
              <a:rPr lang="zh-CN" altLang="en-US" sz="3600"/>
              <a:t>或</a:t>
            </a:r>
            <a:r>
              <a:rPr lang="en-US" altLang="zh-CN" sz="3600"/>
              <a:t>&lt;v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&gt;</a:t>
            </a:r>
            <a:r>
              <a:rPr lang="zh-CN" altLang="en-US" sz="3600"/>
              <a:t>的权值为</a:t>
            </a:r>
            <a:r>
              <a:rPr lang="en-US" altLang="zh-CN" sz="3600"/>
              <a:t>w</a:t>
            </a:r>
            <a:r>
              <a:rPr lang="zh-CN" altLang="en-US" sz="3600"/>
              <a:t>，则</a:t>
            </a:r>
            <a:r>
              <a:rPr lang="en-US" altLang="zh-CN" sz="3600"/>
              <a:t>g[i][j] = w</a:t>
            </a:r>
            <a:r>
              <a:rPr lang="zh-CN" altLang="en-US" sz="3600"/>
              <a:t>，若不存在边，则</a:t>
            </a:r>
            <a:r>
              <a:rPr lang="en-US" altLang="zh-CN" sz="3600">
                <a:sym typeface="+mn-ea"/>
              </a:rPr>
              <a:t>g</a:t>
            </a:r>
            <a:r>
              <a:rPr lang="en-US" altLang="zh-CN" sz="3600"/>
              <a:t>[i][j] = 0</a:t>
            </a:r>
            <a:r>
              <a:rPr lang="zh-CN" altLang="en-US" sz="3600"/>
              <a:t>。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675880" y="2646045"/>
            <a:ext cx="3638550" cy="3019425"/>
            <a:chOff x="12088" y="4167"/>
            <a:chExt cx="5730" cy="4755"/>
          </a:xfrm>
        </p:grpSpPr>
        <p:sp>
          <p:nvSpPr>
            <p:cNvPr id="25" name="椭圆 24"/>
            <p:cNvSpPr/>
            <p:nvPr/>
          </p:nvSpPr>
          <p:spPr>
            <a:xfrm>
              <a:off x="14279" y="416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2088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6470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29" name="直接连接符 28"/>
            <p:cNvCxnSpPr>
              <a:stCxn id="25" idx="3"/>
              <a:endCxn id="27" idx="7"/>
            </p:cNvCxnSpPr>
            <p:nvPr/>
          </p:nvCxnSpPr>
          <p:spPr>
            <a:xfrm flipH="1">
              <a:off x="13239" y="5318"/>
              <a:ext cx="1237" cy="2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5"/>
              <a:endCxn id="28" idx="0"/>
            </p:cNvCxnSpPr>
            <p:nvPr/>
          </p:nvCxnSpPr>
          <p:spPr>
            <a:xfrm>
              <a:off x="15430" y="5318"/>
              <a:ext cx="1714" cy="2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552575" y="3225800"/>
          <a:ext cx="3114675" cy="2440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93929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8704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6621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90625" y="34378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1100" y="421576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181100" y="500761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6765" y="386334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78770" y="3863340"/>
            <a:ext cx="59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12337" y="295295"/>
            <a:ext cx="413446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带权图的实现：邻接矩阵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330" y="1008380"/>
            <a:ext cx="11362055" cy="70782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n,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n: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顶点总数 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g: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保存边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8330" y="1953895"/>
            <a:ext cx="7153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g[i][j]</a:t>
            </a:r>
            <a:r>
              <a:rPr lang="zh-CN" altLang="en-US" sz="3600"/>
              <a:t>表示边</a:t>
            </a:r>
            <a:r>
              <a:rPr lang="en-US" altLang="zh-CN" sz="3600"/>
              <a:t>(i</a:t>
            </a:r>
            <a:r>
              <a:rPr lang="zh-CN" altLang="en-US" sz="3600"/>
              <a:t>，</a:t>
            </a:r>
            <a:r>
              <a:rPr lang="en-US" altLang="zh-CN" sz="3600"/>
              <a:t>j)</a:t>
            </a:r>
            <a:r>
              <a:rPr lang="zh-CN" altLang="en-US" sz="3600"/>
              <a:t>或</a:t>
            </a:r>
            <a:r>
              <a:rPr lang="en-US" altLang="zh-CN" sz="3600"/>
              <a:t>&lt;i, j&gt;</a:t>
            </a:r>
            <a:r>
              <a:rPr lang="zh-CN" altLang="en-US" sz="3600"/>
              <a:t>的权值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4050" y="3683635"/>
            <a:ext cx="7051040" cy="6041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= w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4050" y="2850515"/>
            <a:ext cx="781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无向带权图添加权值为</a:t>
            </a:r>
            <a:r>
              <a:rPr lang="en-US" altLang="zh-CN" sz="3600"/>
              <a:t>w</a:t>
            </a:r>
            <a:r>
              <a:rPr lang="zh-CN" altLang="en-US" sz="3600"/>
              <a:t>的</a:t>
            </a:r>
            <a:r>
              <a:rPr lang="zh-CN" altLang="zh-CN" sz="3600"/>
              <a:t>边</a:t>
            </a:r>
            <a:r>
              <a:rPr lang="en-US" altLang="zh-CN" sz="3600"/>
              <a:t>(a,b)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4050" y="4622165"/>
            <a:ext cx="984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有向带权图添加权值为</a:t>
            </a:r>
            <a:r>
              <a:rPr lang="en-US" altLang="zh-CN" sz="3600"/>
              <a:t>w</a:t>
            </a:r>
            <a:r>
              <a:rPr lang="zh-CN" altLang="en-US" sz="3600"/>
              <a:t>的</a:t>
            </a:r>
            <a:r>
              <a:rPr lang="zh-CN" altLang="zh-CN" sz="3600"/>
              <a:t>弧</a:t>
            </a:r>
            <a:r>
              <a:rPr lang="en-US" altLang="zh-CN" sz="3600"/>
              <a:t>&lt;a,b&gt;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4050" y="5584190"/>
            <a:ext cx="3884930" cy="5835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w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 bldLvl="0" animBg="1"/>
      <p:bldP spid="13" grpId="0"/>
      <p:bldP spid="23" grpId="0" bldLvl="0" animBg="1"/>
      <p:bldP spid="24" grpId="0"/>
      <p:bldP spid="25" grpId="0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2677" y="274975"/>
            <a:ext cx="44935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带权图的存储结构：邻接表</a:t>
            </a:r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7382510" y="1514475"/>
            <a:ext cx="4284345" cy="4400550"/>
            <a:chOff x="11626" y="2385"/>
            <a:chExt cx="6747" cy="6930"/>
          </a:xfrm>
        </p:grpSpPr>
        <p:sp>
          <p:nvSpPr>
            <p:cNvPr id="14" name="椭圆 13"/>
            <p:cNvSpPr/>
            <p:nvPr/>
          </p:nvSpPr>
          <p:spPr>
            <a:xfrm>
              <a:off x="14264" y="238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26" y="5080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955" y="5063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36" y="3595"/>
              <a:ext cx="1636" cy="169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474" y="3595"/>
              <a:ext cx="1689" cy="167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7"/>
              <a:endCxn id="17" idx="3"/>
            </p:cNvCxnSpPr>
            <p:nvPr/>
          </p:nvCxnSpPr>
          <p:spPr>
            <a:xfrm flipV="1">
              <a:off x="15434" y="6273"/>
              <a:ext cx="1729" cy="18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4224" y="789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044" y="5772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682" y="3094"/>
              <a:ext cx="1982" cy="196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5"/>
              <a:endCxn id="22" idx="1"/>
            </p:cNvCxnSpPr>
            <p:nvPr/>
          </p:nvCxnSpPr>
          <p:spPr>
            <a:xfrm>
              <a:off x="12836" y="6290"/>
              <a:ext cx="1596" cy="18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243" y="385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20" y="717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787" y="5037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198" y="7232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778" y="4167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14" y="3544"/>
              <a:ext cx="2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accent1"/>
                  </a:solidFill>
                </a:rPr>
                <a:t>5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1555" y="5498465"/>
            <a:ext cx="2178685" cy="1067435"/>
            <a:chOff x="12767" y="397"/>
            <a:chExt cx="3431" cy="1681"/>
          </a:xfrm>
        </p:grpSpPr>
        <p:sp>
          <p:nvSpPr>
            <p:cNvPr id="38" name="矩形 37"/>
            <p:cNvSpPr/>
            <p:nvPr/>
          </p:nvSpPr>
          <p:spPr>
            <a:xfrm>
              <a:off x="12767" y="400"/>
              <a:ext cx="2872" cy="16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目标顶点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5642" y="397"/>
              <a:ext cx="557" cy="16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12" y="1498"/>
              <a:ext cx="11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accent1"/>
                  </a:solidFill>
                </a:rPr>
                <a:t>权值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8330" y="1442720"/>
            <a:ext cx="5937885" cy="4127500"/>
            <a:chOff x="785" y="3332"/>
            <a:chExt cx="9351" cy="6500"/>
          </a:xfrm>
        </p:grpSpPr>
        <p:grpSp>
          <p:nvGrpSpPr>
            <p:cNvPr id="57" name="组合 56"/>
            <p:cNvGrpSpPr/>
            <p:nvPr/>
          </p:nvGrpSpPr>
          <p:grpSpPr>
            <a:xfrm>
              <a:off x="785" y="3332"/>
              <a:ext cx="1587" cy="6500"/>
              <a:chOff x="982" y="4273"/>
              <a:chExt cx="1218" cy="422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604" y="4273"/>
                <a:ext cx="596" cy="9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82" y="4354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1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82" y="5428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2</a:t>
                </a: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982" y="6502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3</a:t>
                </a: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982" y="7576"/>
                <a:ext cx="624" cy="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4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604" y="5240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604" y="6320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604" y="7403"/>
                <a:ext cx="596" cy="1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372" y="3472"/>
              <a:ext cx="3866" cy="1336"/>
              <a:chOff x="2372" y="2242"/>
              <a:chExt cx="3866" cy="1336"/>
            </a:xfrm>
          </p:grpSpPr>
          <p:cxnSp>
            <p:nvCxnSpPr>
              <p:cNvPr id="10" name="直接箭头连接符 9"/>
              <p:cNvCxnSpPr>
                <a:stCxn id="58" idx="3"/>
                <a:endCxn id="11" idx="1"/>
              </p:cNvCxnSpPr>
              <p:nvPr/>
            </p:nvCxnSpPr>
            <p:spPr>
              <a:xfrm flipV="1">
                <a:off x="2372" y="2833"/>
                <a:ext cx="1330" cy="4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2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18" y="2242"/>
                <a:ext cx="520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50" y="3477"/>
              <a:ext cx="3866" cy="1336"/>
              <a:chOff x="2372" y="2242"/>
              <a:chExt cx="3866" cy="1336"/>
            </a:xfrm>
          </p:grpSpPr>
          <p:cxnSp>
            <p:nvCxnSpPr>
              <p:cNvPr id="47" name="直接箭头连接符 46"/>
              <p:cNvCxnSpPr>
                <a:endCxn id="48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3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18" y="2242"/>
                <a:ext cx="520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384" y="5034"/>
              <a:ext cx="3866" cy="1336"/>
              <a:chOff x="2372" y="2242"/>
              <a:chExt cx="3866" cy="1336"/>
            </a:xfrm>
          </p:grpSpPr>
          <p:cxnSp>
            <p:nvCxnSpPr>
              <p:cNvPr id="53" name="直接箭头连接符 52"/>
              <p:cNvCxnSpPr>
                <a:endCxn id="54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4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2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384" y="6670"/>
              <a:ext cx="3866" cy="1336"/>
              <a:chOff x="2372" y="2242"/>
              <a:chExt cx="3866" cy="1336"/>
            </a:xfrm>
          </p:grpSpPr>
          <p:cxnSp>
            <p:nvCxnSpPr>
              <p:cNvPr id="60" name="直接箭头连接符 59"/>
              <p:cNvCxnSpPr>
                <a:endCxn id="62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1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5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270" y="6670"/>
              <a:ext cx="3866" cy="1336"/>
              <a:chOff x="2372" y="2242"/>
              <a:chExt cx="3866" cy="1336"/>
            </a:xfrm>
          </p:grpSpPr>
          <p:cxnSp>
            <p:nvCxnSpPr>
              <p:cNvPr id="69" name="直接箭头连接符 68"/>
              <p:cNvCxnSpPr>
                <a:endCxn id="70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2</a:t>
                </a: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3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84" y="8346"/>
              <a:ext cx="3866" cy="1336"/>
              <a:chOff x="2372" y="2242"/>
              <a:chExt cx="3866" cy="1336"/>
            </a:xfrm>
          </p:grpSpPr>
          <p:cxnSp>
            <p:nvCxnSpPr>
              <p:cNvPr id="74" name="直接箭头连接符 73"/>
              <p:cNvCxnSpPr>
                <a:endCxn id="75" idx="1"/>
              </p:cNvCxnSpPr>
              <p:nvPr/>
            </p:nvCxnSpPr>
            <p:spPr>
              <a:xfrm>
                <a:off x="2372" y="2831"/>
                <a:ext cx="1330" cy="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3702" y="2245"/>
                <a:ext cx="2013" cy="117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/>
                  <a:t>3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718" y="2242"/>
                <a:ext cx="520" cy="1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5115" y="2756"/>
                <a:ext cx="72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</a:rPr>
                  <a:t>4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0647" y="260350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高速公路建设问题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911225"/>
            <a:ext cx="1030351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建设部门需要在</a:t>
            </a:r>
            <a:r>
              <a:rPr lang="zh-CN" sz="3200"/>
              <a:t>多个</a:t>
            </a:r>
            <a:r>
              <a:rPr lang="zh-CN" altLang="en-US" sz="3200"/>
              <a:t>城市间修建若干高速公路，使得任意两城市间可以通过高速公路互通。已知任意两城市间修建高速公路的造价，请问在哪些城市间修建高速公路网可以使得造价最低？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3869690"/>
            <a:ext cx="3463290" cy="279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/>
              <a:t>例：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修建线路：成本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A-B</a:t>
            </a:r>
            <a:r>
              <a:rPr lang="zh-CN" altLang="en-US" sz="3200"/>
              <a:t>：</a:t>
            </a:r>
            <a:r>
              <a:rPr lang="en-US" altLang="zh-CN" sz="3200"/>
              <a:t>10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B-C</a:t>
            </a:r>
            <a:r>
              <a:rPr lang="zh-CN" altLang="en-US" sz="3200"/>
              <a:t>：</a:t>
            </a:r>
            <a:r>
              <a:rPr lang="en-US" altLang="zh-CN" sz="3200"/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A-C</a:t>
            </a:r>
            <a:r>
              <a:rPr lang="zh-CN" altLang="en-US" sz="3200"/>
              <a:t>：</a:t>
            </a:r>
            <a:r>
              <a:rPr lang="en-US" altLang="zh-CN" sz="3200"/>
              <a:t>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6355" y="5988685"/>
            <a:ext cx="685355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/>
              <a:t>修建</a:t>
            </a:r>
            <a:r>
              <a:rPr lang="en-US" altLang="zh-CN" sz="2800"/>
              <a:t>B-C</a:t>
            </a:r>
            <a:r>
              <a:rPr lang="zh-CN" altLang="en-US" sz="2800"/>
              <a:t>，</a:t>
            </a:r>
            <a:r>
              <a:rPr lang="en-US" altLang="zh-CN" sz="2800"/>
              <a:t>A-C</a:t>
            </a:r>
            <a:r>
              <a:rPr lang="zh-CN" altLang="en-US" sz="2800"/>
              <a:t>可以使城市互通且成本最低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400800" y="3562350"/>
            <a:ext cx="2640330" cy="2005965"/>
            <a:chOff x="10058" y="5412"/>
            <a:chExt cx="4158" cy="3159"/>
          </a:xfrm>
        </p:grpSpPr>
        <p:sp>
          <p:nvSpPr>
            <p:cNvPr id="9" name="椭圆 8"/>
            <p:cNvSpPr/>
            <p:nvPr/>
          </p:nvSpPr>
          <p:spPr>
            <a:xfrm>
              <a:off x="11558" y="5412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A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0058" y="7524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B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3194" y="7480"/>
              <a:ext cx="1022" cy="10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/>
                <a:t>C</a:t>
              </a:r>
            </a:p>
          </p:txBody>
        </p:sp>
        <p:cxnSp>
          <p:nvCxnSpPr>
            <p:cNvPr id="12" name="直接连接符 11"/>
            <p:cNvCxnSpPr>
              <a:stCxn id="9" idx="3"/>
              <a:endCxn id="10" idx="7"/>
            </p:cNvCxnSpPr>
            <p:nvPr/>
          </p:nvCxnSpPr>
          <p:spPr>
            <a:xfrm flipH="1">
              <a:off x="10930" y="6284"/>
              <a:ext cx="778" cy="13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  <a:endCxn id="10" idx="6"/>
            </p:cNvCxnSpPr>
            <p:nvPr/>
          </p:nvCxnSpPr>
          <p:spPr>
            <a:xfrm flipH="1">
              <a:off x="11080" y="7991"/>
              <a:ext cx="2114" cy="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1"/>
              <a:endCxn id="9" idx="5"/>
            </p:cNvCxnSpPr>
            <p:nvPr/>
          </p:nvCxnSpPr>
          <p:spPr>
            <a:xfrm flipH="1" flipV="1">
              <a:off x="12430" y="6284"/>
              <a:ext cx="914" cy="13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697" y="6532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881" y="7991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856" y="653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49770" y="4116070"/>
            <a:ext cx="1437640" cy="1111885"/>
            <a:chOff x="8148" y="6482"/>
            <a:chExt cx="2264" cy="1751"/>
          </a:xfrm>
        </p:grpSpPr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8148" y="8189"/>
              <a:ext cx="2114" cy="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5"/>
              <a:endCxn id="11" idx="1"/>
            </p:cNvCxnSpPr>
            <p:nvPr/>
          </p:nvCxnSpPr>
          <p:spPr>
            <a:xfrm>
              <a:off x="9498" y="6482"/>
              <a:ext cx="914" cy="13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32301" y="250200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生成树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18540"/>
            <a:ext cx="513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200" b="1">
                <a:solidFill>
                  <a:schemeClr val="tx1"/>
                </a:solidFill>
                <a:effectLst/>
              </a:rPr>
              <a:t>无根树</a:t>
            </a:r>
            <a:r>
              <a:rPr lang="zh-CN" sz="3200"/>
              <a:t>：无环连通无向图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14522" y="1120775"/>
            <a:ext cx="3862705" cy="1741805"/>
            <a:chOff x="10862" y="1461"/>
            <a:chExt cx="6274" cy="2938"/>
          </a:xfrm>
        </p:grpSpPr>
        <p:sp>
          <p:nvSpPr>
            <p:cNvPr id="5" name="椭圆 4"/>
            <p:cNvSpPr/>
            <p:nvPr/>
          </p:nvSpPr>
          <p:spPr>
            <a:xfrm>
              <a:off x="13477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017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862" y="3395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160" y="3395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477" y="3423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7"/>
              <a:endCxn id="5" idx="3"/>
            </p:cNvCxnSpPr>
            <p:nvPr/>
          </p:nvCxnSpPr>
          <p:spPr>
            <a:xfrm flipV="1">
              <a:off x="11696" y="2295"/>
              <a:ext cx="1924" cy="12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5" idx="4"/>
            </p:cNvCxnSpPr>
            <p:nvPr/>
          </p:nvCxnSpPr>
          <p:spPr>
            <a:xfrm flipV="1">
              <a:off x="13966" y="2438"/>
              <a:ext cx="0" cy="9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2"/>
              <a:endCxn id="10" idx="6"/>
            </p:cNvCxnSpPr>
            <p:nvPr/>
          </p:nvCxnSpPr>
          <p:spPr>
            <a:xfrm flipH="1">
              <a:off x="14454" y="3884"/>
              <a:ext cx="1706" cy="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3"/>
              <a:endCxn id="10" idx="7"/>
            </p:cNvCxnSpPr>
            <p:nvPr/>
          </p:nvCxnSpPr>
          <p:spPr>
            <a:xfrm flipH="1">
              <a:off x="14311" y="2295"/>
              <a:ext cx="1849" cy="12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0862" y="1461"/>
              <a:ext cx="977" cy="977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  <a:endCxn id="5" idx="2"/>
            </p:cNvCxnSpPr>
            <p:nvPr/>
          </p:nvCxnSpPr>
          <p:spPr>
            <a:xfrm>
              <a:off x="11839" y="1950"/>
              <a:ext cx="16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08330" y="2180590"/>
            <a:ext cx="766445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如果一棵树有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3200"/>
              <a:t>个顶点，则它有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n-1</a:t>
            </a:r>
            <a:r>
              <a:rPr lang="zh-CN" altLang="en-US" sz="3200"/>
              <a:t>条边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8965" y="3038475"/>
            <a:ext cx="10760710" cy="3537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>
                <a:sym typeface="+mn-ea"/>
              </a:rPr>
              <a:t>生成树</a:t>
            </a:r>
            <a:r>
              <a:rPr lang="zh-CN" altLang="en-US" sz="3200">
                <a:sym typeface="+mn-ea"/>
              </a:rPr>
              <a:t>：一个连通图的生成树是指一个含有图中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全部顶点</a:t>
            </a: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无环连通子图。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全部顶点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部分边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无根树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9305" y="283865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生成树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79475" y="2247900"/>
            <a:ext cx="2643505" cy="2517140"/>
            <a:chOff x="1161" y="3132"/>
            <a:chExt cx="4163" cy="3964"/>
          </a:xfrm>
        </p:grpSpPr>
        <p:sp>
          <p:nvSpPr>
            <p:cNvPr id="5" name="椭圆 4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11" name="直接连接符 10"/>
            <p:cNvCxnSpPr>
              <a:stCxn id="5" idx="6"/>
              <a:endCxn id="6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4"/>
              <a:endCxn id="1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6"/>
              <a:endCxn id="1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7"/>
              <a:endCxn id="6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79475" y="132715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请问这个图有多少种生成树？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0600" y="5448935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答案：</a:t>
            </a:r>
            <a:r>
              <a:rPr lang="en-US" altLang="zh-CN" sz="3200"/>
              <a:t>8</a:t>
            </a:r>
            <a:r>
              <a:rPr lang="zh-CN" altLang="en-US" sz="3200"/>
              <a:t>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48805" y="1151255"/>
            <a:ext cx="1704114" cy="1622834"/>
            <a:chOff x="1161" y="3132"/>
            <a:chExt cx="4164" cy="3965"/>
          </a:xfrm>
        </p:grpSpPr>
        <p:sp>
          <p:nvSpPr>
            <p:cNvPr id="4" name="椭圆 3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22" name="直接连接符 21"/>
            <p:cNvCxnSpPr>
              <a:stCxn id="7" idx="4"/>
              <a:endCxn id="2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6"/>
              <a:endCxn id="2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255760" y="1151890"/>
            <a:ext cx="1704114" cy="1622834"/>
            <a:chOff x="1161" y="3132"/>
            <a:chExt cx="4164" cy="3965"/>
          </a:xfrm>
        </p:grpSpPr>
        <p:sp>
          <p:nvSpPr>
            <p:cNvPr id="27" name="椭圆 26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31" name="直接连接符 30"/>
            <p:cNvCxnSpPr>
              <a:stCxn id="27" idx="6"/>
              <a:endCxn id="28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4"/>
              <a:endCxn id="3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6"/>
              <a:endCxn id="30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647565" y="2881630"/>
            <a:ext cx="1704114" cy="1622834"/>
            <a:chOff x="1161" y="3132"/>
            <a:chExt cx="4164" cy="3965"/>
          </a:xfrm>
        </p:grpSpPr>
        <p:sp>
          <p:nvSpPr>
            <p:cNvPr id="37" name="椭圆 36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39" name="椭圆 38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41" name="直接连接符 40"/>
            <p:cNvCxnSpPr>
              <a:stCxn id="37" idx="6"/>
              <a:endCxn id="38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8" idx="4"/>
              <a:endCxn id="40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922135" y="2881630"/>
            <a:ext cx="1704114" cy="1622834"/>
            <a:chOff x="1161" y="3132"/>
            <a:chExt cx="4164" cy="3965"/>
          </a:xfrm>
        </p:grpSpPr>
        <p:sp>
          <p:nvSpPr>
            <p:cNvPr id="56" name="椭圆 5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57" name="椭圆 5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58" name="椭圆 5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60" name="直接连接符 59"/>
            <p:cNvCxnSpPr>
              <a:stCxn id="56" idx="6"/>
              <a:endCxn id="57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8" idx="6"/>
              <a:endCxn id="5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261475" y="2881630"/>
            <a:ext cx="1704114" cy="1622834"/>
            <a:chOff x="1161" y="3132"/>
            <a:chExt cx="4164" cy="3965"/>
          </a:xfrm>
        </p:grpSpPr>
        <p:sp>
          <p:nvSpPr>
            <p:cNvPr id="66" name="椭圆 6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69" name="椭圆 6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8" idx="6"/>
              <a:endCxn id="6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68" idx="7"/>
              <a:endCxn id="67" idx="3"/>
            </p:cNvCxnSpPr>
            <p:nvPr/>
          </p:nvCxnSpPr>
          <p:spPr>
            <a:xfrm flipV="1">
              <a:off x="2182" y="4154"/>
              <a:ext cx="2121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1850" y="4692650"/>
            <a:ext cx="1704114" cy="1622834"/>
            <a:chOff x="1161" y="3132"/>
            <a:chExt cx="4164" cy="3965"/>
          </a:xfrm>
        </p:grpSpPr>
        <p:sp>
          <p:nvSpPr>
            <p:cNvPr id="76" name="椭圆 7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6"/>
              <a:endCxn id="79" idx="2"/>
            </p:cNvCxnSpPr>
            <p:nvPr/>
          </p:nvCxnSpPr>
          <p:spPr>
            <a:xfrm>
              <a:off x="2358" y="6475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8" idx="7"/>
              <a:endCxn id="7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916420" y="4692650"/>
            <a:ext cx="1704114" cy="1622834"/>
            <a:chOff x="1161" y="3132"/>
            <a:chExt cx="4164" cy="3965"/>
          </a:xfrm>
        </p:grpSpPr>
        <p:sp>
          <p:nvSpPr>
            <p:cNvPr id="86" name="椭圆 8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87" name="椭圆 8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88" name="椭圆 8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89" name="椭圆 8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90" name="直接连接符 89"/>
            <p:cNvCxnSpPr>
              <a:stCxn id="86" idx="6"/>
              <a:endCxn id="87" idx="2"/>
            </p:cNvCxnSpPr>
            <p:nvPr/>
          </p:nvCxnSpPr>
          <p:spPr>
            <a:xfrm>
              <a:off x="2358" y="3707"/>
              <a:ext cx="17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7" idx="4"/>
              <a:endCxn id="89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7"/>
              <a:endCxn id="8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9266555" y="4692650"/>
            <a:ext cx="1704114" cy="1622834"/>
            <a:chOff x="1161" y="3132"/>
            <a:chExt cx="4164" cy="3965"/>
          </a:xfrm>
        </p:grpSpPr>
        <p:sp>
          <p:nvSpPr>
            <p:cNvPr id="96" name="椭圆 95"/>
            <p:cNvSpPr/>
            <p:nvPr/>
          </p:nvSpPr>
          <p:spPr>
            <a:xfrm>
              <a:off x="1161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97" name="椭圆 96"/>
            <p:cNvSpPr/>
            <p:nvPr/>
          </p:nvSpPr>
          <p:spPr>
            <a:xfrm>
              <a:off x="4128" y="3132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B</a:t>
              </a:r>
            </a:p>
          </p:txBody>
        </p:sp>
        <p:sp>
          <p:nvSpPr>
            <p:cNvPr id="98" name="椭圆 97"/>
            <p:cNvSpPr/>
            <p:nvPr/>
          </p:nvSpPr>
          <p:spPr>
            <a:xfrm>
              <a:off x="1161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C</a:t>
              </a:r>
            </a:p>
          </p:txBody>
        </p:sp>
        <p:sp>
          <p:nvSpPr>
            <p:cNvPr id="99" name="椭圆 98"/>
            <p:cNvSpPr/>
            <p:nvPr/>
          </p:nvSpPr>
          <p:spPr>
            <a:xfrm>
              <a:off x="4128" y="5900"/>
              <a:ext cx="1197" cy="119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D</a:t>
              </a:r>
            </a:p>
          </p:txBody>
        </p:sp>
        <p:cxnSp>
          <p:nvCxnSpPr>
            <p:cNvPr id="101" name="直接连接符 100"/>
            <p:cNvCxnSpPr>
              <a:stCxn id="97" idx="4"/>
              <a:endCxn id="99" idx="0"/>
            </p:cNvCxnSpPr>
            <p:nvPr/>
          </p:nvCxnSpPr>
          <p:spPr>
            <a:xfrm>
              <a:off x="4727" y="4305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759" y="4329"/>
              <a:ext cx="0" cy="15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8" idx="7"/>
              <a:endCxn id="97" idx="3"/>
            </p:cNvCxnSpPr>
            <p:nvPr/>
          </p:nvCxnSpPr>
          <p:spPr>
            <a:xfrm flipV="1">
              <a:off x="2183" y="4130"/>
              <a:ext cx="2120" cy="19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2701" y="274330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最小生成树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3255" y="1003935"/>
            <a:ext cx="1097407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/>
              <a:t>最小生成树</a:t>
            </a:r>
            <a:r>
              <a:rPr lang="zh-CN" altLang="en-US" sz="3200"/>
              <a:t>：在带权连通图的所有生成树中，所有边的权值和最小的生成树，称为最小生成树。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13410" y="2941955"/>
            <a:ext cx="4253230" cy="3380105"/>
            <a:chOff x="966" y="5305"/>
            <a:chExt cx="6698" cy="5323"/>
          </a:xfrm>
        </p:grpSpPr>
        <p:sp>
          <p:nvSpPr>
            <p:cNvPr id="7" name="椭圆 6"/>
            <p:cNvSpPr/>
            <p:nvPr/>
          </p:nvSpPr>
          <p:spPr>
            <a:xfrm>
              <a:off x="3529" y="530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699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966" y="7027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5779" y="701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2165" y="6505"/>
              <a:ext cx="1570" cy="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4232" y="6711"/>
              <a:ext cx="1170" cy="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4728" y="6505"/>
              <a:ext cx="1754" cy="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2827" y="6711"/>
              <a:ext cx="1405" cy="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124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5898" y="8421"/>
              <a:ext cx="58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669" y="8433"/>
              <a:ext cx="661" cy="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13" y="6429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5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02" y="6150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27" y="7628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53" y="7620"/>
              <a:ext cx="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8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7" y="8835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10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05" y="8690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9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5" y="5392"/>
              <a:ext cx="14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原图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71895" y="2840355"/>
            <a:ext cx="5345430" cy="3450590"/>
            <a:chOff x="966" y="5194"/>
            <a:chExt cx="8418" cy="5434"/>
          </a:xfrm>
        </p:grpSpPr>
        <p:sp>
          <p:nvSpPr>
            <p:cNvPr id="21" name="椭圆 20"/>
            <p:cNvSpPr/>
            <p:nvPr/>
          </p:nvSpPr>
          <p:spPr>
            <a:xfrm>
              <a:off x="3529" y="5194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699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966" y="7027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779" y="7015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27" name="直接连接符 26"/>
            <p:cNvCxnSpPr>
              <a:stCxn id="21" idx="3"/>
              <a:endCxn id="23" idx="7"/>
            </p:cNvCxnSpPr>
            <p:nvPr/>
          </p:nvCxnSpPr>
          <p:spPr>
            <a:xfrm flipH="1">
              <a:off x="2165" y="6394"/>
              <a:ext cx="1570" cy="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1" idx="4"/>
              <a:endCxn id="22" idx="0"/>
            </p:cNvCxnSpPr>
            <p:nvPr/>
          </p:nvCxnSpPr>
          <p:spPr>
            <a:xfrm>
              <a:off x="4232" y="6600"/>
              <a:ext cx="1170" cy="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1" idx="5"/>
              <a:endCxn id="25" idx="0"/>
            </p:cNvCxnSpPr>
            <p:nvPr/>
          </p:nvCxnSpPr>
          <p:spPr>
            <a:xfrm>
              <a:off x="4728" y="6394"/>
              <a:ext cx="1754" cy="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0"/>
              <a:endCxn id="21" idx="4"/>
            </p:cNvCxnSpPr>
            <p:nvPr/>
          </p:nvCxnSpPr>
          <p:spPr>
            <a:xfrm flipV="1">
              <a:off x="2827" y="6600"/>
              <a:ext cx="1405" cy="2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2124" y="9222"/>
              <a:ext cx="1405" cy="140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13" y="6357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5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02" y="6078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27" y="7556"/>
              <a:ext cx="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53" y="7548"/>
              <a:ext cx="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8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205" y="5392"/>
              <a:ext cx="317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最小生成树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KSO_WPP_MARK_KEY" val="a6bc42c7-210f-4411-a84d-0a1ff4cb7657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32eb29-f4e1-46e4-bd8d-8d691abfaf9f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e2f37-fb3b-4e04-9a5f-35a65a970f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1164</Words>
  <Application>Microsoft Office PowerPoint</Application>
  <PresentationFormat>宽屏</PresentationFormat>
  <Paragraphs>287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Hannotate SC Bold</vt:lpstr>
      <vt:lpstr>Arial</vt:lpstr>
      <vt:lpstr>Calibri</vt:lpstr>
      <vt:lpstr>Consolas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725</cp:revision>
  <dcterms:created xsi:type="dcterms:W3CDTF">2019-06-19T02:08:00Z</dcterms:created>
  <dcterms:modified xsi:type="dcterms:W3CDTF">2022-12-30T02:57:44Z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8E9DEEB2145E4DF099528A0A2E82C8AB</vt:lpwstr>
  </property>
</Properties>
</file>