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3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E4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64" y="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91E62E-4716-44D5-A331-CA3FA2FCD7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FCD5296-6C1D-45DB-A95B-22BF2F776E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6C8CA6-ED8B-4007-8593-9DF19A258BC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25C14C-9F7E-4FA0-8E24-92D7A1B74D5E}" type="datetimeFigureOut">
              <a:rPr lang="zh-CN" altLang="en-US" smtClean="0"/>
              <a:t>2021/5/21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C8C87B-F17F-41A3-984D-5DF04169A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AB650E-3225-4F64-97BD-884B9B3E9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D7B226-0A4B-4C06-A843-41F61B9D74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7119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FA48D0-B602-4073-9C3C-D7E863EC3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BB0C611-E6A8-4C6C-AC11-D910F70754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6A4C7C-6DC2-4B5D-B052-293FF55193D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25C14C-9F7E-4FA0-8E24-92D7A1B74D5E}" type="datetimeFigureOut">
              <a:rPr lang="zh-CN" altLang="en-US" smtClean="0"/>
              <a:t>2021/5/21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D79530-DB4F-428C-9344-ED77DC2DA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C6815A-77A4-4278-A007-936729773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D7B226-0A4B-4C06-A843-41F61B9D74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2656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2F138FF-3AAA-4C24-8F62-D961E9C256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312E2F7-053B-4417-A958-9541E2EC10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E67C61-8DC4-4F97-A99C-86D95A97BF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25C14C-9F7E-4FA0-8E24-92D7A1B74D5E}" type="datetimeFigureOut">
              <a:rPr lang="zh-CN" altLang="en-US" smtClean="0"/>
              <a:t>2021/5/21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A51CC0-48D3-44B2-B704-603FDEA03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FCED03-51FF-420B-8E13-A5DC0BBFA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D7B226-0A4B-4C06-A843-41F61B9D74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5521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F8E84B-78B2-4211-A90B-5DEE6709F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7D17D9-6C4A-479E-9FEC-470AD1C1A0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00D1F9-AC7C-4ADF-8F35-62414F8A6D3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25C14C-9F7E-4FA0-8E24-92D7A1B74D5E}" type="datetimeFigureOut">
              <a:rPr lang="zh-CN" altLang="en-US" smtClean="0"/>
              <a:t>2021/5/21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9A4920-3D56-44DF-8B34-7D92F4595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CFEE23-B3C3-4488-BD96-EC6EFD2DA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D7B226-0A4B-4C06-A843-41F61B9D74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3634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41ED5D-4DC7-477F-952D-B10E83E68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8065608-6BBC-4DCA-A89A-513E45DDF9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1E2E82-5BD4-4EE7-AFBF-F6EFF0C82E6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25C14C-9F7E-4FA0-8E24-92D7A1B74D5E}" type="datetimeFigureOut">
              <a:rPr lang="zh-CN" altLang="en-US" smtClean="0"/>
              <a:t>2021/5/21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B5693D-19D0-454C-ACE6-F7C96F4EE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9096CC-9ADC-4DE2-A204-30FA18666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D7B226-0A4B-4C06-A843-41F61B9D74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1601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C7B440-81EE-4AA5-8EA8-DD8F0D862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86C9FF-4FD7-4205-8A19-97498B0419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C2900A1-E025-4AE9-887D-C87FA20CB4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FF306D5-229C-4415-BDF6-127F125F5C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25C14C-9F7E-4FA0-8E24-92D7A1B74D5E}" type="datetimeFigureOut">
              <a:rPr lang="zh-CN" altLang="en-US" smtClean="0"/>
              <a:t>2021/5/21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52B84AE-0D11-468C-9714-B3D5279F6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390D2F3-42D9-4162-8268-E555F2CD5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D7B226-0A4B-4C06-A843-41F61B9D74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269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54DA96-B70D-4FDE-99DE-93CD5D78B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509F39A-0221-49F3-9DB9-F465DA6FF5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9DC4433-5D27-4D68-8C2A-11DF37E4C4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E3A3042-1DE8-4B07-A951-D3D6268271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8C0A7A5-6150-41F9-8CB8-B9E4E13F51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A2F76A8-A488-4FEE-85DE-D9C830D952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25C14C-9F7E-4FA0-8E24-92D7A1B74D5E}" type="datetimeFigureOut">
              <a:rPr lang="zh-CN" altLang="en-US" smtClean="0"/>
              <a:t>2021/5/21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398EA36-59E0-4177-AFD0-133C94763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F23C896-86C0-44E9-A72C-EE57BA7E7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D7B226-0A4B-4C06-A843-41F61B9D74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4646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11762C-2606-44CF-919C-A850DDFEE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DB40B7B-6BEE-469D-B767-4247CFFBBAD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25C14C-9F7E-4FA0-8E24-92D7A1B74D5E}" type="datetimeFigureOut">
              <a:rPr lang="zh-CN" altLang="en-US" smtClean="0"/>
              <a:t>2021/5/21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B1AFF0D-7A46-4446-8613-6782DE62C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0CE633B-B7EA-4EA9-9CA2-D9EB0DFD4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D7B226-0A4B-4C06-A843-41F61B9D74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1459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241340D-A524-416D-ABBA-71E2075FA5F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25C14C-9F7E-4FA0-8E24-92D7A1B74D5E}" type="datetimeFigureOut">
              <a:rPr lang="zh-CN" altLang="en-US" smtClean="0"/>
              <a:t>2021/5/21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6562D9F-B094-43C3-9B85-040FB7FD0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796BD4D-10CE-48D5-9103-D2E44A8DD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D7B226-0A4B-4C06-A843-41F61B9D74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9574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92AC29-2C6F-4631-A03E-170F6A538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C63411-44BB-4ED7-B9A4-A87C48EA34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810A240-AA87-4667-86B5-83834E9C85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E5C0375-063E-4F84-BCB9-5A7186909E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25C14C-9F7E-4FA0-8E24-92D7A1B74D5E}" type="datetimeFigureOut">
              <a:rPr lang="zh-CN" altLang="en-US" smtClean="0"/>
              <a:t>2021/5/21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3E914F7-4E01-45BB-91DA-AFE5F1BC0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1D36B60-3A42-4694-A517-8CC3309D5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D7B226-0A4B-4C06-A843-41F61B9D74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2395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DDEBCD-E48A-4368-8A4C-5F3090016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B7F12A9-5806-4AA9-869D-4E82904F2E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715BEE9-F597-4A5F-9575-47DC3143DA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8D5E5C5-43F4-49ED-BA5D-66CD3FBA679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25C14C-9F7E-4FA0-8E24-92D7A1B74D5E}" type="datetimeFigureOut">
              <a:rPr lang="zh-CN" altLang="en-US" smtClean="0"/>
              <a:t>2021/5/21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CAF0D24-2BA3-4611-9F81-241C820C0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5801C6C-2E8F-46C9-9C26-58F88A7F2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D7B226-0A4B-4C06-A843-41F61B9D74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4551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">
            <a:extLst>
              <a:ext uri="{FF2B5EF4-FFF2-40B4-BE49-F238E27FC236}">
                <a16:creationId xmlns:a16="http://schemas.microsoft.com/office/drawing/2014/main" id="{A1633ECA-F8B5-4F62-87D8-6DEEF3563E3D}"/>
              </a:ext>
            </a:extLst>
          </p:cNvPr>
          <p:cNvSpPr/>
          <p:nvPr userDrawn="1"/>
        </p:nvSpPr>
        <p:spPr>
          <a:xfrm>
            <a:off x="0" y="0"/>
            <a:ext cx="9884477" cy="112277"/>
          </a:xfrm>
          <a:prstGeom prst="rect">
            <a:avLst/>
          </a:prstGeom>
          <a:solidFill>
            <a:srgbClr val="5E5E5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0" name="艾茵施坦">
            <a:extLst>
              <a:ext uri="{FF2B5EF4-FFF2-40B4-BE49-F238E27FC236}">
                <a16:creationId xmlns:a16="http://schemas.microsoft.com/office/drawing/2014/main" id="{914A4204-B9FA-4450-9A62-1C655CC2C437}"/>
              </a:ext>
            </a:extLst>
          </p:cNvPr>
          <p:cNvSpPr txBox="1"/>
          <p:nvPr userDrawn="1"/>
        </p:nvSpPr>
        <p:spPr>
          <a:xfrm>
            <a:off x="10469572" y="179783"/>
            <a:ext cx="102657" cy="5488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endParaRPr/>
          </a:p>
        </p:txBody>
      </p:sp>
      <p:sp>
        <p:nvSpPr>
          <p:cNvPr id="12" name="矩形">
            <a:extLst>
              <a:ext uri="{FF2B5EF4-FFF2-40B4-BE49-F238E27FC236}">
                <a16:creationId xmlns:a16="http://schemas.microsoft.com/office/drawing/2014/main" id="{DB1A1C58-9F0B-47AF-8349-093D5809AD1A}"/>
              </a:ext>
            </a:extLst>
          </p:cNvPr>
          <p:cNvSpPr/>
          <p:nvPr userDrawn="1"/>
        </p:nvSpPr>
        <p:spPr>
          <a:xfrm>
            <a:off x="0" y="6629400"/>
            <a:ext cx="10785764" cy="227027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4" name="矩形">
            <a:extLst>
              <a:ext uri="{FF2B5EF4-FFF2-40B4-BE49-F238E27FC236}">
                <a16:creationId xmlns:a16="http://schemas.microsoft.com/office/drawing/2014/main" id="{869977ED-3120-41FF-867D-66C35C52F66B}"/>
              </a:ext>
            </a:extLst>
          </p:cNvPr>
          <p:cNvSpPr/>
          <p:nvPr userDrawn="1"/>
        </p:nvSpPr>
        <p:spPr>
          <a:xfrm>
            <a:off x="10067959" y="6629400"/>
            <a:ext cx="2124042" cy="228600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6" name="矩形">
            <a:extLst>
              <a:ext uri="{FF2B5EF4-FFF2-40B4-BE49-F238E27FC236}">
                <a16:creationId xmlns:a16="http://schemas.microsoft.com/office/drawing/2014/main" id="{CFB0B9D8-E258-48CC-B85C-6F341052FE3F}"/>
              </a:ext>
            </a:extLst>
          </p:cNvPr>
          <p:cNvSpPr/>
          <p:nvPr userDrawn="1"/>
        </p:nvSpPr>
        <p:spPr>
          <a:xfrm>
            <a:off x="9531927" y="-1573"/>
            <a:ext cx="2660073" cy="112276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9" name="艾茵施坦">
            <a:extLst>
              <a:ext uri="{FF2B5EF4-FFF2-40B4-BE49-F238E27FC236}">
                <a16:creationId xmlns:a16="http://schemas.microsoft.com/office/drawing/2014/main" id="{B205B908-9A44-4CF3-B5A0-C7A66B726C5E}"/>
              </a:ext>
            </a:extLst>
          </p:cNvPr>
          <p:cNvSpPr txBox="1"/>
          <p:nvPr userDrawn="1"/>
        </p:nvSpPr>
        <p:spPr>
          <a:xfrm>
            <a:off x="539117" y="110703"/>
            <a:ext cx="2660072" cy="1056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>
                <a:solidFill>
                  <a:schemeClr val="accent1">
                    <a:lumMod val="75000"/>
                  </a:schemeClr>
                </a:solidFill>
              </a:rPr>
              <a:t>黑猫编程</a:t>
            </a:r>
            <a:endParaRPr lang="en-US" altLang="zh-CN" sz="2000">
              <a:solidFill>
                <a:schemeClr val="accent1">
                  <a:lumMod val="75000"/>
                </a:schemeClr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</a:rPr>
              <a:t>shijitech</a:t>
            </a:r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/>
              <a:t> 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8EF9F3DD-0DF3-4928-890E-E41D130D2C4B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00" y="218526"/>
            <a:ext cx="578110" cy="578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876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FC0FCAEA-68C9-44C5-96F1-C0B5096A1758}"/>
              </a:ext>
            </a:extLst>
          </p:cNvPr>
          <p:cNvSpPr txBox="1"/>
          <p:nvPr/>
        </p:nvSpPr>
        <p:spPr>
          <a:xfrm>
            <a:off x="1669473" y="300243"/>
            <a:ext cx="6096000" cy="480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zh-CN" altLang="en-US" sz="2800" b="1" i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rPr>
              <a:t>基于对话框编程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91D81B5-AD13-4E87-9AD7-6A5896B33C49}"/>
              </a:ext>
            </a:extLst>
          </p:cNvPr>
          <p:cNvSpPr txBox="1"/>
          <p:nvPr/>
        </p:nvSpPr>
        <p:spPr>
          <a:xfrm>
            <a:off x="464128" y="1034673"/>
            <a:ext cx="1093123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/>
              <a:t>对话框是一种特殊类型的窗口，绝大多数</a:t>
            </a:r>
            <a:r>
              <a:rPr lang="en-US" altLang="zh-CN" sz="2400"/>
              <a:t>Windows</a:t>
            </a:r>
            <a:r>
              <a:rPr lang="zh-CN" altLang="en-US" sz="2400"/>
              <a:t>程序都通过对话框与用户进行交互。在</a:t>
            </a:r>
            <a:r>
              <a:rPr lang="en-US" altLang="zh-CN" sz="2400"/>
              <a:t>Visual C++</a:t>
            </a:r>
            <a:r>
              <a:rPr lang="zh-CN" altLang="en-US" sz="2400"/>
              <a:t>中，对话框既可以单独组成一个简单的应用程序，又可以成为文档</a:t>
            </a:r>
            <a:r>
              <a:rPr lang="en-US" altLang="zh-CN" sz="2400"/>
              <a:t>/</a:t>
            </a:r>
            <a:r>
              <a:rPr lang="zh-CN" altLang="en-US" sz="2400"/>
              <a:t>视图结构程序的资源。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13D796B-4FBC-499F-9F4E-42EC7486CC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105" y="2489300"/>
            <a:ext cx="5770608" cy="364826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C22A240C-F36D-44C9-A072-7E8C64F31E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9342" y="2490760"/>
            <a:ext cx="5627735" cy="3646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6462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6C9BC00-D1E9-4667-A527-FCE404031E68}"/>
              </a:ext>
            </a:extLst>
          </p:cNvPr>
          <p:cNvSpPr txBox="1"/>
          <p:nvPr/>
        </p:nvSpPr>
        <p:spPr>
          <a:xfrm>
            <a:off x="1627909" y="241242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b="1" i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rPr>
              <a:t>模态对话框弹出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F9870DB-0B8B-409C-A16D-04D9CC114C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4780" y="1169642"/>
            <a:ext cx="8241747" cy="5272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4649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2E04C51-DC57-4300-9699-E4DD93D77E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672" y="1584877"/>
            <a:ext cx="10564091" cy="349208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C7202849-E5A1-4B68-855C-8E48527E22FA}"/>
              </a:ext>
            </a:extLst>
          </p:cNvPr>
          <p:cNvSpPr txBox="1"/>
          <p:nvPr/>
        </p:nvSpPr>
        <p:spPr>
          <a:xfrm>
            <a:off x="1669473" y="300243"/>
            <a:ext cx="6096000" cy="480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zh-CN" altLang="en-US" sz="2800" b="1" i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rPr>
              <a:t>非模态对话框只创建一次</a:t>
            </a:r>
          </a:p>
        </p:txBody>
      </p:sp>
    </p:spTree>
    <p:extLst>
      <p:ext uri="{BB962C8B-B14F-4D97-AF65-F5344CB8AC3E}">
        <p14:creationId xmlns:p14="http://schemas.microsoft.com/office/powerpoint/2010/main" val="36418789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45F283D-9197-43FA-A36A-E60265CABC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418" y="1256427"/>
            <a:ext cx="10848109" cy="2793089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9FA4FB52-084D-4AD4-A5D2-A7374E68AD25}"/>
              </a:ext>
            </a:extLst>
          </p:cNvPr>
          <p:cNvSpPr txBox="1"/>
          <p:nvPr/>
        </p:nvSpPr>
        <p:spPr>
          <a:xfrm>
            <a:off x="436418" y="4433511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/>
              <a:t>m_pdlg = new CMyUnModalDialog;</a:t>
            </a:r>
          </a:p>
          <a:p>
            <a:r>
              <a:rPr lang="en-US" altLang="zh-CN"/>
              <a:t>m_pdlg-&gt;Create(IDD_DLG_UNMODAL);</a:t>
            </a:r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69B0507-5593-4796-B3CB-B6C83CC8B764}"/>
              </a:ext>
            </a:extLst>
          </p:cNvPr>
          <p:cNvSpPr txBox="1"/>
          <p:nvPr/>
        </p:nvSpPr>
        <p:spPr>
          <a:xfrm>
            <a:off x="5105400" y="4384974"/>
            <a:ext cx="6096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/>
              <a:t>void CDialogTestDlg::OnBnClickedUnmodal()</a:t>
            </a:r>
          </a:p>
          <a:p>
            <a:r>
              <a:rPr lang="en-US" altLang="zh-CN"/>
              <a:t>{</a:t>
            </a:r>
          </a:p>
          <a:p>
            <a:r>
              <a:rPr lang="en-US" altLang="zh-CN"/>
              <a:t>	// </a:t>
            </a:r>
            <a:r>
              <a:rPr lang="zh-CN" altLang="en-US"/>
              <a:t>非模态对话框弹出</a:t>
            </a:r>
          </a:p>
          <a:p>
            <a:r>
              <a:rPr lang="zh-CN" altLang="en-US"/>
              <a:t>	</a:t>
            </a:r>
            <a:r>
              <a:rPr lang="en-US" altLang="zh-CN"/>
              <a:t>m_pdlg-&gt;CenterWindow();</a:t>
            </a:r>
          </a:p>
          <a:p>
            <a:r>
              <a:rPr lang="en-US" altLang="zh-CN"/>
              <a:t>	m_pdlg-&gt;ShowWindow(SW_SHOWNORMAL);</a:t>
            </a:r>
          </a:p>
          <a:p>
            <a:r>
              <a:rPr lang="en-US" altLang="zh-CN"/>
              <a:t>}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85332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B9F87EE-59D3-49DF-AB18-BF14B52D883B}"/>
              </a:ext>
            </a:extLst>
          </p:cNvPr>
          <p:cNvSpPr txBox="1"/>
          <p:nvPr/>
        </p:nvSpPr>
        <p:spPr>
          <a:xfrm>
            <a:off x="1669473" y="300243"/>
            <a:ext cx="6096000" cy="480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zh-CN" altLang="en-US" sz="2800" b="1" i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rPr>
              <a:t>非模态对话框只创建多次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6C54DE4-0E86-4D8D-90AE-3E3C6B4531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999" y="1439466"/>
            <a:ext cx="8602807" cy="3053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6884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8BF690C-B9DA-467F-842A-F79DC7C3E600}"/>
              </a:ext>
            </a:extLst>
          </p:cNvPr>
          <p:cNvSpPr txBox="1"/>
          <p:nvPr/>
        </p:nvSpPr>
        <p:spPr>
          <a:xfrm>
            <a:off x="1669473" y="300243"/>
            <a:ext cx="6096000" cy="480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zh-CN" altLang="en-US" sz="2800" b="1" i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rPr>
              <a:t>非模态对话框销毁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BB79DF0-96FC-4D7C-B262-4F16CD3B3099}"/>
              </a:ext>
            </a:extLst>
          </p:cNvPr>
          <p:cNvSpPr txBox="1"/>
          <p:nvPr/>
        </p:nvSpPr>
        <p:spPr>
          <a:xfrm>
            <a:off x="533399" y="1039147"/>
            <a:ext cx="1037705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/>
              <a:t>在模态对话框中单击</a:t>
            </a:r>
            <a:r>
              <a:rPr lang="en-US" altLang="zh-CN" sz="2400"/>
              <a:t>OK</a:t>
            </a:r>
            <a:r>
              <a:rPr lang="zh-CN" altLang="en-US" sz="2400"/>
              <a:t>按钮后，程序会调用基类</a:t>
            </a:r>
            <a:r>
              <a:rPr lang="en-US" altLang="zh-CN" sz="2400"/>
              <a:t>CDialog</a:t>
            </a:r>
            <a:r>
              <a:rPr lang="zh-CN" altLang="en-US" sz="2400"/>
              <a:t>中的</a:t>
            </a:r>
            <a:r>
              <a:rPr lang="en-US" altLang="zh-CN" sz="2400"/>
              <a:t>OnOK</a:t>
            </a:r>
            <a:r>
              <a:rPr lang="zh-CN" altLang="en-US" sz="2400"/>
              <a:t>函数，这是一个虚函数，但是对于非模态对话框，这个函数只是使对话框窗口不可见，并没有真正销毁。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2193A21-DDCE-4BEF-9B02-973F59400D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213" y="2398824"/>
            <a:ext cx="4940042" cy="3420029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FF866158-E6FE-4BF0-BFBF-C5CA1E67F533}"/>
              </a:ext>
            </a:extLst>
          </p:cNvPr>
          <p:cNvSpPr txBox="1"/>
          <p:nvPr/>
        </p:nvSpPr>
        <p:spPr>
          <a:xfrm>
            <a:off x="6310746" y="2544352"/>
            <a:ext cx="6096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sz="18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CUnModalDialog</a:t>
            </a:r>
            <a:r>
              <a:rPr lang="en-US" altLang="zh-CN" sz="18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::OnBnClickedOk()</a:t>
            </a:r>
          </a:p>
          <a:p>
            <a:r>
              <a:rPr lang="en-US" altLang="zh-CN" sz="18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80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//CDialog::OnOK();</a:t>
            </a:r>
            <a:endParaRPr lang="en-US" altLang="zh-CN" sz="180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8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DestroyWindow();</a:t>
            </a:r>
          </a:p>
          <a:p>
            <a:r>
              <a:rPr lang="en-US" altLang="zh-CN" sz="18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endParaRPr lang="zh-CN" altLang="en-US" sz="180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sz="18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CNoModalDialog</a:t>
            </a:r>
            <a:r>
              <a:rPr lang="en-US" altLang="zh-CN" sz="18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::PostNcDestroy() {</a:t>
            </a:r>
          </a:p>
          <a:p>
            <a:r>
              <a:rPr lang="en-US" altLang="zh-CN" sz="180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delete</a:t>
            </a:r>
            <a:r>
              <a:rPr lang="en-US" altLang="zh-CN" sz="18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this</a:t>
            </a:r>
            <a:r>
              <a:rPr lang="en-US" altLang="zh-CN" sz="18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18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287713F-F9C2-4BE8-8E95-D153E2DE5474}"/>
              </a:ext>
            </a:extLst>
          </p:cNvPr>
          <p:cNvSpPr txBox="1"/>
          <p:nvPr/>
        </p:nvSpPr>
        <p:spPr>
          <a:xfrm>
            <a:off x="941213" y="6019785"/>
            <a:ext cx="62033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CUnModalDialog.h</a:t>
            </a:r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： </a:t>
            </a:r>
            <a:r>
              <a:rPr lang="en-US" altLang="zh-CN" sz="180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virtual</a:t>
            </a:r>
            <a:r>
              <a:rPr lang="en-US" altLang="zh-CN" sz="18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sz="18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PostNcDestroy();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8076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149D002-4DC8-428B-974C-21BEFDC3B4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4793" y="935183"/>
            <a:ext cx="7341474" cy="539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395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963BAFDC-B79A-4A77-A1A9-D9D869757067}"/>
              </a:ext>
            </a:extLst>
          </p:cNvPr>
          <p:cNvSpPr txBox="1"/>
          <p:nvPr/>
        </p:nvSpPr>
        <p:spPr>
          <a:xfrm>
            <a:off x="1662545" y="265606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b="1" i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rPr>
              <a:t>资源视图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F81A9C4-02B9-4EFD-8D15-0EDED3170F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873" y="1101437"/>
            <a:ext cx="3674325" cy="5063836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9CB40AE0-4E2E-43D7-B2B4-51B87327E765}"/>
              </a:ext>
            </a:extLst>
          </p:cNvPr>
          <p:cNvSpPr txBox="1"/>
          <p:nvPr/>
        </p:nvSpPr>
        <p:spPr>
          <a:xfrm>
            <a:off x="5235127" y="1048480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用 </a:t>
            </a:r>
            <a:r>
              <a:rPr lang="en-US" altLang="zh-CN"/>
              <a:t>AppWizard </a:t>
            </a:r>
            <a:r>
              <a:rPr lang="zh-CN" altLang="en-US"/>
              <a:t>创建基于对话框的应用程序框架（假定工程名为 </a:t>
            </a:r>
            <a:r>
              <a:rPr lang="en-US" altLang="zh-CN"/>
              <a:t>DialogTest </a:t>
            </a:r>
            <a:r>
              <a:rPr lang="zh-CN" altLang="en-US"/>
              <a:t>）后，项目工作区上增加了一个“资源视图”选项卡。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1B62C67-5B74-4891-AD2B-F8D9BDF75070}"/>
              </a:ext>
            </a:extLst>
          </p:cNvPr>
          <p:cNvSpPr txBox="1"/>
          <p:nvPr/>
        </p:nvSpPr>
        <p:spPr>
          <a:xfrm>
            <a:off x="5235127" y="2032384"/>
            <a:ext cx="6096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或者，通过视图找到“资源视图”选项卡：视图</a:t>
            </a:r>
            <a:r>
              <a:rPr lang="en-US" altLang="zh-CN"/>
              <a:t>——</a:t>
            </a:r>
            <a:r>
              <a:rPr lang="zh-CN" altLang="en-US"/>
              <a:t>其他窗口</a:t>
            </a:r>
            <a:r>
              <a:rPr lang="en-US" altLang="zh-CN"/>
              <a:t>——</a:t>
            </a:r>
            <a:r>
              <a:rPr lang="zh-CN" altLang="en-US"/>
              <a:t>资源视图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在 </a:t>
            </a:r>
            <a:r>
              <a:rPr lang="en-US" altLang="zh-CN"/>
              <a:t>MFC</a:t>
            </a:r>
            <a:r>
              <a:rPr lang="zh-CN" altLang="en-US"/>
              <a:t>中，与用户进行交互的对话框界面被认为是一种资源。展开“</a:t>
            </a:r>
            <a:r>
              <a:rPr lang="en-US" altLang="zh-CN"/>
              <a:t>DialogTest”</a:t>
            </a:r>
            <a:r>
              <a:rPr lang="zh-CN" altLang="en-US"/>
              <a:t>，可以看到有一个</a:t>
            </a:r>
            <a:r>
              <a:rPr lang="en-US" altLang="zh-CN"/>
              <a:t>ID</a:t>
            </a:r>
            <a:r>
              <a:rPr lang="zh-CN" altLang="en-US"/>
              <a:t>为</a:t>
            </a:r>
            <a:r>
              <a:rPr lang="en-US" altLang="zh-CN"/>
              <a:t>IDD_ DIALOGTEST _DIALOG</a:t>
            </a:r>
            <a:r>
              <a:rPr lang="zh-CN" altLang="en-US"/>
              <a:t>（中间部分（</a:t>
            </a:r>
            <a:r>
              <a:rPr lang="en-US" altLang="zh-CN"/>
              <a:t>DIALOGTEST </a:t>
            </a:r>
            <a:r>
              <a:rPr lang="zh-CN" altLang="en-US"/>
              <a:t>）与项目名称相同）的资源，对应中间的对话框设计界面。</a:t>
            </a: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8913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45BB02FB-0BD1-4EDF-B938-0591CB4036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527" y="974241"/>
            <a:ext cx="3861388" cy="5301867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B4DE344B-F663-4D42-A441-668E6BE8F35B}"/>
              </a:ext>
            </a:extLst>
          </p:cNvPr>
          <p:cNvSpPr txBox="1"/>
          <p:nvPr/>
        </p:nvSpPr>
        <p:spPr>
          <a:xfrm>
            <a:off x="1662545" y="265606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b="1" i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rPr>
              <a:t>类视图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74F9ACC-AB3D-408A-9B55-842DD34E9843}"/>
              </a:ext>
            </a:extLst>
          </p:cNvPr>
          <p:cNvSpPr txBox="1"/>
          <p:nvPr/>
        </p:nvSpPr>
        <p:spPr>
          <a:xfrm>
            <a:off x="5340927" y="974241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在类视图中，可以看到生成了</a:t>
            </a:r>
            <a:r>
              <a:rPr lang="en-US" altLang="zh-CN"/>
              <a:t>3 </a:t>
            </a:r>
            <a:r>
              <a:rPr lang="zh-CN" altLang="en-US"/>
              <a:t>个类：</a:t>
            </a:r>
            <a:r>
              <a:rPr lang="en-US" altLang="zh-CN"/>
              <a:t>CAboutDlg</a:t>
            </a:r>
            <a:r>
              <a:rPr lang="zh-CN" altLang="en-US"/>
              <a:t>、</a:t>
            </a:r>
            <a:r>
              <a:rPr lang="en-US" altLang="zh-CN"/>
              <a:t>CDialogApp</a:t>
            </a:r>
            <a:r>
              <a:rPr lang="zh-CN" altLang="en-US"/>
              <a:t>和</a:t>
            </a:r>
            <a:r>
              <a:rPr lang="en-US" altLang="zh-CN"/>
              <a:t>CDialogDlg</a:t>
            </a:r>
            <a:r>
              <a:rPr lang="zh-CN" altLang="en-US"/>
              <a:t>。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02933C6-E2D5-4E89-BED2-FA1E32A6F3D1}"/>
              </a:ext>
            </a:extLst>
          </p:cNvPr>
          <p:cNvSpPr txBox="1"/>
          <p:nvPr/>
        </p:nvSpPr>
        <p:spPr>
          <a:xfrm>
            <a:off x="5340927" y="1720840"/>
            <a:ext cx="6096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/>
              <a:t>CAboutDlg</a:t>
            </a:r>
            <a:r>
              <a:rPr lang="zh-CN" altLang="en-US"/>
              <a:t>：对应生成的版本信息对话框。</a:t>
            </a: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/>
              <a:t>CDialogApp</a:t>
            </a:r>
            <a:r>
              <a:rPr lang="zh-CN" altLang="en-US"/>
              <a:t>：应用程序类，从 </a:t>
            </a:r>
            <a:r>
              <a:rPr lang="en-US" altLang="zh-CN"/>
              <a:t>CWinApp </a:t>
            </a:r>
            <a:r>
              <a:rPr lang="zh-CN" altLang="en-US"/>
              <a:t>继承过来，封装了初始化、运行、终止该程序的代码。</a:t>
            </a: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/>
              <a:t>CDialogDlg</a:t>
            </a:r>
            <a:r>
              <a:rPr lang="zh-CN" altLang="en-US"/>
              <a:t>：对话框类，从</a:t>
            </a:r>
            <a:r>
              <a:rPr lang="en-US" altLang="zh-CN"/>
              <a:t>CdialogEx</a:t>
            </a:r>
            <a:r>
              <a:rPr lang="zh-CN" altLang="en-US"/>
              <a:t>继承过来的，在程序运行时看到的对话框就是它的一个具体对象。</a:t>
            </a: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/>
              <a:t>DoDataExchange</a:t>
            </a:r>
            <a:r>
              <a:rPr lang="zh-CN" altLang="en-US"/>
              <a:t>函数：该函数主要完成对话框数据的交换和校验。</a:t>
            </a: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/>
              <a:t>OnInitDialog</a:t>
            </a:r>
            <a:r>
              <a:rPr lang="zh-CN" altLang="en-US"/>
              <a:t>函数：相当于对对话框进行初始化处理。</a:t>
            </a:r>
          </a:p>
        </p:txBody>
      </p:sp>
    </p:spTree>
    <p:extLst>
      <p:ext uri="{BB962C8B-B14F-4D97-AF65-F5344CB8AC3E}">
        <p14:creationId xmlns:p14="http://schemas.microsoft.com/office/powerpoint/2010/main" val="7527206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E9A359E5-A5E5-4A17-B855-680590DDA1F3}"/>
              </a:ext>
            </a:extLst>
          </p:cNvPr>
          <p:cNvSpPr txBox="1"/>
          <p:nvPr/>
        </p:nvSpPr>
        <p:spPr>
          <a:xfrm>
            <a:off x="1662546" y="244825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b="1" i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rPr>
              <a:t>设计界面和工具箱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3A5F2A7-CCAE-4F0D-9A1E-83B4BDD9E7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139" y="1011554"/>
            <a:ext cx="9704926" cy="5070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1148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C4ED4F0E-205A-46AF-B305-6B9A79CED134}"/>
              </a:ext>
            </a:extLst>
          </p:cNvPr>
          <p:cNvSpPr txBox="1"/>
          <p:nvPr/>
        </p:nvSpPr>
        <p:spPr>
          <a:xfrm>
            <a:off x="1662546" y="258680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b="1" i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rPr>
              <a:t>模态对话框和非模态对话框触发按钮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67D9596-6840-41F1-975C-899272A32473}"/>
              </a:ext>
            </a:extLst>
          </p:cNvPr>
          <p:cNvSpPr txBox="1"/>
          <p:nvPr/>
        </p:nvSpPr>
        <p:spPr>
          <a:xfrm>
            <a:off x="491835" y="1069354"/>
            <a:ext cx="10778837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/>
              <a:t>当模态对话框显示时，程序会暂停执行，直到关闭这个模态对话框之后，才能执行程序中的其他任务。</a:t>
            </a:r>
          </a:p>
          <a:p>
            <a:r>
              <a:rPr lang="zh-CN" altLang="en-US" sz="2000"/>
              <a:t>当非模态对话框显示时，运行转而执行程序中的其他任务，而不用关闭这个对话框。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3B43896-34C6-4C7A-8B16-464ECC3A0B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323" y="2490960"/>
            <a:ext cx="3209925" cy="295275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07E0A30-CC32-4E80-8572-2216AEAFE6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4330" y="2220071"/>
            <a:ext cx="3692669" cy="3649648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41790E47-C87D-4241-AFAE-D44B3882B082}"/>
              </a:ext>
            </a:extLst>
          </p:cNvPr>
          <p:cNvSpPr txBox="1"/>
          <p:nvPr/>
        </p:nvSpPr>
        <p:spPr>
          <a:xfrm>
            <a:off x="408707" y="5714598"/>
            <a:ext cx="1077883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/>
              <a:t>模态对话框</a:t>
            </a:r>
            <a:r>
              <a:rPr lang="en-US" altLang="zh-CN" sz="2000"/>
              <a:t>ID</a:t>
            </a:r>
            <a:r>
              <a:rPr lang="zh-CN" altLang="en-US" sz="2000"/>
              <a:t>：</a:t>
            </a:r>
            <a:r>
              <a:rPr lang="en-US" altLang="zh-CN" sz="2000"/>
              <a:t>ID_Modal</a:t>
            </a:r>
          </a:p>
          <a:p>
            <a:r>
              <a:rPr lang="zh-CN" altLang="en-US" sz="2000"/>
              <a:t>模态对话框</a:t>
            </a:r>
            <a:r>
              <a:rPr lang="en-US" altLang="zh-CN" sz="2000"/>
              <a:t>ID</a:t>
            </a:r>
            <a:r>
              <a:rPr lang="zh-CN" altLang="en-US" sz="2000"/>
              <a:t>：</a:t>
            </a:r>
            <a:r>
              <a:rPr lang="en-US" altLang="zh-CN" sz="2000"/>
              <a:t>ID_UnModal</a:t>
            </a:r>
          </a:p>
        </p:txBody>
      </p:sp>
    </p:spTree>
    <p:extLst>
      <p:ext uri="{BB962C8B-B14F-4D97-AF65-F5344CB8AC3E}">
        <p14:creationId xmlns:p14="http://schemas.microsoft.com/office/powerpoint/2010/main" val="20784671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730B2A9-6594-4A54-977E-E2E863CCDCF1}"/>
              </a:ext>
            </a:extLst>
          </p:cNvPr>
          <p:cNvSpPr txBox="1"/>
          <p:nvPr/>
        </p:nvSpPr>
        <p:spPr>
          <a:xfrm>
            <a:off x="1627909" y="241242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b="1" i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rPr>
              <a:t>模态对话框和非模态对话框创建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7FB6A7F-7AA6-46FB-B55F-60BD9FA3A4DF}"/>
              </a:ext>
            </a:extLst>
          </p:cNvPr>
          <p:cNvSpPr txBox="1"/>
          <p:nvPr/>
        </p:nvSpPr>
        <p:spPr>
          <a:xfrm>
            <a:off x="477981" y="896080"/>
            <a:ext cx="771005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zh-CN" altLang="en-US" sz="2000"/>
              <a:t>资源视图 </a:t>
            </a:r>
            <a:r>
              <a:rPr lang="en-US" altLang="zh-CN" sz="2000"/>
              <a:t>-&gt; Dialog -&gt; </a:t>
            </a:r>
            <a:r>
              <a:rPr lang="zh-CN" altLang="en-US" sz="2000"/>
              <a:t>右击 </a:t>
            </a:r>
            <a:r>
              <a:rPr lang="en-US" altLang="zh-CN" sz="2000"/>
              <a:t>-&gt; </a:t>
            </a:r>
            <a:r>
              <a:rPr lang="zh-CN" altLang="en-US" sz="2000"/>
              <a:t>插入 </a:t>
            </a:r>
            <a:r>
              <a:rPr lang="en-US" altLang="zh-CN" sz="2000"/>
              <a:t>Dialog</a:t>
            </a:r>
          </a:p>
          <a:p>
            <a:pPr marL="342900" indent="-342900">
              <a:buFont typeface="Wingdings" panose="05000000000000000000" pitchFamily="2" charset="2"/>
              <a:buChar char="p"/>
            </a:pPr>
            <a:r>
              <a:rPr lang="zh-CN" altLang="en-US" sz="2000"/>
              <a:t>修改对话框</a:t>
            </a:r>
            <a:r>
              <a:rPr lang="en-US" altLang="zh-CN" sz="2000"/>
              <a:t>ID</a:t>
            </a:r>
          </a:p>
          <a:p>
            <a:pPr marL="342900" indent="-342900">
              <a:buFont typeface="Wingdings" panose="05000000000000000000" pitchFamily="2" charset="2"/>
              <a:buChar char="p"/>
            </a:pPr>
            <a:r>
              <a:rPr lang="zh-CN" altLang="en-US" sz="2000"/>
              <a:t>点击对话框模板 </a:t>
            </a:r>
            <a:r>
              <a:rPr lang="en-US" altLang="zh-CN" sz="2000"/>
              <a:t>-&gt; </a:t>
            </a:r>
            <a:r>
              <a:rPr lang="zh-CN" altLang="en-US" sz="2000"/>
              <a:t>右击 </a:t>
            </a:r>
            <a:r>
              <a:rPr lang="en-US" altLang="zh-CN" sz="2000"/>
              <a:t>-&gt; </a:t>
            </a:r>
            <a:r>
              <a:rPr lang="zh-CN" altLang="en-US" sz="2000"/>
              <a:t>添加类 模态对话框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E8A0CCF-2D73-47AC-BF59-DBDFB9B625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762" y="2292743"/>
            <a:ext cx="9519439" cy="4141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033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58FE3B9E-8F39-460C-A6BC-91384D3DA4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326" y="1866691"/>
            <a:ext cx="4914900" cy="2524125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8A7328A9-7754-42C9-8AB8-E4E8A9F61CB9}"/>
              </a:ext>
            </a:extLst>
          </p:cNvPr>
          <p:cNvSpPr txBox="1"/>
          <p:nvPr/>
        </p:nvSpPr>
        <p:spPr>
          <a:xfrm>
            <a:off x="1627909" y="241242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b="1" i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rPr>
              <a:t>模态对话框和非模态对话框创建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739C0A2-A46E-4D91-AE63-05DEC8364024}"/>
              </a:ext>
            </a:extLst>
          </p:cNvPr>
          <p:cNvSpPr txBox="1"/>
          <p:nvPr/>
        </p:nvSpPr>
        <p:spPr>
          <a:xfrm>
            <a:off x="477981" y="896080"/>
            <a:ext cx="1012767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zh-CN" altLang="en-US" sz="2000"/>
              <a:t>模态对话框类名：</a:t>
            </a:r>
            <a:r>
              <a:rPr lang="en-US" altLang="zh-CN" sz="2000"/>
              <a:t>CMyModalDialog	        ID</a:t>
            </a:r>
            <a:r>
              <a:rPr lang="zh-CN" altLang="en-US" sz="2000"/>
              <a:t>：</a:t>
            </a:r>
            <a:r>
              <a:rPr lang="en-US" altLang="zh-CN" sz="2000"/>
              <a:t>IDD_DLG_MODAL</a:t>
            </a:r>
          </a:p>
          <a:p>
            <a:pPr marL="342900" indent="-342900">
              <a:buFont typeface="Wingdings" panose="05000000000000000000" pitchFamily="2" charset="2"/>
              <a:buChar char="p"/>
            </a:pPr>
            <a:r>
              <a:rPr lang="zh-CN" altLang="en-US" sz="2000"/>
              <a:t>非模态对话框类名：</a:t>
            </a:r>
            <a:r>
              <a:rPr lang="en-US" altLang="zh-CN" sz="2000"/>
              <a:t>CMyUnModalDialog       ID</a:t>
            </a:r>
            <a:r>
              <a:rPr lang="zh-CN" altLang="en-US" sz="2000"/>
              <a:t>：</a:t>
            </a:r>
            <a:r>
              <a:rPr lang="en-US" altLang="zh-CN" sz="2000"/>
              <a:t>IDD_DLG_UnMODAL</a:t>
            </a:r>
          </a:p>
        </p:txBody>
      </p:sp>
    </p:spTree>
    <p:extLst>
      <p:ext uri="{BB962C8B-B14F-4D97-AF65-F5344CB8AC3E}">
        <p14:creationId xmlns:p14="http://schemas.microsoft.com/office/powerpoint/2010/main" val="39537542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11BF7BC9-E7C5-4229-9DC4-0B980670849A}"/>
              </a:ext>
            </a:extLst>
          </p:cNvPr>
          <p:cNvSpPr txBox="1"/>
          <p:nvPr/>
        </p:nvSpPr>
        <p:spPr>
          <a:xfrm>
            <a:off x="1676400" y="244826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b="1" i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rPr>
              <a:t>添加对话框头文件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7208C91-A245-4F80-8F39-11BB786557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890" y="1252290"/>
            <a:ext cx="10721131" cy="3645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204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455</TotalTime>
  <Words>548</Words>
  <Application>Microsoft Office PowerPoint</Application>
  <PresentationFormat>宽屏</PresentationFormat>
  <Paragraphs>51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1" baseType="lpstr">
      <vt:lpstr>Hannotate SC Bold</vt:lpstr>
      <vt:lpstr>等线</vt:lpstr>
      <vt:lpstr>等线 Light</vt:lpstr>
      <vt:lpstr>新宋体</vt:lpstr>
      <vt:lpstr>Arial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徐筵彭</dc:creator>
  <cp:lastModifiedBy>Cat</cp:lastModifiedBy>
  <cp:revision>91</cp:revision>
  <dcterms:created xsi:type="dcterms:W3CDTF">2020-10-12T01:38:58Z</dcterms:created>
  <dcterms:modified xsi:type="dcterms:W3CDTF">2021-05-21T15:53:50Z</dcterms:modified>
</cp:coreProperties>
</file>