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https://www.hioier.com/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667442" y="2918844"/>
            <a:ext cx="3281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Floyd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048F69-DAFA-DED4-7ACC-61425C82D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3"/>
          <a:stretch/>
        </p:blipFill>
        <p:spPr>
          <a:xfrm>
            <a:off x="597670" y="1301720"/>
            <a:ext cx="10612581" cy="28044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ABE2E8D-F873-4486-E927-407B0E346A78}"/>
              </a:ext>
            </a:extLst>
          </p:cNvPr>
          <p:cNvSpPr/>
          <p:nvPr/>
        </p:nvSpPr>
        <p:spPr>
          <a:xfrm>
            <a:off x="2102367" y="287270"/>
            <a:ext cx="251062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算法图解</a:t>
            </a:r>
          </a:p>
        </p:txBody>
      </p:sp>
    </p:spTree>
    <p:extLst>
      <p:ext uri="{BB962C8B-B14F-4D97-AF65-F5344CB8AC3E}">
        <p14:creationId xmlns:p14="http://schemas.microsoft.com/office/powerpoint/2010/main" val="20116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09DAD6-DC16-07D7-951F-EFBA35E27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54"/>
          <a:stretch/>
        </p:blipFill>
        <p:spPr>
          <a:xfrm>
            <a:off x="720436" y="1301720"/>
            <a:ext cx="10612581" cy="27807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3B10AF-28B0-11D4-BECB-7CC34C65ECBE}"/>
              </a:ext>
            </a:extLst>
          </p:cNvPr>
          <p:cNvSpPr/>
          <p:nvPr/>
        </p:nvSpPr>
        <p:spPr>
          <a:xfrm>
            <a:off x="2102367" y="287270"/>
            <a:ext cx="251062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算法图解</a:t>
            </a:r>
          </a:p>
        </p:txBody>
      </p:sp>
    </p:spTree>
    <p:extLst>
      <p:ext uri="{BB962C8B-B14F-4D97-AF65-F5344CB8AC3E}">
        <p14:creationId xmlns:p14="http://schemas.microsoft.com/office/powerpoint/2010/main" val="393177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78741A-6484-DDC2-2513-D736DAA6188F}"/>
              </a:ext>
            </a:extLst>
          </p:cNvPr>
          <p:cNvSpPr/>
          <p:nvPr/>
        </p:nvSpPr>
        <p:spPr>
          <a:xfrm>
            <a:off x="2102367" y="287270"/>
            <a:ext cx="251062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算法图解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665A9A-D904-7A7D-73FA-30FA6981A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9" b="2664"/>
          <a:stretch/>
        </p:blipFill>
        <p:spPr>
          <a:xfrm>
            <a:off x="796638" y="1310960"/>
            <a:ext cx="10744200" cy="27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D17F6A-83B3-744B-2198-9CEF40D7E996}"/>
              </a:ext>
            </a:extLst>
          </p:cNvPr>
          <p:cNvSpPr/>
          <p:nvPr/>
        </p:nvSpPr>
        <p:spPr>
          <a:xfrm>
            <a:off x="2102367" y="287270"/>
            <a:ext cx="251062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算法图解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A4B704-1210-53C2-FBCD-0DD9F5F45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" b="53365"/>
          <a:stretch/>
        </p:blipFill>
        <p:spPr>
          <a:xfrm>
            <a:off x="782782" y="1351283"/>
            <a:ext cx="10744200" cy="26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1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19BAA5-BAD6-C8FA-D1B6-6B896B92EC32}"/>
              </a:ext>
            </a:extLst>
          </p:cNvPr>
          <p:cNvSpPr/>
          <p:nvPr/>
        </p:nvSpPr>
        <p:spPr>
          <a:xfrm>
            <a:off x="2102367" y="287270"/>
            <a:ext cx="251062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算法图解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0AD7D8-92F8-A30E-E3C7-A33086841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4" b="2793"/>
          <a:stretch/>
        </p:blipFill>
        <p:spPr>
          <a:xfrm>
            <a:off x="723900" y="1339581"/>
            <a:ext cx="10861964" cy="27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2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D4E9F-C30D-2C84-38C4-972CAA68E082}"/>
              </a:ext>
            </a:extLst>
          </p:cNvPr>
          <p:cNvSpPr/>
          <p:nvPr/>
        </p:nvSpPr>
        <p:spPr>
          <a:xfrm>
            <a:off x="2102367" y="287270"/>
            <a:ext cx="251062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算法图解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659AE8-5B81-4F76-0D69-50A00FF32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50"/>
          <a:stretch/>
        </p:blipFill>
        <p:spPr>
          <a:xfrm>
            <a:off x="670385" y="1339581"/>
            <a:ext cx="10851229" cy="28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64E3E6-4C83-5E1A-C9DA-18AFD4A76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45" b="1340"/>
          <a:stretch/>
        </p:blipFill>
        <p:spPr>
          <a:xfrm>
            <a:off x="601111" y="1402240"/>
            <a:ext cx="10851229" cy="27929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6393BA-E916-020D-B119-D110E2A84962}"/>
              </a:ext>
            </a:extLst>
          </p:cNvPr>
          <p:cNvSpPr/>
          <p:nvPr/>
        </p:nvSpPr>
        <p:spPr>
          <a:xfrm>
            <a:off x="2102367" y="287270"/>
            <a:ext cx="251062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算法图解</a:t>
            </a:r>
          </a:p>
        </p:txBody>
      </p:sp>
    </p:spTree>
    <p:extLst>
      <p:ext uri="{BB962C8B-B14F-4D97-AF65-F5344CB8AC3E}">
        <p14:creationId xmlns:p14="http://schemas.microsoft.com/office/powerpoint/2010/main" val="252577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77288" y="296423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最短路径问题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6B9F11-47C5-E42C-A502-E766EA7AF728}"/>
              </a:ext>
            </a:extLst>
          </p:cNvPr>
          <p:cNvSpPr txBox="1"/>
          <p:nvPr/>
        </p:nvSpPr>
        <p:spPr>
          <a:xfrm>
            <a:off x="519546" y="1073727"/>
            <a:ext cx="10411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最短路径问题</a:t>
            </a:r>
            <a:r>
              <a:rPr lang="zh-CN" altLang="en-US" sz="2800"/>
              <a:t>：如果从图中某一顶点（源点）到达另一顶点（终点）的路径可能不止一条，如何找到一条路径使得沿此路径上各边的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</a:rPr>
              <a:t>权值总和</a:t>
            </a:r>
            <a:r>
              <a:rPr lang="zh-CN" altLang="en-US" sz="2800"/>
              <a:t>（称为路径长度）达到最小。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8ED864-550F-9926-F786-1D87E91D05DD}"/>
              </a:ext>
            </a:extLst>
          </p:cNvPr>
          <p:cNvSpPr txBox="1"/>
          <p:nvPr/>
        </p:nvSpPr>
        <p:spPr>
          <a:xfrm>
            <a:off x="519546" y="2627293"/>
            <a:ext cx="10597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单源最短路径问题</a:t>
            </a:r>
            <a:r>
              <a:rPr lang="zh-CN" altLang="en-US" sz="2800"/>
              <a:t>：计算从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</a:rPr>
              <a:t>源点</a:t>
            </a:r>
            <a:r>
              <a:rPr lang="zh-CN" altLang="en-US" sz="2800"/>
              <a:t>到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</a:rPr>
              <a:t>其他所有顶点</a:t>
            </a:r>
            <a:r>
              <a:rPr lang="zh-CN" altLang="en-US" sz="2800"/>
              <a:t>的最短路径长度。</a:t>
            </a:r>
            <a:endParaRPr lang="en-US" altLang="zh-CN" sz="2800"/>
          </a:p>
          <a:p>
            <a:r>
              <a:rPr lang="zh-CN" altLang="en-US" sz="2800" b="1"/>
              <a:t>多源最短路径问题</a:t>
            </a:r>
            <a:r>
              <a:rPr lang="zh-CN" altLang="en-US" sz="2800"/>
              <a:t>：计算从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</a:rPr>
              <a:t>所有顶点</a:t>
            </a:r>
            <a:r>
              <a:rPr lang="zh-CN" altLang="en-US" sz="2800"/>
              <a:t>到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</a:rPr>
              <a:t>所有顶点</a:t>
            </a:r>
            <a:r>
              <a:rPr lang="zh-CN" altLang="en-US" sz="2800"/>
              <a:t>的最短路径长度。</a:t>
            </a: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AC047C4-0C2D-7A21-0A8C-AC4F00F6118F}"/>
              </a:ext>
            </a:extLst>
          </p:cNvPr>
          <p:cNvSpPr/>
          <p:nvPr/>
        </p:nvSpPr>
        <p:spPr>
          <a:xfrm>
            <a:off x="2108147" y="308052"/>
            <a:ext cx="179247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6B4938-6590-4834-D146-7156CB0832C8}"/>
              </a:ext>
            </a:extLst>
          </p:cNvPr>
          <p:cNvSpPr txBox="1"/>
          <p:nvPr/>
        </p:nvSpPr>
        <p:spPr>
          <a:xfrm>
            <a:off x="561108" y="1101435"/>
            <a:ext cx="11069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b="0"/>
              <a:t>Floyd-Warshall</a:t>
            </a:r>
            <a:r>
              <a:rPr lang="zh-CN" altLang="en-US" b="0"/>
              <a:t>算法：又称为插点法，是一种利用</a:t>
            </a:r>
            <a:r>
              <a:rPr lang="zh-CN" altLang="en-US" b="0">
                <a:solidFill>
                  <a:schemeClr val="accent1">
                    <a:lumMod val="75000"/>
                  </a:schemeClr>
                </a:solidFill>
              </a:rPr>
              <a:t>动态规划</a:t>
            </a:r>
            <a:r>
              <a:rPr lang="zh-CN" altLang="en-US" b="0"/>
              <a:t>的思想求多源最短路径的算法。</a:t>
            </a:r>
            <a:endParaRPr lang="en-US" altLang="zh-CN" b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b="0"/>
              <a:t>图中可以有正权边或负权边。</a:t>
            </a:r>
          </a:p>
        </p:txBody>
      </p:sp>
    </p:spTree>
    <p:extLst>
      <p:ext uri="{BB962C8B-B14F-4D97-AF65-F5344CB8AC3E}">
        <p14:creationId xmlns:p14="http://schemas.microsoft.com/office/powerpoint/2010/main" val="36466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8013BA-E832-8364-14CE-784ED4DBE9C0}"/>
              </a:ext>
            </a:extLst>
          </p:cNvPr>
          <p:cNvSpPr txBox="1"/>
          <p:nvPr/>
        </p:nvSpPr>
        <p:spPr>
          <a:xfrm>
            <a:off x="658091" y="1112435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g[a][b]:</a:t>
            </a:r>
            <a:r>
              <a:rPr lang="zh-CN" altLang="en-US" sz="2800"/>
              <a:t>当前已知从</a:t>
            </a:r>
            <a:r>
              <a:rPr lang="en-US" altLang="zh-CN" sz="2800"/>
              <a:t>a</a:t>
            </a:r>
            <a:r>
              <a:rPr lang="zh-CN" altLang="en-US" sz="2800"/>
              <a:t>到</a:t>
            </a:r>
            <a:r>
              <a:rPr lang="en-US" altLang="zh-CN" sz="2800"/>
              <a:t>b</a:t>
            </a:r>
            <a:r>
              <a:rPr lang="zh-CN" altLang="en-US" sz="2800"/>
              <a:t>的最短路径长度。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A2846B-AFFA-48FD-905A-8768EAE71777}"/>
              </a:ext>
            </a:extLst>
          </p:cNvPr>
          <p:cNvSpPr/>
          <p:nvPr/>
        </p:nvSpPr>
        <p:spPr>
          <a:xfrm>
            <a:off x="2108147" y="308052"/>
            <a:ext cx="179247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4752C3-4360-A7D9-6E13-02DE01A7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64" y="2138491"/>
            <a:ext cx="5039186" cy="30243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25CDBA-EF1A-E9BE-386F-DE09F77D110A}"/>
              </a:ext>
            </a:extLst>
          </p:cNvPr>
          <p:cNvSpPr txBox="1"/>
          <p:nvPr/>
        </p:nvSpPr>
        <p:spPr>
          <a:xfrm>
            <a:off x="6434052" y="4100945"/>
            <a:ext cx="4875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如果</a:t>
            </a:r>
            <a:r>
              <a:rPr lang="en-US" altLang="zh-CN" sz="2800"/>
              <a:t>g[1][3] &gt; g[1][2] + g[2][3]</a:t>
            </a:r>
          </a:p>
          <a:p>
            <a:r>
              <a:rPr lang="zh-CN" altLang="en-US" sz="2800"/>
              <a:t>那么</a:t>
            </a:r>
            <a:r>
              <a:rPr lang="en-US" altLang="zh-CN" sz="2800"/>
              <a:t>g[1][3] = g[1][2] + g[2][3]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8697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22886D-C83C-E128-2185-5955F1C96821}"/>
              </a:ext>
            </a:extLst>
          </p:cNvPr>
          <p:cNvSpPr txBox="1"/>
          <p:nvPr/>
        </p:nvSpPr>
        <p:spPr>
          <a:xfrm>
            <a:off x="505692" y="1066800"/>
            <a:ext cx="10086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状态定义</a:t>
            </a:r>
            <a:r>
              <a:rPr lang="zh-CN" altLang="en-US" sz="2800"/>
              <a:t>：</a:t>
            </a:r>
            <a:r>
              <a:rPr lang="en-US" altLang="zh-CN" sz="2800"/>
              <a:t>g[k][i][j]</a:t>
            </a:r>
            <a:r>
              <a:rPr lang="zh-CN" altLang="en-US" sz="2800"/>
              <a:t>：只能使用第</a:t>
            </a:r>
            <a:r>
              <a:rPr lang="en-US" altLang="zh-CN" sz="2800"/>
              <a:t>1</a:t>
            </a:r>
            <a:r>
              <a:rPr lang="zh-CN" altLang="en-US" sz="2800"/>
              <a:t>号到第</a:t>
            </a:r>
            <a:r>
              <a:rPr lang="en-US" altLang="zh-CN" sz="2800"/>
              <a:t>k</a:t>
            </a:r>
            <a:r>
              <a:rPr lang="zh-CN" altLang="en-US" sz="2800"/>
              <a:t>号点作为中间媒介时，点</a:t>
            </a:r>
            <a:r>
              <a:rPr lang="en-US" altLang="zh-CN" sz="2800"/>
              <a:t>i</a:t>
            </a:r>
            <a:r>
              <a:rPr lang="zh-CN" altLang="en-US" sz="2800"/>
              <a:t>到点</a:t>
            </a:r>
            <a:r>
              <a:rPr lang="en-US" altLang="zh-CN" sz="2800"/>
              <a:t>j</a:t>
            </a:r>
            <a:r>
              <a:rPr lang="zh-CN" altLang="en-US" sz="2800"/>
              <a:t>之间的最短路径长度。</a:t>
            </a:r>
            <a:endParaRPr lang="en-US" altLang="zh-CN" sz="2800"/>
          </a:p>
          <a:p>
            <a:r>
              <a:rPr lang="zh-CN" altLang="en-US" sz="2800" b="1"/>
              <a:t>初始条件</a:t>
            </a:r>
            <a:r>
              <a:rPr lang="zh-CN" altLang="en-US" sz="2800"/>
              <a:t>：如果存在弧</a:t>
            </a:r>
            <a:r>
              <a:rPr lang="en-US" altLang="zh-CN" sz="2800"/>
              <a:t>&lt;i,j&gt;</a:t>
            </a:r>
            <a:r>
              <a:rPr lang="zh-CN" altLang="en-US" sz="2800"/>
              <a:t>，</a:t>
            </a:r>
            <a:r>
              <a:rPr lang="en-US" altLang="zh-CN" sz="2800"/>
              <a:t>g[0][i][j] = w(i, j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  // i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到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弧的权值如果不存在弧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&lt;i,j&gt;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g[0][i][j] = INF</a:t>
            </a:r>
            <a:endParaRPr lang="zh-CN" alt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EB9083-02B6-365E-8F93-06255F6E73B3}"/>
              </a:ext>
            </a:extLst>
          </p:cNvPr>
          <p:cNvSpPr/>
          <p:nvPr/>
        </p:nvSpPr>
        <p:spPr>
          <a:xfrm>
            <a:off x="2193908" y="308052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19217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945D15-8255-B4AB-03FA-B87F160E0F0A}"/>
              </a:ext>
            </a:extLst>
          </p:cNvPr>
          <p:cNvSpPr/>
          <p:nvPr/>
        </p:nvSpPr>
        <p:spPr>
          <a:xfrm>
            <a:off x="2193908" y="308052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动态规划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4A2D94-76FD-1982-AFB2-B50E72E9A408}"/>
              </a:ext>
            </a:extLst>
          </p:cNvPr>
          <p:cNvSpPr txBox="1"/>
          <p:nvPr/>
        </p:nvSpPr>
        <p:spPr>
          <a:xfrm>
            <a:off x="581891" y="965308"/>
            <a:ext cx="91786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/>
              <a:t>状态转移方程：</a:t>
            </a:r>
            <a:endParaRPr lang="en-US" altLang="zh-CN" sz="3200" b="1"/>
          </a:p>
          <a:p>
            <a:r>
              <a:rPr lang="en-US" altLang="zh-CN" sz="2800"/>
              <a:t>g</a:t>
            </a:r>
            <a:r>
              <a:rPr lang="zh-CN" altLang="en-US" sz="2800"/>
              <a:t>[k][i][j] = min(</a:t>
            </a:r>
            <a:r>
              <a:rPr lang="en-US" altLang="zh-CN" sz="2800"/>
              <a:t>g</a:t>
            </a:r>
            <a:r>
              <a:rPr lang="zh-CN" altLang="en-US" sz="2800"/>
              <a:t>[k-1][i][j], </a:t>
            </a:r>
            <a:r>
              <a:rPr lang="en-US" altLang="zh-CN" sz="2800"/>
              <a:t>g</a:t>
            </a:r>
            <a:r>
              <a:rPr lang="zh-CN" altLang="en-US" sz="2800"/>
              <a:t>[k-1][i][k] + </a:t>
            </a:r>
            <a:r>
              <a:rPr lang="en-US" altLang="zh-CN" sz="2800"/>
              <a:t>g</a:t>
            </a:r>
            <a:r>
              <a:rPr lang="zh-CN" altLang="en-US" sz="2800"/>
              <a:t>[k-1][k][j])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7FE23B-2737-5BDC-3A29-87E85AF80AE8}"/>
              </a:ext>
            </a:extLst>
          </p:cNvPr>
          <p:cNvSpPr txBox="1"/>
          <p:nvPr/>
        </p:nvSpPr>
        <p:spPr>
          <a:xfrm>
            <a:off x="581891" y="218446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/>
              <a:t>数组降维：</a:t>
            </a:r>
            <a:endParaRPr lang="en-US" altLang="zh-CN" sz="3200" b="1"/>
          </a:p>
          <a:p>
            <a:r>
              <a:rPr lang="en-US" altLang="zh-CN" sz="2800"/>
              <a:t>g</a:t>
            </a:r>
            <a:r>
              <a:rPr lang="zh-CN" altLang="en-US" sz="2800"/>
              <a:t>[i][j] = min(</a:t>
            </a:r>
            <a:r>
              <a:rPr lang="en-US" altLang="zh-CN" sz="2800"/>
              <a:t>g</a:t>
            </a:r>
            <a:r>
              <a:rPr lang="zh-CN" altLang="en-US" sz="2800"/>
              <a:t>[i][j], </a:t>
            </a:r>
            <a:r>
              <a:rPr lang="en-US" altLang="zh-CN" sz="2800"/>
              <a:t>g</a:t>
            </a:r>
            <a:r>
              <a:rPr lang="zh-CN" altLang="en-US" sz="2800"/>
              <a:t>[i][k] + </a:t>
            </a:r>
            <a:r>
              <a:rPr lang="en-US" altLang="zh-CN" sz="2800"/>
              <a:t>g</a:t>
            </a:r>
            <a:r>
              <a:rPr lang="zh-CN" altLang="en-US" sz="2800"/>
              <a:t>[k][j])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74D40D-6774-9555-C1C5-000988116B5D}"/>
              </a:ext>
            </a:extLst>
          </p:cNvPr>
          <p:cNvSpPr txBox="1"/>
          <p:nvPr/>
        </p:nvSpPr>
        <p:spPr>
          <a:xfrm>
            <a:off x="669173" y="3429000"/>
            <a:ext cx="10746972" cy="2123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for(int k = 1; k &lt;= n; k++)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	for(int i = 1; i &lt;= n; i++)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		for(int j = 1; j &lt;= n; j++)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              	g[i][j] = min(g[i][j], g[i][k]+g[k][j]);</a:t>
            </a:r>
            <a:endParaRPr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96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578B0E-0623-1BE6-0104-D11FBC6F6F7A}"/>
                  </a:ext>
                </a:extLst>
              </p:cNvPr>
              <p:cNvSpPr txBox="1"/>
              <p:nvPr/>
            </p:nvSpPr>
            <p:spPr>
              <a:xfrm>
                <a:off x="599208" y="1159272"/>
                <a:ext cx="741910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200"/>
                  <a:t>用V表示顶点数，用E表示边数</a:t>
                </a:r>
                <a:endParaRPr lang="en-US" altLang="zh-CN" sz="3200"/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3200"/>
                  <a:t>时间复杂度：O(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en-US" sz="320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200"/>
                  <a:t>)</a:t>
                </a:r>
                <a:endParaRPr lang="en-US" altLang="zh-CN" sz="3200"/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3200"/>
                  <a:t>空间复杂度：O(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en-US" sz="3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/>
                  <a:t>)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578B0E-0623-1BE6-0104-D11FBC6F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8" y="1159272"/>
                <a:ext cx="7419109" cy="1569660"/>
              </a:xfrm>
              <a:prstGeom prst="rect">
                <a:avLst/>
              </a:prstGeom>
              <a:blipFill>
                <a:blip r:embed="rId2"/>
                <a:stretch>
                  <a:fillRect l="-2054" t="-5039" b="-12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6142BEE-FB6D-3029-4F5E-71BE0391B077}"/>
              </a:ext>
            </a:extLst>
          </p:cNvPr>
          <p:cNvSpPr/>
          <p:nvPr/>
        </p:nvSpPr>
        <p:spPr>
          <a:xfrm>
            <a:off x="2094867" y="301125"/>
            <a:ext cx="215155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复杂度</a:t>
            </a:r>
          </a:p>
        </p:txBody>
      </p:sp>
    </p:spTree>
    <p:extLst>
      <p:ext uri="{BB962C8B-B14F-4D97-AF65-F5344CB8AC3E}">
        <p14:creationId xmlns:p14="http://schemas.microsoft.com/office/powerpoint/2010/main" val="6154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ED4C0F-727A-BBAD-C9BB-B787526F260D}"/>
              </a:ext>
            </a:extLst>
          </p:cNvPr>
          <p:cNvSpPr/>
          <p:nvPr/>
        </p:nvSpPr>
        <p:spPr>
          <a:xfrm>
            <a:off x="2102367" y="287270"/>
            <a:ext cx="251062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算法图解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EBC14E-2D8C-3FF0-04DA-05F5F158C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0" y="1342651"/>
            <a:ext cx="10552381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51DB1E-AF34-AAD4-85D9-F0790CCBF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06"/>
          <a:stretch/>
        </p:blipFill>
        <p:spPr>
          <a:xfrm>
            <a:off x="597670" y="1342651"/>
            <a:ext cx="10552381" cy="27225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7CB3B1-4765-94C8-CAB4-2551AC0B3B6F}"/>
              </a:ext>
            </a:extLst>
          </p:cNvPr>
          <p:cNvSpPr/>
          <p:nvPr/>
        </p:nvSpPr>
        <p:spPr>
          <a:xfrm>
            <a:off x="2102367" y="287270"/>
            <a:ext cx="251062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Floyd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算法图解</a:t>
            </a:r>
          </a:p>
        </p:txBody>
      </p:sp>
    </p:spTree>
    <p:extLst>
      <p:ext uri="{BB962C8B-B14F-4D97-AF65-F5344CB8AC3E}">
        <p14:creationId xmlns:p14="http://schemas.microsoft.com/office/powerpoint/2010/main" val="326622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487</Words>
  <Application>Microsoft Office PowerPoint</Application>
  <PresentationFormat>宽屏</PresentationFormat>
  <Paragraphs>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Hannotate SC Bold</vt:lpstr>
      <vt:lpstr>等线</vt:lpstr>
      <vt:lpstr>等线 Light</vt:lpstr>
      <vt:lpstr>Arial</vt:lpstr>
      <vt:lpstr>Cambria Math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66</cp:revision>
  <dcterms:created xsi:type="dcterms:W3CDTF">2021-07-29T09:24:54Z</dcterms:created>
  <dcterms:modified xsi:type="dcterms:W3CDTF">2022-12-30T01:21:44Z</dcterms:modified>
</cp:coreProperties>
</file>