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3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4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5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6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7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8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9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1343" r:id="rId2"/>
    <p:sldId id="950" r:id="rId3"/>
    <p:sldId id="954" r:id="rId4"/>
    <p:sldId id="956" r:id="rId5"/>
    <p:sldId id="1209" r:id="rId6"/>
    <p:sldId id="960" r:id="rId7"/>
    <p:sldId id="1284" r:id="rId8"/>
    <p:sldId id="1285" r:id="rId9"/>
    <p:sldId id="1286" r:id="rId10"/>
    <p:sldId id="1287" r:id="rId11"/>
    <p:sldId id="1283" r:id="rId12"/>
    <p:sldId id="1288" r:id="rId13"/>
    <p:sldId id="1289" r:id="rId14"/>
    <p:sldId id="1291" r:id="rId15"/>
    <p:sldId id="1292" r:id="rId16"/>
    <p:sldId id="1295" r:id="rId17"/>
    <p:sldId id="1296" r:id="rId18"/>
    <p:sldId id="1298" r:id="rId19"/>
    <p:sldId id="1331" r:id="rId20"/>
    <p:sldId id="1332" r:id="rId21"/>
    <p:sldId id="1333" r:id="rId22"/>
    <p:sldId id="1334" r:id="rId23"/>
    <p:sldId id="1305" r:id="rId24"/>
    <p:sldId id="1300" r:id="rId25"/>
    <p:sldId id="1302" r:id="rId26"/>
    <p:sldId id="1344" r:id="rId27"/>
    <p:sldId id="1306" r:id="rId28"/>
    <p:sldId id="1307" r:id="rId29"/>
    <p:sldId id="1308" r:id="rId30"/>
    <p:sldId id="1309" r:id="rId31"/>
    <p:sldId id="1303" r:id="rId32"/>
    <p:sldId id="1345" r:id="rId33"/>
    <p:sldId id="1310" r:id="rId34"/>
    <p:sldId id="1312" r:id="rId35"/>
    <p:sldId id="1324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ADAD"/>
    <a:srgbClr val="FF0000"/>
    <a:srgbClr val="E41908"/>
    <a:srgbClr val="D9D9D9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5791" autoAdjust="0"/>
  </p:normalViewPr>
  <p:slideViewPr>
    <p:cSldViewPr snapToGrid="0">
      <p:cViewPr varScale="1">
        <p:scale>
          <a:sx n="94" d="100"/>
          <a:sy n="94" d="100"/>
        </p:scale>
        <p:origin x="64" y="160"/>
      </p:cViewPr>
      <p:guideLst>
        <p:guide orient="horz" pos="2154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1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当输入到末尾时，没有可以输入的东西时，</a:t>
            </a:r>
            <a:r>
              <a:rPr lang="en-US" altLang="zh-CN">
                <a:sym typeface="+mn-ea"/>
              </a:rPr>
              <a:t>cin&gt;&gt;a</a:t>
            </a:r>
            <a:r>
              <a:rPr lang="zh-CN" altLang="en-US">
                <a:sym typeface="+mn-ea"/>
              </a:rPr>
              <a:t>这个表达式的值为</a:t>
            </a:r>
            <a:r>
              <a:rPr lang="en-US" altLang="zh-CN">
                <a:sym typeface="+mn-ea"/>
              </a:rPr>
              <a:t>false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ppt</a:t>
            </a:r>
            <a:r>
              <a:rPr lang="zh-CN" altLang="en-US"/>
              <a:t>画笔演示二进制加法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问</a:t>
            </a:r>
            <a:r>
              <a:rPr lang="en-US" altLang="zh-CN"/>
              <a:t>cout&lt;&lt;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'*'&lt;&lt;endl</a:t>
            </a:r>
            <a:r>
              <a:rPr lang="zh-CN" altLang="zh-CN">
                <a:latin typeface="Arial" panose="020B0604020202020204" pitchFamily="34" charset="0"/>
                <a:cs typeface="Arial" panose="020B0604020202020204" pitchFamily="34" charset="0"/>
              </a:rPr>
              <a:t>输出几次，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cout&lt;&lt;endl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输出几次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141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06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2.png"/><Relationship Id="rId5" Type="http://schemas.openxmlformats.org/officeDocument/2006/relationships/tags" Target="../tags/tag74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73.xml"/><Relationship Id="rId9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2.png"/><Relationship Id="rId5" Type="http://schemas.openxmlformats.org/officeDocument/2006/relationships/tags" Target="../tags/tag81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80.xml"/><Relationship Id="rId9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2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1.png"/><Relationship Id="rId5" Type="http://schemas.openxmlformats.org/officeDocument/2006/relationships/tags" Target="../tags/tag8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7.xml"/><Relationship Id="rId10" Type="http://schemas.openxmlformats.org/officeDocument/2006/relationships/image" Target="../media/image1.png"/><Relationship Id="rId4" Type="http://schemas.openxmlformats.org/officeDocument/2006/relationships/tags" Target="../tags/tag96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../media/image1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5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1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5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22.xml"/><Relationship Id="rId16" Type="http://schemas.openxmlformats.org/officeDocument/2006/relationships/image" Target="../media/image2.png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5" Type="http://schemas.openxmlformats.org/officeDocument/2006/relationships/image" Target="file:///C:\Users\1V994W2\PycharmProjects\PPT_Background_Generation/pic_temp/0_pic_quater_left_up.png" TargetMode="Externa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../media/image5.png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../media/image1.png"/><Relationship Id="rId5" Type="http://schemas.openxmlformats.org/officeDocument/2006/relationships/tags" Target="../tags/tag13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5.xml"/><Relationship Id="rId10" Type="http://schemas.openxmlformats.org/officeDocument/2006/relationships/image" Target="../media/image1.png"/><Relationship Id="rId4" Type="http://schemas.openxmlformats.org/officeDocument/2006/relationships/tags" Target="../tags/tag14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tags" Target="../tags/tag21.xml"/><Relationship Id="rId7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2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1.png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1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image" Target="../media/image2.png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48.xml"/><Relationship Id="rId10" Type="http://schemas.openxmlformats.org/officeDocument/2006/relationships/image" Target="../media/image2.png"/><Relationship Id="rId4" Type="http://schemas.openxmlformats.org/officeDocument/2006/relationships/tags" Target="../tags/tag47.xml"/><Relationship Id="rId9" Type="http://schemas.openxmlformats.org/officeDocument/2006/relationships/image" Target="file:///C:\Users\1V994W2\Documents\Tencent%20Files\574576071\FileRecv\&#25340;&#35013;&#32032;&#26448;\forright\\06\subject_holdleft_84,125,158_0_staid_full_0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2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1.png"/><Relationship Id="rId5" Type="http://schemas.openxmlformats.org/officeDocument/2006/relationships/tags" Target="../tags/tag5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2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66.xml"/><Relationship Id="rId10" Type="http://schemas.openxmlformats.org/officeDocument/2006/relationships/image" Target="../media/image1.png"/><Relationship Id="rId4" Type="http://schemas.openxmlformats.org/officeDocument/2006/relationships/tags" Target="../tags/tag65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6269233"/>
            <a:ext cx="12192000" cy="588767"/>
            <a:chOff x="0" y="6269233"/>
            <a:chExt cx="12192000" cy="588767"/>
          </a:xfrm>
        </p:grpSpPr>
        <p:pic>
          <p:nvPicPr>
            <p:cNvPr id="12" name="图片 11"/>
            <p:cNvPicPr/>
            <p:nvPr userDrawn="1">
              <p:custDataLst>
                <p:tags r:id="rId11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6269233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2"/>
              </p:custDataLst>
            </p:nvPr>
          </p:nvPicPr>
          <p:blipFill>
            <a:blip r:embed="rId16" r:link="rId17" cstate="screen"/>
            <a:stretch>
              <a:fillRect/>
            </a:stretch>
          </p:blipFill>
          <p:spPr>
            <a:xfrm>
              <a:off x="0" y="6269233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5533275"/>
            <a:ext cx="12191999" cy="1324725"/>
            <a:chOff x="0" y="5533275"/>
            <a:chExt cx="12191999" cy="1324725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0571797" y="5533275"/>
              <a:ext cx="1620202" cy="13247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5533275"/>
              <a:ext cx="1620202" cy="13247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4759960" y="2913698"/>
            <a:ext cx="4880610" cy="10814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67775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4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92F18C-221D-6645-A703-45A4D69286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10703"/>
            <a:ext cx="1887792" cy="775854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AB58F827-C2D0-0907-2C30-B44E41B99393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D4F533B5-85D4-1240-1E80-3E87449B916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DDBC075D-1BFD-12BD-2D38-45315DDABAF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A88BE095-476B-27CC-27EB-9DE7CC4B048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1D1399-2CEF-5B71-BC40-F89AE94E1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C2AF77B-DF48-EB9B-BB2C-AFB0E8B4A4B6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1021CE-3AAC-2109-FE4A-578943BF07E1}"/>
              </a:ext>
            </a:extLst>
          </p:cNvPr>
          <p:cNvSpPr/>
          <p:nvPr/>
        </p:nvSpPr>
        <p:spPr>
          <a:xfrm>
            <a:off x="6003358" y="290917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408396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 常见写法 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270" y="1213485"/>
            <a:ext cx="11767820" cy="402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循环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n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次，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从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到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n-1 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for(int i = 0; i &lt; n; ++i)</a:t>
            </a:r>
          </a:p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循环n次，i从1到n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for(int i = 1; i &lt;= n; ++i)</a:t>
            </a:r>
            <a:endParaRPr lang="zh-CN" altLang="en-US" sz="3200" dirty="0">
              <a:latin typeface="Consolas" panose="020B0609020204030204" charset="0"/>
              <a:cs typeface="Consolas" panose="020B0609020204030204" charset="0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循环n次，i从n到1    for(int i = n; i &gt;= 1; --i)</a:t>
            </a:r>
          </a:p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zh-CN" altLang="zh-CN" sz="3200" dirty="0">
                <a:latin typeface="Consolas" panose="020B0609020204030204" charset="0"/>
                <a:cs typeface="Consolas" panose="020B0609020204030204" charset="0"/>
              </a:rPr>
              <a:t>从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到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b:          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for(int i =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a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; i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&lt;= b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;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++i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zh-CN" altLang="en-US" sz="3200" dirty="0">
              <a:latin typeface="Consolas" panose="020B0609020204030204" charset="0"/>
              <a:cs typeface="Consolas" panose="020B0609020204030204" charset="0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i每次变化2:       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for(int i =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; i &lt;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n; i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+=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2)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4223385" cy="108140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循环基本问题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计数问题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12871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统计满足某种条件的情况的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数量</a:t>
            </a:r>
            <a:r>
              <a:rPr lang="zh-CN" altLang="en-US" sz="4000"/>
              <a:t>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803400"/>
            <a:ext cx="84556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设计数变量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cnt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= 0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满足计数条件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时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增加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++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最后输出计数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数量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endParaRPr lang="en-US" altLang="zh-CN" sz="4000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计数问题示例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595" y="984885"/>
            <a:ext cx="107981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/>
              <a:t>统计</a:t>
            </a:r>
            <a:r>
              <a:rPr lang="en-US" sz="3200"/>
              <a:t>1~n</a:t>
            </a:r>
            <a:r>
              <a:rPr lang="zh-CN" sz="3200"/>
              <a:t>中</a:t>
            </a:r>
            <a:r>
              <a:rPr lang="en-US" altLang="zh-CN" sz="3200"/>
              <a:t>3</a:t>
            </a:r>
            <a:r>
              <a:rPr lang="zh-CN" altLang="en-US" sz="3200"/>
              <a:t>的倍数的个数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1791970"/>
            <a:ext cx="5859780" cy="452310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int n, 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cnt</a:t>
            </a:r>
            <a:r>
              <a:rPr lang="zh-CN" altLang="en-US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= 0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cin &gt;&gt; n;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if(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% 3 == 0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cnt</a:t>
            </a:r>
            <a:r>
              <a:rPr lang="zh-CN" altLang="en-US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++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cout &lt;&lt;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ct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加和问题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12871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统计满足某种条件的多个数字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加和</a:t>
            </a:r>
            <a:r>
              <a:rPr lang="zh-CN" altLang="en-US" sz="4000"/>
              <a:t>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2032635"/>
            <a:ext cx="107384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设加和变量：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s = 0</a:t>
            </a:r>
            <a:endParaRPr lang="en-US" altLang="zh-CN" sz="4000" dirty="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当数字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满足条件时，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s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增加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s += a</a:t>
            </a:r>
            <a:endParaRPr lang="en-US" altLang="zh-CN" sz="4000" dirty="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最后输出加和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加和问题示例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7230" y="970915"/>
            <a:ext cx="10798175" cy="1531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/>
              <a:t>输入</a:t>
            </a:r>
            <a:r>
              <a:rPr lang="en-US" altLang="zh-CN" sz="3600"/>
              <a:t>n</a:t>
            </a:r>
            <a:r>
              <a:rPr lang="zh-CN" altLang="en-US" sz="3600"/>
              <a:t>，输入</a:t>
            </a:r>
            <a:r>
              <a:rPr lang="en-US" altLang="zh-CN" sz="3600"/>
              <a:t>n</a:t>
            </a:r>
            <a:r>
              <a:rPr lang="zh-CN" altLang="en-US" sz="3600"/>
              <a:t>个数，</a:t>
            </a:r>
          </a:p>
          <a:p>
            <a:pPr>
              <a:lnSpc>
                <a:spcPct val="130000"/>
              </a:lnSpc>
            </a:pPr>
            <a:r>
              <a:rPr lang="zh-CN" altLang="en-US" sz="3600"/>
              <a:t>求这</a:t>
            </a:r>
            <a:r>
              <a:rPr lang="en-US" altLang="zh-CN" sz="3600"/>
              <a:t>n</a:t>
            </a:r>
            <a:r>
              <a:rPr lang="zh-CN" altLang="en-US" sz="3600"/>
              <a:t>个数的加和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00040" y="1087755"/>
            <a:ext cx="6167755" cy="52622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int n, a,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s = 0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for(int i = 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 i &lt; n; ++i)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a;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s += a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cout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s;      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累乘问题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12871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统计满足某种条件的多个数字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相乘</a:t>
            </a:r>
            <a:r>
              <a:rPr lang="zh-CN" altLang="en-US" sz="4000"/>
              <a:t>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7075" y="1803400"/>
            <a:ext cx="1027049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设表示乘积的变量：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r = 1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当数字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满足条件时，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乘上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 r *= a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最后输出乘积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累乘问题示例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0040" y="876300"/>
            <a:ext cx="109747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输入</a:t>
            </a:r>
            <a:r>
              <a:rPr lang="en-US" altLang="zh-CN" sz="4000"/>
              <a:t>n</a:t>
            </a:r>
            <a:r>
              <a:rPr lang="zh-CN" altLang="en-US" sz="4000"/>
              <a:t>，输入</a:t>
            </a:r>
            <a:r>
              <a:rPr lang="en-US" altLang="zh-CN" sz="4000"/>
              <a:t>n</a:t>
            </a:r>
            <a:r>
              <a:rPr lang="zh-CN" altLang="en-US" sz="4000"/>
              <a:t>个数，求这</a:t>
            </a:r>
            <a:r>
              <a:rPr lang="en-US" altLang="zh-CN" sz="4000"/>
              <a:t>n</a:t>
            </a:r>
            <a:r>
              <a:rPr lang="zh-CN" altLang="en-US" sz="4000"/>
              <a:t>个数的积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5450" y="1835785"/>
            <a:ext cx="6609080" cy="473900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int n, a, 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a;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= a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cout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r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      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利息与利率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4355" y="856615"/>
            <a:ext cx="11028680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/>
              <a:t>小明爸爸将赚的钱存入银行，年利率</a:t>
            </a:r>
            <a:r>
              <a:rPr lang="en-US" altLang="zh-CN" sz="3200"/>
              <a:t>5%</a:t>
            </a:r>
            <a:r>
              <a:rPr lang="zh-CN" altLang="en-US" sz="3200"/>
              <a:t>。每存满一年，他会将本息和作为本金再存一年。请问</a:t>
            </a:r>
            <a:r>
              <a:rPr lang="en-US" altLang="zh-CN" sz="3200"/>
              <a:t>n</a:t>
            </a:r>
            <a:r>
              <a:rPr lang="zh-CN" altLang="en-US" sz="3200"/>
              <a:t>年后，小明爸爸账户中有多少钱</a:t>
            </a:r>
            <a:r>
              <a:rPr lang="en-US" altLang="zh-CN" sz="3200"/>
              <a:t>?</a:t>
            </a:r>
            <a:endParaRPr lang="zh-CN" altLang="en-US" sz="3200"/>
          </a:p>
          <a:p>
            <a:pPr>
              <a:lnSpc>
                <a:spcPct val="120000"/>
              </a:lnSpc>
            </a:pP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2719705" y="2094230"/>
            <a:ext cx="8628380" cy="7556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利息 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 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本金 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 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利率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</a:t>
            </a: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本息和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本金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利息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608330" y="2948940"/>
          <a:ext cx="11247755" cy="350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2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800"/>
                        <a:t>第几年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800"/>
                        <a:t>当年本金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800"/>
                        <a:t>当年利息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800"/>
                        <a:t>当年年末本息和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100*0.05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100*1.05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100*1.05*0.05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9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2</a:t>
                      </a:r>
                      <a:r>
                        <a:rPr lang="en-US" altLang="zh-CN" sz="2800">
                          <a:sym typeface="+mn-ea"/>
                        </a:rPr>
                        <a:t>*0.05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2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n-1</a:t>
                      </a:r>
                      <a:r>
                        <a:rPr lang="en-US" altLang="zh-CN" sz="2800">
                          <a:sym typeface="+mn-ea"/>
                        </a:rPr>
                        <a:t>*0.05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100*</a:t>
                      </a:r>
                      <a:r>
                        <a:rPr lang="en-US" altLang="zh-CN" sz="2800">
                          <a:sym typeface="+mn-ea"/>
                        </a:rPr>
                        <a:t>1.05</a:t>
                      </a:r>
                      <a:r>
                        <a:rPr lang="en-US" altLang="zh-CN" sz="2800" baseline="3000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最值问题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09747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求</a:t>
            </a:r>
            <a:r>
              <a:rPr lang="en-US" altLang="zh-CN" sz="4000"/>
              <a:t>n</a:t>
            </a:r>
            <a:r>
              <a:rPr lang="zh-CN" altLang="en-US" sz="4000"/>
              <a:t>个数中的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最大值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25" y="1877060"/>
            <a:ext cx="110813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sz="4000"/>
              <a:t>设变量</a:t>
            </a:r>
            <a:r>
              <a:rPr lang="en-US" altLang="zh-CN" sz="4000"/>
              <a:t>maxv</a:t>
            </a:r>
            <a:r>
              <a:rPr lang="zh-CN" altLang="en-US" sz="4000"/>
              <a:t>保存当前已知的</a:t>
            </a:r>
            <a:r>
              <a:rPr lang="zh-CN" sz="4000"/>
              <a:t>最大值，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4000"/>
              <a:t>maxv</a:t>
            </a:r>
            <a:r>
              <a:rPr lang="zh-CN" altLang="en-US" sz="4000"/>
              <a:t>的</a:t>
            </a:r>
            <a:r>
              <a:rPr lang="zh-CN" sz="4000"/>
              <a:t>初值为给定数字范围的</a:t>
            </a:r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下限</a:t>
            </a:r>
            <a:endParaRPr lang="zh-CN" sz="4000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sz="4000"/>
              <a:t>（即</a:t>
            </a:r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小于等于</a:t>
            </a:r>
            <a:r>
              <a:rPr lang="zh-CN" sz="4000"/>
              <a:t>所有可能出现的值）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sz="4000"/>
              <a:t>每次循环输入数字</a:t>
            </a:r>
            <a:r>
              <a:rPr lang="en-US" altLang="zh-CN" sz="4000"/>
              <a:t>a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4000"/>
              <a:t>如果</a:t>
            </a:r>
            <a:r>
              <a:rPr lang="en-US" altLang="zh-CN" sz="4000"/>
              <a:t>a &gt; maxv</a:t>
            </a:r>
            <a:r>
              <a:rPr lang="zh-CN" altLang="en-US" sz="4000"/>
              <a:t>，那么</a:t>
            </a:r>
            <a:r>
              <a:rPr lang="en-US" altLang="zh-CN" sz="4000"/>
              <a:t>maxv =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6452870" cy="10814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循环语句</a:t>
            </a:r>
            <a:endParaRPr lang="zh-CN" altLang="en-US"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8330" y="960120"/>
            <a:ext cx="109747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输入</a:t>
            </a:r>
            <a:r>
              <a:rPr lang="en-US" altLang="zh-CN" sz="4000"/>
              <a:t>n</a:t>
            </a:r>
            <a:r>
              <a:rPr lang="zh-CN" altLang="en-US" sz="4000"/>
              <a:t>，输入</a:t>
            </a:r>
            <a:r>
              <a:rPr lang="en-US" altLang="zh-CN" sz="4000"/>
              <a:t>n</a:t>
            </a:r>
            <a:r>
              <a:rPr lang="zh-CN" altLang="en-US" sz="4000"/>
              <a:t>个自然数，求这</a:t>
            </a:r>
            <a:r>
              <a:rPr lang="en-US" altLang="zh-CN" sz="4000"/>
              <a:t>n</a:t>
            </a:r>
            <a:r>
              <a:rPr lang="zh-CN" altLang="en-US" sz="4000"/>
              <a:t>个数中的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最大值</a:t>
            </a: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求最大值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1774190"/>
            <a:ext cx="6609080" cy="489267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int n, a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maxv = 0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cin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2400">
                <a:effectLst/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zh-CN" altLang="en-US" sz="2400">
                <a:solidFill>
                  <a:schemeClr val="accent1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if(a &gt; maxv)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            maxv = a;</a:t>
            </a:r>
            <a:endParaRPr lang="zh-CN" altLang="en-US" sz="2400">
              <a:solidFill>
                <a:srgbClr val="FF0000"/>
              </a:solidFill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cout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maxv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      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最值问题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09747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求</a:t>
            </a:r>
            <a:r>
              <a:rPr lang="en-US" altLang="zh-CN" sz="4000"/>
              <a:t>n</a:t>
            </a:r>
            <a:r>
              <a:rPr lang="zh-CN" altLang="en-US" sz="4000"/>
              <a:t>个数中的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最小值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25" y="1877060"/>
            <a:ext cx="110813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sz="4000"/>
              <a:t>设变量</a:t>
            </a:r>
            <a:r>
              <a:rPr lang="en-US" altLang="zh-CN" sz="4000"/>
              <a:t>minv</a:t>
            </a:r>
            <a:r>
              <a:rPr lang="zh-CN" altLang="en-US" sz="4000"/>
              <a:t>保存当前已知的</a:t>
            </a:r>
            <a:r>
              <a:rPr lang="zh-CN" sz="4000"/>
              <a:t>最小值，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4000"/>
              <a:t>minv</a:t>
            </a:r>
            <a:r>
              <a:rPr lang="zh-CN" altLang="en-US" sz="4000"/>
              <a:t>的</a:t>
            </a:r>
            <a:r>
              <a:rPr lang="zh-CN" sz="4000"/>
              <a:t>初值为给定数字范围的</a:t>
            </a:r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上限</a:t>
            </a:r>
            <a:endParaRPr lang="zh-CN" sz="4000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sz="4000"/>
              <a:t>（即大</a:t>
            </a:r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于等于</a:t>
            </a:r>
            <a:r>
              <a:rPr lang="zh-CN" sz="4000"/>
              <a:t>所有可能出现的值）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sz="4000"/>
              <a:t>每次循环输入数字</a:t>
            </a:r>
            <a:r>
              <a:rPr lang="en-US" altLang="zh-CN" sz="4000"/>
              <a:t>a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4000"/>
              <a:t>如果</a:t>
            </a:r>
            <a:r>
              <a:rPr lang="en-US" altLang="zh-CN" sz="4000"/>
              <a:t>a &lt; minv</a:t>
            </a:r>
            <a:r>
              <a:rPr lang="zh-CN" altLang="en-US" sz="4000"/>
              <a:t>，那么</a:t>
            </a:r>
            <a:r>
              <a:rPr lang="en-US" altLang="zh-CN" sz="4000"/>
              <a:t>minv =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8330" y="960120"/>
            <a:ext cx="1097470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输入</a:t>
            </a:r>
            <a:r>
              <a:rPr lang="en-US" altLang="zh-CN" sz="4000"/>
              <a:t>n</a:t>
            </a:r>
            <a:r>
              <a:rPr lang="zh-CN" altLang="en-US" sz="4000"/>
              <a:t>，输入</a:t>
            </a:r>
            <a:r>
              <a:rPr lang="en-US" altLang="zh-CN" sz="4000"/>
              <a:t>n</a:t>
            </a:r>
            <a:r>
              <a:rPr lang="zh-CN" altLang="en-US" sz="4000"/>
              <a:t>个</a:t>
            </a:r>
            <a:r>
              <a:rPr lang="en-US" altLang="zh-CN" sz="4000"/>
              <a:t>1000</a:t>
            </a:r>
            <a:r>
              <a:rPr lang="zh-CN" altLang="en-US" sz="4000"/>
              <a:t>以内的自然数，求这</a:t>
            </a:r>
            <a:r>
              <a:rPr lang="en-US" altLang="zh-CN" sz="4000"/>
              <a:t>n</a:t>
            </a:r>
            <a:r>
              <a:rPr lang="zh-CN" altLang="en-US" sz="4000"/>
              <a:t>个数中的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最小值。</a:t>
            </a: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求最小值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84370" y="1774190"/>
            <a:ext cx="6609080" cy="489267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int n, a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minv = 1000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cin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effectLst/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zh-CN" altLang="en-US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if(a &lt; minv)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            minv = a;</a:t>
            </a:r>
            <a:endParaRPr lang="zh-CN" altLang="en-US" sz="2400">
              <a:solidFill>
                <a:srgbClr val="FF0000"/>
              </a:solidFill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cout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minv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      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4223385" cy="108140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循环嵌套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输出星阵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8330" y="914400"/>
            <a:ext cx="72231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/>
              <a:t>请输出n行</a:t>
            </a:r>
            <a:r>
              <a:rPr lang="en-US" altLang="zh-CN" sz="3600"/>
              <a:t>m</a:t>
            </a:r>
            <a:r>
              <a:rPr lang="zh-CN" altLang="en-US" sz="3600"/>
              <a:t>列的*组成的长方形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62785" y="2449195"/>
            <a:ext cx="2844165" cy="258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</a:rPr>
              <a:t>******</a:t>
            </a:r>
          </a:p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</a:rPr>
              <a:t>******</a:t>
            </a:r>
          </a:p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</a:rPr>
              <a:t>******</a:t>
            </a:r>
          </a:p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</a:rPr>
              <a:t>******</a:t>
            </a:r>
          </a:p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  <a:sym typeface="+mn-ea"/>
              </a:rPr>
              <a:t>******</a:t>
            </a:r>
            <a:endParaRPr lang="en-US" altLang="zh-CN" sz="5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6785" y="3136900"/>
            <a:ext cx="922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n</a:t>
            </a:r>
            <a:r>
              <a:rPr lang="zh-CN" altLang="en-US" sz="3200"/>
              <a:t>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20010" y="1651000"/>
            <a:ext cx="1249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m</a:t>
            </a:r>
            <a:r>
              <a:rPr lang="zh-CN" altLang="zh-CN" sz="3200"/>
              <a:t>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13350" y="2398395"/>
            <a:ext cx="48920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/>
              <a:t>循环</a:t>
            </a:r>
            <a:r>
              <a:rPr lang="en-US" altLang="zh-CN" sz="4000"/>
              <a:t>n</a:t>
            </a:r>
            <a:r>
              <a:rPr lang="zh-CN" altLang="en-US" sz="4000"/>
              <a:t>次：</a:t>
            </a:r>
            <a:endParaRPr lang="zh-CN" altLang="zh-CN" sz="4000"/>
          </a:p>
          <a:p>
            <a:r>
              <a:rPr lang="en-US" altLang="zh-CN" sz="4000"/>
              <a:t>       </a:t>
            </a:r>
            <a:r>
              <a:rPr lang="zh-CN" altLang="zh-CN" sz="4000"/>
              <a:t>输出一行</a:t>
            </a:r>
            <a:r>
              <a:rPr lang="en-US" altLang="zh-CN" sz="4000"/>
              <a:t>m</a:t>
            </a:r>
            <a:r>
              <a:rPr lang="zh-CN" altLang="en-US" sz="4000"/>
              <a:t>个</a:t>
            </a:r>
            <a:r>
              <a:rPr lang="en-US" altLang="zh-CN" sz="4000"/>
              <a:t>*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59315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循环嵌套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输出星阵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3090" y="1929130"/>
            <a:ext cx="11079480" cy="442087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for(int 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= 1; 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&lt;= n; ++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sz="3200" b="1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200" b="1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外层循环，遍历行</a:t>
            </a:r>
            <a:endParaRPr lang="en-US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zh-CN" altLang="en-US" sz="3200" b="1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for(int 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= 1; 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j 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&lt;= m; ++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sz="3200" b="1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//内层循环</a:t>
            </a:r>
            <a:r>
              <a:rPr lang="zh-CN" altLang="en-US" sz="3200" b="1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，遍历列</a:t>
            </a:r>
            <a:endParaRPr lang="en-US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{</a:t>
            </a:r>
            <a:endParaRPr lang="en-US" sz="32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		cout &lt;&lt;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  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&lt;&lt;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 '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cout &lt;&lt; endl;</a:t>
            </a: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3090" y="1022985"/>
            <a:ext cx="10509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内层、外层循环控制变量必须不同！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bldLvl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4223385" cy="108140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循环</a:t>
            </a:r>
            <a:r>
              <a:rPr lang="zh-CN" altLang="en-US">
                <a:sym typeface="Arial" panose="020B0604020202020204" pitchFamily="34" charset="0"/>
              </a:rPr>
              <a:t>跳出</a:t>
            </a:r>
            <a:endParaRPr lang="zh-CN"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595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continue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重新开始循环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04080" y="987425"/>
            <a:ext cx="7118350" cy="245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while/do...while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语句中：</a:t>
            </a: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sz="3600"/>
              <a:t>continue会跳过当前循环中</a:t>
            </a:r>
            <a:r>
              <a:rPr lang="zh-CN" sz="3600"/>
              <a:t>后面</a:t>
            </a:r>
            <a:r>
              <a:rPr sz="3600"/>
              <a:t>的代码，</a:t>
            </a:r>
            <a:r>
              <a:rPr lang="zh-CN" sz="3600"/>
              <a:t>直接开始</a:t>
            </a:r>
            <a:r>
              <a:rPr 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循环条件</a:t>
            </a:r>
            <a:r>
              <a:rPr lang="zh-CN" sz="3600"/>
              <a:t>判定，视情况进行下一次循环。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6055" y="987425"/>
            <a:ext cx="3430905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while(...)</a:t>
            </a: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32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continue;</a:t>
            </a:r>
            <a:endParaRPr lang="en-US" altLang="zh-CN" sz="3200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2109470" y="1461135"/>
            <a:ext cx="1506855" cy="1214120"/>
          </a:xfrm>
          <a:custGeom>
            <a:avLst/>
            <a:gdLst>
              <a:gd name="connisteX0" fmla="*/ 454660 w 787240"/>
              <a:gd name="connsiteY0" fmla="*/ 1245870 h 1245870"/>
              <a:gd name="connisteX1" fmla="*/ 771525 w 787240"/>
              <a:gd name="connsiteY1" fmla="*/ 642620 h 1245870"/>
              <a:gd name="connisteX2" fmla="*/ 0 w 787240"/>
              <a:gd name="connsiteY2" fmla="*/ 0 h 12458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7240" h="1245870">
                <a:moveTo>
                  <a:pt x="454660" y="1245870"/>
                </a:moveTo>
                <a:cubicBezTo>
                  <a:pt x="533400" y="1137920"/>
                  <a:pt x="862330" y="891540"/>
                  <a:pt x="771525" y="642620"/>
                </a:cubicBezTo>
                <a:cubicBezTo>
                  <a:pt x="680720" y="393700"/>
                  <a:pt x="160655" y="11620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3413125" y="3141345"/>
            <a:ext cx="345186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do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36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continue;</a:t>
            </a:r>
            <a:endParaRPr lang="en-US" altLang="zh-CN" sz="3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}while(...);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5860415" y="5144135"/>
            <a:ext cx="1228725" cy="859790"/>
          </a:xfrm>
          <a:custGeom>
            <a:avLst/>
            <a:gdLst>
              <a:gd name="connisteX0" fmla="*/ 859790 w 1229750"/>
              <a:gd name="connsiteY0" fmla="*/ 0 h 890905"/>
              <a:gd name="connisteX1" fmla="*/ 1188085 w 1229750"/>
              <a:gd name="connsiteY1" fmla="*/ 406400 h 890905"/>
              <a:gd name="connisteX2" fmla="*/ 0 w 1229750"/>
              <a:gd name="connsiteY2" fmla="*/ 890905 h 890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29751" h="890905">
                <a:moveTo>
                  <a:pt x="859790" y="0"/>
                </a:moveTo>
                <a:cubicBezTo>
                  <a:pt x="949325" y="71755"/>
                  <a:pt x="1360170" y="227965"/>
                  <a:pt x="1188085" y="406400"/>
                </a:cubicBezTo>
                <a:cubicBezTo>
                  <a:pt x="1016000" y="584835"/>
                  <a:pt x="244475" y="802005"/>
                  <a:pt x="0" y="890905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continue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重新开始循环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0525" y="935355"/>
            <a:ext cx="742950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for(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初始化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循环条件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增量表达式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)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36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continue;</a:t>
            </a:r>
            <a:endParaRPr lang="en-US" altLang="zh-CN" sz="3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3853180" y="1535430"/>
            <a:ext cx="3831590" cy="1437005"/>
          </a:xfrm>
          <a:custGeom>
            <a:avLst/>
            <a:gdLst>
              <a:gd name="connisteX0" fmla="*/ 0 w 3315647"/>
              <a:gd name="connsiteY0" fmla="*/ 1077595 h 1077595"/>
              <a:gd name="connisteX1" fmla="*/ 3223260 w 3315647"/>
              <a:gd name="connsiteY1" fmla="*/ 770890 h 1077595"/>
              <a:gd name="connisteX2" fmla="*/ 2165350 w 3315647"/>
              <a:gd name="connsiteY2" fmla="*/ 0 h 10775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315648" h="1077595">
                <a:moveTo>
                  <a:pt x="0" y="1077595"/>
                </a:moveTo>
                <a:cubicBezTo>
                  <a:pt x="666115" y="1031875"/>
                  <a:pt x="2790190" y="986155"/>
                  <a:pt x="3223260" y="770890"/>
                </a:cubicBezTo>
                <a:cubicBezTo>
                  <a:pt x="3656330" y="555625"/>
                  <a:pt x="2441575" y="147955"/>
                  <a:pt x="216535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251585" y="4206875"/>
            <a:ext cx="9687560" cy="245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3200"/>
              <a:t>for</a:t>
            </a:r>
            <a:r>
              <a:rPr lang="zh-CN" altLang="en-US" sz="3200"/>
              <a:t>语句中：</a:t>
            </a:r>
          </a:p>
          <a:p>
            <a:pPr algn="l">
              <a:lnSpc>
                <a:spcPct val="110000"/>
              </a:lnSpc>
            </a:pPr>
            <a:r>
              <a:rPr sz="3600"/>
              <a:t>continue 会跳过当前循环中</a:t>
            </a:r>
            <a:r>
              <a:rPr lang="zh-CN" sz="3600"/>
              <a:t>后面</a:t>
            </a:r>
            <a:r>
              <a:rPr sz="3600"/>
              <a:t>的代码，</a:t>
            </a:r>
            <a:r>
              <a:rPr lang="zh-CN" sz="3600"/>
              <a:t>直接运行</a:t>
            </a:r>
            <a:r>
              <a:rPr 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增量表达式</a:t>
            </a:r>
            <a:r>
              <a:rPr lang="zh-CN" sz="3600"/>
              <a:t>，而后判定</a:t>
            </a:r>
            <a:r>
              <a:rPr 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循环条件</a:t>
            </a:r>
            <a:r>
              <a:rPr lang="zh-CN" sz="3600"/>
              <a:t>，视情况进行下一次循环。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break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163320"/>
            <a:ext cx="6812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break</a:t>
            </a:r>
            <a:r>
              <a:rPr lang="zh-CN" altLang="en-US" sz="3600"/>
              <a:t>语句可以直接跳出当前循环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66445" y="3132455"/>
            <a:ext cx="1565910" cy="2513330"/>
            <a:chOff x="1207" y="3745"/>
            <a:chExt cx="2466" cy="3958"/>
          </a:xfrm>
        </p:grpSpPr>
        <p:sp>
          <p:nvSpPr>
            <p:cNvPr id="3" name="文本框 2"/>
            <p:cNvSpPr txBox="1"/>
            <p:nvPr/>
          </p:nvSpPr>
          <p:spPr>
            <a:xfrm>
              <a:off x="1207" y="3745"/>
              <a:ext cx="2467" cy="3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while(...)</a:t>
              </a:r>
            </a:p>
            <a:p>
              <a:r>
                <a:rPr lang="en-US" altLang="zh-CN" sz="2800"/>
                <a:t>{</a:t>
              </a:r>
            </a:p>
            <a:p>
              <a:r>
                <a:rPr lang="en-US" altLang="zh-CN" sz="2800"/>
                <a:t>    ...</a:t>
              </a:r>
            </a:p>
            <a:p>
              <a:r>
                <a:rPr lang="en-US" altLang="zh-CN" sz="2800"/>
                <a:t>    break;</a:t>
              </a:r>
            </a:p>
            <a:p>
              <a:r>
                <a:rPr lang="en-US" altLang="zh-CN" sz="2800"/>
                <a:t>}</a:t>
              </a:r>
            </a:p>
          </p:txBody>
        </p:sp>
        <p:cxnSp>
          <p:nvCxnSpPr>
            <p:cNvPr id="9" name="肘形连接符 8"/>
            <p:cNvCxnSpPr/>
            <p:nvPr/>
          </p:nvCxnSpPr>
          <p:spPr>
            <a:xfrm rot="10800000" flipV="1">
              <a:off x="1361" y="6237"/>
              <a:ext cx="2173" cy="1466"/>
            </a:xfrm>
            <a:prstGeom prst="bentConnector3">
              <a:avLst>
                <a:gd name="adj1" fmla="val -2922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381375" y="3132455"/>
            <a:ext cx="1565910" cy="2473960"/>
            <a:chOff x="5325" y="3745"/>
            <a:chExt cx="2466" cy="3896"/>
          </a:xfrm>
        </p:grpSpPr>
        <p:sp>
          <p:nvSpPr>
            <p:cNvPr id="6" name="文本框 5"/>
            <p:cNvSpPr txBox="1"/>
            <p:nvPr/>
          </p:nvSpPr>
          <p:spPr>
            <a:xfrm>
              <a:off x="5325" y="3745"/>
              <a:ext cx="2467" cy="3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for(...)</a:t>
              </a:r>
            </a:p>
            <a:p>
              <a:r>
                <a:rPr lang="en-US" altLang="zh-CN" sz="2800"/>
                <a:t>{</a:t>
              </a:r>
            </a:p>
            <a:p>
              <a:r>
                <a:rPr lang="en-US" altLang="zh-CN" sz="2800"/>
                <a:t>    ...</a:t>
              </a:r>
            </a:p>
            <a:p>
              <a:r>
                <a:rPr lang="en-US" altLang="zh-CN" sz="2800"/>
                <a:t>    break;</a:t>
              </a:r>
            </a:p>
            <a:p>
              <a:r>
                <a:rPr lang="en-US" altLang="zh-CN" sz="2800"/>
                <a:t>}</a:t>
              </a:r>
            </a:p>
          </p:txBody>
        </p:sp>
        <p:cxnSp>
          <p:nvCxnSpPr>
            <p:cNvPr id="10" name="肘形连接符 9"/>
            <p:cNvCxnSpPr/>
            <p:nvPr/>
          </p:nvCxnSpPr>
          <p:spPr>
            <a:xfrm rot="10800000" flipV="1">
              <a:off x="5406" y="6251"/>
              <a:ext cx="2385" cy="1391"/>
            </a:xfrm>
            <a:prstGeom prst="bentConnector3">
              <a:avLst>
                <a:gd name="adj1" fmla="val -17735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962015" y="3132455"/>
            <a:ext cx="1742440" cy="2512060"/>
            <a:chOff x="9389" y="3745"/>
            <a:chExt cx="2744" cy="3956"/>
          </a:xfrm>
        </p:grpSpPr>
        <p:sp>
          <p:nvSpPr>
            <p:cNvPr id="7" name="文本框 6"/>
            <p:cNvSpPr txBox="1"/>
            <p:nvPr/>
          </p:nvSpPr>
          <p:spPr>
            <a:xfrm>
              <a:off x="9389" y="3745"/>
              <a:ext cx="2745" cy="3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do</a:t>
              </a:r>
            </a:p>
            <a:p>
              <a:r>
                <a:rPr lang="en-US" altLang="zh-CN" sz="2800"/>
                <a:t>{</a:t>
              </a:r>
            </a:p>
            <a:p>
              <a:r>
                <a:rPr lang="en-US" altLang="zh-CN" sz="2800"/>
                <a:t>    ...</a:t>
              </a:r>
            </a:p>
            <a:p>
              <a:r>
                <a:rPr lang="en-US" altLang="zh-CN" sz="2800"/>
                <a:t>    break;</a:t>
              </a:r>
            </a:p>
            <a:p>
              <a:r>
                <a:rPr lang="en-US" altLang="zh-CN" sz="2800"/>
                <a:t>}while(...);</a:t>
              </a:r>
            </a:p>
          </p:txBody>
        </p:sp>
        <p:cxnSp>
          <p:nvCxnSpPr>
            <p:cNvPr id="11" name="肘形连接符 10"/>
            <p:cNvCxnSpPr/>
            <p:nvPr/>
          </p:nvCxnSpPr>
          <p:spPr>
            <a:xfrm rot="10800000" flipV="1">
              <a:off x="9467" y="6237"/>
              <a:ext cx="2471" cy="1465"/>
            </a:xfrm>
            <a:prstGeom prst="bentConnector3">
              <a:avLst>
                <a:gd name="adj1" fmla="val -18413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8849995" y="3132455"/>
            <a:ext cx="1703070" cy="2446020"/>
            <a:chOff x="13937" y="3745"/>
            <a:chExt cx="2682" cy="3852"/>
          </a:xfrm>
        </p:grpSpPr>
        <p:sp>
          <p:nvSpPr>
            <p:cNvPr id="8" name="文本框 7"/>
            <p:cNvSpPr txBox="1"/>
            <p:nvPr/>
          </p:nvSpPr>
          <p:spPr>
            <a:xfrm>
              <a:off x="13937" y="3745"/>
              <a:ext cx="2683" cy="3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switch(...)</a:t>
              </a:r>
            </a:p>
            <a:p>
              <a:r>
                <a:rPr lang="en-US" altLang="zh-CN" sz="2800"/>
                <a:t>{</a:t>
              </a:r>
            </a:p>
            <a:p>
              <a:r>
                <a:rPr lang="en-US" altLang="zh-CN" sz="2800"/>
                <a:t>    ...</a:t>
              </a:r>
            </a:p>
            <a:p>
              <a:r>
                <a:rPr lang="en-US" altLang="zh-CN" sz="2800"/>
                <a:t>    break;</a:t>
              </a:r>
            </a:p>
            <a:p>
              <a:r>
                <a:rPr lang="en-US" altLang="zh-CN" sz="2800"/>
                <a:t>}</a:t>
              </a:r>
            </a:p>
          </p:txBody>
        </p:sp>
        <p:cxnSp>
          <p:nvCxnSpPr>
            <p:cNvPr id="12" name="肘形连接符 11"/>
            <p:cNvCxnSpPr/>
            <p:nvPr/>
          </p:nvCxnSpPr>
          <p:spPr>
            <a:xfrm rot="10800000" flipV="1">
              <a:off x="14081" y="6147"/>
              <a:ext cx="2396" cy="1450"/>
            </a:xfrm>
            <a:prstGeom prst="bentConnector3">
              <a:avLst>
                <a:gd name="adj1" fmla="val -11101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205865"/>
            <a:ext cx="467868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while(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条件表达式</a:t>
            </a:r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)</a:t>
            </a:r>
          </a:p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  <a:sym typeface="+mn-ea"/>
              </a:rPr>
              <a:t>循环体语句</a:t>
            </a:r>
            <a:r>
              <a:rPr lang="en-US" altLang="zh-CN" sz="400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zh-CN" altLang="en-US" sz="40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148195" y="213360"/>
            <a:ext cx="3590290" cy="6269990"/>
            <a:chOff x="11257" y="336"/>
            <a:chExt cx="5654" cy="9874"/>
          </a:xfrm>
        </p:grpSpPr>
        <p:sp>
          <p:nvSpPr>
            <p:cNvPr id="9" name="菱形 8"/>
            <p:cNvSpPr/>
            <p:nvPr/>
          </p:nvSpPr>
          <p:spPr>
            <a:xfrm>
              <a:off x="11257" y="3038"/>
              <a:ext cx="4003" cy="164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条件表达式的值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503" y="4828"/>
              <a:ext cx="1391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accent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true</a:t>
              </a:r>
            </a:p>
          </p:txBody>
        </p:sp>
        <p:cxnSp>
          <p:nvCxnSpPr>
            <p:cNvPr id="12" name="肘形连接符 11"/>
            <p:cNvCxnSpPr>
              <a:stCxn id="9" idx="3"/>
            </p:cNvCxnSpPr>
            <p:nvPr/>
          </p:nvCxnSpPr>
          <p:spPr>
            <a:xfrm flipH="1">
              <a:off x="13269" y="3860"/>
              <a:ext cx="1991" cy="6350"/>
            </a:xfrm>
            <a:prstGeom prst="bentConnector4">
              <a:avLst>
                <a:gd name="adj1" fmla="val -62079"/>
                <a:gd name="adj2" fmla="val 79889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5271" y="2733"/>
              <a:ext cx="1640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false</a:t>
              </a:r>
            </a:p>
          </p:txBody>
        </p:sp>
        <p:cxnSp>
          <p:nvCxnSpPr>
            <p:cNvPr id="5" name="直接箭头连接符 4"/>
            <p:cNvCxnSpPr>
              <a:stCxn id="9" idx="2"/>
            </p:cNvCxnSpPr>
            <p:nvPr/>
          </p:nvCxnSpPr>
          <p:spPr>
            <a:xfrm>
              <a:off x="13259" y="4697"/>
              <a:ext cx="0" cy="1432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1503" y="6128"/>
              <a:ext cx="3314" cy="12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ym typeface="+mn-ea"/>
                </a:rPr>
                <a:t>循环体语句</a:t>
              </a:r>
              <a:endParaRPr lang="zh-CN" altLang="en-US" sz="2400"/>
            </a:p>
          </p:txBody>
        </p:sp>
        <p:cxnSp>
          <p:nvCxnSpPr>
            <p:cNvPr id="10" name="肘形连接符 9"/>
            <p:cNvCxnSpPr>
              <a:stCxn id="7" idx="2"/>
              <a:endCxn id="9" idx="0"/>
            </p:cNvCxnSpPr>
            <p:nvPr/>
          </p:nvCxnSpPr>
          <p:spPr>
            <a:xfrm rot="5400000" flipH="1" flipV="1">
              <a:off x="11063" y="5135"/>
              <a:ext cx="4293" cy="99"/>
            </a:xfrm>
            <a:prstGeom prst="bentConnector5">
              <a:avLst>
                <a:gd name="adj1" fmla="val -22152"/>
                <a:gd name="adj2" fmla="val -3351515"/>
                <a:gd name="adj3" fmla="val 120708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3254" y="771"/>
              <a:ext cx="0" cy="2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2876" y="336"/>
              <a:ext cx="767" cy="7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503" y="366"/>
              <a:ext cx="15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开始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break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在循环嵌套中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006475"/>
            <a:ext cx="8437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600">
                <a:sym typeface="+mn-ea"/>
              </a:rPr>
              <a:t>break</a:t>
            </a:r>
            <a:r>
              <a:rPr lang="zh-CN" altLang="en-US" sz="3600">
                <a:sym typeface="+mn-ea"/>
              </a:rPr>
              <a:t>语句在循环嵌套中只能跳出</a:t>
            </a:r>
            <a:r>
              <a:rPr lang="en-US" altLang="zh-CN" sz="3600">
                <a:sym typeface="+mn-ea"/>
              </a:rPr>
              <a:t>1</a:t>
            </a:r>
            <a:r>
              <a:rPr lang="zh-CN" altLang="en-US" sz="3600">
                <a:sym typeface="+mn-ea"/>
              </a:rPr>
              <a:t>层循环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8655" y="1896110"/>
            <a:ext cx="47409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for(...;...;...)</a:t>
            </a:r>
          </a:p>
          <a:p>
            <a:r>
              <a:rPr lang="en-US" altLang="zh-CN" sz="3600"/>
              <a:t>{</a:t>
            </a:r>
          </a:p>
          <a:p>
            <a:r>
              <a:rPr lang="en-US" altLang="zh-CN" sz="3600"/>
              <a:t>    for(...;...;...)</a:t>
            </a:r>
          </a:p>
          <a:p>
            <a:r>
              <a:rPr lang="en-US" altLang="zh-CN" sz="3600"/>
              <a:t>    {</a:t>
            </a:r>
          </a:p>
          <a:p>
            <a:r>
              <a:rPr lang="en-US" altLang="zh-CN" sz="3600"/>
              <a:t>        ...</a:t>
            </a:r>
          </a:p>
          <a:p>
            <a:r>
              <a:rPr lang="en-US" altLang="zh-CN" sz="3600"/>
              <a:t>        break;</a:t>
            </a:r>
          </a:p>
          <a:p>
            <a:r>
              <a:rPr lang="en-US" altLang="zh-CN" sz="3600"/>
              <a:t>    }</a:t>
            </a:r>
          </a:p>
          <a:p>
            <a:r>
              <a:rPr lang="en-US" altLang="zh-CN" sz="3600"/>
              <a:t>}</a:t>
            </a:r>
          </a:p>
        </p:txBody>
      </p:sp>
      <p:cxnSp>
        <p:nvCxnSpPr>
          <p:cNvPr id="6" name="肘形连接符 5"/>
          <p:cNvCxnSpPr/>
          <p:nvPr/>
        </p:nvCxnSpPr>
        <p:spPr>
          <a:xfrm rot="10800000" flipV="1">
            <a:off x="992505" y="5039360"/>
            <a:ext cx="2221865" cy="761365"/>
          </a:xfrm>
          <a:prstGeom prst="bentConnector3">
            <a:avLst>
              <a:gd name="adj1" fmla="val -28093"/>
            </a:avLst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245745" y="2654300"/>
            <a:ext cx="511175" cy="2916555"/>
          </a:xfrm>
          <a:custGeom>
            <a:avLst/>
            <a:gdLst>
              <a:gd name="connisteX0" fmla="*/ 646427 w 718014"/>
              <a:gd name="connsiteY0" fmla="*/ 2887396 h 2887396"/>
              <a:gd name="connisteX1" fmla="*/ 62862 w 718014"/>
              <a:gd name="connsiteY1" fmla="*/ 2017446 h 2887396"/>
              <a:gd name="connisteX2" fmla="*/ 112392 w 718014"/>
              <a:gd name="connsiteY2" fmla="*/ 494716 h 2887396"/>
              <a:gd name="connisteX3" fmla="*/ 656587 w 718014"/>
              <a:gd name="connsiteY3" fmla="*/ 39421 h 2887396"/>
              <a:gd name="connisteX4" fmla="*/ 685797 w 718014"/>
              <a:gd name="connsiteY4" fmla="*/ 49581 h 288739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718014" h="2887396">
                <a:moveTo>
                  <a:pt x="646428" y="2887396"/>
                </a:moveTo>
                <a:cubicBezTo>
                  <a:pt x="528953" y="2743886"/>
                  <a:pt x="169543" y="2496236"/>
                  <a:pt x="62863" y="2017446"/>
                </a:cubicBezTo>
                <a:cubicBezTo>
                  <a:pt x="-43817" y="1538656"/>
                  <a:pt x="-6352" y="890321"/>
                  <a:pt x="112393" y="494716"/>
                </a:cubicBezTo>
                <a:cubicBezTo>
                  <a:pt x="231138" y="99111"/>
                  <a:pt x="541653" y="128321"/>
                  <a:pt x="656588" y="39421"/>
                </a:cubicBezTo>
                <a:cubicBezTo>
                  <a:pt x="771523" y="-49479"/>
                  <a:pt x="690878" y="38151"/>
                  <a:pt x="685798" y="4958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2035175"/>
            <a:ext cx="10680065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/>
              <a:t>主函数中运行</a:t>
            </a:r>
            <a:r>
              <a:rPr lang="en-US" altLang="zh-CN" sz="3600"/>
              <a:t>return 0;</a:t>
            </a:r>
            <a:r>
              <a:rPr lang="zh-CN" altLang="en-US" sz="3600"/>
              <a:t>语句可以直接结束程序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075690"/>
            <a:ext cx="2841625" cy="64516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return 0;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04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4223385" cy="108140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常见问题</a:t>
            </a:r>
            <a:endParaRPr lang="zh-CN"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07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标志位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911225"/>
            <a:ext cx="1116965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4000"/>
              <a:t>标志位为一个布尔型变量，用来表示当前是否处于某一状态。</a:t>
            </a:r>
          </a:p>
          <a:p>
            <a:pPr algn="l">
              <a:lnSpc>
                <a:spcPct val="130000"/>
              </a:lnSpc>
            </a:pPr>
            <a:r>
              <a:rPr lang="zh-CN" altLang="en-US" sz="4000"/>
              <a:t>通常命名为</a:t>
            </a:r>
            <a:r>
              <a:rPr lang="en-US" altLang="zh-CN" sz="4000"/>
              <a:t>isXXX</a:t>
            </a:r>
            <a:r>
              <a:rPr lang="zh-CN" altLang="en-US" sz="4000"/>
              <a:t>，意为</a:t>
            </a:r>
            <a:r>
              <a:rPr lang="en-US" altLang="zh-CN" sz="4000"/>
              <a:t>“</a:t>
            </a:r>
            <a:r>
              <a:rPr lang="zh-CN" altLang="en-US" sz="4000"/>
              <a:t>是否如何</a:t>
            </a:r>
            <a:r>
              <a:rPr lang="en-US" altLang="zh-CN" sz="4000"/>
              <a:t>”</a:t>
            </a:r>
            <a:r>
              <a:rPr lang="zh-CN" altLang="en-US" sz="400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3740150"/>
            <a:ext cx="10348595" cy="76835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bool isOk;</a:t>
            </a:r>
            <a:r>
              <a:rPr lang="en-US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zh-CN" altLang="en-US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一般</a:t>
            </a:r>
            <a:r>
              <a:rPr lang="zh-CN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用注释写明标志位的含义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逗号分隔输出问题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270" y="860425"/>
            <a:ext cx="5162550" cy="1272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/>
              <a:t>输入</a:t>
            </a:r>
            <a:r>
              <a:rPr lang="en-US" altLang="zh-CN" sz="3200"/>
              <a:t>n</a:t>
            </a:r>
            <a:r>
              <a:rPr lang="zh-CN" altLang="en-US" sz="3200"/>
              <a:t>，输出</a:t>
            </a:r>
            <a:r>
              <a:rPr lang="en-US" altLang="zh-CN" sz="3200"/>
              <a:t>1~n</a:t>
            </a:r>
            <a:r>
              <a:rPr lang="zh-CN" altLang="en-US" sz="3200"/>
              <a:t>，逗号分隔</a:t>
            </a:r>
          </a:p>
          <a:p>
            <a:pPr algn="l">
              <a:lnSpc>
                <a:spcPct val="120000"/>
              </a:lnSpc>
            </a:pPr>
            <a:r>
              <a:rPr lang="zh-CN" altLang="en-US" sz="3200"/>
              <a:t>例：输入</a:t>
            </a:r>
            <a:r>
              <a:rPr lang="en-US" altLang="zh-CN" sz="3200"/>
              <a:t>4</a:t>
            </a:r>
            <a:r>
              <a:rPr lang="zh-CN" altLang="en-US" sz="3200"/>
              <a:t>，输出：</a:t>
            </a:r>
            <a:r>
              <a:rPr lang="en-US" altLang="zh-CN" sz="3200"/>
              <a:t>1,2,3,4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5916930" y="860425"/>
            <a:ext cx="5911850" cy="563118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int n;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cin &gt;&gt; n;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bool </a:t>
            </a:r>
            <a:r>
              <a:rPr lang="zh-CN" altLang="en-US" sz="2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isFirst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if(</a:t>
            </a:r>
            <a:r>
              <a:rPr lang="zh-CN" altLang="en-US" sz="2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isFirst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zh-CN" altLang="en-US" sz="2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isFirst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else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    cout &lt;&lt; ',';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cout &lt;&lt; i;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读入不确定数量的元素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93470"/>
            <a:ext cx="5842000" cy="255333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while(cin &gt;&gt; a)</a:t>
            </a:r>
          </a:p>
          <a:p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    //...</a:t>
            </a:r>
          </a:p>
          <a:p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3978275"/>
            <a:ext cx="111709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4000"/>
              <a:t>调试时，如果想结束输入，按</a:t>
            </a:r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Ctrl+Z</a:t>
            </a:r>
            <a:r>
              <a:rPr lang="zh-CN" altLang="en-US" sz="4000"/>
              <a:t>，屏幕中出现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^Z</a:t>
            </a:r>
            <a:r>
              <a:rPr lang="zh-CN" altLang="en-US" sz="4000"/>
              <a:t>后，按回车，即可结束输入，查看输出。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 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2310" y="887095"/>
            <a:ext cx="52635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题目：输入数字</a:t>
            </a:r>
            <a:r>
              <a:rPr lang="en-US" altLang="zh-CN" sz="3200"/>
              <a:t>n</a:t>
            </a:r>
            <a:r>
              <a:rPr lang="zh-CN" altLang="en-US" sz="3200"/>
              <a:t>，输出</a:t>
            </a:r>
            <a:r>
              <a:rPr lang="en-US" altLang="zh-CN" sz="3200"/>
              <a:t>n</a:t>
            </a:r>
            <a:r>
              <a:rPr lang="zh-CN" altLang="en-US" sz="3200"/>
              <a:t>个</a:t>
            </a:r>
            <a:r>
              <a:rPr lang="en-US" altLang="zh-CN" sz="3200"/>
              <a:t>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2786" y="1470660"/>
            <a:ext cx="5262880" cy="52622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int n, i;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i = 0;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while (i &lt; n)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    cout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'*';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    i++;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36005" y="1924050"/>
            <a:ext cx="5822950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600"/>
              <a:t>i</a:t>
            </a:r>
            <a:r>
              <a:rPr lang="zh-CN" altLang="en-US" sz="3600"/>
              <a:t>：循环控制变量</a:t>
            </a:r>
          </a:p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600"/>
              <a:t>i = 0</a:t>
            </a:r>
            <a:r>
              <a:rPr lang="zh-CN" altLang="en-US" sz="3600"/>
              <a:t>：设</a:t>
            </a:r>
            <a:r>
              <a:rPr lang="en-US" altLang="zh-CN" sz="3600"/>
              <a:t>i</a:t>
            </a:r>
            <a:r>
              <a:rPr lang="zh-CN" altLang="en-US" sz="3600"/>
              <a:t>的初始值</a:t>
            </a:r>
          </a:p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600"/>
              <a:t>i &lt; n</a:t>
            </a:r>
            <a:r>
              <a:rPr lang="zh-CN" altLang="en-US" sz="3600"/>
              <a:t>：循环进行的条件</a:t>
            </a:r>
          </a:p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600"/>
              <a:t>i++</a:t>
            </a:r>
            <a:r>
              <a:rPr lang="zh-CN" altLang="en-US" sz="3600"/>
              <a:t>：每次循环后</a:t>
            </a:r>
            <a:r>
              <a:rPr lang="en-US" altLang="zh-CN" sz="3600"/>
              <a:t>i</a:t>
            </a:r>
            <a:r>
              <a:rPr lang="zh-CN" altLang="en-US" sz="3600"/>
              <a:t>的变化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4635" y="2004060"/>
            <a:ext cx="5765165" cy="421640"/>
            <a:chOff x="362" y="4508"/>
            <a:chExt cx="9079" cy="664"/>
          </a:xfrm>
        </p:grpSpPr>
        <p:sp>
          <p:nvSpPr>
            <p:cNvPr id="3" name="矩形 2"/>
            <p:cNvSpPr/>
            <p:nvPr/>
          </p:nvSpPr>
          <p:spPr>
            <a:xfrm>
              <a:off x="555" y="4508"/>
              <a:ext cx="8887" cy="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3500000">
              <a:off x="362" y="4615"/>
              <a:ext cx="462" cy="462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语句运行过程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3425" y="1087755"/>
            <a:ext cx="5262880" cy="52622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int n, i;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i = 0;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while (i &lt; n)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    cout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'*';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    i++;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7148830" y="4848860"/>
            <a:ext cx="4098290" cy="1501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59950" y="1200150"/>
            <a:ext cx="1226185" cy="1226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16153" y="1203325"/>
            <a:ext cx="1226185" cy="1226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126663" y="2426335"/>
            <a:ext cx="548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779068" y="2438400"/>
            <a:ext cx="3003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i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09835" y="1401445"/>
            <a:ext cx="554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190740" y="4848860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66699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190740" y="5621020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6699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66990" y="5621020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129270" y="5621020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66699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66699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3125 0.0648148 " pathEditMode="relative" rAng="0" ptsTypes="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0648148 L 0.0003125 0.120278 " pathEditMode="relative" rAng="0" ptsTypes="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5 0.122593 L 0.0009375 0.184815 " pathEditMode="relative" rAng="0" ptsTypes="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9375 0.185741 L 0.0009375 0.311481 " pathEditMode="relative" rAng="0" ptsTypes="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5 0.309259 L 0.0009375 0.376944 " pathEditMode="relative" rAng="0" ptsTypes="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5 0.378056 L 0.0015625 0.187037 " pathEditMode="relative" rAng="0" ptsTypes="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182592 L 0.0003125 0.311481 " pathEditMode="relative" rAng="0" ptsTypes="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309259 L 0.0003125 0.377037 " pathEditMode="relative" ptsTypes="">
                                      <p:cBhvr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14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5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0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377037 L 0.0003125 0.185926 " pathEditMode="relative" ptsTypes="">
                                      <p:cBhvr>
                                        <p:cTn id="1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184815 L -0.0003125 0.31037 " pathEditMode="relative" rAng="0" ptsTypes="">
                                      <p:cBhvr>
                                        <p:cTn id="1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31037 L 0.0003125 0.377037 " pathEditMode="relative" ptsTypes="">
                                      <p:cBhvr>
                                        <p:cTn id="1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4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1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5 0.377037 L 0.0009375 0.183704 " pathEditMode="relative" ptsTypes="">
                                      <p:cBhvr>
                                        <p:cTn id="1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25 0.182778 L 0.0003125 0.496111 " pathEditMode="relative" rAng="0" ptsTypes="">
                                      <p:cBhvr>
                                        <p:cTn id="1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animBg="1"/>
      <p:bldP spid="12" grpId="0" bldLvl="0" animBg="1"/>
      <p:bldP spid="13" grpId="0" bldLvl="0" animBg="1"/>
      <p:bldP spid="14" grpId="0"/>
      <p:bldP spid="15" grpId="0"/>
      <p:bldP spid="16" grpId="0"/>
      <p:bldP spid="17" grpId="0"/>
      <p:bldP spid="18" grpId="0"/>
      <p:bldP spid="18" grpId="1"/>
      <p:bldP spid="20" grpId="0"/>
      <p:bldP spid="21" grpId="0"/>
      <p:bldP spid="21" grpId="1"/>
      <p:bldP spid="22" grpId="0"/>
      <p:bldP spid="23" grpId="0"/>
      <p:bldP spid="24" grpId="0"/>
      <p:bldP spid="24" grpId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do...while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96010"/>
            <a:ext cx="473202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do </a:t>
            </a:r>
          </a:p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循环体语句；</a:t>
            </a:r>
          </a:p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while(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条件表达式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);</a:t>
            </a:r>
            <a:endParaRPr lang="en-US" altLang="zh-CN" sz="3600"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63360" y="341630"/>
            <a:ext cx="3973830" cy="6009005"/>
            <a:chOff x="9025" y="291"/>
            <a:chExt cx="6258" cy="9463"/>
          </a:xfrm>
        </p:grpSpPr>
        <p:sp>
          <p:nvSpPr>
            <p:cNvPr id="9" name="菱形 8"/>
            <p:cNvSpPr/>
            <p:nvPr/>
          </p:nvSpPr>
          <p:spPr>
            <a:xfrm>
              <a:off x="11267" y="6381"/>
              <a:ext cx="4003" cy="164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条件表达式的值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025" y="5595"/>
              <a:ext cx="1391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accent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true</a:t>
              </a:r>
            </a:p>
          </p:txBody>
        </p:sp>
        <p:cxnSp>
          <p:nvCxnSpPr>
            <p:cNvPr id="12" name="肘形连接符 11"/>
            <p:cNvCxnSpPr/>
            <p:nvPr/>
          </p:nvCxnSpPr>
          <p:spPr>
            <a:xfrm rot="5400000">
              <a:off x="12406" y="8888"/>
              <a:ext cx="1727" cy="5"/>
            </a:xfrm>
            <a:prstGeom prst="bentConnector2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3643" y="8179"/>
              <a:ext cx="1640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false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1686" y="2949"/>
              <a:ext cx="3164" cy="12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ym typeface="+mn-ea"/>
                </a:rPr>
                <a:t>循环体语句</a:t>
              </a:r>
              <a:endParaRPr lang="zh-CN" altLang="en-US" sz="2400"/>
            </a:p>
          </p:txBody>
        </p:sp>
        <p:cxnSp>
          <p:nvCxnSpPr>
            <p:cNvPr id="10" name="肘形连接符 9"/>
            <p:cNvCxnSpPr>
              <a:stCxn id="9" idx="1"/>
              <a:endCxn id="7" idx="0"/>
            </p:cNvCxnSpPr>
            <p:nvPr/>
          </p:nvCxnSpPr>
          <p:spPr>
            <a:xfrm rot="10800000" flipH="1">
              <a:off x="11267" y="2949"/>
              <a:ext cx="2001" cy="4254"/>
            </a:xfrm>
            <a:prstGeom prst="bentConnector4">
              <a:avLst>
                <a:gd name="adj1" fmla="val -38230"/>
                <a:gd name="adj2" fmla="val 120545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3254" y="726"/>
              <a:ext cx="0" cy="2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2876" y="291"/>
              <a:ext cx="767" cy="7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503" y="321"/>
              <a:ext cx="15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开始</a:t>
              </a:r>
            </a:p>
          </p:txBody>
        </p:sp>
        <p:cxnSp>
          <p:nvCxnSpPr>
            <p:cNvPr id="6" name="肘形连接符 5"/>
            <p:cNvCxnSpPr>
              <a:stCxn id="7" idx="2"/>
              <a:endCxn id="9" idx="0"/>
            </p:cNvCxnSpPr>
            <p:nvPr/>
          </p:nvCxnSpPr>
          <p:spPr>
            <a:xfrm rot="5400000" flipV="1">
              <a:off x="12154" y="5266"/>
              <a:ext cx="2229" cy="1"/>
            </a:xfrm>
            <a:prstGeom prst="bentConnector3">
              <a:avLst>
                <a:gd name="adj1" fmla="val 50022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140" y="889635"/>
            <a:ext cx="5034915" cy="5777230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int n;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 = 1;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while(i &lt;= n)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cout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' ';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i++;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循环控制变量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4375" y="2451735"/>
            <a:ext cx="4951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控制变量初始化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= 1</a:t>
            </a:r>
          </a:p>
        </p:txBody>
      </p:sp>
      <p:cxnSp>
        <p:nvCxnSpPr>
          <p:cNvPr id="4" name="直接箭头连接符 3"/>
          <p:cNvCxnSpPr>
            <a:stCxn id="3" idx="1"/>
          </p:cNvCxnSpPr>
          <p:nvPr/>
        </p:nvCxnSpPr>
        <p:spPr>
          <a:xfrm flipH="1">
            <a:off x="3181985" y="2774315"/>
            <a:ext cx="2612390" cy="322580"/>
          </a:xfrm>
          <a:prstGeom prst="straightConnector1">
            <a:avLst/>
          </a:prstGeom>
          <a:ln w="28575">
            <a:solidFill>
              <a:srgbClr val="E4190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94375" y="3233420"/>
            <a:ext cx="521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循环条件表达式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&lt;= n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>
            <a:off x="3776345" y="3556000"/>
            <a:ext cx="2018030" cy="5080"/>
          </a:xfrm>
          <a:prstGeom prst="straightConnector1">
            <a:avLst/>
          </a:prstGeom>
          <a:ln w="28575">
            <a:solidFill>
              <a:srgbClr val="E4190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0" idx="1"/>
          </p:cNvCxnSpPr>
          <p:nvPr/>
        </p:nvCxnSpPr>
        <p:spPr>
          <a:xfrm flipH="1" flipV="1">
            <a:off x="2991485" y="4948555"/>
            <a:ext cx="2550160" cy="6985"/>
          </a:xfrm>
          <a:prstGeom prst="straightConnector1">
            <a:avLst/>
          </a:prstGeom>
          <a:ln w="28575">
            <a:solidFill>
              <a:srgbClr val="E4190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41645" y="4632960"/>
            <a:ext cx="3451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增量表达式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i++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90900" y="1202690"/>
            <a:ext cx="862711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控制变量初始化</a:t>
            </a:r>
            <a:r>
              <a:rPr lang="en-US" altLang="zh-CN" sz="3200">
                <a:effectLst/>
                <a:sym typeface="+mn-ea"/>
              </a:rPr>
              <a:t>;</a:t>
            </a:r>
            <a:r>
              <a:rPr lang="en-US" altLang="zh-CN" sz="3200">
                <a:solidFill>
                  <a:schemeClr val="accent1"/>
                </a:solidFill>
                <a:effectLst/>
                <a:sym typeface="+mn-ea"/>
              </a:rPr>
              <a:t> 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循环条件表达式</a:t>
            </a:r>
            <a:r>
              <a:rPr lang="en-US" altLang="zh-CN" sz="3200">
                <a:effectLst/>
                <a:sym typeface="+mn-ea"/>
              </a:rPr>
              <a:t>;</a:t>
            </a:r>
            <a:r>
              <a:rPr lang="en-US" altLang="zh-CN" sz="3200">
                <a:solidFill>
                  <a:srgbClr val="FF0000"/>
                </a:solidFill>
                <a:effectLst/>
                <a:sym typeface="+mn-ea"/>
              </a:rPr>
              <a:t> 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增量表达式</a:t>
            </a:r>
            <a:r>
              <a:rPr lang="en-US" altLang="zh-CN" sz="3200">
                <a:sym typeface="+mn-ea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4185" y="1073785"/>
            <a:ext cx="883920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for(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控制变量初始化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循环条件表达式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增量表达式</a:t>
            </a:r>
            <a:r>
              <a:rPr lang="en-US" altLang="zh-CN" sz="32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zh-CN" altLang="en-US" sz="32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循环体语句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359015" y="379730"/>
            <a:ext cx="3999230" cy="5902960"/>
            <a:chOff x="11589" y="598"/>
            <a:chExt cx="6298" cy="9296"/>
          </a:xfrm>
        </p:grpSpPr>
        <p:sp>
          <p:nvSpPr>
            <p:cNvPr id="9" name="菱形 8"/>
            <p:cNvSpPr/>
            <p:nvPr/>
          </p:nvSpPr>
          <p:spPr>
            <a:xfrm>
              <a:off x="13884" y="2950"/>
              <a:ext cx="4003" cy="1333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条件表达式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010" y="4258"/>
              <a:ext cx="1391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800">
                  <a:solidFill>
                    <a:schemeClr val="accent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true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589" y="4097"/>
              <a:ext cx="1640" cy="9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false</a:t>
              </a:r>
            </a:p>
          </p:txBody>
        </p:sp>
        <p:cxnSp>
          <p:nvCxnSpPr>
            <p:cNvPr id="10" name="肘形连接符 9"/>
            <p:cNvCxnSpPr/>
            <p:nvPr/>
          </p:nvCxnSpPr>
          <p:spPr>
            <a:xfrm rot="10800000" flipH="1" flipV="1">
              <a:off x="13866" y="3615"/>
              <a:ext cx="2012" cy="6279"/>
            </a:xfrm>
            <a:prstGeom prst="bentConnector4">
              <a:avLst>
                <a:gd name="adj1" fmla="val -24652"/>
                <a:gd name="adj2" fmla="val 78372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8" idx="2"/>
              <a:endCxn id="9" idx="0"/>
            </p:cNvCxnSpPr>
            <p:nvPr/>
          </p:nvCxnSpPr>
          <p:spPr>
            <a:xfrm>
              <a:off x="15886" y="1952"/>
              <a:ext cx="0" cy="9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21" idx="2"/>
              <a:endCxn id="9" idx="0"/>
            </p:cNvCxnSpPr>
            <p:nvPr/>
          </p:nvCxnSpPr>
          <p:spPr>
            <a:xfrm rot="5400000" flipH="1">
              <a:off x="13676" y="5160"/>
              <a:ext cx="4437" cy="17"/>
            </a:xfrm>
            <a:prstGeom prst="bentConnector5">
              <a:avLst>
                <a:gd name="adj1" fmla="val -17624"/>
                <a:gd name="adj2" fmla="val -15876470"/>
                <a:gd name="adj3" fmla="val 1126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4413" y="1199"/>
              <a:ext cx="2945" cy="7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/>
                <a:t>初始化语句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4430" y="5141"/>
              <a:ext cx="2945" cy="7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/>
                <a:t>循环体语句</a:t>
              </a:r>
            </a:p>
          </p:txBody>
        </p:sp>
        <p:cxnSp>
          <p:nvCxnSpPr>
            <p:cNvPr id="20" name="直接箭头连接符 19"/>
            <p:cNvCxnSpPr>
              <a:stCxn id="9" idx="2"/>
              <a:endCxn id="19" idx="0"/>
            </p:cNvCxnSpPr>
            <p:nvPr/>
          </p:nvCxnSpPr>
          <p:spPr>
            <a:xfrm>
              <a:off x="15886" y="4283"/>
              <a:ext cx="17" cy="8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4430" y="6634"/>
              <a:ext cx="2945" cy="7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/>
                <a:t>增量表达式</a:t>
              </a:r>
            </a:p>
          </p:txBody>
        </p:sp>
        <p:cxnSp>
          <p:nvCxnSpPr>
            <p:cNvPr id="22" name="直接箭头连接符 21"/>
            <p:cNvCxnSpPr>
              <a:endCxn id="21" idx="0"/>
            </p:cNvCxnSpPr>
            <p:nvPr/>
          </p:nvCxnSpPr>
          <p:spPr>
            <a:xfrm>
              <a:off x="15899" y="5712"/>
              <a:ext cx="4" cy="92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8" idx="0"/>
            </p:cNvCxnSpPr>
            <p:nvPr/>
          </p:nvCxnSpPr>
          <p:spPr>
            <a:xfrm>
              <a:off x="15869" y="598"/>
              <a:ext cx="17" cy="601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64615" y="2018030"/>
            <a:ext cx="206311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语句运行过程</a:t>
            </a:r>
          </a:p>
        </p:txBody>
      </p:sp>
      <p:sp>
        <p:nvSpPr>
          <p:cNvPr id="11" name="矩形 10"/>
          <p:cNvSpPr/>
          <p:nvPr/>
        </p:nvSpPr>
        <p:spPr>
          <a:xfrm>
            <a:off x="7679690" y="4832350"/>
            <a:ext cx="4098290" cy="1501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98405" y="1200150"/>
            <a:ext cx="1226185" cy="1226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27023" y="1203325"/>
            <a:ext cx="1226185" cy="1226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465118" y="2426335"/>
            <a:ext cx="548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389938" y="2438400"/>
            <a:ext cx="3003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i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448290" y="1401445"/>
            <a:ext cx="554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679690" y="4821555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27786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679690" y="5593715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27786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155940" y="5593715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618220" y="5593715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27786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27786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1364615" y="2486660"/>
            <a:ext cx="206311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378710" y="2955290"/>
            <a:ext cx="200215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734560" y="2956560"/>
            <a:ext cx="1192530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280150" y="2955290"/>
            <a:ext cx="80073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43455" y="3954780"/>
            <a:ext cx="282384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64615" y="4946650"/>
            <a:ext cx="223329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5775" y="921385"/>
            <a:ext cx="6830695" cy="50158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   int n;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   for(int i = 0; i &lt; n; ++i)</a:t>
            </a:r>
          </a:p>
          <a:p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       cout &lt;&lt; '*';</a:t>
            </a:r>
          </a:p>
          <a:p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   }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   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7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5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4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9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1" grpId="0" bldLvl="0" animBg="1"/>
      <p:bldP spid="12" grpId="0" bldLvl="0" animBg="1"/>
      <p:bldP spid="13" grpId="0" bldLvl="0" animBg="1"/>
      <p:bldP spid="14" grpId="0"/>
      <p:bldP spid="15" grpId="0"/>
      <p:bldP spid="16" grpId="0"/>
      <p:bldP spid="17" grpId="0"/>
      <p:bldP spid="18" grpId="0"/>
      <p:bldP spid="18" grpId="1"/>
      <p:bldP spid="20" grpId="0"/>
      <p:bldP spid="21" grpId="0"/>
      <p:bldP spid="21" grpId="1"/>
      <p:bldP spid="22" grpId="0"/>
      <p:bldP spid="23" grpId="0"/>
      <p:bldP spid="24" grpId="0"/>
      <p:bldP spid="24" grpId="1"/>
      <p:bldP spid="25" grpId="0"/>
      <p:bldP spid="19" grpId="0" bldLvl="0" animBg="1"/>
      <p:bldP spid="19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7" grpId="2" bldLvl="0" animBg="1"/>
      <p:bldP spid="27" grpId="3" bldLvl="0" animBg="1"/>
      <p:bldP spid="27" grpId="4" bldLvl="0" animBg="1"/>
      <p:bldP spid="27" grpId="5" bldLvl="0" animBg="1"/>
      <p:bldP spid="27" grpId="6" bldLvl="0" animBg="1"/>
      <p:bldP spid="27" grpId="7" bldLvl="0" animBg="1"/>
      <p:bldP spid="28" grpId="0" bldLvl="0" animBg="1"/>
      <p:bldP spid="28" grpId="1" bldLvl="0" animBg="1"/>
      <p:bldP spid="28" grpId="2" bldLvl="0" animBg="1"/>
      <p:bldP spid="28" grpId="3" bldLvl="0" animBg="1"/>
      <p:bldP spid="28" grpId="4" bldLvl="0" animBg="1"/>
      <p:bldP spid="28" grpId="5" bldLvl="0" animBg="1"/>
      <p:bldP spid="29" grpId="0" bldLvl="0" animBg="1"/>
      <p:bldP spid="29" grpId="1" bldLvl="0" animBg="1"/>
      <p:bldP spid="29" grpId="2" bldLvl="0" animBg="1"/>
      <p:bldP spid="29" grpId="3" bldLvl="0" animBg="1"/>
      <p:bldP spid="29" grpId="4" bldLvl="0" animBg="1"/>
      <p:bldP spid="29" grpId="5" bldLvl="0" animBg="1"/>
      <p:bldP spid="30" grpId="0" bldLvl="0" animBg="1"/>
      <p:bldP spid="4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1002761-e01c-4569-9828-083905bafc93"/>
  <p:tag name="COMMONDATA" val="eyJoZGlkIjoiMDIzYWFkYjQ1ZDBkZTljODNmMWU1ZWQ3MTFiZmQyN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230639d-9a89-4eb8-b0fb-0959eca2475a}"/>
  <p:tag name="TABLE_ENDDRAG_ORIGIN_RECT" val="885*276"/>
  <p:tag name="TABLE_ENDDRAG_RECT" val="39*231*885*27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9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1716</Words>
  <Application>Microsoft Office PowerPoint</Application>
  <PresentationFormat>宽屏</PresentationFormat>
  <Paragraphs>370</Paragraphs>
  <Slides>35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1_Office 主题​​</vt:lpstr>
      <vt:lpstr>PowerPoint 演示文稿</vt:lpstr>
      <vt:lpstr>循环语句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循环基本问题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循环嵌套</vt:lpstr>
      <vt:lpstr>PowerPoint 演示文稿</vt:lpstr>
      <vt:lpstr>PowerPoint 演示文稿</vt:lpstr>
      <vt:lpstr>循环跳出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常见问题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第五课</dc:title>
  <dc:creator/>
  <cp:lastModifiedBy>Cat</cp:lastModifiedBy>
  <cp:revision>452</cp:revision>
  <dcterms:created xsi:type="dcterms:W3CDTF">2019-06-19T02:08:00Z</dcterms:created>
  <dcterms:modified xsi:type="dcterms:W3CDTF">2023-02-15T01:57:59Z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46AA9DA86E8147498007ADBDF8D8F604</vt:lpwstr>
  </property>
</Properties>
</file>