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D2D7-5A5D-4531-9162-24FF5D5C24B6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CE19-4F12-4645-973B-48E5026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FB2F-83EE-450F-9027-BA078BF318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4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F47AA3F0-783E-2124-6EFC-768CAC56AFAC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F26AC2-56A4-B24D-0DB2-97EE924F39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6D997C-F2AA-C891-231B-D377E35CADE4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i.hioi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打印你最喜欢的一句话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815" y="253991"/>
            <a:ext cx="4954572" cy="637106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27" y="98079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print</a:t>
            </a:r>
            <a:r>
              <a:rPr lang="en-US" altLang="zh-CN" sz="2400"/>
              <a:t>()</a:t>
            </a:r>
            <a:r>
              <a:rPr lang="zh-CN" altLang="en-US" sz="2400"/>
              <a:t>函数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/>
              <a:t>我</a:t>
            </a:r>
            <a:r>
              <a:rPr lang="zh-CN" altLang="en-US" sz="2400" dirty="0"/>
              <a:t>里面有一个你可以直接使用的函数叫</a:t>
            </a:r>
            <a:r>
              <a:rPr lang="en-US" altLang="zh-CN" sz="2400" dirty="0"/>
              <a:t>print()</a:t>
            </a:r>
            <a:r>
              <a:rPr lang="zh-CN" altLang="en-US" sz="2400" dirty="0"/>
              <a:t>，可以将你想展示的东东在</a:t>
            </a:r>
            <a:r>
              <a:rPr lang="en-US" altLang="zh-CN" sz="2400" dirty="0"/>
              <a:t>IDLE</a:t>
            </a:r>
            <a:r>
              <a:rPr lang="zh-CN" altLang="en-US" sz="2400" dirty="0"/>
              <a:t>或标准的控制台上显示</a:t>
            </a:r>
            <a:endParaRPr lang="en-US" altLang="zh-CN" sz="2400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22" y="2605169"/>
            <a:ext cx="7098658" cy="350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966152" y="2605169"/>
            <a:ext cx="1584176" cy="5915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print(520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1DD52A4C-91A6-444F-85B9-6C74CB063C5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711D0411-765A-4406-B89E-B74175459C5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796023E4-A926-43E2-84C6-37D05A360B1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48410A-1DD2-4CAB-AE0E-E7E820BF691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E788BE2-27E4-4F6A-8634-690D77081CB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B986657C-610D-B56B-E3FA-25798EB46A8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D979A8-AE59-0EC0-A5E8-0A6A9024D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5C5E89-AF14-71A6-3446-5FE9414429F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1775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5762" y="219539"/>
            <a:ext cx="3681753" cy="638236"/>
          </a:xfrm>
        </p:spPr>
        <p:txBody>
          <a:bodyPr/>
          <a:lstStyle/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print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点总结</a:t>
            </a:r>
          </a:p>
        </p:txBody>
      </p:sp>
      <p:sp>
        <p:nvSpPr>
          <p:cNvPr id="6" name="云形 5"/>
          <p:cNvSpPr/>
          <p:nvPr/>
        </p:nvSpPr>
        <p:spPr>
          <a:xfrm>
            <a:off x="2628854" y="1716284"/>
            <a:ext cx="2016224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print()</a:t>
            </a:r>
            <a:r>
              <a:rPr lang="zh-CN" altLang="en-US" b="1" dirty="0"/>
              <a:t>函数</a:t>
            </a:r>
          </a:p>
        </p:txBody>
      </p:sp>
      <p:cxnSp>
        <p:nvCxnSpPr>
          <p:cNvPr id="9" name="直接箭头连接符 8"/>
          <p:cNvCxnSpPr>
            <a:stCxn id="6" idx="0"/>
          </p:cNvCxnSpPr>
          <p:nvPr/>
        </p:nvCxnSpPr>
        <p:spPr>
          <a:xfrm flipV="1">
            <a:off x="4643398" y="1212228"/>
            <a:ext cx="1225816" cy="10441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869215" y="1113535"/>
            <a:ext cx="378769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功能：向目的地输出内容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882345" y="1860300"/>
            <a:ext cx="377456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zh-CN" altLang="en-US" dirty="0"/>
              <a:t>输出的内容</a:t>
            </a:r>
            <a:r>
              <a:rPr lang="en-US" altLang="zh-CN" dirty="0"/>
              <a:t>:</a:t>
            </a:r>
            <a:r>
              <a:rPr lang="zh-CN" altLang="en-US" dirty="0"/>
              <a:t>数字、字符串、表达式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>
            <a:stCxn id="6" idx="0"/>
            <a:endCxn id="11" idx="1"/>
          </p:cNvCxnSpPr>
          <p:nvPr/>
        </p:nvCxnSpPr>
        <p:spPr>
          <a:xfrm flipV="1">
            <a:off x="4643398" y="2130330"/>
            <a:ext cx="1238946" cy="1260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30" idx="1"/>
          </p:cNvCxnSpPr>
          <p:nvPr/>
        </p:nvCxnSpPr>
        <p:spPr>
          <a:xfrm>
            <a:off x="4643398" y="2256344"/>
            <a:ext cx="1269098" cy="5400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912497" y="2526374"/>
            <a:ext cx="3744415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目的地：</a:t>
            </a:r>
            <a:r>
              <a:rPr lang="en-US" altLang="zh-CN" dirty="0"/>
              <a:t>IDLE</a:t>
            </a:r>
            <a:r>
              <a:rPr lang="zh-CN" altLang="en-US" dirty="0"/>
              <a:t>、控制台、文件</a:t>
            </a:r>
          </a:p>
        </p:txBody>
      </p:sp>
      <p:sp>
        <p:nvSpPr>
          <p:cNvPr id="39" name="云形 38"/>
          <p:cNvSpPr/>
          <p:nvPr/>
        </p:nvSpPr>
        <p:spPr>
          <a:xfrm>
            <a:off x="2299260" y="4386228"/>
            <a:ext cx="2016224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常用的转义字符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108046" y="4926289"/>
            <a:ext cx="859171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17" y="3964028"/>
            <a:ext cx="6784626" cy="211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87928" y="2189018"/>
            <a:ext cx="1160410" cy="261321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 rot="925833">
            <a:off x="1539450" y="1798684"/>
            <a:ext cx="892624" cy="1066674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第一站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963870E4-76F5-426F-8531-748304DDE1F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22866FCE-0AEE-4964-83A3-9184B61B406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295ECD36-991F-4B79-A60D-8F948201356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8F536EBE-8B68-4F98-8FC5-EDE42353F74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C63A110A-7275-44FF-8FAB-7CD210E50AE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0D06A11C-C466-AC72-0471-39087CEB594E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8C60F-90AC-B3F6-911A-EC4919154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1A1F7F-CA98-4704-A0DD-2B02A089A11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621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20885" y="1203322"/>
            <a:ext cx="1440160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单行注释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120886" y="2167248"/>
            <a:ext cx="1492015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多行注释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134518" y="3141506"/>
            <a:ext cx="2286989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中文编码声明注释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21506" y="1203322"/>
            <a:ext cx="3307370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以“</a:t>
            </a:r>
            <a:r>
              <a:rPr lang="en-US" altLang="zh-CN" b="1" dirty="0"/>
              <a:t>#</a:t>
            </a:r>
            <a:r>
              <a:rPr lang="zh-CN" altLang="en-US" b="1" dirty="0"/>
              <a:t>”开头，直到换行结束</a:t>
            </a: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561046" y="1563362"/>
            <a:ext cx="8604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421506" y="2102880"/>
            <a:ext cx="3811426" cy="784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ym typeface="Wingdings" panose="05000000000000000000" pitchFamily="2" charset="2"/>
              </a:rPr>
              <a:t>并没有单独的多行注释标记，将一对三引号之间的代码称为多行注释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3612900" y="2476970"/>
            <a:ext cx="808606" cy="18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573906" y="3077138"/>
            <a:ext cx="3811426" cy="784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ym typeface="Wingdings" panose="05000000000000000000" pitchFamily="2" charset="2"/>
              </a:rPr>
              <a:t>在文件开头加上中文声明注释，用以指定源码文件的编码格式</a:t>
            </a:r>
            <a:endParaRPr lang="zh-CN" altLang="en-US" b="1" dirty="0"/>
          </a:p>
        </p:txBody>
      </p:sp>
      <p:sp>
        <p:nvSpPr>
          <p:cNvPr id="5" name="云形 4"/>
          <p:cNvSpPr/>
          <p:nvPr/>
        </p:nvSpPr>
        <p:spPr>
          <a:xfrm>
            <a:off x="4992572" y="4357648"/>
            <a:ext cx="4104456" cy="161497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# coding:utf-8</a:t>
            </a:r>
          </a:p>
          <a:p>
            <a:pPr algn="ctr"/>
            <a:r>
              <a:rPr lang="zh-CN" altLang="en-US" i="1" dirty="0"/>
              <a:t>或者</a:t>
            </a:r>
            <a:endParaRPr lang="en-US" altLang="zh-CN" i="1" dirty="0"/>
          </a:p>
          <a:p>
            <a:pPr algn="ctr"/>
            <a:r>
              <a:rPr lang="en-US" altLang="zh-CN" b="1" i="1"/>
              <a:t># coding:-*-utf-8 -*-</a:t>
            </a:r>
            <a:endParaRPr lang="zh-CN" altLang="en-US" b="1" dirty="0"/>
          </a:p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 flipV="1">
            <a:off x="4421506" y="3469362"/>
            <a:ext cx="152400" cy="321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56768" y="3861586"/>
            <a:ext cx="0" cy="6708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01" y="3984185"/>
            <a:ext cx="2105256" cy="166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947008" y="216542"/>
            <a:ext cx="7706498" cy="690038"/>
          </a:xfrm>
        </p:spPr>
        <p:txBody>
          <a:bodyPr/>
          <a:lstStyle/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中的注释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94B5D109-29F0-485B-A26A-938B67EA05D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D64CEDDD-52EA-46AE-8757-EB069C2C710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ACE0B546-498C-436E-AE58-71077E6D3AD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7CCEA8A4-292A-456D-8175-32D30CB4295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785D2B71-DD8B-4F15-B7C0-4995DD47366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A3B93BAE-90FB-F5E6-D95A-DA46FB453B8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336AE-E63F-2502-9274-04F692E9B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341633-9F0D-754C-186B-FC5D07DB63A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8943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78" y="2674296"/>
            <a:ext cx="2144358" cy="139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705" y="1844825"/>
            <a:ext cx="2736304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3851721" y="2738751"/>
            <a:ext cx="432048" cy="4116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80762" y="3030883"/>
            <a:ext cx="250833" cy="2389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19936" y="3254463"/>
            <a:ext cx="125416" cy="1194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95928" y="1604871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53684" y="1604871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02268" y="2396959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60024" y="2396959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14079" y="3164700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71835" y="3164700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95928" y="3975788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53684" y="3975788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8463880" y="1676880"/>
            <a:ext cx="288032" cy="2946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61581" y="2888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</a:t>
            </a:r>
            <a:endParaRPr lang="zh-CN" altLang="en-US" sz="2800" b="1" baseline="30000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913862" y="296310"/>
            <a:ext cx="3875717" cy="609469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一切皆是二进制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6A5478B9-2315-4A54-863E-10110DF5D5F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艾茵施坦">
            <a:extLst>
              <a:ext uri="{FF2B5EF4-FFF2-40B4-BE49-F238E27FC236}">
                <a16:creationId xmlns:a16="http://schemas.microsoft.com/office/drawing/2014/main" id="{864C001C-C2D4-40C0-9B99-184AC601F7D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3599B43C-9E11-45FA-974B-47A560ED379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F45B6A38-5787-4621-A946-66CD8F40C65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矩形">
            <a:extLst>
              <a:ext uri="{FF2B5EF4-FFF2-40B4-BE49-F238E27FC236}">
                <a16:creationId xmlns:a16="http://schemas.microsoft.com/office/drawing/2014/main" id="{55A82E75-7D2C-4AA5-99AA-0445931F98D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F175128F-FB8C-AD00-32AF-66599223A3C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F511BB-6921-AF2B-9F7D-120104E65C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FC5EB5-CA36-CB11-18DF-69458B8B515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749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7" y="1070554"/>
            <a:ext cx="10512862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它</a:t>
            </a:r>
            <a:r>
              <a:rPr lang="zh-CN" altLang="en-US" dirty="0"/>
              <a:t>只认识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，根本不认识我，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早期的程序员爸爸为了让计算机能够认识我，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将我能够认识的符号和数字对应好，然后做成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一张表叫</a:t>
            </a:r>
            <a:r>
              <a:rPr lang="en-US" altLang="zh-CN" dirty="0"/>
              <a:t>ASCII</a:t>
            </a:r>
            <a:r>
              <a:rPr lang="zh-CN" altLang="en-US" dirty="0"/>
              <a:t>表，告诉计算机某种符号你应该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使用哪个整数表示</a:t>
            </a:r>
            <a:r>
              <a:rPr lang="en-US" altLang="zh-CN" dirty="0"/>
              <a:t>,’A’</a:t>
            </a:r>
            <a:r>
              <a:rPr lang="zh-CN" altLang="en-US" dirty="0"/>
              <a:t>使用了</a:t>
            </a:r>
            <a:r>
              <a:rPr lang="en-US" altLang="zh-CN" dirty="0"/>
              <a:t>8</a:t>
            </a:r>
            <a:r>
              <a:rPr lang="zh-CN" altLang="en-US" dirty="0"/>
              <a:t>个位（置）才能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装得下我，在计算机中他们叫一个字节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37" y="1560867"/>
            <a:ext cx="3672408" cy="33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ADMINI~1\AppData\Local\Temp\__nyf7_clip_images\image_5e524b24_35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1" y="3861162"/>
            <a:ext cx="6696472" cy="1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94960" y="296881"/>
            <a:ext cx="4288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计算机为什么能够认识我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90D5C145-2D58-40F6-928C-2BCBCEF417E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D00CAC52-188B-49AC-8CFD-1696698BCA7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08399B6-4B9C-4C22-929B-63E3DC3BFB8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95E9943-EE35-4360-A32C-03CF41EA46A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23B32F53-4AC8-4941-A57E-4CF45203CE4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788B3921-A505-6B7A-EB3B-0332109FC60F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69215E-1F94-0E1A-5602-DDB75EC3D4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9787AA-FE26-136D-F01A-0734B1CE6088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5005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/>
          <p:nvPr/>
        </p:nvGrpSpPr>
        <p:grpSpPr bwMode="auto">
          <a:xfrm>
            <a:off x="2995031" y="367878"/>
            <a:ext cx="6889446" cy="6052553"/>
            <a:chOff x="288" y="941"/>
            <a:chExt cx="3312" cy="2866"/>
          </a:xfrm>
        </p:grpSpPr>
        <p:sp>
          <p:nvSpPr>
            <p:cNvPr id="163843" name="Rectangle 3"/>
            <p:cNvSpPr>
              <a:spLocks noChangeArrowheads="1"/>
            </p:cNvSpPr>
            <p:nvPr/>
          </p:nvSpPr>
          <p:spPr bwMode="auto">
            <a:xfrm>
              <a:off x="288" y="945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012</a:t>
              </a:r>
            </a:p>
          </p:txBody>
        </p:sp>
        <p:sp>
          <p:nvSpPr>
            <p:cNvPr id="163844" name="Rectangle 4"/>
            <p:cNvSpPr>
              <a:spLocks noChangeArrowheads="1"/>
            </p:cNvSpPr>
            <p:nvPr/>
          </p:nvSpPr>
          <p:spPr bwMode="auto">
            <a:xfrm>
              <a:off x="816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NUL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SOH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EOT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ENO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ACK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振铃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LF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1331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050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064</a:t>
              </a: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1859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space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!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?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@</a:t>
              </a: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377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2930" y="948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■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zh-CN" altLang="en-US" sz="18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空格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flipH="1">
              <a:off x="1392" y="960"/>
              <a:ext cx="0" cy="284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864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H="1">
              <a:off x="384" y="1152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2" name="Line 12"/>
            <p:cNvSpPr>
              <a:spLocks noChangeShapeType="1"/>
            </p:cNvSpPr>
            <p:nvPr/>
          </p:nvSpPr>
          <p:spPr bwMode="auto">
            <a:xfrm>
              <a:off x="1920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H="1">
              <a:off x="2448" y="960"/>
              <a:ext cx="0" cy="284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 flipH="1">
              <a:off x="2976" y="960"/>
              <a:ext cx="0" cy="283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5" name="AutoShape 15"/>
            <p:cNvSpPr>
              <a:spLocks noChangeArrowheads="1"/>
            </p:cNvSpPr>
            <p:nvPr/>
          </p:nvSpPr>
          <p:spPr bwMode="auto">
            <a:xfrm>
              <a:off x="288" y="960"/>
              <a:ext cx="3312" cy="2847"/>
            </a:xfrm>
            <a:prstGeom prst="roundRect">
              <a:avLst>
                <a:gd name="adj" fmla="val 3926"/>
              </a:avLst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</p:grpSp>
      <p:sp>
        <p:nvSpPr>
          <p:cNvPr id="17" name="矩形">
            <a:extLst>
              <a:ext uri="{FF2B5EF4-FFF2-40B4-BE49-F238E27FC236}">
                <a16:creationId xmlns:a16="http://schemas.microsoft.com/office/drawing/2014/main" id="{191C4956-92DF-4D3B-93BA-CD974DE3C19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CCDF6AE9-A774-4FDF-9A7C-C52040D00F5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487DE4B6-71B1-44E6-8F75-D722E7F5F27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FD2A1C02-AB68-4D45-9951-016766C7B61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07644E23-0E92-4B51-925E-EA36FD5C9CD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84D933A3-5F3A-4FA7-7F19-308F53A8FA2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535376-2081-021A-7789-91741295A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C0D44-53BE-53A0-81D7-D2A3011EE2D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9583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9461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en-US" altLang="zh-CN"/>
              <a:t>ASCII</a:t>
            </a:r>
            <a:r>
              <a:rPr lang="zh-CN" altLang="en-US"/>
              <a:t>码一统天下</a:t>
            </a:r>
            <a:endParaRPr lang="en-US" altLang="zh-CN"/>
          </a:p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zh-CN" altLang="en-US"/>
              <a:t>诸侯割据</a:t>
            </a:r>
            <a:endParaRPr lang="en-US" altLang="zh-CN"/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zh-CN" altLang="en-US"/>
              <a:t>国标</a:t>
            </a:r>
            <a:r>
              <a:rPr lang="en-US" altLang="zh-CN"/>
              <a:t>GBK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Shift_JIS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Euc-kr</a:t>
            </a:r>
          </a:p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zh-CN" altLang="en-US"/>
              <a:t>分久必合</a:t>
            </a:r>
            <a:endParaRPr lang="en-US" altLang="zh-CN"/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Unicode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UTF-8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921624" y="307110"/>
            <a:ext cx="305724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字符编码前世今生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363912" y="2649531"/>
            <a:ext cx="221744" cy="19671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6664513" y="1064866"/>
            <a:ext cx="2160240" cy="8623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二进制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云形 5"/>
          <p:cNvSpPr/>
          <p:nvPr/>
        </p:nvSpPr>
        <p:spPr>
          <a:xfrm>
            <a:off x="6088449" y="2086035"/>
            <a:ext cx="1656184" cy="66115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ASCII</a:t>
            </a:r>
            <a:endParaRPr lang="zh-CN" altLang="en-US" b="1" dirty="0"/>
          </a:p>
        </p:txBody>
      </p:sp>
      <p:sp>
        <p:nvSpPr>
          <p:cNvPr id="7" name="云形 6"/>
          <p:cNvSpPr/>
          <p:nvPr/>
        </p:nvSpPr>
        <p:spPr>
          <a:xfrm>
            <a:off x="5064198" y="2770881"/>
            <a:ext cx="1521458" cy="653601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GB2312</a:t>
            </a:r>
            <a:endParaRPr lang="zh-CN" altLang="en-US" b="1" dirty="0"/>
          </a:p>
        </p:txBody>
      </p:sp>
      <p:sp>
        <p:nvSpPr>
          <p:cNvPr id="8" name="云形 7"/>
          <p:cNvSpPr/>
          <p:nvPr/>
        </p:nvSpPr>
        <p:spPr>
          <a:xfrm>
            <a:off x="4570209" y="3621196"/>
            <a:ext cx="1521458" cy="56054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GBK</a:t>
            </a:r>
            <a:endParaRPr lang="zh-CN" altLang="en-US" b="1" dirty="0"/>
          </a:p>
        </p:txBody>
      </p:sp>
      <p:sp>
        <p:nvSpPr>
          <p:cNvPr id="9" name="云形 8"/>
          <p:cNvSpPr/>
          <p:nvPr/>
        </p:nvSpPr>
        <p:spPr>
          <a:xfrm>
            <a:off x="3807553" y="4499571"/>
            <a:ext cx="1819390" cy="774125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GB18030</a:t>
            </a:r>
            <a:endParaRPr lang="zh-CN" altLang="en-US" b="1" dirty="0"/>
          </a:p>
        </p:txBody>
      </p:sp>
      <p:sp>
        <p:nvSpPr>
          <p:cNvPr id="10" name="云形 9"/>
          <p:cNvSpPr/>
          <p:nvPr/>
        </p:nvSpPr>
        <p:spPr>
          <a:xfrm>
            <a:off x="7060732" y="4538267"/>
            <a:ext cx="2620450" cy="122120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Unicode</a:t>
            </a:r>
            <a:r>
              <a:rPr lang="zh-CN" altLang="en-US" b="1" dirty="0"/>
              <a:t>几乎包含了全世界的字符</a:t>
            </a:r>
          </a:p>
        </p:txBody>
      </p:sp>
      <p:sp>
        <p:nvSpPr>
          <p:cNvPr id="11" name="云形 10"/>
          <p:cNvSpPr/>
          <p:nvPr/>
        </p:nvSpPr>
        <p:spPr>
          <a:xfrm>
            <a:off x="7233460" y="2846245"/>
            <a:ext cx="2232248" cy="94975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其它国家的字符编码</a:t>
            </a:r>
          </a:p>
        </p:txBody>
      </p:sp>
      <p:cxnSp>
        <p:nvCxnSpPr>
          <p:cNvPr id="12" name="直接箭头连接符 11"/>
          <p:cNvCxnSpPr>
            <a:stCxn id="5" idx="1"/>
          </p:cNvCxnSpPr>
          <p:nvPr/>
        </p:nvCxnSpPr>
        <p:spPr>
          <a:xfrm flipH="1">
            <a:off x="7328222" y="1926320"/>
            <a:ext cx="416411" cy="15971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77535" y="3424482"/>
            <a:ext cx="221744" cy="19671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78871" y="4181744"/>
            <a:ext cx="307071" cy="31782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41362" y="2667152"/>
            <a:ext cx="403271" cy="25945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531107" y="4826751"/>
            <a:ext cx="1810255" cy="12911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845473" y="3732175"/>
            <a:ext cx="100840" cy="96545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10174334" y="4741656"/>
            <a:ext cx="1418385" cy="814423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UTF-8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endCxn id="18" idx="2"/>
          </p:cNvCxnSpPr>
          <p:nvPr/>
        </p:nvCxnSpPr>
        <p:spPr>
          <a:xfrm>
            <a:off x="9659809" y="5052368"/>
            <a:ext cx="518925" cy="965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424</Words>
  <Application>Microsoft Office PowerPoint</Application>
  <PresentationFormat>宽屏</PresentationFormat>
  <Paragraphs>147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Hannotate SC Bold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Python中的输出函数</vt:lpstr>
      <vt:lpstr>print知识点总结</vt:lpstr>
      <vt:lpstr>Python中的注释</vt:lpstr>
      <vt:lpstr>一切皆是二进制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19</cp:revision>
  <dcterms:created xsi:type="dcterms:W3CDTF">2021-07-29T09:24:54Z</dcterms:created>
  <dcterms:modified xsi:type="dcterms:W3CDTF">2023-03-26T15:18:52Z</dcterms:modified>
</cp:coreProperties>
</file>