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60" r:id="rId4"/>
    <p:sldId id="262" r:id="rId5"/>
    <p:sldId id="261" r:id="rId6"/>
    <p:sldId id="263" r:id="rId7"/>
    <p:sldId id="265" r:id="rId8"/>
    <p:sldId id="269" r:id="rId9"/>
    <p:sldId id="266" r:id="rId10"/>
    <p:sldId id="267" r:id="rId11"/>
    <p:sldId id="270" r:id="rId12"/>
    <p:sldId id="268" r:id="rId13"/>
    <p:sldId id="271" r:id="rId14"/>
    <p:sldId id="272" r:id="rId15"/>
    <p:sldId id="274" r:id="rId16"/>
    <p:sldId id="275" r:id="rId17"/>
    <p:sldId id="277" r:id="rId18"/>
    <p:sldId id="278" r:id="rId19"/>
    <p:sldId id="279" r:id="rId20"/>
    <p:sldId id="280" r:id="rId21"/>
    <p:sldId id="281" r:id="rId22"/>
    <p:sldId id="28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CB733-4683-4431-9288-2F4296B8D87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608BB-7DE2-4328-A6FD-F999B2AD6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47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492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823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503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948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252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768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04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26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862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164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487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258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079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554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" name="艾茵施坦">
            <a:extLst>
              <a:ext uri="{FF2B5EF4-FFF2-40B4-BE49-F238E27FC236}">
                <a16:creationId xmlns:a16="http://schemas.microsoft.com/office/drawing/2014/main" id="{37190B94-45F5-ED48-502C-0A4535DA73A9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259607-B242-1496-1382-E7D0AB5849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72A9B4B-E9AF-D21A-A9D3-BD83E620EB33}"/>
              </a:ext>
            </a:extLst>
          </p:cNvPr>
          <p:cNvSpPr txBox="1"/>
          <p:nvPr userDrawn="1"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i.hioier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i.hioier.com/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i.hioier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i.hioier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i.hioier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i.hioier.com/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i.hioier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i.hioier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i.hioier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i.hioier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i.hioier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i.hioier.com/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i.hioier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i.hioi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7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2348EFA-E9F8-476D-9765-C8F8635CE4B4}"/>
              </a:ext>
            </a:extLst>
          </p:cNvPr>
          <p:cNvSpPr/>
          <p:nvPr/>
        </p:nvSpPr>
        <p:spPr>
          <a:xfrm>
            <a:off x="2686422" y="4796134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zh-CN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灵活的变量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0036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18" y="965737"/>
            <a:ext cx="9016360" cy="29241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字符串类型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字符串又被称为不可变的字符序列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可以使用单引号</a:t>
            </a:r>
            <a:r>
              <a:rPr lang="en-US" altLang="zh-CN" dirty="0"/>
              <a:t>’’</a:t>
            </a:r>
            <a:r>
              <a:rPr lang="zh-CN" altLang="en-US" dirty="0"/>
              <a:t> 双引号</a:t>
            </a:r>
            <a:r>
              <a:rPr lang="en-US" altLang="zh-CN" dirty="0"/>
              <a:t>”” </a:t>
            </a:r>
            <a:r>
              <a:rPr lang="zh-CN" altLang="en-US" dirty="0"/>
              <a:t>三引号</a:t>
            </a:r>
            <a:r>
              <a:rPr lang="en-US" altLang="zh-CN" dirty="0"/>
              <a:t>’’’  ’’’ </a:t>
            </a:r>
            <a:r>
              <a:rPr lang="zh-CN" altLang="en-US" dirty="0"/>
              <a:t>或</a:t>
            </a:r>
            <a:r>
              <a:rPr lang="en-US" altLang="zh-CN" dirty="0"/>
              <a:t>””” ”””</a:t>
            </a:r>
            <a:r>
              <a:rPr lang="zh-CN" altLang="en-US" dirty="0"/>
              <a:t>来定义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单引号和双引号定义的字符串必须在一行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三引号定义的字符串可以分布在连续的多行 </a:t>
            </a:r>
            <a:endParaRPr lang="en-US" altLang="zh-CN" dirty="0"/>
          </a:p>
          <a:p>
            <a:pPr marL="914126" lvl="2" indent="0">
              <a:buNone/>
            </a:pPr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8" name="圆角矩形 7"/>
          <p:cNvSpPr/>
          <p:nvPr/>
        </p:nvSpPr>
        <p:spPr>
          <a:xfrm>
            <a:off x="1912431" y="3109466"/>
            <a:ext cx="4039851" cy="16344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str1=</a:t>
            </a:r>
            <a:r>
              <a:rPr lang="en-US" altLang="zh-CN" b="1" dirty="0"/>
              <a:t>'</a:t>
            </a:r>
            <a:r>
              <a:rPr lang="zh-CN" altLang="en-US" b="1" dirty="0"/>
              <a:t>人生苦短，我用</a:t>
            </a:r>
            <a:r>
              <a:rPr lang="en-US" altLang="zh-CN" b="1" dirty="0"/>
              <a:t>Python'</a:t>
            </a:r>
            <a:br>
              <a:rPr lang="en-US" altLang="zh-CN" b="1" dirty="0"/>
            </a:br>
            <a:r>
              <a:rPr lang="en-US" altLang="zh-CN" dirty="0"/>
              <a:t>str2=</a:t>
            </a:r>
            <a:r>
              <a:rPr lang="en-US" altLang="zh-CN" b="1" dirty="0"/>
              <a:t>"</a:t>
            </a:r>
            <a:r>
              <a:rPr lang="zh-CN" altLang="en-US" b="1" dirty="0"/>
              <a:t>人生苦短，我用</a:t>
            </a:r>
            <a:r>
              <a:rPr lang="en-US" altLang="zh-CN" b="1" dirty="0"/>
              <a:t>Python"</a:t>
            </a:r>
            <a:br>
              <a:rPr lang="en-US" altLang="zh-CN" b="1" dirty="0"/>
            </a:br>
            <a:r>
              <a:rPr lang="en-US" altLang="zh-CN" dirty="0"/>
              <a:t>str3=</a:t>
            </a:r>
            <a:r>
              <a:rPr lang="en-US" altLang="zh-CN" b="1" dirty="0"/>
              <a:t>"""</a:t>
            </a:r>
            <a:r>
              <a:rPr lang="zh-CN" altLang="en-US" b="1" dirty="0"/>
              <a:t>人生苦短，我用</a:t>
            </a:r>
            <a:r>
              <a:rPr lang="en-US" altLang="zh-CN" b="1" dirty="0"/>
              <a:t>Python"""</a:t>
            </a:r>
            <a:br>
              <a:rPr lang="en-US" altLang="zh-CN" b="1" dirty="0"/>
            </a:br>
            <a:r>
              <a:rPr lang="en-US" altLang="zh-CN" dirty="0"/>
              <a:t>str4=</a:t>
            </a:r>
            <a:r>
              <a:rPr lang="en-US" altLang="zh-CN" b="1" dirty="0"/>
              <a:t>'''</a:t>
            </a:r>
            <a:r>
              <a:rPr lang="zh-CN" altLang="en-US" b="1" dirty="0"/>
              <a:t>人生苦短</a:t>
            </a:r>
            <a:br>
              <a:rPr lang="zh-CN" altLang="en-US" b="1" dirty="0"/>
            </a:br>
            <a:r>
              <a:rPr lang="zh-CN" altLang="en-US" b="1" dirty="0"/>
              <a:t>        我用</a:t>
            </a:r>
            <a:r>
              <a:rPr lang="en-US" altLang="zh-CN" b="1" dirty="0"/>
              <a:t>Python'''</a:t>
            </a:r>
            <a:endParaRPr lang="zh-CN" altLang="en-US" b="1" dirty="0"/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F5163C8C-4B73-4403-A724-1E61A831A25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艾茵施坦">
            <a:extLst>
              <a:ext uri="{FF2B5EF4-FFF2-40B4-BE49-F238E27FC236}">
                <a16:creationId xmlns:a16="http://schemas.microsoft.com/office/drawing/2014/main" id="{902F52C9-82F4-4412-A2A2-EF49AA87B04D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6B566630-CF8C-4871-A150-4C26D46C7F8E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C8059222-437D-4C8E-9EEA-0A30BF61F343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E05AA922-0CA0-4102-9C77-7136648F920C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" name="艾茵施坦">
            <a:extLst>
              <a:ext uri="{FF2B5EF4-FFF2-40B4-BE49-F238E27FC236}">
                <a16:creationId xmlns:a16="http://schemas.microsoft.com/office/drawing/2014/main" id="{D2879290-ACD0-5AD2-2025-B05AE93A4CC0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38D229-CB7E-4BEB-7FA8-9AD482BAF6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8E43C2D-A668-90F2-1C3A-72EFFAE4A2F2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30275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89" y="1111210"/>
            <a:ext cx="10573467" cy="1792803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1938063" y="311727"/>
            <a:ext cx="4795245" cy="6678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字符串索引和切片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8089" y="3300121"/>
            <a:ext cx="708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 =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"abcdefghijklmnopqrstuvwxyz"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(a[0])             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# a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(a[3])             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# d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(a[5:8])           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# fgh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(a[:-1])           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# abcdefghijklmnopqrstuvwxy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(a[:10:3])         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# adgj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(a[-3:-15:-3])     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# xuro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514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9395" y="168109"/>
            <a:ext cx="4630243" cy="775416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数据类型转换</a:t>
            </a:r>
          </a:p>
        </p:txBody>
      </p:sp>
      <p:sp>
        <p:nvSpPr>
          <p:cNvPr id="60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00" y="1000373"/>
            <a:ext cx="9016360" cy="29241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为什么需要数据类型转换？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将不同数据类型的数据拼接在一起</a:t>
            </a:r>
            <a:endParaRPr lang="en-US" altLang="zh-CN" dirty="0"/>
          </a:p>
          <a:p>
            <a:pPr marL="914126" lvl="2" indent="0">
              <a:buNone/>
            </a:pPr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93" y="1908270"/>
            <a:ext cx="8239330" cy="281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016" y="2286000"/>
            <a:ext cx="30019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15CCAED5-78FE-4E3F-A9B7-274F00721168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E1FAAC30-1619-4631-BFAD-D883E1D848FE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F5677CAC-9CFB-4A1C-A7C4-DFAC118111BF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C8BFCE5D-1348-4E3A-8221-9F5FEE3A7793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728FFA89-87E8-4EC8-8DD4-8A310C8C93F6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" name="艾茵施坦">
            <a:extLst>
              <a:ext uri="{FF2B5EF4-FFF2-40B4-BE49-F238E27FC236}">
                <a16:creationId xmlns:a16="http://schemas.microsoft.com/office/drawing/2014/main" id="{DC82FC1C-01AA-9516-CA4B-4EC7ADC25075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D5133E-96C7-0CAC-8C4D-EAC91995CF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02F3BC8-F6ED-5967-8AB9-827D78A399B6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64495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286" y="255910"/>
            <a:ext cx="5237018" cy="641202"/>
          </a:xfrm>
        </p:spPr>
        <p:txBody>
          <a:bodyPr/>
          <a:lstStyle/>
          <a:p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Python</a:t>
            </a: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的输入函数</a:t>
            </a:r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input()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27" y="1091334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input()</a:t>
            </a:r>
            <a:r>
              <a:rPr lang="zh-CN" altLang="en-US" dirty="0"/>
              <a:t>函数的介绍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云形 4"/>
          <p:cNvSpPr/>
          <p:nvPr/>
        </p:nvSpPr>
        <p:spPr>
          <a:xfrm>
            <a:off x="897391" y="2550693"/>
            <a:ext cx="1872208" cy="1152128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input</a:t>
            </a:r>
            <a:r>
              <a:rPr lang="zh-CN" altLang="en-US" b="1" dirty="0"/>
              <a:t>函数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225188" y="1956627"/>
            <a:ext cx="1440159" cy="5400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作用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358674" y="1902621"/>
            <a:ext cx="3387588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接收来自用户的输入</a:t>
            </a:r>
          </a:p>
        </p:txBody>
      </p:sp>
      <p:cxnSp>
        <p:nvCxnSpPr>
          <p:cNvPr id="9" name="直接箭头连接符 8"/>
          <p:cNvCxnSpPr>
            <a:endCxn id="7" idx="1"/>
          </p:cNvCxnSpPr>
          <p:nvPr/>
        </p:nvCxnSpPr>
        <p:spPr>
          <a:xfrm flipV="1">
            <a:off x="2433101" y="2226657"/>
            <a:ext cx="792087" cy="3780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673754" y="2195698"/>
            <a:ext cx="720080" cy="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235655" y="2815696"/>
            <a:ext cx="1393077" cy="5400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返回值类型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383861" y="2856727"/>
            <a:ext cx="3387588" cy="5400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输入值的类型为</a:t>
            </a:r>
            <a:r>
              <a:rPr lang="en-US" altLang="zh-CN" b="1" dirty="0"/>
              <a:t>str</a:t>
            </a:r>
            <a:endParaRPr lang="zh-CN" altLang="en-US" b="1" dirty="0"/>
          </a:p>
        </p:txBody>
      </p:sp>
      <p:cxnSp>
        <p:nvCxnSpPr>
          <p:cNvPr id="17" name="直接箭头连接符 16"/>
          <p:cNvCxnSpPr>
            <a:endCxn id="14" idx="1"/>
          </p:cNvCxnSpPr>
          <p:nvPr/>
        </p:nvCxnSpPr>
        <p:spPr>
          <a:xfrm flipV="1">
            <a:off x="2740056" y="3085726"/>
            <a:ext cx="495599" cy="720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4663781" y="3085726"/>
            <a:ext cx="720080" cy="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3280678" y="3730677"/>
            <a:ext cx="1393077" cy="5400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值的存储</a:t>
            </a:r>
          </a:p>
        </p:txBody>
      </p:sp>
      <p:cxnSp>
        <p:nvCxnSpPr>
          <p:cNvPr id="22" name="直接箭头连接符 21"/>
          <p:cNvCxnSpPr>
            <a:endCxn id="21" idx="1"/>
          </p:cNvCxnSpPr>
          <p:nvPr/>
        </p:nvCxnSpPr>
        <p:spPr>
          <a:xfrm>
            <a:off x="2553575" y="3396787"/>
            <a:ext cx="727102" cy="6039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665346" y="3993485"/>
            <a:ext cx="720080" cy="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5434237" y="3695217"/>
            <a:ext cx="3337213" cy="5400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使用</a:t>
            </a:r>
            <a:r>
              <a:rPr lang="en-US" altLang="zh-CN" b="1" dirty="0"/>
              <a:t>=</a:t>
            </a:r>
            <a:r>
              <a:rPr lang="zh-CN" altLang="en-US" b="1" dirty="0"/>
              <a:t>对输入的值进行存储</a:t>
            </a:r>
          </a:p>
        </p:txBody>
      </p:sp>
      <p:sp>
        <p:nvSpPr>
          <p:cNvPr id="18" name="矩形">
            <a:extLst>
              <a:ext uri="{FF2B5EF4-FFF2-40B4-BE49-F238E27FC236}">
                <a16:creationId xmlns:a16="http://schemas.microsoft.com/office/drawing/2014/main" id="{FFF2399F-9DFC-43CD-B7C3-1493C4E09E9F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" name="艾茵施坦">
            <a:extLst>
              <a:ext uri="{FF2B5EF4-FFF2-40B4-BE49-F238E27FC236}">
                <a16:creationId xmlns:a16="http://schemas.microsoft.com/office/drawing/2014/main" id="{F341D971-9301-48A0-ABCF-2B25168547C6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F7AC6D39-D930-4EDC-B929-63FD25ECB162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" name="矩形">
            <a:extLst>
              <a:ext uri="{FF2B5EF4-FFF2-40B4-BE49-F238E27FC236}">
                <a16:creationId xmlns:a16="http://schemas.microsoft.com/office/drawing/2014/main" id="{BB7D0BC6-BDFF-4C49-A061-26B261311D33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" name="矩形">
            <a:extLst>
              <a:ext uri="{FF2B5EF4-FFF2-40B4-BE49-F238E27FC236}">
                <a16:creationId xmlns:a16="http://schemas.microsoft.com/office/drawing/2014/main" id="{2873B877-D01B-4E82-AE8E-22A6829DFD33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4" name="艾茵施坦">
            <a:extLst>
              <a:ext uri="{FF2B5EF4-FFF2-40B4-BE49-F238E27FC236}">
                <a16:creationId xmlns:a16="http://schemas.microsoft.com/office/drawing/2014/main" id="{4B2E9FA1-1112-63B3-20B8-B2284F055DEC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D07466-0905-6DB6-B5ED-5FB148770B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C7C209B-9EB7-3FCF-50A5-6CA43ED47D5C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83008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419" y="11398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input()</a:t>
            </a:r>
            <a:r>
              <a:rPr lang="zh-CN" altLang="en-US" dirty="0"/>
              <a:t>函数的基本使用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8" name="圆角矩形 7"/>
          <p:cNvSpPr/>
          <p:nvPr/>
        </p:nvSpPr>
        <p:spPr>
          <a:xfrm>
            <a:off x="1517755" y="2167136"/>
            <a:ext cx="9073008" cy="9721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FFF00"/>
                </a:solidFill>
              </a:rPr>
              <a:t>present</a:t>
            </a:r>
            <a:r>
              <a:rPr lang="en-US" altLang="zh-CN" sz="3600" b="1" dirty="0"/>
              <a:t>   =  </a:t>
            </a:r>
            <a:r>
              <a:rPr lang="en-US" altLang="zh-CN" sz="3600" b="1">
                <a:solidFill>
                  <a:srgbClr val="7030A0"/>
                </a:solidFill>
              </a:rPr>
              <a:t>input</a:t>
            </a:r>
            <a:r>
              <a:rPr lang="en-US" altLang="zh-CN" sz="3600" b="1"/>
              <a:t>(‘</a:t>
            </a:r>
            <a:r>
              <a:rPr lang="zh-CN" altLang="en-US" sz="36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你想要什么礼物呢</a:t>
            </a:r>
            <a:r>
              <a:rPr lang="en-US" altLang="zh-CN" sz="36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  <a:r>
              <a:rPr lang="en-US" altLang="zh-CN" sz="3600" b="1"/>
              <a:t>’</a:t>
            </a:r>
            <a:r>
              <a:rPr lang="en-US" altLang="zh-CN" sz="3600" b="1" dirty="0"/>
              <a:t>)</a:t>
            </a:r>
            <a:endParaRPr lang="zh-CN" altLang="en-US" sz="3600" b="1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237835" y="2887216"/>
            <a:ext cx="360040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云形 23"/>
          <p:cNvSpPr/>
          <p:nvPr/>
        </p:nvSpPr>
        <p:spPr>
          <a:xfrm>
            <a:off x="1679773" y="3607296"/>
            <a:ext cx="1116124" cy="576064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变量</a:t>
            </a: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3750003" y="2826327"/>
            <a:ext cx="309379" cy="63695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云形 26"/>
          <p:cNvSpPr/>
          <p:nvPr/>
        </p:nvSpPr>
        <p:spPr>
          <a:xfrm>
            <a:off x="3038924" y="3463280"/>
            <a:ext cx="1422158" cy="720080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赋值运算符</a:t>
            </a: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3750003" y="4183360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云形 28"/>
          <p:cNvSpPr/>
          <p:nvPr/>
        </p:nvSpPr>
        <p:spPr>
          <a:xfrm>
            <a:off x="2237835" y="4749080"/>
            <a:ext cx="3010014" cy="1106006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将输入函数的结果赋值给变量</a:t>
            </a:r>
            <a:r>
              <a:rPr lang="en-US" altLang="zh-CN" b="1" dirty="0"/>
              <a:t>present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4523509" y="2383160"/>
            <a:ext cx="5851230" cy="5760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6727673" y="295922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云形 30"/>
          <p:cNvSpPr/>
          <p:nvPr/>
        </p:nvSpPr>
        <p:spPr>
          <a:xfrm>
            <a:off x="5364022" y="3535288"/>
            <a:ext cx="2727303" cy="972108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input()</a:t>
            </a:r>
            <a:r>
              <a:rPr lang="zh-CN" altLang="en-US" b="1" dirty="0"/>
              <a:t>函数是一个输入函数</a:t>
            </a: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727672" y="4507396"/>
            <a:ext cx="0" cy="4435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云形 32"/>
          <p:cNvSpPr/>
          <p:nvPr/>
        </p:nvSpPr>
        <p:spPr>
          <a:xfrm>
            <a:off x="5982251" y="4831432"/>
            <a:ext cx="1584176" cy="74054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需要输入回答</a:t>
            </a:r>
          </a:p>
        </p:txBody>
      </p:sp>
      <p:sp>
        <p:nvSpPr>
          <p:cNvPr id="15" name="矩形">
            <a:extLst>
              <a:ext uri="{FF2B5EF4-FFF2-40B4-BE49-F238E27FC236}">
                <a16:creationId xmlns:a16="http://schemas.microsoft.com/office/drawing/2014/main" id="{40A592EC-2EA5-4F62-B1D1-9743A5552C38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艾茵施坦">
            <a:extLst>
              <a:ext uri="{FF2B5EF4-FFF2-40B4-BE49-F238E27FC236}">
                <a16:creationId xmlns:a16="http://schemas.microsoft.com/office/drawing/2014/main" id="{134C24A5-8C2D-4AFF-9811-FB875E30F6AD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7" name="矩形">
            <a:extLst>
              <a:ext uri="{FF2B5EF4-FFF2-40B4-BE49-F238E27FC236}">
                <a16:creationId xmlns:a16="http://schemas.microsoft.com/office/drawing/2014/main" id="{B9D5F117-B671-4366-AFC5-2E4C96D17781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" name="矩形">
            <a:extLst>
              <a:ext uri="{FF2B5EF4-FFF2-40B4-BE49-F238E27FC236}">
                <a16:creationId xmlns:a16="http://schemas.microsoft.com/office/drawing/2014/main" id="{033D72F1-C725-4FE7-9B6B-6709074673D4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3C015287-EF0C-49B3-9DBE-4A573D325F26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" name="艾茵施坦">
            <a:extLst>
              <a:ext uri="{FF2B5EF4-FFF2-40B4-BE49-F238E27FC236}">
                <a16:creationId xmlns:a16="http://schemas.microsoft.com/office/drawing/2014/main" id="{357DA6FA-24CC-020E-C492-A690C03EA207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2C6288-61AF-CD65-E7B6-BA23F89CB4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3414C67-8F23-268E-DB22-6DEAC3C0497D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67697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807" y="246827"/>
            <a:ext cx="4807527" cy="648072"/>
          </a:xfrm>
        </p:spPr>
        <p:txBody>
          <a:bodyPr/>
          <a:lstStyle/>
          <a:p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Python</a:t>
            </a: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中的运算符</a:t>
            </a:r>
          </a:p>
        </p:txBody>
      </p:sp>
      <p:sp>
        <p:nvSpPr>
          <p:cNvPr id="7" name="云形 6"/>
          <p:cNvSpPr/>
          <p:nvPr/>
        </p:nvSpPr>
        <p:spPr>
          <a:xfrm>
            <a:off x="630141" y="2748067"/>
            <a:ext cx="1440160" cy="1080120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常用运算符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481334" y="1908270"/>
            <a:ext cx="3387588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算术运算符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449277" y="2649256"/>
            <a:ext cx="3387588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赋值运算符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501668" y="3348430"/>
            <a:ext cx="3387588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比较运算符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501668" y="4072557"/>
            <a:ext cx="3387588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布尔运算符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525268" y="4800120"/>
            <a:ext cx="3387588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位运算符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821059" y="927107"/>
            <a:ext cx="3387588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标准算术运算符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821059" y="1764254"/>
            <a:ext cx="3387588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取余运算符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822829" y="2556342"/>
            <a:ext cx="3387588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幂运算符</a:t>
            </a:r>
          </a:p>
        </p:txBody>
      </p:sp>
      <p:cxnSp>
        <p:nvCxnSpPr>
          <p:cNvPr id="16" name="直接箭头连接符 15"/>
          <p:cNvCxnSpPr>
            <a:endCxn id="8" idx="1"/>
          </p:cNvCxnSpPr>
          <p:nvPr/>
        </p:nvCxnSpPr>
        <p:spPr>
          <a:xfrm flipV="1">
            <a:off x="1749090" y="2232306"/>
            <a:ext cx="732244" cy="5124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1"/>
          </p:cNvCxnSpPr>
          <p:nvPr/>
        </p:nvCxnSpPr>
        <p:spPr>
          <a:xfrm flipV="1">
            <a:off x="1998293" y="2973293"/>
            <a:ext cx="450984" cy="4937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0" idx="1"/>
          </p:cNvCxnSpPr>
          <p:nvPr/>
        </p:nvCxnSpPr>
        <p:spPr>
          <a:xfrm>
            <a:off x="2070302" y="3237098"/>
            <a:ext cx="431367" cy="4353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1" idx="1"/>
          </p:cNvCxnSpPr>
          <p:nvPr/>
        </p:nvCxnSpPr>
        <p:spPr>
          <a:xfrm>
            <a:off x="1809262" y="3553531"/>
            <a:ext cx="692407" cy="8430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670136" y="3735292"/>
            <a:ext cx="855133" cy="15573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3"/>
          </p:cNvCxnSpPr>
          <p:nvPr/>
        </p:nvCxnSpPr>
        <p:spPr>
          <a:xfrm flipV="1">
            <a:off x="5868923" y="1251144"/>
            <a:ext cx="952137" cy="9811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14" idx="1"/>
          </p:cNvCxnSpPr>
          <p:nvPr/>
        </p:nvCxnSpPr>
        <p:spPr>
          <a:xfrm flipV="1">
            <a:off x="5889257" y="2088290"/>
            <a:ext cx="931803" cy="1440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5" idx="1"/>
          </p:cNvCxnSpPr>
          <p:nvPr/>
        </p:nvCxnSpPr>
        <p:spPr>
          <a:xfrm>
            <a:off x="5868923" y="2238132"/>
            <a:ext cx="953907" cy="6422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">
            <a:extLst>
              <a:ext uri="{FF2B5EF4-FFF2-40B4-BE49-F238E27FC236}">
                <a16:creationId xmlns:a16="http://schemas.microsoft.com/office/drawing/2014/main" id="{51100A89-59A6-4318-BBA2-2C21D595111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" name="艾茵施坦">
            <a:extLst>
              <a:ext uri="{FF2B5EF4-FFF2-40B4-BE49-F238E27FC236}">
                <a16:creationId xmlns:a16="http://schemas.microsoft.com/office/drawing/2014/main" id="{AF519CFA-228A-4633-A2F2-22BE03E41338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E4F3CF70-C6EB-4143-A8C8-79962C0F0977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" name="矩形">
            <a:extLst>
              <a:ext uri="{FF2B5EF4-FFF2-40B4-BE49-F238E27FC236}">
                <a16:creationId xmlns:a16="http://schemas.microsoft.com/office/drawing/2014/main" id="{A38EB504-1967-4E5D-BE47-892553EF2A93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" name="矩形">
            <a:extLst>
              <a:ext uri="{FF2B5EF4-FFF2-40B4-BE49-F238E27FC236}">
                <a16:creationId xmlns:a16="http://schemas.microsoft.com/office/drawing/2014/main" id="{795B36E9-87CF-4E36-9BA2-17BC09B1A360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" name="艾茵施坦">
            <a:extLst>
              <a:ext uri="{FF2B5EF4-FFF2-40B4-BE49-F238E27FC236}">
                <a16:creationId xmlns:a16="http://schemas.microsoft.com/office/drawing/2014/main" id="{82B85586-6EB3-914C-FFA7-6D14ACE75CEE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2AFC92-0BC5-4A47-CDFB-A1F7E1AA1B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62441EF-BEFC-BE97-0CB8-F20305E082A3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31304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8446" y="330207"/>
            <a:ext cx="3199887" cy="674302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算术运算符</a:t>
            </a:r>
            <a:endParaRPr lang="en-US" altLang="zh-CN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云形 6"/>
          <p:cNvSpPr/>
          <p:nvPr/>
        </p:nvSpPr>
        <p:spPr>
          <a:xfrm>
            <a:off x="914718" y="2761458"/>
            <a:ext cx="1440160" cy="1080120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算术运算符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813843" y="2109161"/>
            <a:ext cx="3387588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标准算术运算符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781786" y="2850147"/>
            <a:ext cx="3387588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取余运算符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834177" y="3549321"/>
            <a:ext cx="3387588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幂运算符</a:t>
            </a:r>
          </a:p>
        </p:txBody>
      </p:sp>
      <p:cxnSp>
        <p:nvCxnSpPr>
          <p:cNvPr id="16" name="直接箭头连接符 15"/>
          <p:cNvCxnSpPr>
            <a:endCxn id="8" idx="1"/>
          </p:cNvCxnSpPr>
          <p:nvPr/>
        </p:nvCxnSpPr>
        <p:spPr>
          <a:xfrm flipV="1">
            <a:off x="2354879" y="2433197"/>
            <a:ext cx="458965" cy="7409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1"/>
          </p:cNvCxnSpPr>
          <p:nvPr/>
        </p:nvCxnSpPr>
        <p:spPr>
          <a:xfrm flipV="1">
            <a:off x="2330802" y="3174184"/>
            <a:ext cx="450984" cy="4937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0"/>
            <a:endCxn id="10" idx="1"/>
          </p:cNvCxnSpPr>
          <p:nvPr/>
        </p:nvCxnSpPr>
        <p:spPr>
          <a:xfrm>
            <a:off x="2353679" y="3301519"/>
            <a:ext cx="480499" cy="57183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6939314" y="2109161"/>
            <a:ext cx="4248472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加</a:t>
            </a:r>
            <a:r>
              <a:rPr lang="en-US" altLang="zh-CN" b="1" dirty="0"/>
              <a:t>(+)</a:t>
            </a:r>
            <a:r>
              <a:rPr lang="zh-CN" altLang="en-US" b="1" dirty="0"/>
              <a:t>、减</a:t>
            </a:r>
            <a:r>
              <a:rPr lang="en-US" altLang="zh-CN" b="1" dirty="0"/>
              <a:t>(-)</a:t>
            </a:r>
            <a:r>
              <a:rPr lang="zh-CN" altLang="en-US" b="1" dirty="0"/>
              <a:t>、乘</a:t>
            </a:r>
            <a:r>
              <a:rPr lang="en-US" altLang="zh-CN" b="1" dirty="0"/>
              <a:t>(*)</a:t>
            </a:r>
            <a:r>
              <a:rPr lang="zh-CN" altLang="en-US" b="1" dirty="0"/>
              <a:t>、除</a:t>
            </a:r>
            <a:r>
              <a:rPr lang="en-US" altLang="zh-CN" b="1" dirty="0"/>
              <a:t>(/)</a:t>
            </a:r>
            <a:r>
              <a:rPr lang="zh-CN" altLang="en-US" b="1" dirty="0"/>
              <a:t>、整除</a:t>
            </a:r>
            <a:r>
              <a:rPr lang="en-US" altLang="zh-CN" b="1" dirty="0"/>
              <a:t>(//)</a:t>
            </a:r>
            <a:endParaRPr lang="zh-CN" altLang="en-US" b="1" dirty="0"/>
          </a:p>
        </p:txBody>
      </p:sp>
      <p:cxnSp>
        <p:nvCxnSpPr>
          <p:cNvPr id="26" name="直接箭头连接符 25"/>
          <p:cNvCxnSpPr>
            <a:stCxn id="8" idx="3"/>
            <a:endCxn id="24" idx="1"/>
          </p:cNvCxnSpPr>
          <p:nvPr/>
        </p:nvCxnSpPr>
        <p:spPr>
          <a:xfrm>
            <a:off x="6201432" y="2433197"/>
            <a:ext cx="7378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161934" y="3152461"/>
            <a:ext cx="7378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6899816" y="2828425"/>
            <a:ext cx="1191626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%</a:t>
            </a:r>
            <a:endParaRPr lang="zh-CN" altLang="en-US" b="1" dirty="0"/>
          </a:p>
        </p:txBody>
      </p:sp>
      <p:sp>
        <p:nvSpPr>
          <p:cNvPr id="33" name="圆角矩形 32"/>
          <p:cNvSpPr/>
          <p:nvPr/>
        </p:nvSpPr>
        <p:spPr>
          <a:xfrm>
            <a:off x="6939314" y="3549321"/>
            <a:ext cx="1152128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**</a:t>
            </a:r>
            <a:endParaRPr lang="zh-CN" altLang="en-US" b="1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201432" y="3873357"/>
            <a:ext cx="7378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">
            <a:extLst>
              <a:ext uri="{FF2B5EF4-FFF2-40B4-BE49-F238E27FC236}">
                <a16:creationId xmlns:a16="http://schemas.microsoft.com/office/drawing/2014/main" id="{CF5C1D7F-4AD1-4167-8C7E-DAE3685FFA0C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" name="艾茵施坦">
            <a:extLst>
              <a:ext uri="{FF2B5EF4-FFF2-40B4-BE49-F238E27FC236}">
                <a16:creationId xmlns:a16="http://schemas.microsoft.com/office/drawing/2014/main" id="{A1ADD21A-EBBB-48E4-908D-A1AF36BAB640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5A4D6B25-3F9D-464B-9EAB-977833F2CA13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B0E9672B-9623-4261-BED3-0C9EA97B5ACE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DC9069C1-B79C-4BEC-B526-AABD0DC8EA14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" name="艾茵施坦">
            <a:extLst>
              <a:ext uri="{FF2B5EF4-FFF2-40B4-BE49-F238E27FC236}">
                <a16:creationId xmlns:a16="http://schemas.microsoft.com/office/drawing/2014/main" id="{006A9C6C-1304-86E3-85F8-C13B91185635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3FA424-1C8D-6A19-28EF-99683BBF56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E9B2BF6-0A0F-9695-0B1D-5F33B9F524A2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51774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760" y="316881"/>
            <a:ext cx="3247692" cy="72209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赋值运算符</a:t>
            </a:r>
            <a:endParaRPr lang="en-US" altLang="zh-CN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449845" y="1656064"/>
            <a:ext cx="2592288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执行顺序</a:t>
            </a:r>
            <a:r>
              <a:rPr lang="en-US" altLang="zh-CN" b="1" dirty="0"/>
              <a:t>:</a:t>
            </a:r>
            <a:r>
              <a:rPr lang="zh-CN" altLang="en-US" b="1" dirty="0"/>
              <a:t>     右</a:t>
            </a:r>
            <a:r>
              <a:rPr lang="en-US" altLang="zh-CN" b="1" dirty="0"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sym typeface="Wingdings" panose="05000000000000000000" pitchFamily="2" charset="2"/>
              </a:rPr>
              <a:t>左</a:t>
            </a:r>
            <a:endParaRPr lang="zh-CN" altLang="en-US" b="1" dirty="0"/>
          </a:p>
        </p:txBody>
      </p:sp>
      <p:sp>
        <p:nvSpPr>
          <p:cNvPr id="23" name="圆角矩形 22"/>
          <p:cNvSpPr/>
          <p:nvPr/>
        </p:nvSpPr>
        <p:spPr>
          <a:xfrm>
            <a:off x="2423215" y="2507658"/>
            <a:ext cx="2618919" cy="552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支持链式赋值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474181" y="2507657"/>
            <a:ext cx="2516015" cy="6003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a=b=c=20</a:t>
            </a:r>
            <a:endParaRPr lang="zh-CN" altLang="en-US" b="1" dirty="0"/>
          </a:p>
        </p:txBody>
      </p:sp>
      <p:sp>
        <p:nvSpPr>
          <p:cNvPr id="27" name="圆角矩形 26"/>
          <p:cNvSpPr/>
          <p:nvPr/>
        </p:nvSpPr>
        <p:spPr>
          <a:xfrm>
            <a:off x="2457829" y="3420261"/>
            <a:ext cx="2584304" cy="57025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简化赋值</a:t>
            </a:r>
            <a:endParaRPr lang="zh-CN" altLang="en-US" b="1" dirty="0"/>
          </a:p>
        </p:txBody>
      </p:sp>
      <p:sp>
        <p:nvSpPr>
          <p:cNvPr id="28" name="圆角矩形 27"/>
          <p:cNvSpPr/>
          <p:nvPr/>
        </p:nvSpPr>
        <p:spPr>
          <a:xfrm>
            <a:off x="5474181" y="3342445"/>
            <a:ext cx="3387588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+=</a:t>
            </a:r>
            <a:r>
              <a:rPr lang="zh-CN" altLang="en-US" b="1" dirty="0"/>
              <a:t>、</a:t>
            </a:r>
            <a:r>
              <a:rPr lang="en-US" altLang="zh-CN" b="1" dirty="0"/>
              <a:t>-=</a:t>
            </a:r>
            <a:r>
              <a:rPr lang="zh-CN" altLang="en-US" b="1" dirty="0"/>
              <a:t>、</a:t>
            </a:r>
            <a:r>
              <a:rPr lang="en-US" altLang="zh-CN" b="1" dirty="0"/>
              <a:t>*=</a:t>
            </a:r>
            <a:r>
              <a:rPr lang="zh-CN" altLang="en-US" b="1" dirty="0"/>
              <a:t>、</a:t>
            </a:r>
            <a:r>
              <a:rPr lang="en-US" altLang="zh-CN" b="1" dirty="0"/>
              <a:t>/=</a:t>
            </a:r>
            <a:r>
              <a:rPr lang="zh-CN" altLang="en-US" b="1" dirty="0"/>
              <a:t>、</a:t>
            </a:r>
            <a:r>
              <a:rPr lang="en-US" altLang="zh-CN" b="1" dirty="0"/>
              <a:t>//=</a:t>
            </a:r>
            <a:r>
              <a:rPr lang="zh-CN" altLang="en-US" b="1" dirty="0"/>
              <a:t>、</a:t>
            </a:r>
            <a:r>
              <a:rPr lang="en-US" altLang="zh-CN" b="1" dirty="0"/>
              <a:t>%=</a:t>
            </a:r>
            <a:endParaRPr lang="zh-CN" altLang="en-US" b="1" dirty="0"/>
          </a:p>
        </p:txBody>
      </p:sp>
      <p:sp>
        <p:nvSpPr>
          <p:cNvPr id="30" name="圆角矩形 29"/>
          <p:cNvSpPr/>
          <p:nvPr/>
        </p:nvSpPr>
        <p:spPr>
          <a:xfrm>
            <a:off x="2423215" y="4356364"/>
            <a:ext cx="2618919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支持系列解包赋值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5474181" y="4356364"/>
            <a:ext cx="2376264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a,b,c=20,30,40</a:t>
            </a:r>
            <a:endParaRPr lang="zh-CN" altLang="en-US" b="1" dirty="0"/>
          </a:p>
        </p:txBody>
      </p:sp>
      <p:cxnSp>
        <p:nvCxnSpPr>
          <p:cNvPr id="35" name="直接箭头连接符 34"/>
          <p:cNvCxnSpPr>
            <a:stCxn id="21" idx="0"/>
            <a:endCxn id="22" idx="1"/>
          </p:cNvCxnSpPr>
          <p:nvPr/>
        </p:nvCxnSpPr>
        <p:spPr>
          <a:xfrm flipV="1">
            <a:off x="2054311" y="1980100"/>
            <a:ext cx="395535" cy="4798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3" idx="1"/>
          </p:cNvCxnSpPr>
          <p:nvPr/>
        </p:nvCxnSpPr>
        <p:spPr>
          <a:xfrm>
            <a:off x="1873782" y="2507657"/>
            <a:ext cx="549433" cy="2762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7" idx="1"/>
          </p:cNvCxnSpPr>
          <p:nvPr/>
        </p:nvCxnSpPr>
        <p:spPr>
          <a:xfrm>
            <a:off x="1801773" y="2622371"/>
            <a:ext cx="656056" cy="10830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694969" y="2645798"/>
            <a:ext cx="762861" cy="19625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云形 20"/>
          <p:cNvSpPr/>
          <p:nvPr/>
        </p:nvSpPr>
        <p:spPr>
          <a:xfrm>
            <a:off x="1190934" y="2063858"/>
            <a:ext cx="864096" cy="792088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=</a:t>
            </a:r>
            <a:endParaRPr lang="zh-CN" altLang="en-US" b="1" dirty="0"/>
          </a:p>
        </p:txBody>
      </p:sp>
      <p:cxnSp>
        <p:nvCxnSpPr>
          <p:cNvPr id="46" name="直接箭头连接符 45"/>
          <p:cNvCxnSpPr>
            <a:stCxn id="23" idx="3"/>
            <a:endCxn id="25" idx="1"/>
          </p:cNvCxnSpPr>
          <p:nvPr/>
        </p:nvCxnSpPr>
        <p:spPr>
          <a:xfrm>
            <a:off x="5042134" y="2783940"/>
            <a:ext cx="432047" cy="238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28" idx="1"/>
          </p:cNvCxnSpPr>
          <p:nvPr/>
        </p:nvCxnSpPr>
        <p:spPr>
          <a:xfrm>
            <a:off x="5042133" y="3663133"/>
            <a:ext cx="432048" cy="33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32" idx="1"/>
          </p:cNvCxnSpPr>
          <p:nvPr/>
        </p:nvCxnSpPr>
        <p:spPr>
          <a:xfrm>
            <a:off x="5012127" y="4608392"/>
            <a:ext cx="46205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">
            <a:extLst>
              <a:ext uri="{FF2B5EF4-FFF2-40B4-BE49-F238E27FC236}">
                <a16:creationId xmlns:a16="http://schemas.microsoft.com/office/drawing/2014/main" id="{C1E3DBAD-30B3-4C3A-9825-978CA64B39E7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" name="艾茵施坦">
            <a:extLst>
              <a:ext uri="{FF2B5EF4-FFF2-40B4-BE49-F238E27FC236}">
                <a16:creationId xmlns:a16="http://schemas.microsoft.com/office/drawing/2014/main" id="{962F5013-7BE3-40D2-A4FB-EE923A3D883A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20" name="矩形">
            <a:extLst>
              <a:ext uri="{FF2B5EF4-FFF2-40B4-BE49-F238E27FC236}">
                <a16:creationId xmlns:a16="http://schemas.microsoft.com/office/drawing/2014/main" id="{40210F88-DD4C-4E75-A2A6-262C56119B24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B7916B6C-6245-4E35-ADFA-FD52F237478D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" name="矩形">
            <a:extLst>
              <a:ext uri="{FF2B5EF4-FFF2-40B4-BE49-F238E27FC236}">
                <a16:creationId xmlns:a16="http://schemas.microsoft.com/office/drawing/2014/main" id="{239CDA33-3817-4AB4-9E85-FF2AD9FD8C01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" name="艾茵施坦">
            <a:extLst>
              <a:ext uri="{FF2B5EF4-FFF2-40B4-BE49-F238E27FC236}">
                <a16:creationId xmlns:a16="http://schemas.microsoft.com/office/drawing/2014/main" id="{BB2C5C95-8CB9-88FC-3C90-634AA080A37B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A7B594-5D57-EF31-CA73-64D0387164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D2504D5-9E6E-70C2-DB6D-E61D632140A3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210731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24" y="1132898"/>
            <a:ext cx="10512862" cy="38111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对</a:t>
            </a:r>
            <a:r>
              <a:rPr lang="zh-CN" altLang="en-US" dirty="0"/>
              <a:t>变量或表达式的结果进行大小、真假等比较</a:t>
            </a:r>
            <a:endParaRPr lang="en-US" altLang="zh-CN" dirty="0"/>
          </a:p>
        </p:txBody>
      </p:sp>
      <p:sp>
        <p:nvSpPr>
          <p:cNvPr id="22" name="圆角矩形 21"/>
          <p:cNvSpPr/>
          <p:nvPr/>
        </p:nvSpPr>
        <p:spPr>
          <a:xfrm>
            <a:off x="2360846" y="2484244"/>
            <a:ext cx="2592288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&gt;,&lt;,&gt;=,&lt;=,!=</a:t>
            </a:r>
            <a:endParaRPr lang="zh-CN" altLang="en-US" b="1" dirty="0"/>
          </a:p>
        </p:txBody>
      </p:sp>
      <p:sp>
        <p:nvSpPr>
          <p:cNvPr id="27" name="圆角矩形 26"/>
          <p:cNvSpPr/>
          <p:nvPr/>
        </p:nvSpPr>
        <p:spPr>
          <a:xfrm>
            <a:off x="2426330" y="3343988"/>
            <a:ext cx="2584304" cy="57025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==</a:t>
            </a:r>
            <a:endParaRPr lang="zh-CN" altLang="en-US" b="1" dirty="0"/>
          </a:p>
        </p:txBody>
      </p:sp>
      <p:sp>
        <p:nvSpPr>
          <p:cNvPr id="30" name="圆角矩形 29"/>
          <p:cNvSpPr/>
          <p:nvPr/>
        </p:nvSpPr>
        <p:spPr>
          <a:xfrm>
            <a:off x="2426558" y="4238259"/>
            <a:ext cx="2618919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is,   is  not</a:t>
            </a:r>
            <a:endParaRPr lang="zh-CN" altLang="en-US" b="1" dirty="0"/>
          </a:p>
        </p:txBody>
      </p:sp>
      <p:cxnSp>
        <p:nvCxnSpPr>
          <p:cNvPr id="35" name="直接箭头连接符 34"/>
          <p:cNvCxnSpPr>
            <a:stCxn id="21" idx="0"/>
            <a:endCxn id="22" idx="1"/>
          </p:cNvCxnSpPr>
          <p:nvPr/>
        </p:nvCxnSpPr>
        <p:spPr>
          <a:xfrm>
            <a:off x="2050406" y="2731722"/>
            <a:ext cx="310441" cy="765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7" idx="1"/>
          </p:cNvCxnSpPr>
          <p:nvPr/>
        </p:nvCxnSpPr>
        <p:spPr>
          <a:xfrm>
            <a:off x="1776798" y="2687766"/>
            <a:ext cx="649532" cy="94135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30" idx="1"/>
          </p:cNvCxnSpPr>
          <p:nvPr/>
        </p:nvCxnSpPr>
        <p:spPr>
          <a:xfrm>
            <a:off x="1597985" y="2825907"/>
            <a:ext cx="828572" cy="16643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云形 20"/>
          <p:cNvSpPr/>
          <p:nvPr/>
        </p:nvSpPr>
        <p:spPr>
          <a:xfrm>
            <a:off x="720594" y="2209664"/>
            <a:ext cx="1330920" cy="1044117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比较运算符</a:t>
            </a: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5010634" y="3625767"/>
            <a:ext cx="432048" cy="33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5045476" y="4490287"/>
            <a:ext cx="39720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5442682" y="3343988"/>
            <a:ext cx="3246884" cy="57025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对象</a:t>
            </a:r>
            <a:r>
              <a:rPr lang="en-US" altLang="zh-CN" b="1" dirty="0"/>
              <a:t>value</a:t>
            </a:r>
            <a:r>
              <a:rPr lang="zh-CN" altLang="en-US" b="1" dirty="0"/>
              <a:t>的比较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5442682" y="4172059"/>
            <a:ext cx="3246884" cy="57025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对象的</a:t>
            </a:r>
            <a:r>
              <a:rPr lang="en-US" altLang="zh-CN" b="1" dirty="0"/>
              <a:t>id</a:t>
            </a:r>
            <a:r>
              <a:rPr lang="zh-CN" altLang="en-US" b="1" dirty="0"/>
              <a:t>的比较</a:t>
            </a:r>
          </a:p>
        </p:txBody>
      </p:sp>
      <p:sp>
        <p:nvSpPr>
          <p:cNvPr id="6" name="矩形 5"/>
          <p:cNvSpPr/>
          <p:nvPr/>
        </p:nvSpPr>
        <p:spPr>
          <a:xfrm>
            <a:off x="1955661" y="328753"/>
            <a:ext cx="198002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比较运算符</a:t>
            </a:r>
            <a:endParaRPr lang="en-US" altLang="zh-CN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矩形">
            <a:extLst>
              <a:ext uri="{FF2B5EF4-FFF2-40B4-BE49-F238E27FC236}">
                <a16:creationId xmlns:a16="http://schemas.microsoft.com/office/drawing/2014/main" id="{69413FAF-4D3A-4DC9-A8E3-EE0A6273C317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艾茵施坦">
            <a:extLst>
              <a:ext uri="{FF2B5EF4-FFF2-40B4-BE49-F238E27FC236}">
                <a16:creationId xmlns:a16="http://schemas.microsoft.com/office/drawing/2014/main" id="{73A339CE-DF6F-4AFA-982A-477FBD75793C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7" name="矩形">
            <a:extLst>
              <a:ext uri="{FF2B5EF4-FFF2-40B4-BE49-F238E27FC236}">
                <a16:creationId xmlns:a16="http://schemas.microsoft.com/office/drawing/2014/main" id="{29579F4A-7344-4B7D-A54F-E300D3BB4B4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" name="矩形">
            <a:extLst>
              <a:ext uri="{FF2B5EF4-FFF2-40B4-BE49-F238E27FC236}">
                <a16:creationId xmlns:a16="http://schemas.microsoft.com/office/drawing/2014/main" id="{5920250F-BE5C-4D10-9EF4-1AC33D393536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3CB19004-9830-4CA4-A572-DE75D79D4324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" name="艾茵施坦">
            <a:extLst>
              <a:ext uri="{FF2B5EF4-FFF2-40B4-BE49-F238E27FC236}">
                <a16:creationId xmlns:a16="http://schemas.microsoft.com/office/drawing/2014/main" id="{3D66EA1A-C3DD-C720-DA76-2B4153F86771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7BAD77-62DB-CD51-F5F8-9ED09A9C6B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BE0D5CD-90FA-516B-B98A-A302100A08BA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90868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24" y="1146753"/>
            <a:ext cx="10512862" cy="38111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对于</a:t>
            </a:r>
            <a:r>
              <a:rPr lang="zh-CN" altLang="en-US" dirty="0"/>
              <a:t>布尔值之间的运算</a:t>
            </a:r>
            <a:endParaRPr lang="en-US" altLang="zh-CN" dirty="0"/>
          </a:p>
        </p:txBody>
      </p:sp>
      <p:sp>
        <p:nvSpPr>
          <p:cNvPr id="22" name="圆角矩形 21"/>
          <p:cNvSpPr/>
          <p:nvPr/>
        </p:nvSpPr>
        <p:spPr>
          <a:xfrm>
            <a:off x="2284646" y="2498099"/>
            <a:ext cx="2592288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and</a:t>
            </a:r>
            <a:endParaRPr lang="zh-CN" altLang="en-US" b="1" dirty="0"/>
          </a:p>
        </p:txBody>
      </p:sp>
      <p:sp>
        <p:nvSpPr>
          <p:cNvPr id="27" name="圆角矩形 26"/>
          <p:cNvSpPr/>
          <p:nvPr/>
        </p:nvSpPr>
        <p:spPr>
          <a:xfrm>
            <a:off x="2258014" y="3252421"/>
            <a:ext cx="2584304" cy="57025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or</a:t>
            </a:r>
            <a:endParaRPr lang="zh-CN" altLang="en-US" b="1" dirty="0"/>
          </a:p>
        </p:txBody>
      </p:sp>
      <p:sp>
        <p:nvSpPr>
          <p:cNvPr id="30" name="圆角矩形 29"/>
          <p:cNvSpPr/>
          <p:nvPr/>
        </p:nvSpPr>
        <p:spPr>
          <a:xfrm>
            <a:off x="2284647" y="3971850"/>
            <a:ext cx="2618919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not</a:t>
            </a:r>
            <a:endParaRPr lang="zh-CN" altLang="en-US" b="1" dirty="0"/>
          </a:p>
        </p:txBody>
      </p:sp>
      <p:cxnSp>
        <p:nvCxnSpPr>
          <p:cNvPr id="35" name="直接箭头连接符 34"/>
          <p:cNvCxnSpPr>
            <a:stCxn id="21" idx="0"/>
            <a:endCxn id="22" idx="1"/>
          </p:cNvCxnSpPr>
          <p:nvPr/>
        </p:nvCxnSpPr>
        <p:spPr>
          <a:xfrm flipV="1">
            <a:off x="1801652" y="2822136"/>
            <a:ext cx="482995" cy="115943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1" idx="0"/>
            <a:endCxn id="27" idx="1"/>
          </p:cNvCxnSpPr>
          <p:nvPr/>
        </p:nvCxnSpPr>
        <p:spPr>
          <a:xfrm flipV="1">
            <a:off x="1801652" y="3537550"/>
            <a:ext cx="456363" cy="4440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1" idx="0"/>
            <a:endCxn id="30" idx="1"/>
          </p:cNvCxnSpPr>
          <p:nvPr/>
        </p:nvCxnSpPr>
        <p:spPr>
          <a:xfrm>
            <a:off x="1801652" y="3981574"/>
            <a:ext cx="482995" cy="2423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云形 20"/>
          <p:cNvSpPr/>
          <p:nvPr/>
        </p:nvSpPr>
        <p:spPr>
          <a:xfrm>
            <a:off x="471840" y="3459516"/>
            <a:ext cx="1330920" cy="1044117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布尔运算符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284647" y="4619519"/>
            <a:ext cx="2618919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in</a:t>
            </a:r>
            <a:endParaRPr lang="zh-CN" altLang="en-US" b="1" dirty="0"/>
          </a:p>
        </p:txBody>
      </p:sp>
      <p:cxnSp>
        <p:nvCxnSpPr>
          <p:cNvPr id="15" name="直接箭头连接符 14"/>
          <p:cNvCxnSpPr>
            <a:stCxn id="21" idx="0"/>
            <a:endCxn id="14" idx="1"/>
          </p:cNvCxnSpPr>
          <p:nvPr/>
        </p:nvCxnSpPr>
        <p:spPr>
          <a:xfrm>
            <a:off x="1801652" y="3981575"/>
            <a:ext cx="482995" cy="8899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2284647" y="5257464"/>
            <a:ext cx="2618919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not  in</a:t>
            </a:r>
            <a:endParaRPr lang="zh-CN" altLang="en-US" b="1" dirty="0"/>
          </a:p>
        </p:txBody>
      </p:sp>
      <p:cxnSp>
        <p:nvCxnSpPr>
          <p:cNvPr id="24" name="直接箭头连接符 23"/>
          <p:cNvCxnSpPr>
            <a:stCxn id="21" idx="0"/>
          </p:cNvCxnSpPr>
          <p:nvPr/>
        </p:nvCxnSpPr>
        <p:spPr>
          <a:xfrm>
            <a:off x="1801652" y="3981575"/>
            <a:ext cx="482995" cy="16488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894915" y="274928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布尔运算符</a:t>
            </a:r>
            <a:endParaRPr lang="en-US" altLang="zh-CN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B383B8C3-9FBA-4359-ABC1-8417ED2F4BA9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" name="艾茵施坦">
            <a:extLst>
              <a:ext uri="{FF2B5EF4-FFF2-40B4-BE49-F238E27FC236}">
                <a16:creationId xmlns:a16="http://schemas.microsoft.com/office/drawing/2014/main" id="{381BF7FB-8727-4515-B31C-75E56627493D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8" name="矩形">
            <a:extLst>
              <a:ext uri="{FF2B5EF4-FFF2-40B4-BE49-F238E27FC236}">
                <a16:creationId xmlns:a16="http://schemas.microsoft.com/office/drawing/2014/main" id="{431FF367-CD7C-402D-ACB8-50E083EEA7F9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32E5664E-D65F-46BA-B398-5399F67E70DD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" name="矩形">
            <a:extLst>
              <a:ext uri="{FF2B5EF4-FFF2-40B4-BE49-F238E27FC236}">
                <a16:creationId xmlns:a16="http://schemas.microsoft.com/office/drawing/2014/main" id="{9C6FFA06-0F82-472E-8AB8-7C81EC19B9FF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" name="艾茵施坦">
            <a:extLst>
              <a:ext uri="{FF2B5EF4-FFF2-40B4-BE49-F238E27FC236}">
                <a16:creationId xmlns:a16="http://schemas.microsoft.com/office/drawing/2014/main" id="{4B64D046-7885-ADEF-F58E-5CCB8B41E7F0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EBD842-FB31-3ADC-D029-4EAF4DC36A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2A576D8-A02E-1305-D45D-513B38752984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295323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4233" y="272612"/>
            <a:ext cx="6056009" cy="548869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变量的定义和使用</a:t>
            </a:r>
          </a:p>
        </p:txBody>
      </p:sp>
      <p:sp>
        <p:nvSpPr>
          <p:cNvPr id="60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64" y="921324"/>
            <a:ext cx="10512862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变量是内存中一个带标签</a:t>
            </a:r>
            <a:r>
              <a:rPr lang="zh-CN" altLang="en-US"/>
              <a:t>的盒子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/>
              <a:t>变量由三部分组成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/>
              <a:t>标识：表示对象所存储的内存地址，使用内置函数</a:t>
            </a:r>
            <a:r>
              <a:rPr lang="en-US" altLang="zh-CN"/>
              <a:t>id(obj)</a:t>
            </a:r>
            <a:r>
              <a:rPr lang="zh-CN" altLang="en-US"/>
              <a:t>来获取</a:t>
            </a:r>
            <a:endParaRPr lang="en-US" altLang="zh-CN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/>
              <a:t>类型 </a:t>
            </a:r>
            <a:r>
              <a:rPr lang="en-US" altLang="zh-CN"/>
              <a:t>:</a:t>
            </a:r>
            <a:r>
              <a:rPr lang="zh-CN" altLang="en-US"/>
              <a:t>表示的是对象的数据类型，使用内置函数</a:t>
            </a:r>
            <a:r>
              <a:rPr lang="en-US" altLang="zh-CN"/>
              <a:t>type(obj)</a:t>
            </a:r>
            <a:r>
              <a:rPr lang="zh-CN" altLang="en-US"/>
              <a:t>来获取</a:t>
            </a:r>
            <a:endParaRPr lang="en-US" altLang="zh-CN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/>
              <a:t>值</a:t>
            </a:r>
            <a:r>
              <a:rPr lang="en-US" altLang="zh-CN"/>
              <a:t>:</a:t>
            </a:r>
            <a:r>
              <a:rPr lang="zh-CN" altLang="en-US"/>
              <a:t>表示对象所存储的具体数据，使用</a:t>
            </a:r>
            <a:r>
              <a:rPr lang="en-US" altLang="zh-CN"/>
              <a:t>print(obj)</a:t>
            </a:r>
            <a:r>
              <a:rPr lang="zh-CN" altLang="en-US"/>
              <a:t>可以将值进行打印输出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821" y="3308874"/>
            <a:ext cx="8318928" cy="2241665"/>
          </a:xfrm>
          <a:prstGeom prst="rect">
            <a:avLst/>
          </a:prstGeom>
        </p:spPr>
      </p:pic>
      <p:sp>
        <p:nvSpPr>
          <p:cNvPr id="5" name="矩形">
            <a:extLst>
              <a:ext uri="{FF2B5EF4-FFF2-40B4-BE49-F238E27FC236}">
                <a16:creationId xmlns:a16="http://schemas.microsoft.com/office/drawing/2014/main" id="{5E8A9294-F8A2-4473-99FC-5C514FDE5A27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F912165A-E3A5-4272-A801-BC7B56AE8634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00CDFBE6-7C14-45DA-B34C-A2BA2D493D46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02226A0-3EDF-4261-B342-F71BAA14514D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875A4999-520D-4434-8343-4C4298741854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" name="艾茵施坦">
            <a:extLst>
              <a:ext uri="{FF2B5EF4-FFF2-40B4-BE49-F238E27FC236}">
                <a16:creationId xmlns:a16="http://schemas.microsoft.com/office/drawing/2014/main" id="{F160BD1B-EE9E-A03A-3562-97A013F858C0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143DA7F-3418-60BF-F2F5-7E16C11940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58299C2-9769-3396-CDF6-F5B25F915BCF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88064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79" y="1112117"/>
            <a:ext cx="10512862" cy="38111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将</a:t>
            </a:r>
            <a:r>
              <a:rPr lang="zh-CN" altLang="en-US" dirty="0"/>
              <a:t>数据转成二进制进行计算</a:t>
            </a:r>
            <a:endParaRPr lang="en-US" altLang="zh-CN" dirty="0"/>
          </a:p>
        </p:txBody>
      </p:sp>
      <p:sp>
        <p:nvSpPr>
          <p:cNvPr id="22" name="圆角矩形 21"/>
          <p:cNvSpPr/>
          <p:nvPr/>
        </p:nvSpPr>
        <p:spPr>
          <a:xfrm>
            <a:off x="2222301" y="2342949"/>
            <a:ext cx="1936232" cy="4621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位与</a:t>
            </a:r>
            <a:r>
              <a:rPr lang="en-US" altLang="zh-CN" b="1" dirty="0"/>
              <a:t>&amp;</a:t>
            </a:r>
            <a:endParaRPr lang="zh-CN" altLang="en-US" b="1" dirty="0"/>
          </a:p>
        </p:txBody>
      </p:sp>
      <p:sp>
        <p:nvSpPr>
          <p:cNvPr id="27" name="圆角矩形 26"/>
          <p:cNvSpPr/>
          <p:nvPr/>
        </p:nvSpPr>
        <p:spPr>
          <a:xfrm>
            <a:off x="2222301" y="3038079"/>
            <a:ext cx="1936232" cy="469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位或 </a:t>
            </a:r>
            <a:r>
              <a:rPr lang="en-US" altLang="zh-CN" b="1" dirty="0"/>
              <a:t>|</a:t>
            </a:r>
            <a:endParaRPr lang="zh-CN" altLang="en-US" b="1" dirty="0"/>
          </a:p>
        </p:txBody>
      </p:sp>
      <p:sp>
        <p:nvSpPr>
          <p:cNvPr id="30" name="圆角矩形 29"/>
          <p:cNvSpPr/>
          <p:nvPr/>
        </p:nvSpPr>
        <p:spPr>
          <a:xfrm>
            <a:off x="2222302" y="3685547"/>
            <a:ext cx="2618919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左移位运算符</a:t>
            </a:r>
            <a:r>
              <a:rPr lang="en-US" altLang="zh-CN" b="1" dirty="0"/>
              <a:t>&lt;&lt;</a:t>
            </a:r>
            <a:endParaRPr lang="zh-CN" altLang="en-US" b="1" dirty="0"/>
          </a:p>
        </p:txBody>
      </p:sp>
      <p:cxnSp>
        <p:nvCxnSpPr>
          <p:cNvPr id="35" name="直接箭头连接符 34"/>
          <p:cNvCxnSpPr>
            <a:stCxn id="21" idx="0"/>
            <a:endCxn id="22" idx="1"/>
          </p:cNvCxnSpPr>
          <p:nvPr/>
        </p:nvCxnSpPr>
        <p:spPr>
          <a:xfrm flipV="1">
            <a:off x="1806907" y="2574037"/>
            <a:ext cx="415395" cy="5834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1" idx="0"/>
            <a:endCxn id="27" idx="1"/>
          </p:cNvCxnSpPr>
          <p:nvPr/>
        </p:nvCxnSpPr>
        <p:spPr>
          <a:xfrm>
            <a:off x="1806907" y="3157461"/>
            <a:ext cx="415395" cy="1153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1" idx="0"/>
            <a:endCxn id="30" idx="1"/>
          </p:cNvCxnSpPr>
          <p:nvPr/>
        </p:nvCxnSpPr>
        <p:spPr>
          <a:xfrm>
            <a:off x="1806907" y="3157461"/>
            <a:ext cx="415395" cy="7801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云形 20"/>
          <p:cNvSpPr/>
          <p:nvPr/>
        </p:nvSpPr>
        <p:spPr>
          <a:xfrm>
            <a:off x="477095" y="2635403"/>
            <a:ext cx="1330920" cy="1044117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位运算符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506623" y="2342947"/>
            <a:ext cx="5425662" cy="4621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对应数位都是</a:t>
            </a:r>
            <a:r>
              <a:rPr lang="en-US" altLang="zh-CN" b="1" dirty="0"/>
              <a:t>1</a:t>
            </a:r>
            <a:r>
              <a:rPr lang="zh-CN" altLang="en-US" b="1" dirty="0"/>
              <a:t>，结果数位才是</a:t>
            </a:r>
            <a:r>
              <a:rPr lang="en-US" altLang="zh-CN" b="1" dirty="0"/>
              <a:t>1</a:t>
            </a:r>
            <a:r>
              <a:rPr lang="zh-CN" altLang="en-US" b="1" dirty="0"/>
              <a:t>，否则为</a:t>
            </a:r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20" name="圆角矩形 19"/>
          <p:cNvSpPr/>
          <p:nvPr/>
        </p:nvSpPr>
        <p:spPr>
          <a:xfrm>
            <a:off x="5526685" y="3026136"/>
            <a:ext cx="5425662" cy="4621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对应数位都是</a:t>
            </a:r>
            <a:r>
              <a:rPr lang="en-US" altLang="zh-CN" b="1" dirty="0"/>
              <a:t>0</a:t>
            </a:r>
            <a:r>
              <a:rPr lang="zh-CN" altLang="en-US" b="1" dirty="0"/>
              <a:t>，结果数位才是</a:t>
            </a:r>
            <a:r>
              <a:rPr lang="en-US" altLang="zh-CN" b="1" dirty="0"/>
              <a:t>0</a:t>
            </a:r>
            <a:r>
              <a:rPr lang="zh-CN" altLang="en-US" b="1" dirty="0"/>
              <a:t>，否则为</a:t>
            </a:r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3" name="圆角矩形 22"/>
          <p:cNvSpPr/>
          <p:nvPr/>
        </p:nvSpPr>
        <p:spPr>
          <a:xfrm>
            <a:off x="2222302" y="4419209"/>
            <a:ext cx="2618919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右移位运算符</a:t>
            </a:r>
            <a:r>
              <a:rPr lang="en-US" altLang="zh-CN" b="1" dirty="0"/>
              <a:t>&gt;&gt;</a:t>
            </a:r>
            <a:endParaRPr lang="zh-CN" altLang="en-US" b="1" dirty="0"/>
          </a:p>
        </p:txBody>
      </p:sp>
      <p:cxnSp>
        <p:nvCxnSpPr>
          <p:cNvPr id="24" name="直接箭头连接符 23"/>
          <p:cNvCxnSpPr>
            <a:stCxn id="21" idx="0"/>
            <a:endCxn id="23" idx="1"/>
          </p:cNvCxnSpPr>
          <p:nvPr/>
        </p:nvCxnSpPr>
        <p:spPr>
          <a:xfrm>
            <a:off x="1806907" y="3157461"/>
            <a:ext cx="415395" cy="15137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158533" y="2574036"/>
            <a:ext cx="134809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178595" y="3232999"/>
            <a:ext cx="134809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852641" y="3919212"/>
            <a:ext cx="67404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5530106" y="3706486"/>
            <a:ext cx="5425662" cy="4621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高位溢出舍弃，低位补</a:t>
            </a:r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32" name="圆角矩形 31"/>
          <p:cNvSpPr/>
          <p:nvPr/>
        </p:nvSpPr>
        <p:spPr>
          <a:xfrm>
            <a:off x="5533527" y="4391462"/>
            <a:ext cx="5425662" cy="4621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低位溢出舍弃，高位补</a:t>
            </a:r>
            <a:r>
              <a:rPr lang="en-US" altLang="zh-CN" b="1" dirty="0"/>
              <a:t>0</a:t>
            </a:r>
            <a:endParaRPr lang="zh-CN" altLang="en-US" b="1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4825544" y="4622551"/>
            <a:ext cx="67404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910804" y="29377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位运算符</a:t>
            </a:r>
            <a:endParaRPr lang="en-US" altLang="zh-CN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矩形">
            <a:extLst>
              <a:ext uri="{FF2B5EF4-FFF2-40B4-BE49-F238E27FC236}">
                <a16:creationId xmlns:a16="http://schemas.microsoft.com/office/drawing/2014/main" id="{E34BFD99-2ECF-4D76-B8DD-3A08699B94D1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" name="艾茵施坦">
            <a:extLst>
              <a:ext uri="{FF2B5EF4-FFF2-40B4-BE49-F238E27FC236}">
                <a16:creationId xmlns:a16="http://schemas.microsoft.com/office/drawing/2014/main" id="{66F02B80-0CD1-4319-ACD6-B48EA1A71AD6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37" name="矩形">
            <a:extLst>
              <a:ext uri="{FF2B5EF4-FFF2-40B4-BE49-F238E27FC236}">
                <a16:creationId xmlns:a16="http://schemas.microsoft.com/office/drawing/2014/main" id="{6A69E46B-3183-48A7-9516-3024C3E31F49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" name="矩形">
            <a:extLst>
              <a:ext uri="{FF2B5EF4-FFF2-40B4-BE49-F238E27FC236}">
                <a16:creationId xmlns:a16="http://schemas.microsoft.com/office/drawing/2014/main" id="{F0D5B313-1C4C-4CFA-88BA-3D3B89EE79EE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" name="矩形">
            <a:extLst>
              <a:ext uri="{FF2B5EF4-FFF2-40B4-BE49-F238E27FC236}">
                <a16:creationId xmlns:a16="http://schemas.microsoft.com/office/drawing/2014/main" id="{BA49D969-8BFD-445C-B836-A55B282BD9D9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" name="艾茵施坦">
            <a:extLst>
              <a:ext uri="{FF2B5EF4-FFF2-40B4-BE49-F238E27FC236}">
                <a16:creationId xmlns:a16="http://schemas.microsoft.com/office/drawing/2014/main" id="{DD1E9619-7812-2861-2BC6-5EC689954F19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F28403-795D-07BC-FBAD-2EBA7CA09B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6E9CAB4-6E86-73C1-6A77-5736D864940B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346827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665" y="377692"/>
            <a:ext cx="4299211" cy="8252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运算符的优先级</a:t>
            </a:r>
            <a:endParaRPr lang="en-US" altLang="zh-CN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  <p:sp>
        <p:nvSpPr>
          <p:cNvPr id="34" name="云形 33"/>
          <p:cNvSpPr/>
          <p:nvPr/>
        </p:nvSpPr>
        <p:spPr>
          <a:xfrm>
            <a:off x="119336" y="3562675"/>
            <a:ext cx="665460" cy="6480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**</a:t>
            </a:r>
            <a:endParaRPr lang="zh-CN" altLang="en-US" b="1" dirty="0"/>
          </a:p>
        </p:txBody>
      </p:sp>
      <p:sp>
        <p:nvSpPr>
          <p:cNvPr id="37" name="云形 36"/>
          <p:cNvSpPr/>
          <p:nvPr/>
        </p:nvSpPr>
        <p:spPr>
          <a:xfrm>
            <a:off x="1161367" y="2341500"/>
            <a:ext cx="1128539" cy="830671"/>
          </a:xfrm>
          <a:prstGeom prst="clou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*,/,//,%</a:t>
            </a:r>
            <a:endParaRPr lang="zh-CN" altLang="en-US" b="1" dirty="0"/>
          </a:p>
        </p:txBody>
      </p:sp>
      <p:cxnSp>
        <p:nvCxnSpPr>
          <p:cNvPr id="39" name="直接箭头连接符 38"/>
          <p:cNvCxnSpPr>
            <a:stCxn id="34" idx="0"/>
            <a:endCxn id="37" idx="2"/>
          </p:cNvCxnSpPr>
          <p:nvPr/>
        </p:nvCxnSpPr>
        <p:spPr>
          <a:xfrm flipV="1">
            <a:off x="784241" y="2756835"/>
            <a:ext cx="380626" cy="11298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云形 39"/>
          <p:cNvSpPr/>
          <p:nvPr/>
        </p:nvSpPr>
        <p:spPr>
          <a:xfrm>
            <a:off x="9080230" y="2162372"/>
            <a:ext cx="1019478" cy="851399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and</a:t>
            </a:r>
            <a:endParaRPr lang="zh-CN" altLang="en-US" b="1" dirty="0"/>
          </a:p>
        </p:txBody>
      </p:sp>
      <p:cxnSp>
        <p:nvCxnSpPr>
          <p:cNvPr id="42" name="直接箭头连接符 41"/>
          <p:cNvCxnSpPr>
            <a:endCxn id="65" idx="2"/>
          </p:cNvCxnSpPr>
          <p:nvPr/>
        </p:nvCxnSpPr>
        <p:spPr>
          <a:xfrm flipV="1">
            <a:off x="10632504" y="2657203"/>
            <a:ext cx="670652" cy="12295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云形 42"/>
          <p:cNvSpPr/>
          <p:nvPr/>
        </p:nvSpPr>
        <p:spPr>
          <a:xfrm>
            <a:off x="9943702" y="3673595"/>
            <a:ext cx="801540" cy="767862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or</a:t>
            </a:r>
            <a:endParaRPr lang="zh-CN" altLang="en-US" b="1" dirty="0"/>
          </a:p>
        </p:txBody>
      </p:sp>
      <p:cxnSp>
        <p:nvCxnSpPr>
          <p:cNvPr id="44" name="直接箭头连接符 43"/>
          <p:cNvCxnSpPr>
            <a:stCxn id="37" idx="0"/>
            <a:endCxn id="48" idx="2"/>
          </p:cNvCxnSpPr>
          <p:nvPr/>
        </p:nvCxnSpPr>
        <p:spPr>
          <a:xfrm>
            <a:off x="2288965" y="2756835"/>
            <a:ext cx="375106" cy="1165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云形 47"/>
          <p:cNvSpPr/>
          <p:nvPr/>
        </p:nvSpPr>
        <p:spPr>
          <a:xfrm>
            <a:off x="2661351" y="3562675"/>
            <a:ext cx="876828" cy="720080"/>
          </a:xfrm>
          <a:prstGeom prst="clou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+,-</a:t>
            </a:r>
            <a:endParaRPr lang="zh-CN" altLang="en-US" b="1" dirty="0"/>
          </a:p>
        </p:txBody>
      </p:sp>
      <p:cxnSp>
        <p:nvCxnSpPr>
          <p:cNvPr id="58" name="直接箭头连接符 57"/>
          <p:cNvCxnSpPr>
            <a:stCxn id="48" idx="0"/>
            <a:endCxn id="20" idx="2"/>
          </p:cNvCxnSpPr>
          <p:nvPr/>
        </p:nvCxnSpPr>
        <p:spPr>
          <a:xfrm flipV="1">
            <a:off x="3537449" y="2657203"/>
            <a:ext cx="401769" cy="12655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43" idx="3"/>
          </p:cNvCxnSpPr>
          <p:nvPr/>
        </p:nvCxnSpPr>
        <p:spPr>
          <a:xfrm>
            <a:off x="10098858" y="2652410"/>
            <a:ext cx="245614" cy="10650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云形 63"/>
          <p:cNvSpPr/>
          <p:nvPr/>
        </p:nvSpPr>
        <p:spPr>
          <a:xfrm>
            <a:off x="6978419" y="3435025"/>
            <a:ext cx="2090745" cy="1020012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&gt;,&lt;,&gt;=,&lt;=,==,!=</a:t>
            </a:r>
            <a:endParaRPr lang="zh-CN" altLang="en-US" b="1" dirty="0"/>
          </a:p>
        </p:txBody>
      </p:sp>
      <p:sp>
        <p:nvSpPr>
          <p:cNvPr id="65" name="云形 64"/>
          <p:cNvSpPr/>
          <p:nvPr/>
        </p:nvSpPr>
        <p:spPr>
          <a:xfrm>
            <a:off x="11300842" y="2369110"/>
            <a:ext cx="746389" cy="57618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=</a:t>
            </a:r>
            <a:endParaRPr lang="zh-CN" altLang="en-US" b="1" dirty="0"/>
          </a:p>
        </p:txBody>
      </p:sp>
      <p:cxnSp>
        <p:nvCxnSpPr>
          <p:cNvPr id="66" name="直接箭头连接符 65"/>
          <p:cNvCxnSpPr>
            <a:endCxn id="40" idx="2"/>
          </p:cNvCxnSpPr>
          <p:nvPr/>
        </p:nvCxnSpPr>
        <p:spPr>
          <a:xfrm flipV="1">
            <a:off x="8472264" y="2588071"/>
            <a:ext cx="611128" cy="9052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云形 19"/>
          <p:cNvSpPr/>
          <p:nvPr/>
        </p:nvSpPr>
        <p:spPr>
          <a:xfrm>
            <a:off x="3935930" y="2225155"/>
            <a:ext cx="1060015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&lt;&lt;</a:t>
            </a:r>
          </a:p>
          <a:p>
            <a:pPr algn="ctr"/>
            <a:r>
              <a:rPr lang="en-US" altLang="zh-CN" b="1" dirty="0"/>
              <a:t>&gt;&gt;</a:t>
            </a:r>
            <a:endParaRPr lang="zh-CN" altLang="en-US" b="1" dirty="0"/>
          </a:p>
        </p:txBody>
      </p:sp>
      <p:cxnSp>
        <p:nvCxnSpPr>
          <p:cNvPr id="21" name="直接箭头连接符 20"/>
          <p:cNvCxnSpPr>
            <a:stCxn id="20" idx="0"/>
            <a:endCxn id="24" idx="2"/>
          </p:cNvCxnSpPr>
          <p:nvPr/>
        </p:nvCxnSpPr>
        <p:spPr>
          <a:xfrm>
            <a:off x="4995061" y="2657203"/>
            <a:ext cx="455044" cy="12655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云形 23"/>
          <p:cNvSpPr/>
          <p:nvPr/>
        </p:nvSpPr>
        <p:spPr>
          <a:xfrm>
            <a:off x="5447929" y="3595174"/>
            <a:ext cx="701869" cy="655083"/>
          </a:xfrm>
          <a:prstGeom prst="clou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&amp;</a:t>
            </a:r>
            <a:endParaRPr lang="zh-CN" altLang="en-US" b="1" dirty="0"/>
          </a:p>
        </p:txBody>
      </p:sp>
      <p:sp>
        <p:nvSpPr>
          <p:cNvPr id="25" name="云形 24"/>
          <p:cNvSpPr/>
          <p:nvPr/>
        </p:nvSpPr>
        <p:spPr>
          <a:xfrm>
            <a:off x="6742745" y="2225155"/>
            <a:ext cx="518510" cy="635102"/>
          </a:xfrm>
          <a:prstGeom prst="clou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|</a:t>
            </a:r>
            <a:endParaRPr lang="zh-CN" altLang="en-US" b="1" dirty="0"/>
          </a:p>
        </p:txBody>
      </p:sp>
      <p:cxnSp>
        <p:nvCxnSpPr>
          <p:cNvPr id="26" name="直接箭头连接符 25"/>
          <p:cNvCxnSpPr>
            <a:stCxn id="24" idx="0"/>
            <a:endCxn id="25" idx="2"/>
          </p:cNvCxnSpPr>
          <p:nvPr/>
        </p:nvCxnSpPr>
        <p:spPr>
          <a:xfrm flipV="1">
            <a:off x="6149213" y="2542707"/>
            <a:ext cx="595141" cy="13800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0"/>
            <a:endCxn id="64" idx="3"/>
          </p:cNvCxnSpPr>
          <p:nvPr/>
        </p:nvCxnSpPr>
        <p:spPr>
          <a:xfrm>
            <a:off x="7260823" y="2542707"/>
            <a:ext cx="762968" cy="95063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">
            <a:extLst>
              <a:ext uri="{FF2B5EF4-FFF2-40B4-BE49-F238E27FC236}">
                <a16:creationId xmlns:a16="http://schemas.microsoft.com/office/drawing/2014/main" id="{E69B3407-60DA-4507-B840-C91855AE89B7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" name="艾茵施坦">
            <a:extLst>
              <a:ext uri="{FF2B5EF4-FFF2-40B4-BE49-F238E27FC236}">
                <a16:creationId xmlns:a16="http://schemas.microsoft.com/office/drawing/2014/main" id="{76D3F9D2-4817-4CC7-BFAF-CE7ED8795A7B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28" name="矩形">
            <a:extLst>
              <a:ext uri="{FF2B5EF4-FFF2-40B4-BE49-F238E27FC236}">
                <a16:creationId xmlns:a16="http://schemas.microsoft.com/office/drawing/2014/main" id="{EFF0B120-2EB9-423E-971D-E8D93BA86C38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" name="矩形">
            <a:extLst>
              <a:ext uri="{FF2B5EF4-FFF2-40B4-BE49-F238E27FC236}">
                <a16:creationId xmlns:a16="http://schemas.microsoft.com/office/drawing/2014/main" id="{63E7D265-6559-4CDA-A2A2-581515545021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" name="矩形">
            <a:extLst>
              <a:ext uri="{FF2B5EF4-FFF2-40B4-BE49-F238E27FC236}">
                <a16:creationId xmlns:a16="http://schemas.microsoft.com/office/drawing/2014/main" id="{E430F200-D8FA-4CA2-85D4-C7664981D781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" name="艾茵施坦">
            <a:extLst>
              <a:ext uri="{FF2B5EF4-FFF2-40B4-BE49-F238E27FC236}">
                <a16:creationId xmlns:a16="http://schemas.microsoft.com/office/drawing/2014/main" id="{2F4262B7-BFC0-21D6-3D80-D705A2A9C6B9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DC4143-AD0E-BDB6-35F9-D6B39D9994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4CE2AEB-B01D-D6B6-DDCD-028728D772DB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363985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265" y="347818"/>
            <a:ext cx="5493327" cy="450962"/>
          </a:xfrm>
        </p:spPr>
        <p:txBody>
          <a:bodyPr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对象</a:t>
            </a:r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None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06" y="1141495"/>
            <a:ext cx="10728886" cy="90933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对象</a:t>
            </a:r>
            <a:r>
              <a:rPr lang="en-US" altLang="zh-CN" dirty="0"/>
              <a:t>None</a:t>
            </a:r>
            <a:r>
              <a:rPr lang="zh-CN" altLang="en-US" dirty="0"/>
              <a:t>用于表示数据值的不存在</a:t>
            </a:r>
            <a:r>
              <a:rPr lang="en-US" altLang="zh-CN" dirty="0"/>
              <a:t>,</a:t>
            </a:r>
            <a:r>
              <a:rPr lang="zh-CN" altLang="en-US" dirty="0"/>
              <a:t>但在内存中占用一定的空间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610816" y="1762797"/>
            <a:ext cx="6861776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</a:rPr>
              <a:t>对象</a:t>
            </a:r>
            <a:r>
              <a:rPr lang="en-US" altLang="zh-CN" b="1" dirty="0">
                <a:solidFill>
                  <a:schemeClr val="bg1"/>
                </a:solidFill>
              </a:rPr>
              <a:t>None</a:t>
            </a:r>
            <a:r>
              <a:rPr lang="zh-CN" altLang="en-US" b="1" dirty="0">
                <a:solidFill>
                  <a:schemeClr val="bg1"/>
                </a:solidFill>
              </a:rPr>
              <a:t>用于表示数据值的不存在</a:t>
            </a:r>
            <a:r>
              <a:rPr lang="en-US" altLang="zh-CN" b="1" dirty="0">
                <a:solidFill>
                  <a:schemeClr val="bg1"/>
                </a:solidFill>
              </a:rPr>
              <a:t>,</a:t>
            </a:r>
            <a:r>
              <a:rPr lang="zh-CN" altLang="en-US" b="1" dirty="0">
                <a:solidFill>
                  <a:schemeClr val="bg1"/>
                </a:solidFill>
              </a:rPr>
              <a:t>但在内存中占用一定的空间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162" y="2554885"/>
            <a:ext cx="4392488" cy="14401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a=None</a:t>
            </a:r>
            <a:br>
              <a:rPr lang="en-US" altLang="zh-CN" b="1" dirty="0"/>
            </a:br>
            <a:r>
              <a:rPr lang="en-US" altLang="zh-CN" b="1" dirty="0"/>
              <a:t>print(id(a))         </a:t>
            </a:r>
            <a:r>
              <a:rPr lang="en-US" altLang="zh-CN" b="1" i="1" dirty="0"/>
              <a:t>#140725745358976</a:t>
            </a:r>
            <a:br>
              <a:rPr lang="en-US" altLang="zh-CN" b="1" i="1" dirty="0"/>
            </a:br>
            <a:r>
              <a:rPr lang="en-US" altLang="zh-CN" b="1" dirty="0"/>
              <a:t>print(type(a))    </a:t>
            </a:r>
            <a:r>
              <a:rPr lang="en-US" altLang="zh-CN" b="1" i="1" dirty="0"/>
              <a:t>#&lt;class 'NoneType'&gt;</a:t>
            </a:r>
            <a:br>
              <a:rPr lang="en-US" altLang="zh-CN" b="1" i="1" dirty="0"/>
            </a:br>
            <a:r>
              <a:rPr lang="en-US" altLang="zh-CN" b="1" dirty="0"/>
              <a:t>print(a)              </a:t>
            </a:r>
            <a:r>
              <a:rPr lang="en-US" altLang="zh-CN" b="1" i="1" dirty="0"/>
              <a:t>#None</a:t>
            </a:r>
            <a:br>
              <a:rPr lang="en-US" altLang="zh-CN" b="1" i="1" dirty="0"/>
            </a:br>
            <a:endParaRPr lang="zh-CN" altLang="en-US" b="1" dirty="0"/>
          </a:p>
        </p:txBody>
      </p:sp>
      <p:sp>
        <p:nvSpPr>
          <p:cNvPr id="21" name="圆角矩形 20"/>
          <p:cNvSpPr/>
          <p:nvPr/>
        </p:nvSpPr>
        <p:spPr>
          <a:xfrm>
            <a:off x="688549" y="4139061"/>
            <a:ext cx="6861776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</a:rPr>
              <a:t>经常用于变量的初始化，或将变量重置为‘数据不存在状态’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667600" y="1834805"/>
            <a:ext cx="3888432" cy="23042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a=</a:t>
            </a:r>
            <a:r>
              <a:rPr lang="en-US" altLang="zh-CN" b="1" dirty="0"/>
              <a:t>None</a:t>
            </a:r>
            <a:br>
              <a:rPr lang="en-US" altLang="zh-CN" b="1" dirty="0"/>
            </a:br>
            <a:r>
              <a:rPr lang="en-US" altLang="zh-CN" dirty="0"/>
              <a:t>print(a)</a:t>
            </a:r>
            <a:br>
              <a:rPr lang="en-US" altLang="zh-CN" dirty="0"/>
            </a:br>
            <a:r>
              <a:rPr lang="en-US" altLang="zh-CN" dirty="0"/>
              <a:t>b=20</a:t>
            </a:r>
            <a:br>
              <a:rPr lang="en-US" altLang="zh-CN" dirty="0"/>
            </a:br>
            <a:r>
              <a:rPr lang="en-US" altLang="zh-CN" dirty="0"/>
              <a:t>print(b)</a:t>
            </a:r>
            <a:br>
              <a:rPr lang="en-US" altLang="zh-CN" dirty="0"/>
            </a:br>
            <a:r>
              <a:rPr lang="en-US" altLang="zh-CN" dirty="0"/>
              <a:t>b=</a:t>
            </a:r>
            <a:r>
              <a:rPr lang="en-US" altLang="zh-CN" b="1" dirty="0"/>
              <a:t>None </a:t>
            </a:r>
            <a:r>
              <a:rPr lang="en-US" altLang="zh-CN" i="1" dirty="0"/>
              <a:t>#</a:t>
            </a:r>
            <a:r>
              <a:rPr lang="zh-CN" altLang="en-US" i="1" dirty="0"/>
              <a:t>重置为数据值不存在状态</a:t>
            </a:r>
            <a:br>
              <a:rPr lang="zh-CN" altLang="en-US" i="1" dirty="0"/>
            </a:br>
            <a:r>
              <a:rPr lang="en-US" altLang="zh-CN" dirty="0"/>
              <a:t>print(b)</a:t>
            </a:r>
            <a:endParaRPr lang="zh-CN" altLang="en-US" b="1" dirty="0"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433DABA1-7E37-4B40-A75E-27F69E901214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F87A0AD7-8424-469B-BDAB-9765A6753FA0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25A6D396-A22D-483A-A98C-B65727C30965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47CF7D08-D506-4A07-85EB-8D57FA4F69EE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4AE2E738-2EF9-4648-96A4-3ED24DFC8CFA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4" name="艾茵施坦">
            <a:extLst>
              <a:ext uri="{FF2B5EF4-FFF2-40B4-BE49-F238E27FC236}">
                <a16:creationId xmlns:a16="http://schemas.microsoft.com/office/drawing/2014/main" id="{5C366978-A2A2-9598-6E09-268C80728B89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7AC86D-6E42-292A-3E83-73CC26E8C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6B705BF-DD3A-A1EC-55F7-FAA64FE851FE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265040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2356454" y="2195647"/>
            <a:ext cx="1694541" cy="79208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name=</a:t>
            </a:r>
            <a:r>
              <a:rPr lang="en-US" altLang="zh-CN" b="1"/>
              <a:t>‘</a:t>
            </a:r>
            <a:r>
              <a:rPr lang="zh-CN" altLang="en-US" b="1"/>
              <a:t>黑猫</a:t>
            </a:r>
            <a:r>
              <a:rPr lang="en-US" altLang="zh-CN" b="1"/>
              <a:t>’</a:t>
            </a:r>
            <a:br>
              <a:rPr lang="en-US" altLang="zh-CN" b="1" dirty="0"/>
            </a:br>
            <a:r>
              <a:rPr lang="en-US" altLang="zh-CN"/>
              <a:t>name=</a:t>
            </a:r>
            <a:r>
              <a:rPr lang="en-US" altLang="zh-CN" b="1"/>
              <a:t>‘</a:t>
            </a:r>
            <a:r>
              <a:rPr lang="zh-CN" altLang="en-US" b="1"/>
              <a:t>花猫</a:t>
            </a:r>
            <a:r>
              <a:rPr lang="en-US" altLang="zh-CN" b="1"/>
              <a:t>'</a:t>
            </a:r>
            <a:endParaRPr lang="zh-CN" altLang="en-US" b="1" dirty="0"/>
          </a:p>
        </p:txBody>
      </p:sp>
      <p:sp>
        <p:nvSpPr>
          <p:cNvPr id="23" name="圆角矩形 22"/>
          <p:cNvSpPr/>
          <p:nvPr/>
        </p:nvSpPr>
        <p:spPr>
          <a:xfrm>
            <a:off x="7963338" y="2320391"/>
            <a:ext cx="1872208" cy="18722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id:84834234</a:t>
            </a:r>
          </a:p>
          <a:p>
            <a:endParaRPr lang="en-US" altLang="zh-CN" b="1" dirty="0"/>
          </a:p>
          <a:p>
            <a:r>
              <a:rPr lang="en-US" altLang="zh-CN" b="1" dirty="0"/>
              <a:t>type:str</a:t>
            </a:r>
          </a:p>
          <a:p>
            <a:endParaRPr lang="en-US" altLang="zh-CN" b="1" dirty="0"/>
          </a:p>
          <a:p>
            <a:r>
              <a:rPr lang="en-US" altLang="zh-CN" b="1"/>
              <a:t>value:’</a:t>
            </a:r>
            <a:r>
              <a:rPr lang="zh-CN" altLang="en-US" b="1"/>
              <a:t>黑猫</a:t>
            </a:r>
            <a:r>
              <a:rPr lang="en-US" altLang="zh-CN" b="1"/>
              <a:t>’</a:t>
            </a:r>
            <a:endParaRPr lang="zh-CN" altLang="en-US" b="1" dirty="0"/>
          </a:p>
        </p:txBody>
      </p:sp>
      <p:sp>
        <p:nvSpPr>
          <p:cNvPr id="24" name="圆角矩形 23"/>
          <p:cNvSpPr/>
          <p:nvPr/>
        </p:nvSpPr>
        <p:spPr>
          <a:xfrm>
            <a:off x="5305012" y="2474043"/>
            <a:ext cx="1578206" cy="5136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234453556</a:t>
            </a: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6793164" y="2841727"/>
            <a:ext cx="1080120" cy="19894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98942" y="213572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7963338" y="4473123"/>
            <a:ext cx="2542100" cy="18722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id:234453556</a:t>
            </a:r>
          </a:p>
          <a:p>
            <a:endParaRPr lang="en-US" altLang="zh-CN" b="1" dirty="0"/>
          </a:p>
          <a:p>
            <a:r>
              <a:rPr lang="en-US" altLang="zh-CN" b="1" dirty="0"/>
              <a:t>type:str</a:t>
            </a:r>
          </a:p>
          <a:p>
            <a:endParaRPr lang="en-US" altLang="zh-CN" b="1" dirty="0"/>
          </a:p>
          <a:p>
            <a:r>
              <a:rPr lang="en-US" altLang="zh-CN" b="1"/>
              <a:t>value:’</a:t>
            </a:r>
            <a:r>
              <a:rPr lang="zh-CN" altLang="en-US" b="1"/>
              <a:t>花猫</a:t>
            </a:r>
            <a:r>
              <a:rPr lang="en-US" altLang="zh-CN" b="1"/>
              <a:t>’</a:t>
            </a:r>
            <a:endParaRPr lang="zh-CN" altLang="en-US" b="1" dirty="0"/>
          </a:p>
        </p:txBody>
      </p:sp>
      <p:sp>
        <p:nvSpPr>
          <p:cNvPr id="21" name="云形标注 20"/>
          <p:cNvSpPr/>
          <p:nvPr/>
        </p:nvSpPr>
        <p:spPr>
          <a:xfrm>
            <a:off x="9049428" y="1335951"/>
            <a:ext cx="2016224" cy="799775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内存垃圾</a:t>
            </a:r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0E6A4F1C-0D1E-41FC-9AB9-6CF06EAC51EF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2F49F837-56B9-4860-8573-C8ECBCCB4268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2FDEEE3D-316B-4ABD-A2B2-21D152E1F04B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矩形">
            <a:extLst>
              <a:ext uri="{FF2B5EF4-FFF2-40B4-BE49-F238E27FC236}">
                <a16:creationId xmlns:a16="http://schemas.microsoft.com/office/drawing/2014/main" id="{6EC5037A-F30C-4456-9583-F236AA3D6C9F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B6F02E68-06DC-453A-8B86-EB6E10C08D99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" name="艾茵施坦">
            <a:extLst>
              <a:ext uri="{FF2B5EF4-FFF2-40B4-BE49-F238E27FC236}">
                <a16:creationId xmlns:a16="http://schemas.microsoft.com/office/drawing/2014/main" id="{F158C691-04E4-664E-C626-49DCDF33C7CA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663376-8C95-7FCC-8B78-A457362B96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D482091-348D-194B-4CD7-31B6259B9322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239366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2709" y="149407"/>
            <a:ext cx="5167745" cy="784340"/>
          </a:xfrm>
        </p:spPr>
        <p:txBody>
          <a:bodyPr/>
          <a:lstStyle/>
          <a:p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Python</a:t>
            </a: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中的标识符和保留字</a:t>
            </a:r>
          </a:p>
        </p:txBody>
      </p:sp>
      <p:sp>
        <p:nvSpPr>
          <p:cNvPr id="60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92" y="1028417"/>
            <a:ext cx="10512862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我的保留字</a:t>
            </a:r>
            <a:endParaRPr lang="en-US" altLang="zh-CN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有一些单词被我赋予了特定的意义，这些单词你在给你的任何对象起名字的时候都不能用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我的规则你必须要知道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变量、函数、类、模块和其它对象的起的名字就叫标识符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2071936" y="2710071"/>
            <a:ext cx="4032448" cy="79208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import  keyword</a:t>
            </a:r>
            <a:br>
              <a:rPr lang="en-US" altLang="zh-CN" b="1" dirty="0"/>
            </a:br>
            <a:r>
              <a:rPr lang="en-US" altLang="zh-CN" b="1" dirty="0"/>
              <a:t>print(keyword.kwlist)</a:t>
            </a:r>
            <a:endParaRPr lang="zh-CN" altLang="en-US" b="1" dirty="0"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02743EC4-6929-4516-BFB0-ED27A8D683D3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87AE3ED2-4736-4BE5-A18A-295952A70219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C0059FE1-D172-4EB1-9A1D-F636CE5248E3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02DC0C60-8F8E-473B-9625-1122D67E6F5C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99312380-276D-4329-92F2-4E7ECE19ABB1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" name="艾茵施坦">
            <a:extLst>
              <a:ext uri="{FF2B5EF4-FFF2-40B4-BE49-F238E27FC236}">
                <a16:creationId xmlns:a16="http://schemas.microsoft.com/office/drawing/2014/main" id="{1CE159B7-5304-BC0C-AE9A-C20AD6298856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C9809D9-15F1-D9E7-19A9-3B915320A7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6F1E0F7-F065-5282-130C-5162764EAC8A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9288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横卷形 1"/>
          <p:cNvSpPr/>
          <p:nvPr/>
        </p:nvSpPr>
        <p:spPr>
          <a:xfrm>
            <a:off x="2565664" y="1243104"/>
            <a:ext cx="5688632" cy="4205955"/>
          </a:xfrm>
          <a:prstGeom prst="horizontalScroll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149840" y="1976315"/>
            <a:ext cx="3528392" cy="5924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字母、数字、下划线</a:t>
            </a:r>
            <a:r>
              <a:rPr lang="en-US" altLang="zh-CN" b="1" dirty="0"/>
              <a:t>_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140168" y="2689197"/>
            <a:ext cx="3528392" cy="5924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不能以数字开头</a:t>
            </a:r>
            <a:endParaRPr lang="en-US" altLang="zh-CN" b="1" dirty="0"/>
          </a:p>
        </p:txBody>
      </p:sp>
      <p:sp>
        <p:nvSpPr>
          <p:cNvPr id="5" name="圆角矩形 4"/>
          <p:cNvSpPr/>
          <p:nvPr/>
        </p:nvSpPr>
        <p:spPr>
          <a:xfrm>
            <a:off x="4173010" y="3432836"/>
            <a:ext cx="3528392" cy="5924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不能</a:t>
            </a:r>
            <a:r>
              <a:rPr lang="zh-CN" altLang="en-US" b="1"/>
              <a:t>是</a:t>
            </a:r>
            <a:r>
              <a:rPr lang="en-US" altLang="zh-CN" b="1"/>
              <a:t>Python</a:t>
            </a:r>
            <a:r>
              <a:rPr lang="zh-CN" altLang="en-US" b="1"/>
              <a:t>的</a:t>
            </a:r>
            <a:r>
              <a:rPr lang="zh-CN" altLang="en-US" b="1" dirty="0"/>
              <a:t>保留字</a:t>
            </a:r>
            <a:endParaRPr lang="en-US" altLang="zh-CN" b="1" dirty="0"/>
          </a:p>
        </p:txBody>
      </p:sp>
      <p:sp>
        <p:nvSpPr>
          <p:cNvPr id="6" name="圆角矩形 5"/>
          <p:cNvSpPr/>
          <p:nvPr/>
        </p:nvSpPr>
        <p:spPr>
          <a:xfrm>
            <a:off x="4162770" y="4177661"/>
            <a:ext cx="3528392" cy="5924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严格区分大小写</a:t>
            </a:r>
            <a:endParaRPr lang="en-US" altLang="zh-CN" b="1" dirty="0"/>
          </a:p>
        </p:txBody>
      </p:sp>
      <p:sp>
        <p:nvSpPr>
          <p:cNvPr id="7" name="圆角矩形 6"/>
          <p:cNvSpPr/>
          <p:nvPr/>
        </p:nvSpPr>
        <p:spPr>
          <a:xfrm>
            <a:off x="3357752" y="1976315"/>
            <a:ext cx="576064" cy="279377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标</a:t>
            </a:r>
            <a:endParaRPr lang="en-US" altLang="zh-CN" b="1"/>
          </a:p>
          <a:p>
            <a:pPr algn="ctr"/>
            <a:r>
              <a:rPr lang="zh-CN" altLang="en-US" b="1"/>
              <a:t>识</a:t>
            </a:r>
            <a:endParaRPr lang="en-US" altLang="zh-CN" b="1"/>
          </a:p>
          <a:p>
            <a:pPr algn="ctr"/>
            <a:r>
              <a:rPr lang="zh-CN" altLang="en-US" b="1"/>
              <a:t>符</a:t>
            </a:r>
            <a:endParaRPr lang="en-US" altLang="zh-CN" b="1"/>
          </a:p>
          <a:p>
            <a:pPr algn="ctr"/>
            <a:r>
              <a:rPr lang="zh-CN" altLang="en-US" b="1"/>
              <a:t>命</a:t>
            </a:r>
            <a:endParaRPr lang="en-US" altLang="zh-CN" b="1"/>
          </a:p>
          <a:p>
            <a:pPr algn="ctr"/>
            <a:r>
              <a:rPr lang="zh-CN" altLang="en-US" b="1"/>
              <a:t>名</a:t>
            </a:r>
            <a:endParaRPr lang="en-US" altLang="zh-CN" b="1" dirty="0"/>
          </a:p>
          <a:p>
            <a:pPr algn="ctr"/>
            <a:r>
              <a:rPr lang="zh-CN" altLang="en-US" b="1" dirty="0"/>
              <a:t>规则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958845" y="349627"/>
            <a:ext cx="8441582" cy="6345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标识符命名规则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95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7116" y="299678"/>
            <a:ext cx="4227209" cy="423319"/>
          </a:xfrm>
        </p:spPr>
        <p:txBody>
          <a:bodyPr>
            <a:normAutofit fontScale="90000"/>
          </a:bodyPr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数据类型</a:t>
            </a:r>
          </a:p>
        </p:txBody>
      </p:sp>
      <p:sp>
        <p:nvSpPr>
          <p:cNvPr id="60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00" y="850210"/>
            <a:ext cx="9448408" cy="22760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常用的数据类型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整数类型   </a:t>
            </a:r>
            <a:r>
              <a:rPr lang="en-US" altLang="zh-CN" dirty="0">
                <a:sym typeface="Wingdings" panose="05000000000000000000" pitchFamily="2" charset="2"/>
              </a:rPr>
              <a:t>int   98     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浮点数类型</a:t>
            </a:r>
            <a:r>
              <a:rPr lang="en-US" altLang="zh-CN" dirty="0">
                <a:sym typeface="Wingdings" panose="05000000000000000000" pitchFamily="2" charset="2"/>
              </a:rPr>
              <a:t>float 3.14159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布尔类型  </a:t>
            </a:r>
            <a:r>
              <a:rPr lang="en-US" altLang="zh-CN" dirty="0">
                <a:sym typeface="Wingdings" panose="05000000000000000000" pitchFamily="2" charset="2"/>
              </a:rPr>
              <a:t>bool True ,False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字符串类型</a:t>
            </a:r>
            <a:r>
              <a:rPr lang="en-US" altLang="zh-CN" dirty="0">
                <a:sym typeface="Wingdings" panose="05000000000000000000" pitchFamily="2" charset="2"/>
              </a:rPr>
              <a:t>str  ’</a:t>
            </a:r>
            <a:r>
              <a:rPr lang="zh-CN" altLang="en-US" dirty="0">
                <a:sym typeface="Wingdings" panose="05000000000000000000" pitchFamily="2" charset="2"/>
              </a:rPr>
              <a:t>人生苦短，我用</a:t>
            </a:r>
            <a:r>
              <a:rPr lang="en-US" altLang="zh-CN" dirty="0">
                <a:sym typeface="Wingdings" panose="05000000000000000000" pitchFamily="2" charset="2"/>
              </a:rPr>
              <a:t>Python’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 txBox="1">
            <a:spLocks/>
          </p:cNvSpPr>
          <p:nvPr/>
        </p:nvSpPr>
        <p:spPr>
          <a:xfrm>
            <a:off x="168700" y="3258518"/>
            <a:ext cx="9016360" cy="278010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整数类型</a:t>
            </a:r>
            <a:endParaRPr lang="en-US" altLang="zh-CN" i="1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i="1"/>
              <a:t>英文为</a:t>
            </a:r>
            <a:r>
              <a:rPr lang="en-US" altLang="zh-CN" i="1"/>
              <a:t>integer</a:t>
            </a:r>
            <a:r>
              <a:rPr lang="zh-CN" altLang="en-US" i="1"/>
              <a:t>，简写为</a:t>
            </a:r>
            <a:r>
              <a:rPr lang="en-US" altLang="zh-CN" i="1"/>
              <a:t>int</a:t>
            </a:r>
            <a:r>
              <a:rPr lang="zh-CN" altLang="en-US" i="1"/>
              <a:t>，可以表示</a:t>
            </a:r>
            <a:r>
              <a:rPr lang="zh-CN" altLang="en-US"/>
              <a:t>正数、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</a:t>
            </a:r>
            <a:r>
              <a:rPr lang="zh-CN" altLang="en-US"/>
              <a:t>负数和零</a:t>
            </a:r>
            <a:endParaRPr lang="en-US" altLang="zh-CN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/>
              <a:t>整数的不同进制表示方式</a:t>
            </a:r>
            <a:endParaRPr lang="en-US" altLang="zh-CN"/>
          </a:p>
          <a:p>
            <a:pPr lvl="2"/>
            <a:r>
              <a:rPr lang="zh-CN" altLang="en-US"/>
              <a:t>十进制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默认的进制</a:t>
            </a:r>
            <a:endParaRPr lang="en-US" altLang="zh-CN">
              <a:sym typeface="Wingdings" panose="05000000000000000000" pitchFamily="2" charset="2"/>
            </a:endParaRPr>
          </a:p>
          <a:p>
            <a:pPr lvl="2"/>
            <a:r>
              <a:rPr lang="zh-CN" altLang="en-US" sz="1999"/>
              <a:t>二进制</a:t>
            </a:r>
            <a:r>
              <a:rPr lang="en-US" altLang="zh-CN" sz="1999">
                <a:sym typeface="Wingdings" panose="05000000000000000000" pitchFamily="2" charset="2"/>
              </a:rPr>
              <a:t></a:t>
            </a:r>
            <a:r>
              <a:rPr lang="zh-CN" altLang="en-US" sz="1999"/>
              <a:t>以</a:t>
            </a:r>
            <a:r>
              <a:rPr lang="en-US" altLang="zh-CN" sz="1999"/>
              <a:t>0b</a:t>
            </a:r>
            <a:r>
              <a:rPr lang="zh-CN" altLang="en-US" sz="1999"/>
              <a:t>开头</a:t>
            </a:r>
            <a:endParaRPr lang="en-US" altLang="zh-CN" sz="1999"/>
          </a:p>
          <a:p>
            <a:pPr lvl="2"/>
            <a:r>
              <a:rPr lang="zh-CN" altLang="en-US" sz="1999"/>
              <a:t>八进制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 sz="1999"/>
              <a:t>以</a:t>
            </a:r>
            <a:r>
              <a:rPr lang="en-US" altLang="zh-CN" sz="1999"/>
              <a:t>0o</a:t>
            </a:r>
            <a:r>
              <a:rPr lang="zh-CN" altLang="en-US" sz="1999"/>
              <a:t>开头</a:t>
            </a:r>
            <a:endParaRPr lang="en-US" altLang="zh-CN" sz="1999"/>
          </a:p>
          <a:p>
            <a:pPr lvl="2"/>
            <a:r>
              <a:rPr lang="zh-CN" altLang="en-US" sz="1999"/>
              <a:t>十六进制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en-US" altLang="zh-CN" sz="1999"/>
              <a:t>0x</a:t>
            </a:r>
            <a:r>
              <a:rPr lang="zh-CN" altLang="en-US" sz="1999"/>
              <a:t>开头</a:t>
            </a:r>
            <a:endParaRPr lang="en-US" altLang="zh-CN" sz="1999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lvl="2"/>
            <a:endParaRPr lang="en-US" altLang="zh-CN"/>
          </a:p>
          <a:p>
            <a:pPr lvl="1"/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457063" lvl="1" indent="0">
              <a:buFont typeface="Arial" panose="020B0604020202020204" pitchFamily="34" charset="0"/>
              <a:buNone/>
            </a:pPr>
            <a:endParaRPr lang="en-US" altLang="zh-CN"/>
          </a:p>
          <a:p>
            <a:pPr lvl="1"/>
            <a:endParaRPr lang="en-US" altLang="zh-CN" dirty="0"/>
          </a:p>
        </p:txBody>
      </p:sp>
      <p:pic>
        <p:nvPicPr>
          <p:cNvPr id="8" name="Picture 2" descr="C:\Users\ADMINI~1\AppData\Local\Temp\__nyf7_clip_images\image_5e52658c_727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327" y="2890732"/>
            <a:ext cx="5372776" cy="337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C82271A9-5DEE-4DA6-A619-3FAA2014DC3E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29ED60B4-8915-4DD0-AACD-5EB53EE3F17E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B6D367FC-F4E5-4360-8432-0B595540A3E9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BF643E92-09DD-48F5-844F-6DB30F5098C3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1B6A609C-EA0C-48FC-9115-F37A44094ECC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" name="艾茵施坦">
            <a:extLst>
              <a:ext uri="{FF2B5EF4-FFF2-40B4-BE49-F238E27FC236}">
                <a16:creationId xmlns:a16="http://schemas.microsoft.com/office/drawing/2014/main" id="{327CAE62-84EF-E0AF-6E6E-D74DFDA21986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3E2D5F-6BD6-27A1-B8A9-B3F81AD741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1945131-35B2-27E8-DD3B-46D228ED237F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82324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10" y="931101"/>
            <a:ext cx="9016360" cy="41237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浮点类型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浮点数整数部分和小数部分组成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浮点数存储不精确性</a:t>
            </a:r>
            <a:endParaRPr lang="en-US" altLang="zh-CN" dirty="0"/>
          </a:p>
          <a:p>
            <a:pPr lvl="2"/>
            <a:r>
              <a:rPr lang="zh-CN" altLang="en-US" dirty="0"/>
              <a:t>使用浮点数进行计算时，可能会出现小数位数不确定的情况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解决方案</a:t>
            </a:r>
            <a:endParaRPr lang="en-US" altLang="zh-CN" dirty="0"/>
          </a:p>
          <a:p>
            <a:pPr lvl="3"/>
            <a:r>
              <a:rPr lang="zh-CN" altLang="en-US" dirty="0"/>
              <a:t>导入模块</a:t>
            </a:r>
            <a:r>
              <a:rPr lang="en-US" altLang="zh-CN" dirty="0"/>
              <a:t>decimal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8" name="圆角矩形 7"/>
          <p:cNvSpPr/>
          <p:nvPr/>
        </p:nvSpPr>
        <p:spPr>
          <a:xfrm>
            <a:off x="1380666" y="2836223"/>
            <a:ext cx="4824536" cy="7200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/>
          </a:p>
          <a:p>
            <a:r>
              <a:rPr lang="en-US" altLang="zh-CN" b="1" dirty="0"/>
              <a:t>print(1.1+2.2) </a:t>
            </a:r>
            <a:r>
              <a:rPr lang="en-US" altLang="zh-CN" b="1" i="1" dirty="0"/>
              <a:t>#3.3000000000000003</a:t>
            </a:r>
            <a:br>
              <a:rPr lang="en-US" altLang="zh-CN" b="1" i="1" dirty="0"/>
            </a:br>
            <a:r>
              <a:rPr lang="en-US" altLang="zh-CN" b="1" dirty="0"/>
              <a:t>print(1.1+2.1) </a:t>
            </a:r>
            <a:r>
              <a:rPr lang="en-US" altLang="zh-CN" b="1" i="1" dirty="0"/>
              <a:t>#3.2</a:t>
            </a:r>
            <a:br>
              <a:rPr lang="en-US" altLang="zh-CN" i="1" dirty="0"/>
            </a:br>
            <a:endParaRPr lang="zh-CN" altLang="en-US" b="1" dirty="0"/>
          </a:p>
        </p:txBody>
      </p:sp>
      <p:sp>
        <p:nvSpPr>
          <p:cNvPr id="9" name="圆角矩形 8"/>
          <p:cNvSpPr/>
          <p:nvPr/>
        </p:nvSpPr>
        <p:spPr>
          <a:xfrm>
            <a:off x="1362310" y="4694843"/>
            <a:ext cx="4824536" cy="7200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/>
          </a:p>
          <a:p>
            <a:r>
              <a:rPr lang="en-US" altLang="zh-CN" b="1" dirty="0"/>
              <a:t>from </a:t>
            </a:r>
            <a:r>
              <a:rPr lang="en-US" altLang="zh-CN" dirty="0"/>
              <a:t>decimal </a:t>
            </a:r>
            <a:r>
              <a:rPr lang="en-US" altLang="zh-CN" b="1" dirty="0"/>
              <a:t>import </a:t>
            </a:r>
            <a:r>
              <a:rPr lang="en-US" altLang="zh-CN" dirty="0"/>
              <a:t>Decimal</a:t>
            </a:r>
            <a:br>
              <a:rPr lang="en-US" altLang="zh-CN" dirty="0"/>
            </a:br>
            <a:r>
              <a:rPr lang="en-US" altLang="zh-CN" dirty="0"/>
              <a:t>print(Decimal(</a:t>
            </a:r>
            <a:r>
              <a:rPr lang="en-US" altLang="zh-CN" b="1" dirty="0"/>
              <a:t>'1.1'</a:t>
            </a:r>
            <a:r>
              <a:rPr lang="en-US" altLang="zh-CN" dirty="0"/>
              <a:t>)+Decimal(</a:t>
            </a:r>
            <a:r>
              <a:rPr lang="en-US" altLang="zh-CN" b="1" dirty="0"/>
              <a:t>'2.2'</a:t>
            </a:r>
            <a:r>
              <a:rPr lang="en-US" altLang="zh-CN" dirty="0"/>
              <a:t>)) </a:t>
            </a:r>
            <a:r>
              <a:rPr lang="en-US" altLang="zh-CN" i="1" dirty="0"/>
              <a:t># 3.3</a:t>
            </a:r>
            <a:br>
              <a:rPr lang="en-US" altLang="zh-CN" i="1" dirty="0"/>
            </a:br>
            <a:endParaRPr lang="zh-CN" altLang="en-US" b="1" dirty="0"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ABF8D1C1-D659-4026-A629-100574B7FD41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1AEDDEFC-94EF-45C7-9BF3-4F6C77F343D2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81C6E9CC-6C9F-4379-A9D7-B32956AE52F7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8937CA51-463E-4F72-9819-CC91C3BA7406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088CBB06-61A7-4131-A2E1-C33B4FF0C780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" name="艾茵施坦">
            <a:extLst>
              <a:ext uri="{FF2B5EF4-FFF2-40B4-BE49-F238E27FC236}">
                <a16:creationId xmlns:a16="http://schemas.microsoft.com/office/drawing/2014/main" id="{0D2427D1-D117-2395-5D2E-CA091C1042F9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831AE9-BB32-089B-F0EF-FA032EF74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A3E47CB-35D8-3D49-7A1C-10524064DBAA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15015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 bwMode="auto">
          <a:xfrm>
            <a:off x="554445" y="1096978"/>
            <a:ext cx="10566400" cy="4064000"/>
            <a:chOff x="384" y="2208"/>
            <a:chExt cx="4992" cy="192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84" y="2448"/>
              <a:ext cx="49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 flipV="1">
              <a:off x="2880" y="2256"/>
              <a:ext cx="0" cy="1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768" y="2208"/>
              <a:ext cx="436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整数部分</a:t>
              </a:r>
              <a:r>
                <a:rPr kumimoji="1" lang="zh-CN" altLang="en-US" sz="2667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（除</a:t>
              </a:r>
              <a:r>
                <a:rPr kumimoji="1" lang="en-US" altLang="zh-CN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取余法）</a:t>
              </a:r>
              <a:r>
                <a:rPr kumimoji="1" lang="zh-CN" altLang="en-US" sz="2667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       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小数部分</a:t>
              </a:r>
              <a:r>
                <a:rPr kumimoji="1" lang="zh-CN" altLang="en-US" sz="2667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（乘</a:t>
              </a:r>
              <a:r>
                <a:rPr kumimoji="1" lang="en-US" altLang="zh-CN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取整法）</a:t>
              </a:r>
            </a:p>
          </p:txBody>
        </p:sp>
      </p:grpSp>
      <p:grpSp>
        <p:nvGrpSpPr>
          <p:cNvPr id="6" name="Group 13"/>
          <p:cNvGrpSpPr/>
          <p:nvPr/>
        </p:nvGrpSpPr>
        <p:grpSpPr bwMode="auto">
          <a:xfrm>
            <a:off x="1468845" y="2011379"/>
            <a:ext cx="3556000" cy="954616"/>
            <a:chOff x="960" y="2640"/>
            <a:chExt cx="1680" cy="451"/>
          </a:xfrm>
        </p:grpSpPr>
        <p:sp>
          <p:nvSpPr>
            <p:cNvPr id="7" name="Rectangle 14"/>
            <p:cNvSpPr>
              <a:spLocks noChangeArrowheads="1"/>
            </p:cNvSpPr>
            <p:nvPr/>
          </p:nvSpPr>
          <p:spPr bwMode="auto">
            <a:xfrm>
              <a:off x="960" y="2640"/>
              <a:ext cx="1680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2        18       ......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余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</a:p>
            <a:p>
              <a:pPr eaLnBrk="0" hangingPunct="0">
                <a:spcBef>
                  <a:spcPct val="10000"/>
                </a:spcBef>
              </a:pP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   9</a:t>
              </a:r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1152" y="2688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1152" y="2880"/>
              <a:ext cx="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0" name="Group 17"/>
          <p:cNvGrpSpPr/>
          <p:nvPr/>
        </p:nvGrpSpPr>
        <p:grpSpPr bwMode="auto">
          <a:xfrm>
            <a:off x="1716496" y="2474926"/>
            <a:ext cx="3105149" cy="912283"/>
            <a:chOff x="1077" y="2859"/>
            <a:chExt cx="1467" cy="431"/>
          </a:xfrm>
        </p:grpSpPr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1077" y="2859"/>
              <a:ext cx="146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2                ......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余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  <a:p>
              <a:pPr eaLnBrk="0" hangingPunct="0"/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4</a:t>
              </a: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1248" y="2880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1248" y="3072"/>
              <a:ext cx="48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4" name="Group 21"/>
          <p:cNvGrpSpPr/>
          <p:nvPr/>
        </p:nvGrpSpPr>
        <p:grpSpPr bwMode="auto">
          <a:xfrm>
            <a:off x="1875245" y="2883443"/>
            <a:ext cx="3048000" cy="912283"/>
            <a:chOff x="1152" y="3051"/>
            <a:chExt cx="1440" cy="431"/>
          </a:xfrm>
        </p:grpSpPr>
        <p:sp>
          <p:nvSpPr>
            <p:cNvPr id="15" name="Rectangle 22"/>
            <p:cNvSpPr>
              <a:spLocks noChangeArrowheads="1"/>
            </p:cNvSpPr>
            <p:nvPr/>
          </p:nvSpPr>
          <p:spPr bwMode="auto">
            <a:xfrm>
              <a:off x="1152" y="3051"/>
              <a:ext cx="144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2              ......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余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</a:p>
            <a:p>
              <a:pPr eaLnBrk="0" hangingPunct="0"/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2</a:t>
              </a:r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1344" y="3072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>
              <a:off x="1344" y="3264"/>
              <a:ext cx="38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8" name="Group 25"/>
          <p:cNvGrpSpPr/>
          <p:nvPr/>
        </p:nvGrpSpPr>
        <p:grpSpPr bwMode="auto">
          <a:xfrm>
            <a:off x="2048812" y="3272909"/>
            <a:ext cx="2844800" cy="912283"/>
            <a:chOff x="1248" y="3236"/>
            <a:chExt cx="1344" cy="431"/>
          </a:xfrm>
        </p:grpSpPr>
        <p:sp>
          <p:nvSpPr>
            <p:cNvPr id="19" name="Rectangle 26"/>
            <p:cNvSpPr>
              <a:spLocks noChangeArrowheads="1"/>
            </p:cNvSpPr>
            <p:nvPr/>
          </p:nvSpPr>
          <p:spPr bwMode="auto">
            <a:xfrm>
              <a:off x="1248" y="3236"/>
              <a:ext cx="1344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2            ......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余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</a:p>
            <a:p>
              <a:pPr eaLnBrk="0" hangingPunct="0"/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1</a:t>
              </a:r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1440" y="3264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>
              <a:off x="1440" y="3456"/>
              <a:ext cx="28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2" name="Rectangle 29"/>
          <p:cNvSpPr>
            <a:spLocks noChangeArrowheads="1"/>
          </p:cNvSpPr>
          <p:nvPr/>
        </p:nvSpPr>
        <p:spPr bwMode="auto">
          <a:xfrm>
            <a:off x="2484846" y="3687779"/>
            <a:ext cx="23071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 ...... 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余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23" name="Group 30"/>
          <p:cNvGrpSpPr/>
          <p:nvPr/>
        </p:nvGrpSpPr>
        <p:grpSpPr bwMode="auto">
          <a:xfrm>
            <a:off x="2281645" y="2112980"/>
            <a:ext cx="2540000" cy="3022600"/>
            <a:chOff x="1200" y="2640"/>
            <a:chExt cx="1200" cy="1428"/>
          </a:xfrm>
        </p:grpSpPr>
        <p:sp>
          <p:nvSpPr>
            <p:cNvPr id="24" name="Line 31"/>
            <p:cNvSpPr>
              <a:spLocks noChangeShapeType="1"/>
            </p:cNvSpPr>
            <p:nvPr/>
          </p:nvSpPr>
          <p:spPr bwMode="auto">
            <a:xfrm flipV="1">
              <a:off x="2400" y="2640"/>
              <a:ext cx="0" cy="105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5" name="Rectangle 32"/>
            <p:cNvSpPr>
              <a:spLocks noChangeArrowheads="1"/>
            </p:cNvSpPr>
            <p:nvPr/>
          </p:nvSpPr>
          <p:spPr bwMode="auto">
            <a:xfrm>
              <a:off x="1200" y="3792"/>
              <a:ext cx="67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10010</a:t>
              </a:r>
            </a:p>
          </p:txBody>
        </p:sp>
      </p:grp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6955245" y="1622759"/>
            <a:ext cx="1625600" cy="91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0.8125</a:t>
            </a:r>
          </a:p>
          <a:p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×     2</a:t>
            </a:r>
          </a:p>
        </p:txBody>
      </p:sp>
      <p:grpSp>
        <p:nvGrpSpPr>
          <p:cNvPr id="27" name="Group 34"/>
          <p:cNvGrpSpPr/>
          <p:nvPr/>
        </p:nvGrpSpPr>
        <p:grpSpPr bwMode="auto">
          <a:xfrm>
            <a:off x="6548845" y="2414397"/>
            <a:ext cx="4572000" cy="503767"/>
            <a:chOff x="3216" y="2966"/>
            <a:chExt cx="2160" cy="238"/>
          </a:xfrm>
        </p:grpSpPr>
        <p:sp>
          <p:nvSpPr>
            <p:cNvPr id="28" name="Line 35"/>
            <p:cNvSpPr>
              <a:spLocks noChangeShapeType="1"/>
            </p:cNvSpPr>
            <p:nvPr/>
          </p:nvSpPr>
          <p:spPr bwMode="auto">
            <a:xfrm>
              <a:off x="3216" y="3003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9" name="Rectangle 36"/>
            <p:cNvSpPr>
              <a:spLocks noChangeArrowheads="1"/>
            </p:cNvSpPr>
            <p:nvPr/>
          </p:nvSpPr>
          <p:spPr bwMode="auto">
            <a:xfrm>
              <a:off x="3408" y="2966"/>
              <a:ext cx="196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1.625     ......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整数部分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=1</a:t>
              </a:r>
            </a:p>
          </p:txBody>
        </p:sp>
      </p:grpSp>
      <p:grpSp>
        <p:nvGrpSpPr>
          <p:cNvPr id="30" name="Group 37"/>
          <p:cNvGrpSpPr/>
          <p:nvPr/>
        </p:nvGrpSpPr>
        <p:grpSpPr bwMode="auto">
          <a:xfrm>
            <a:off x="6548845" y="2719190"/>
            <a:ext cx="4572000" cy="912283"/>
            <a:chOff x="3216" y="3110"/>
            <a:chExt cx="2160" cy="431"/>
          </a:xfrm>
        </p:grpSpPr>
        <p:sp>
          <p:nvSpPr>
            <p:cNvPr id="31" name="Line 38"/>
            <p:cNvSpPr>
              <a:spLocks noChangeShapeType="1"/>
            </p:cNvSpPr>
            <p:nvPr/>
          </p:nvSpPr>
          <p:spPr bwMode="auto">
            <a:xfrm>
              <a:off x="3216" y="3325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" name="Rectangle 39"/>
            <p:cNvSpPr>
              <a:spLocks noChangeArrowheads="1"/>
            </p:cNvSpPr>
            <p:nvPr/>
          </p:nvSpPr>
          <p:spPr bwMode="auto">
            <a:xfrm>
              <a:off x="3408" y="3110"/>
              <a:ext cx="1968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×     2</a:t>
              </a:r>
            </a:p>
            <a:p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1.25     ......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整数部分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=1</a:t>
              </a:r>
            </a:p>
          </p:txBody>
        </p:sp>
      </p:grpSp>
      <p:grpSp>
        <p:nvGrpSpPr>
          <p:cNvPr id="33" name="Group 40"/>
          <p:cNvGrpSpPr/>
          <p:nvPr/>
        </p:nvGrpSpPr>
        <p:grpSpPr bwMode="auto">
          <a:xfrm>
            <a:off x="6548845" y="3451556"/>
            <a:ext cx="4572000" cy="912283"/>
            <a:chOff x="3216" y="3456"/>
            <a:chExt cx="2160" cy="431"/>
          </a:xfrm>
        </p:grpSpPr>
        <p:sp>
          <p:nvSpPr>
            <p:cNvPr id="34" name="Line 41"/>
            <p:cNvSpPr>
              <a:spLocks noChangeShapeType="1"/>
            </p:cNvSpPr>
            <p:nvPr/>
          </p:nvSpPr>
          <p:spPr bwMode="auto">
            <a:xfrm>
              <a:off x="3216" y="3675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5" name="Rectangle 42"/>
            <p:cNvSpPr>
              <a:spLocks noChangeArrowheads="1"/>
            </p:cNvSpPr>
            <p:nvPr/>
          </p:nvSpPr>
          <p:spPr bwMode="auto">
            <a:xfrm>
              <a:off x="3408" y="3456"/>
              <a:ext cx="1968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×     2</a:t>
              </a:r>
            </a:p>
            <a:p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0.5     ......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整数部分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=0</a:t>
              </a:r>
            </a:p>
          </p:txBody>
        </p:sp>
      </p:grpSp>
      <p:grpSp>
        <p:nvGrpSpPr>
          <p:cNvPr id="36" name="Group 43"/>
          <p:cNvGrpSpPr/>
          <p:nvPr/>
        </p:nvGrpSpPr>
        <p:grpSpPr bwMode="auto">
          <a:xfrm>
            <a:off x="5837645" y="2130760"/>
            <a:ext cx="5181600" cy="3005667"/>
            <a:chOff x="2880" y="2832"/>
            <a:chExt cx="2448" cy="1420"/>
          </a:xfrm>
        </p:grpSpPr>
        <p:sp>
          <p:nvSpPr>
            <p:cNvPr id="37" name="Line 44"/>
            <p:cNvSpPr>
              <a:spLocks noChangeShapeType="1"/>
            </p:cNvSpPr>
            <p:nvPr/>
          </p:nvSpPr>
          <p:spPr bwMode="auto">
            <a:xfrm flipV="1">
              <a:off x="5328" y="2832"/>
              <a:ext cx="0" cy="105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8" name="Rectangle 45"/>
            <p:cNvSpPr>
              <a:spLocks noChangeArrowheads="1"/>
            </p:cNvSpPr>
            <p:nvPr/>
          </p:nvSpPr>
          <p:spPr bwMode="auto">
            <a:xfrm>
              <a:off x="2880" y="3976"/>
              <a:ext cx="59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1"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1101</a:t>
              </a:r>
            </a:p>
          </p:txBody>
        </p:sp>
      </p:grpSp>
      <p:grpSp>
        <p:nvGrpSpPr>
          <p:cNvPr id="39" name="Group 40"/>
          <p:cNvGrpSpPr/>
          <p:nvPr/>
        </p:nvGrpSpPr>
        <p:grpSpPr bwMode="auto">
          <a:xfrm>
            <a:off x="6548845" y="4208479"/>
            <a:ext cx="4572000" cy="912284"/>
            <a:chOff x="3216" y="3456"/>
            <a:chExt cx="2160" cy="431"/>
          </a:xfrm>
        </p:grpSpPr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3216" y="3675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3408" y="3456"/>
              <a:ext cx="1968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×     2</a:t>
              </a:r>
            </a:p>
            <a:p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1.0     ......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整数部分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38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27" y="958810"/>
            <a:ext cx="9016360" cy="41237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布尔类型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用来表示真或假的值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True</a:t>
            </a:r>
            <a:r>
              <a:rPr lang="zh-CN" altLang="en-US" dirty="0"/>
              <a:t>表示真，</a:t>
            </a:r>
            <a:r>
              <a:rPr lang="en-US" altLang="zh-CN" dirty="0"/>
              <a:t>False</a:t>
            </a:r>
            <a:r>
              <a:rPr lang="zh-CN" altLang="en-US" dirty="0"/>
              <a:t>表示假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布尔值可以转化为整数 </a:t>
            </a:r>
            <a:endParaRPr lang="en-US" altLang="zh-CN" dirty="0"/>
          </a:p>
          <a:p>
            <a:pPr lvl="2"/>
            <a:r>
              <a:rPr lang="en-US" altLang="zh-CN"/>
              <a:t>True</a:t>
            </a:r>
            <a:r>
              <a:rPr lang="en-US" altLang="zh-CN">
                <a:sym typeface="Wingdings" panose="05000000000000000000" pitchFamily="2" charset="2"/>
              </a:rPr>
              <a:t>1</a:t>
            </a:r>
          </a:p>
          <a:p>
            <a:pPr lvl="2"/>
            <a:r>
              <a:rPr lang="en-US" altLang="zh-CN">
                <a:sym typeface="Wingdings" panose="05000000000000000000" pitchFamily="2" charset="2"/>
              </a:rPr>
              <a:t>False0</a:t>
            </a:r>
            <a:endParaRPr lang="en-US" altLang="zh-CN"/>
          </a:p>
          <a:p>
            <a:pPr lvl="2"/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9" name="圆角矩形 8"/>
          <p:cNvSpPr/>
          <p:nvPr/>
        </p:nvSpPr>
        <p:spPr>
          <a:xfrm>
            <a:off x="1287875" y="3378874"/>
            <a:ext cx="2232248" cy="7200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print(</a:t>
            </a:r>
            <a:r>
              <a:rPr lang="en-US" altLang="zh-CN" b="1" dirty="0"/>
              <a:t>True</a:t>
            </a:r>
            <a:r>
              <a:rPr lang="en-US" altLang="zh-CN" dirty="0"/>
              <a:t>+1) </a:t>
            </a:r>
            <a:r>
              <a:rPr lang="en-US" altLang="zh-CN" i="1" dirty="0"/>
              <a:t>#2</a:t>
            </a:r>
            <a:br>
              <a:rPr lang="en-US" altLang="zh-CN" i="1" dirty="0"/>
            </a:br>
            <a:r>
              <a:rPr lang="en-US" altLang="zh-CN" dirty="0"/>
              <a:t>print(</a:t>
            </a:r>
            <a:r>
              <a:rPr lang="en-US" altLang="zh-CN" b="1" dirty="0"/>
              <a:t>False</a:t>
            </a:r>
            <a:r>
              <a:rPr lang="en-US" altLang="zh-CN" dirty="0"/>
              <a:t>+1) </a:t>
            </a:r>
            <a:r>
              <a:rPr lang="en-US" altLang="zh-CN" i="1" dirty="0"/>
              <a:t>#1</a:t>
            </a:r>
            <a:endParaRPr lang="zh-CN" altLang="en-US" b="1" dirty="0"/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D9999D1C-DA6A-4A13-8C51-CFA58AA18F1C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艾茵施坦">
            <a:extLst>
              <a:ext uri="{FF2B5EF4-FFF2-40B4-BE49-F238E27FC236}">
                <a16:creationId xmlns:a16="http://schemas.microsoft.com/office/drawing/2014/main" id="{51373E6F-59D3-46C2-B3FD-FDA8447EE773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2D496537-3A7D-4241-B15F-11E07E01E84F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24B730E9-0A49-4C2B-B806-84F96A958216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764E9ED9-2328-4AD7-8CCA-5D924499601A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" name="艾茵施坦">
            <a:extLst>
              <a:ext uri="{FF2B5EF4-FFF2-40B4-BE49-F238E27FC236}">
                <a16:creationId xmlns:a16="http://schemas.microsoft.com/office/drawing/2014/main" id="{23F48B87-25C4-B33D-87C0-BE90BD5461E3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6F2D70-892D-AAFD-298A-177EECE335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8CEDA23-0198-99F3-C84B-1559944B90CC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66690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1300</Words>
  <Application>Microsoft Office PowerPoint</Application>
  <PresentationFormat>宽屏</PresentationFormat>
  <Paragraphs>326</Paragraphs>
  <Slides>22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Hannotate SC Bold</vt:lpstr>
      <vt:lpstr>等线</vt:lpstr>
      <vt:lpstr>等线 Light</vt:lpstr>
      <vt:lpstr>Arial</vt:lpstr>
      <vt:lpstr>Consolas</vt:lpstr>
      <vt:lpstr>Times New Roman</vt:lpstr>
      <vt:lpstr>Wingdings</vt:lpstr>
      <vt:lpstr>Office 主题​​</vt:lpstr>
      <vt:lpstr>PowerPoint 演示文稿</vt:lpstr>
      <vt:lpstr>变量的定义和使用</vt:lpstr>
      <vt:lpstr>PowerPoint 演示文稿</vt:lpstr>
      <vt:lpstr>Python中的标识符和保留字</vt:lpstr>
      <vt:lpstr>PowerPoint 演示文稿</vt:lpstr>
      <vt:lpstr>数据类型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数据类型转换</vt:lpstr>
      <vt:lpstr>Python的输入函数input()</vt:lpstr>
      <vt:lpstr>PowerPoint 演示文稿</vt:lpstr>
      <vt:lpstr>Python中的运算符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对象None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24</cp:revision>
  <dcterms:created xsi:type="dcterms:W3CDTF">2021-07-29T09:24:54Z</dcterms:created>
  <dcterms:modified xsi:type="dcterms:W3CDTF">2023-03-26T15:28:30Z</dcterms:modified>
</cp:coreProperties>
</file>