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AA3E-1571-4DDE-A4A2-3240AFFE3BB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73FE-E9DE-4DBE-80B4-8D996379C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4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9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8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9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41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CDBD081B-6882-EB44-5B54-697C9A4FAE10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5A476-B6C0-9CCD-CBDB-FA81536144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D01FB2-D409-A4CE-95A2-5116765A6136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911" y="179783"/>
            <a:ext cx="4378037" cy="831707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条件表达式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10" y="1069437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条件表达式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条件表达式是</a:t>
            </a:r>
            <a:r>
              <a:rPr lang="en-US" altLang="zh-CN" b="1" dirty="0"/>
              <a:t>if......else</a:t>
            </a:r>
            <a:r>
              <a:rPr lang="zh-CN" altLang="en-US" b="1" dirty="0"/>
              <a:t>的简写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914126" lvl="2" indent="0">
              <a:buNone/>
            </a:pPr>
            <a:r>
              <a:rPr lang="en-US" altLang="zh-CN" dirty="0"/>
              <a:t>x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判断条件   </a:t>
            </a:r>
            <a:r>
              <a:rPr lang="en-US" altLang="zh-CN" b="1" dirty="0">
                <a:solidFill>
                  <a:srgbClr val="FF0000"/>
                </a:solidFill>
              </a:rPr>
              <a:t>else</a:t>
            </a:r>
            <a:r>
              <a:rPr lang="en-US" altLang="zh-CN" dirty="0"/>
              <a:t>  y </a:t>
            </a:r>
          </a:p>
          <a:p>
            <a:pPr lvl="1"/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运算规则</a:t>
            </a:r>
            <a:endParaRPr lang="en-US" altLang="zh-CN" b="1" dirty="0"/>
          </a:p>
          <a:p>
            <a:pPr marL="914126" lvl="2" indent="0">
              <a:buNone/>
            </a:pPr>
            <a:r>
              <a:rPr lang="zh-CN" altLang="en-US" dirty="0"/>
              <a:t>如果判断条件的布尔值为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，条件表达式的返回值为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否则</a:t>
            </a:r>
            <a:r>
              <a:rPr lang="zh-CN" altLang="en-US" dirty="0"/>
              <a:t>条件表达式的返回</a:t>
            </a:r>
            <a:r>
              <a:rPr lang="zh-CN" altLang="en-US"/>
              <a:t>值为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en-US" altLang="zh-CN"/>
              <a:t>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82A3CE11-4F1E-42C7-92FE-72CB15FE76C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0407E794-EBE5-4302-B2DE-1C4565D9C0D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5B0C03B-8BCA-4D8E-95C2-57FD82C5598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66DD254-2B37-4F31-8D62-F65279F65A9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837E710-5E0F-417E-A915-07840933FC5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F5AF4BA8-3F05-EE37-D131-0D1667253C8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47D6A1-270E-CA01-DED1-8FFA19E70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23E80E-284B-314C-E4BB-0EAC7E89FE3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2658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881" y="157631"/>
            <a:ext cx="3429001" cy="768073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18" y="1049391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pass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语句什么都不做，只是一个占位符，用在语法上需要语句的地方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什么时候使用</a:t>
            </a:r>
            <a:r>
              <a:rPr lang="en-US" altLang="zh-CN" b="1" dirty="0"/>
              <a:t>:</a:t>
            </a:r>
          </a:p>
          <a:p>
            <a:pPr marL="914126" lvl="2" indent="0">
              <a:buNone/>
            </a:pPr>
            <a:r>
              <a:rPr lang="zh-CN" altLang="en-US" dirty="0"/>
              <a:t>先搭建语法结构，还没想好代码怎么写的时候</a:t>
            </a:r>
            <a:r>
              <a:rPr lang="en-US" altLang="zh-CN" dirty="0"/>
              <a:t> </a:t>
            </a:r>
          </a:p>
          <a:p>
            <a:pPr lvl="1"/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哪些语句一起使用</a:t>
            </a:r>
            <a:endParaRPr lang="en-US" altLang="zh-CN" b="1" dirty="0"/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语句的条件执行体</a:t>
            </a:r>
            <a:endParaRPr lang="en-US" altLang="zh-CN" dirty="0"/>
          </a:p>
          <a:p>
            <a:pPr lvl="2"/>
            <a:r>
              <a:rPr lang="en-US" altLang="zh-CN" dirty="0"/>
              <a:t>for-in</a:t>
            </a:r>
            <a:r>
              <a:rPr lang="zh-CN" altLang="en-US" dirty="0"/>
              <a:t>语句的循环体</a:t>
            </a:r>
            <a:endParaRPr lang="en-US" altLang="zh-CN" dirty="0"/>
          </a:p>
          <a:p>
            <a:pPr lvl="2"/>
            <a:r>
              <a:rPr lang="zh-CN" altLang="en-US" dirty="0"/>
              <a:t>定义函数时的函数体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255B1ACB-00C4-457B-95DF-61FE8ECA538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AD11DFB-DA94-4DC8-B7D7-CA89835F555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C0049BA-64EB-4508-882A-8C4103DE5BD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9D1D1EF-C76D-48AD-BCB3-539C4CC2588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ABC76E1-D327-45BA-B729-B52EB225684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DE29B8F5-8F36-DB2F-7554-A07D231FE565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8E6001-DF50-3448-BEF8-55D89C1AF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A19449-4890-107C-A230-2C95101C644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2702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 txBox="1">
            <a:spLocks/>
          </p:cNvSpPr>
          <p:nvPr/>
        </p:nvSpPr>
        <p:spPr bwMode="auto">
          <a:xfrm>
            <a:off x="444327" y="1064664"/>
            <a:ext cx="7615555" cy="2999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输入一个浮点数，输出这个浮点数的绝对值，保留到小数点后两位。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输入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输入一个浮点数，其绝对值不超过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10000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输出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输出这个浮点数的绝对值，保留到小数点后两位。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样例输入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-3.14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样例输出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3.14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6805" y="334879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输出绝对值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00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264" y="1042464"/>
            <a:ext cx="9938173" cy="4986867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给定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一个整数，判断该数是奇数还是偶数。如果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是奇数，输出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；如果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是偶数，输出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even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 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输入仅一行，一个大于零的正整数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输出仅一行，如果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是奇数，输出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；如果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是偶数，输出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even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样例输入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5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样例输出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4915" y="306224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奇偶数判断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6066B3F-3C51-4AAF-A346-63A8C049245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3C37829D-DB34-4986-8719-CFEE3A1D4E9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DFC6B27-3FC1-4E20-80EA-DEE0E311AFC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046DEA4-44E0-45CD-A50C-F0D4327FA82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461AFD5-62E9-4BF3-8EB2-522B9AAF890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0D1824AD-DFAE-447C-1C9C-FAA0772E354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53A906-EEE8-B897-4657-FF4C112BB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5041DD-8B13-6EB7-2614-BAD278C08981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08939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025" y="662612"/>
            <a:ext cx="11430848" cy="5080098"/>
          </a:xfrm>
        </p:spPr>
        <p:txBody>
          <a:bodyPr>
            <a:noAutofit/>
          </a:bodyPr>
          <a:lstStyle/>
          <a:p>
            <a:pPr algn="l" defTabSz="1219170"/>
            <a:br>
              <a:rPr lang="zh-CN" altLang="en-US" sz="2133" dirty="0">
                <a:solidFill>
                  <a:schemeClr val="tx2"/>
                </a:solidFill>
                <a:sym typeface="+mn-ea"/>
              </a:rPr>
            </a:b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【方法1】设maxn用于存放三个数中最大的数，输入的三个数存放在a、b、c中，那么如果a比b和c大，则最大数是a，否则，如果b比a和c大，则最大数是b，否则，最大数是c。</a:t>
            </a:r>
            <a:br>
              <a:rPr lang="zh-CN" altLang="en-US" sz="2133">
                <a:solidFill>
                  <a:schemeClr val="tx2"/>
                </a:solidFill>
                <a:sym typeface="+mn-ea"/>
              </a:rPr>
            </a:br>
            <a:endParaRPr lang="zh-CN" altLang="en-US" sz="2133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7487" y="335828"/>
            <a:ext cx="52116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输入三个数，输出其中最大的数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8534" y="1833859"/>
            <a:ext cx="11333866" cy="22509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【方法2】设maxn用于存放三个数中最大的数，输入的三个数存放在a、b、c中，初值maxn=a，即假设a为最大，那么如果b&gt;maxn，则此时的最大数应该是b即maxn=b，如果c&gt;maxn，则最大数应该是c即maxn=c。</a:t>
            </a:r>
            <a:br>
              <a:rPr lang="zh-CN" altLang="en-US" sz="2133">
                <a:solidFill>
                  <a:schemeClr val="tx2"/>
                </a:solidFill>
                <a:sym typeface="+mn-ea"/>
              </a:rPr>
            </a:br>
            <a:endParaRPr lang="zh-CN" altLang="en-US" sz="2133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77EE0F5-5AF7-4433-936A-08DF65FD918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A20906D9-B5E3-4E3B-B01B-BC60626A75B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57E80C9-ED00-4653-9B97-21292DB667B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8554DD-0912-45C8-8421-504D93DEB0D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108DDABC-BFBF-4A23-A408-340F9255A22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99280419-B7A2-3CDC-9054-D19A67C4DA8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BDAEB8-FCAE-3450-BE2A-FB12AAABB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463182-D86C-503F-0248-6589B7EC86B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4862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3855" y="846898"/>
            <a:ext cx="11313236" cy="3998807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清华校园里，没有自行车，上课办事会很不方便。但实际上。并非去办任何事情都是骑车快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因为骑车总要找车、开锁、停车、锁车等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这要耽误一些时间。假设找到自行车，开锁并上车自行车的时间为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秒；停车锁车的时间为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秒；步行每秒行走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米，骑车每秒行走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米。请判断走不同的距离去办事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是骑车快还是走路快。如果骑车快，输出一行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"Bike"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；如果走路快，输出一行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"Walk"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；如果一样快，输出一行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"All"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输入一行，包含一个整数，表示一次办事要行走的距离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单位为米。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如果骑车快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"Bike";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如果走路快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"Walk";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如果一样快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"All"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120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Bike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4915" y="313151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骑车与走路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3EA3563-1B1A-48DE-9D47-86C27E137C5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F13A3DE-2876-4A97-8E31-30CD35627EA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194E622-21E8-421A-87F2-D6971072E9B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90E5B8F-0872-4F75-9214-6EBD575F63E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A6632DA-ECDA-4DFE-A196-45206FB2477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5A61A78C-AC57-ECBE-B011-56C3AD0576C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E74F69-ECB9-015C-6C87-997573171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2F218FE-FCB2-225B-1491-489112731AD7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20093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18156" y="1035224"/>
            <a:ext cx="11083635" cy="4612640"/>
          </a:xfrm>
        </p:spPr>
        <p:txBody>
          <a:bodyPr>
            <a:noAutofit/>
          </a:bodyPr>
          <a:lstStyle/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你买了一箱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n个苹果，很不幸的是买完时箱子里混进了一条虫子。虫子每x小时能吃掉一个苹果，假设虫子在吃完一个苹果之前不会吃另一个，那么经过y小时你还有多少个完整的苹果？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输入: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输入仅一行，包括n，x和y（均为整数）。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输出也仅一行，剩下的苹果个数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样例输入: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10 4 9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样例输出: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7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algn="l"/>
            <a:endParaRPr lang="en-US" altLang="zh-CN" sz="1867">
              <a:sym typeface="Arial" panose="020B0604020202020204" pitchFamily="34" charset="0"/>
            </a:endParaRPr>
          </a:p>
          <a:p>
            <a:pPr algn="l"/>
            <a:endParaRPr lang="en-US" altLang="zh-CN" sz="1867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186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4915" y="325564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苹果和虫子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7356DE79-EC32-4E52-9838-A4E0DE92565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B76D5FA-FD4A-407A-992A-7C1F7AD9514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22C7F0E-78FD-492B-B29E-4E4FCE62B6A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13944329-223E-42FF-BF9B-E789F78D6D5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EC27F59-5422-438F-84FC-FF6DE0F285D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1774AAD8-5F5C-8EBD-47AF-528CF9C2481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ACA047-7718-9B94-7348-05F8DE729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399184-057C-1632-4FD8-37A5D7168855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4760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818" y="237127"/>
            <a:ext cx="3053468" cy="68067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390423" y="1899498"/>
            <a:ext cx="1482379" cy="110633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程序的三种组织结构</a:t>
            </a:r>
          </a:p>
        </p:txBody>
      </p:sp>
      <p:sp>
        <p:nvSpPr>
          <p:cNvPr id="12" name="云形 11"/>
          <p:cNvSpPr/>
          <p:nvPr/>
        </p:nvSpPr>
        <p:spPr>
          <a:xfrm>
            <a:off x="5148821" y="1788191"/>
            <a:ext cx="1872208" cy="86409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选择结构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78882" y="1680179"/>
            <a:ext cx="1270990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顺序结构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45497" y="2451063"/>
            <a:ext cx="1270990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选择结构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500813" y="3243620"/>
            <a:ext cx="1249060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循环结构</a:t>
            </a:r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1820986" y="1950209"/>
            <a:ext cx="657896" cy="3295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1787601" y="2451064"/>
            <a:ext cx="657896" cy="2730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1762197" y="2601084"/>
            <a:ext cx="738617" cy="8945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842393" y="1350034"/>
            <a:ext cx="1632158" cy="486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单分支结构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842393" y="2045261"/>
            <a:ext cx="1632158" cy="516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双分支结构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7842392" y="3509315"/>
            <a:ext cx="1632158" cy="545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嵌套</a:t>
            </a:r>
            <a:r>
              <a:rPr lang="en-US" altLang="zh-CN" b="1" dirty="0"/>
              <a:t>if</a:t>
            </a:r>
            <a:endParaRPr lang="zh-CN" altLang="en-US" b="1" dirty="0"/>
          </a:p>
        </p:txBody>
      </p:sp>
      <p:sp>
        <p:nvSpPr>
          <p:cNvPr id="50" name="圆角矩形 49"/>
          <p:cNvSpPr/>
          <p:nvPr/>
        </p:nvSpPr>
        <p:spPr>
          <a:xfrm>
            <a:off x="7883456" y="4310265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条件表达式 </a:t>
            </a:r>
            <a:endParaRPr lang="en-US" altLang="zh-CN" b="1" dirty="0"/>
          </a:p>
        </p:txBody>
      </p:sp>
      <p:sp>
        <p:nvSpPr>
          <p:cNvPr id="51" name="圆角矩形 50"/>
          <p:cNvSpPr/>
          <p:nvPr/>
        </p:nvSpPr>
        <p:spPr>
          <a:xfrm>
            <a:off x="7842393" y="2756885"/>
            <a:ext cx="1632159" cy="5225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多分支结构</a:t>
            </a:r>
            <a:endParaRPr lang="en-US" altLang="zh-CN" b="1" dirty="0"/>
          </a:p>
        </p:txBody>
      </p: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7019469" y="1593061"/>
            <a:ext cx="822924" cy="6271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42" idx="1"/>
          </p:cNvCxnSpPr>
          <p:nvPr/>
        </p:nvCxnSpPr>
        <p:spPr>
          <a:xfrm>
            <a:off x="7053993" y="2220240"/>
            <a:ext cx="788401" cy="833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51" idx="1"/>
          </p:cNvCxnSpPr>
          <p:nvPr/>
        </p:nvCxnSpPr>
        <p:spPr>
          <a:xfrm>
            <a:off x="7053992" y="2257594"/>
            <a:ext cx="788400" cy="7605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9" idx="1"/>
          </p:cNvCxnSpPr>
          <p:nvPr/>
        </p:nvCxnSpPr>
        <p:spPr>
          <a:xfrm>
            <a:off x="7036732" y="2249484"/>
            <a:ext cx="805661" cy="15328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50" idx="1"/>
          </p:cNvCxnSpPr>
          <p:nvPr/>
        </p:nvCxnSpPr>
        <p:spPr>
          <a:xfrm>
            <a:off x="7019469" y="2261914"/>
            <a:ext cx="863986" cy="2318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">
            <a:extLst>
              <a:ext uri="{FF2B5EF4-FFF2-40B4-BE49-F238E27FC236}">
                <a16:creationId xmlns:a16="http://schemas.microsoft.com/office/drawing/2014/main" id="{B958436E-4941-4A48-805A-9EEF739B92E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E843F184-D95E-4C4F-A780-656043BC16A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C00277FD-1C9F-4A8C-9F90-6071146C67B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id="{46AD1B9B-D047-4C83-A631-0D042F14A8F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1D18C152-6015-4A6C-9B14-8AAFF27DF72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C6B106A0-C603-1086-FE2A-BC45657E3A0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8A7F3-C992-EF6B-9FB5-813D12ABA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E434AC-C1EB-AE7C-A540-73F32A670B6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696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093" y="216221"/>
            <a:ext cx="3992017" cy="70816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程序的组织结构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0" y="988995"/>
            <a:ext cx="110628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1996</a:t>
            </a:r>
            <a:r>
              <a:rPr lang="zh-CN" altLang="en-US" dirty="0"/>
              <a:t>年，计算机科学家证明了这样的事实：任何简单或复杂的算法都可以由顺序结构、选择结构和循环结构这三种基本结构组合而成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37" y="2602468"/>
            <a:ext cx="6139635" cy="263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752F60ED-9C86-46C8-8D42-5A55F871EE2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42B6908A-7D84-4755-8E18-A14C080F1F5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2737A9A-F0ED-47A5-B123-CF38D8245C6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5333041-776D-4F8C-8721-D769D8C59EE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2EF4595A-E3AE-4EC0-A371-0859AD1FE60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48905AF-CD7D-816C-4B48-05E493A4322A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70FAFE-458A-01C9-5188-703EE0EC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F0975D-EB5D-7CB9-0BFA-E2F4EB2B8FB8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1622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11" y="177007"/>
            <a:ext cx="2043546" cy="72701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顺序结构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1" y="965396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程序从上到下顺序地执行代码，中间没有任何的判断和跳转，直到程序结束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5" y="1651033"/>
            <a:ext cx="126523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13" y="1722089"/>
            <a:ext cx="3726210" cy="436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9605" y="190553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把大象装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冰箱一共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分几步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F6F40769-44B4-4E9D-B391-887216E2F93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4000F7E-DA08-475C-8635-3ABDD6202F8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FEEE40D-8846-42DA-8612-D0CE9BDCB1D0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BE8BD33-10A2-4A2C-87FB-671B14E379C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9CD9A961-CF49-4047-B3C7-9A649845AA9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15BDA34F-EEE9-3F1B-37D4-8C83DAC796C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223F6-D7FE-DF09-0618-E397C9765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92FB5D-0ECC-A250-2A9B-440E71314AC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1558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3" y="163317"/>
            <a:ext cx="2748208" cy="76114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对象的布尔值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113872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3000" dirty="0"/>
              <a:t>Python</a:t>
            </a:r>
            <a:r>
              <a:rPr lang="zh-CN" altLang="en-US" sz="3000" dirty="0"/>
              <a:t>一切皆对象，所有对象都有一个布尔值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200" dirty="0"/>
              <a:t>获取对象的布尔值</a:t>
            </a:r>
            <a:endParaRPr lang="en-US" altLang="zh-CN" sz="2200" dirty="0"/>
          </a:p>
          <a:p>
            <a:pPr lvl="2"/>
            <a:r>
              <a:rPr lang="zh-CN" altLang="en-US" sz="2200" dirty="0"/>
              <a:t>使用内置函数</a:t>
            </a:r>
            <a:r>
              <a:rPr lang="en-US" altLang="zh-CN" sz="2200" dirty="0"/>
              <a:t>bool()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以下对象的布尔值为</a:t>
            </a:r>
            <a:r>
              <a:rPr lang="en-US" altLang="zh-CN" dirty="0"/>
              <a:t>False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False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数值</a:t>
            </a:r>
            <a:r>
              <a:rPr lang="en-US" altLang="zh-CN" dirty="0"/>
              <a:t>0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None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空字符串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空列表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空元组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空字典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空集合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FDC9B39-12B7-4A29-8E38-49E35BD9058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561E785-C343-4F9A-9B28-04E01559B22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FCC379D-7133-4D6F-8BFF-69FD481969A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38B6F7B-1567-4B2B-89B6-4DF84B46027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CE1DF26-353C-4CE7-B3F1-4222AB60BD2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3C6A801E-94FA-BF8C-6B9C-AA70ED7D138C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D0E1F2-173D-B39F-644D-73728BFC8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D75923-CD4F-88AF-0651-F774621A7ED7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1158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173" y="143776"/>
            <a:ext cx="2410691" cy="79578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选择结构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015707"/>
            <a:ext cx="74052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程序根据判断</a:t>
            </a:r>
            <a:r>
              <a:rPr lang="zh-CN" altLang="en-US"/>
              <a:t>条件的布尔</a:t>
            </a:r>
            <a:r>
              <a:rPr lang="zh-CN" altLang="en-US" dirty="0"/>
              <a:t>值选择性地执行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 部分</a:t>
            </a:r>
            <a:r>
              <a:rPr lang="zh-CN" altLang="en-US" dirty="0"/>
              <a:t>代码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明确的让</a:t>
            </a:r>
            <a:r>
              <a:rPr lang="zh-CN" altLang="en-US"/>
              <a:t>计算机知道在</a:t>
            </a:r>
            <a:r>
              <a:rPr lang="zh-CN" altLang="en-US" dirty="0"/>
              <a:t>什么条件下，该去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 做</a:t>
            </a:r>
            <a:r>
              <a:rPr lang="zh-CN" altLang="en-US" dirty="0"/>
              <a:t>什么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99" y="356268"/>
            <a:ext cx="3733571" cy="620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01E3CFC-FCDD-449B-BDEC-9E1DDF1DCDC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3C0C9520-FCE3-4DB0-85D7-C3F4DFBD6DA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D1A41AB-66C5-4EC1-BF33-B056FACD849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61A8358-C322-4308-9464-83FBD6FAA78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EF54CA7-61B5-4BE0-8401-9386AF87130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21F1BFEE-93DB-844C-BA5E-9503DA1FF80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09D375-2A30-B067-31EF-E620638D2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EDCF6C-E9A1-051E-C461-23985967797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0124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28" y="187634"/>
            <a:ext cx="2557415" cy="78012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单分支结构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2" y="952789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单分支结构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中文语义：</a:t>
            </a:r>
            <a:r>
              <a:rPr lang="zh-CN" altLang="en-US" dirty="0"/>
              <a:t>如果</a:t>
            </a:r>
            <a:r>
              <a:rPr lang="en-US" altLang="zh-CN" dirty="0"/>
              <a:t>......</a:t>
            </a:r>
            <a:r>
              <a:rPr lang="zh-CN" altLang="en-US" dirty="0"/>
              <a:t>就</a:t>
            </a:r>
            <a:r>
              <a:rPr lang="en-US" altLang="zh-CN" dirty="0"/>
              <a:t>....</a:t>
            </a:r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你是妖怪，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该被孙悟空打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下雨，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带伞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是周六，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不上班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dirty="0"/>
              <a:t>   </a:t>
            </a:r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642253"/>
            <a:ext cx="299516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17" y="3406449"/>
            <a:ext cx="2890047" cy="12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9F75705-76C3-4292-86F9-E61865F5D45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7A4A929-9FC2-43B8-A487-C5EB0715D5A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001B2AE-3756-44C7-9361-6A1B3D87541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04FB177-D729-435D-B40F-165B2D18DEE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13E82D10-AD30-4492-BF9D-5A9FF495131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7B421B5D-C8DC-EECC-6B76-0E8303E9252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E93C61-697B-176C-CC26-6D4B6F9E7D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F0695F-F605-D817-F68C-372734128278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7712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9" y="225022"/>
            <a:ext cx="2949309" cy="664192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双分支结构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2" y="889214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双分支结构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中文语义：</a:t>
            </a:r>
            <a:r>
              <a:rPr lang="zh-CN" altLang="en-US" dirty="0"/>
              <a:t>如果</a:t>
            </a:r>
            <a:r>
              <a:rPr lang="en-US" altLang="zh-CN" dirty="0"/>
              <a:t>......</a:t>
            </a:r>
            <a:r>
              <a:rPr lang="zh-CN" altLang="en-US" dirty="0"/>
              <a:t>不满足</a:t>
            </a:r>
            <a:r>
              <a:rPr lang="en-US" altLang="zh-CN" dirty="0"/>
              <a:t>......</a:t>
            </a:r>
            <a:r>
              <a:rPr lang="zh-CN" altLang="en-US" dirty="0"/>
              <a:t>就</a:t>
            </a:r>
            <a:r>
              <a:rPr lang="en-US" altLang="zh-CN" dirty="0"/>
              <a:t>......</a:t>
            </a:r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如果中奖</a:t>
            </a:r>
            <a:r>
              <a:rPr lang="zh-CN" altLang="en-US" dirty="0"/>
              <a:t>就领奖，</a:t>
            </a:r>
            <a:r>
              <a:rPr lang="zh-CN" altLang="en-US" b="1" dirty="0">
                <a:solidFill>
                  <a:srgbClr val="FF0000"/>
                </a:solidFill>
              </a:rPr>
              <a:t>没中</a:t>
            </a:r>
            <a:r>
              <a:rPr lang="zh-CN" altLang="en-US" dirty="0"/>
              <a:t>奖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不领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如果是</a:t>
            </a:r>
            <a:r>
              <a:rPr lang="zh-CN" altLang="en-US" dirty="0"/>
              <a:t>妖怪就打，</a:t>
            </a:r>
            <a:r>
              <a:rPr lang="zh-CN" altLang="en-US" b="1" dirty="0">
                <a:solidFill>
                  <a:srgbClr val="FF0000"/>
                </a:solidFill>
              </a:rPr>
              <a:t>不是就</a:t>
            </a:r>
            <a:r>
              <a:rPr lang="zh-CN" altLang="en-US" dirty="0"/>
              <a:t>不打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如果是</a:t>
            </a:r>
            <a:r>
              <a:rPr lang="zh-CN" altLang="en-US" dirty="0"/>
              <a:t>周末不上班，</a:t>
            </a:r>
            <a:r>
              <a:rPr lang="zh-CN" altLang="en-US" b="1" dirty="0">
                <a:solidFill>
                  <a:srgbClr val="FF0000"/>
                </a:solidFill>
              </a:rPr>
              <a:t>不是就</a:t>
            </a:r>
            <a:r>
              <a:rPr lang="zh-CN" altLang="en-US" dirty="0"/>
              <a:t>上班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9" y="1892358"/>
            <a:ext cx="438590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8" y="3234099"/>
            <a:ext cx="6475630" cy="2402675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63054D5-C781-42A9-801B-39746395D3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4B09E772-70CB-4D65-B2DA-469FFE8D461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AC9C8D-6688-449D-BDD9-70E966371F9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0D86C888-E46F-40C9-8EDB-1F0B0F2A6F9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4D33DEC9-7999-4A45-9B45-485B168C9F4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509069EF-1082-D176-DD32-4FE3B22AB03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6BC9E-657D-12DE-3E05-E15D7D3B2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1F8583-7F16-2F07-80F9-9B0A3840CE8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302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10" y="145187"/>
            <a:ext cx="2179541" cy="83687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多分支结构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4" y="923023"/>
            <a:ext cx="10512862" cy="232345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11200" b="1"/>
              <a:t>分支</a:t>
            </a:r>
            <a:r>
              <a:rPr lang="zh-CN" altLang="en-US" sz="11200" b="1" dirty="0"/>
              <a:t>结构</a:t>
            </a:r>
            <a:endParaRPr lang="en-US" altLang="zh-CN" sz="11200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7200" b="1" dirty="0"/>
              <a:t>中文语义</a:t>
            </a:r>
            <a:r>
              <a:rPr lang="zh-CN" altLang="en-US" sz="7200" b="1"/>
              <a:t>：                 </a:t>
            </a:r>
            <a:endParaRPr lang="en-US" altLang="zh-CN" sz="7200" b="1"/>
          </a:p>
          <a:p>
            <a:pPr marL="457200" lvl="1" indent="0">
              <a:buNone/>
            </a:pPr>
            <a:r>
              <a:rPr lang="en-US" altLang="zh-CN" sz="6000" b="1"/>
              <a:t>	</a:t>
            </a:r>
            <a:r>
              <a:rPr lang="zh-CN" altLang="en-US" sz="8000"/>
              <a:t>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zh-CN" altLang="en-US" sz="8000" dirty="0"/>
              <a:t>在</a:t>
            </a:r>
            <a:r>
              <a:rPr lang="en-US" altLang="zh-CN" sz="8000" dirty="0"/>
              <a:t>90</a:t>
            </a:r>
            <a:r>
              <a:rPr lang="zh-CN" altLang="en-US" sz="8000" dirty="0"/>
              <a:t>分以上吗？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en-US" altLang="zh-CN" sz="8000"/>
              <a:t>       </a:t>
            </a:r>
            <a:r>
              <a:rPr lang="zh-CN" altLang="en-US" sz="8000"/>
              <a:t>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80</a:t>
            </a:r>
            <a:r>
              <a:rPr lang="zh-CN" altLang="en-US" sz="8000" dirty="0"/>
              <a:t>到</a:t>
            </a:r>
            <a:r>
              <a:rPr lang="en-US" altLang="zh-CN" sz="8000" dirty="0"/>
              <a:t>90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70</a:t>
            </a:r>
            <a:r>
              <a:rPr lang="zh-CN" altLang="en-US" sz="8000" dirty="0"/>
              <a:t>到</a:t>
            </a:r>
            <a:r>
              <a:rPr lang="en-US" altLang="zh-CN" sz="8000" dirty="0"/>
              <a:t>80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60</a:t>
            </a:r>
            <a:r>
              <a:rPr lang="zh-CN" altLang="en-US" sz="8000" dirty="0"/>
              <a:t>到</a:t>
            </a:r>
            <a:r>
              <a:rPr lang="en-US" altLang="zh-CN" sz="8000" dirty="0"/>
              <a:t>70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60</a:t>
            </a:r>
            <a:r>
              <a:rPr lang="zh-CN" altLang="en-US" sz="8000" dirty="0"/>
              <a:t>分以下吗？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/>
          </a:p>
          <a:p>
            <a:pPr lvl="1"/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7400" b="1"/>
              <a:t>语法结构</a:t>
            </a:r>
            <a:r>
              <a:rPr lang="en-US" altLang="zh-CN" sz="7400" b="1"/>
              <a:t>:</a:t>
            </a:r>
          </a:p>
          <a:p>
            <a:pPr marL="457063" lvl="1" indent="0">
              <a:buNone/>
            </a:pPr>
            <a:endParaRPr lang="en-US" altLang="zh-CN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30" y="893764"/>
            <a:ext cx="64165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4" y="3856917"/>
            <a:ext cx="5459155" cy="2792534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39ABE007-5076-4961-8849-8578027FA28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C2AC307C-B42D-4CE0-B289-167250CB065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6BAA384-4B6C-44B0-BF93-F64CA33DBC2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A8A21E68-2CF8-45A9-97BE-557236AD058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03CDCA2-9750-494F-B58E-CBAB3274ACA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0C1B638C-FEA8-6A5C-B1FE-47479C7C6E3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3C585-B1D7-96FA-ACC3-3DF61CE958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92E782-0F03-F2FC-C9EE-18CAAF82471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40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6" y="244290"/>
            <a:ext cx="3491346" cy="60395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嵌套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16" y="994226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嵌套</a:t>
            </a:r>
            <a:r>
              <a:rPr lang="en-US" altLang="zh-CN" b="1" dirty="0"/>
              <a:t>if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if </a:t>
            </a:r>
            <a:r>
              <a:rPr lang="zh-CN" altLang="en-US" dirty="0"/>
              <a:t>条件表达式</a:t>
            </a:r>
            <a:r>
              <a:rPr lang="en-US" altLang="zh-CN" dirty="0"/>
              <a:t>1: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 if  </a:t>
            </a:r>
            <a:r>
              <a:rPr lang="zh-CN" altLang="en-US" dirty="0"/>
              <a:t>内层条件表达式</a:t>
            </a:r>
            <a:r>
              <a:rPr lang="en-US" altLang="zh-CN" dirty="0"/>
              <a:t>:</a:t>
            </a:r>
          </a:p>
          <a:p>
            <a:pPr marL="457063" lvl="1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内存条件执行体</a:t>
            </a:r>
            <a:r>
              <a:rPr lang="en-US" altLang="zh-CN" dirty="0"/>
              <a:t>1</a:t>
            </a:r>
          </a:p>
          <a:p>
            <a:pPr marL="457063" lvl="1" indent="0">
              <a:buNone/>
            </a:pPr>
            <a:r>
              <a:rPr lang="en-US" altLang="zh-CN" dirty="0"/>
              <a:t>         </a:t>
            </a:r>
            <a:r>
              <a:rPr lang="en-US" altLang="zh-CN" b="1" dirty="0">
                <a:solidFill>
                  <a:srgbClr val="0070C0"/>
                </a:solidFill>
              </a:rPr>
              <a:t>else:</a:t>
            </a:r>
          </a:p>
          <a:p>
            <a:pPr marL="457063" lvl="1" indent="0"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内存条件执行体</a:t>
            </a:r>
            <a:r>
              <a:rPr lang="en-US" altLang="zh-CN" dirty="0"/>
              <a:t>2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else:</a:t>
            </a:r>
          </a:p>
          <a:p>
            <a:pPr marL="457063" lvl="1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条件执行体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50" y="748114"/>
            <a:ext cx="384517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847617" y="1391817"/>
            <a:ext cx="2969691" cy="3149555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6C2EA71-59B3-4288-9CE1-5F9CEA4B765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C654F65F-72F7-41D0-A682-34D6DD64595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3BC622F-2807-4963-BB3B-1F4AFBDB7BD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27C2407-4D51-4C76-8314-877C6B54327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627C67F-6A7C-4CA7-902E-0A716156341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D6B35457-718F-C25A-EB82-17185AA168B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A0DDA-7B6A-940B-EF59-889E2B627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507D9C-FA00-7DED-856E-1A30D77FF28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5889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1205</Words>
  <Application>Microsoft Office PowerPoint</Application>
  <PresentationFormat>宽屏</PresentationFormat>
  <Paragraphs>196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Hannotate SC Bold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程序的组织结构</vt:lpstr>
      <vt:lpstr>顺序结构</vt:lpstr>
      <vt:lpstr>对象的布尔值</vt:lpstr>
      <vt:lpstr>选择结构</vt:lpstr>
      <vt:lpstr>单分支结构</vt:lpstr>
      <vt:lpstr>双分支结构</vt:lpstr>
      <vt:lpstr>多分支结构</vt:lpstr>
      <vt:lpstr>嵌套if</vt:lpstr>
      <vt:lpstr>条件表达式</vt:lpstr>
      <vt:lpstr>pass语句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21</cp:revision>
  <dcterms:created xsi:type="dcterms:W3CDTF">2021-07-29T09:24:54Z</dcterms:created>
  <dcterms:modified xsi:type="dcterms:W3CDTF">2023-03-26T15:33:10Z</dcterms:modified>
</cp:coreProperties>
</file>