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69" r:id="rId5"/>
    <p:sldId id="262" r:id="rId6"/>
    <p:sldId id="270" r:id="rId7"/>
    <p:sldId id="259" r:id="rId8"/>
    <p:sldId id="263" r:id="rId9"/>
    <p:sldId id="264" r:id="rId10"/>
    <p:sldId id="265" r:id="rId11"/>
    <p:sldId id="267" r:id="rId12"/>
    <p:sldId id="266" r:id="rId13"/>
    <p:sldId id="271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90226-0597-4755-9176-FB9DF8BA0439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9693E-FAC6-482F-906B-ABABFF4F9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09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1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6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30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81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ACF474CE-C0A1-7533-F4D1-D075714348FA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189A88-7CFE-4B2D-8FB1-584432227A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5618AAF-182A-67BB-973C-2C0A04965819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i.hioier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i.hioier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i.hioier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循环结构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71" y="250477"/>
            <a:ext cx="1693116" cy="582381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else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语句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52" y="1039504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else</a:t>
            </a:r>
            <a:r>
              <a:rPr lang="zh-CN" altLang="en-US" b="1" dirty="0"/>
              <a:t>语句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与</a:t>
            </a:r>
            <a:r>
              <a:rPr lang="en-US" altLang="zh-CN" dirty="0"/>
              <a:t>else</a:t>
            </a:r>
            <a:r>
              <a:rPr lang="zh-CN" altLang="en-US" dirty="0"/>
              <a:t>语句配合使用的三种情况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26" y="2210076"/>
            <a:ext cx="7247051" cy="33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891225A4-C699-442C-BF26-BCD9E8161A70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4C448E4A-57EF-4AE2-87C8-299FC10CB19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333B3C25-B466-443C-BBFA-B2ABEFF3441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C2C0EC87-BDF3-40F3-826A-232F187D0D48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7ACFDDBE-E9C6-46C8-8589-E390CB6B7329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78150F72-DB21-4BD9-3F1B-8091CC9FE224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E750D7-2E24-7365-15B5-034301BF66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238874-3314-A28B-A20B-D87AA4B3FD5C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8788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80" y="186384"/>
            <a:ext cx="5493327" cy="780448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二重循环中的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break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和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continue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09" y="1006758"/>
            <a:ext cx="10512862" cy="4487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二重循环中的</a:t>
            </a:r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r>
              <a:rPr lang="zh-CN" altLang="en-US" b="1" dirty="0"/>
              <a:t>用于控制本层循环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21" y="1553724"/>
            <a:ext cx="3253324" cy="366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172" y="1553724"/>
            <a:ext cx="3436059" cy="366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1980D22E-3EEB-431A-82D7-E3436C3F3D7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E6524170-F430-4228-9859-0532CCC3F9E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DA9F5DC-B762-4518-A92D-3E0E080CFB7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4D19EDF-7BFA-4B7E-813E-EAC652A754E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68E53E2-DE11-4ECC-8BC7-0C8C571CD7C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1B247D74-D8D4-C9A0-090A-03644A61C43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714922-D911-6F95-0461-B8BD9E5F5C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7DF037-82A8-0479-C950-24F039A148FE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64621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135" y="240848"/>
            <a:ext cx="2473037" cy="65982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嵌套循环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70" y="990844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嵌套循环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循环结构中又嵌套了另外的完整的循环结构，其中内层循环做为外层循环的循环体执行</a:t>
            </a:r>
            <a:endParaRPr lang="en-US" altLang="zh-CN" dirty="0"/>
          </a:p>
          <a:p>
            <a:pPr marL="457063" lvl="1" indent="0">
              <a:buNone/>
            </a:pPr>
            <a:endParaRPr lang="en-US" altLang="zh-CN" b="1" dirty="0"/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75" y="2435492"/>
            <a:ext cx="4084638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47" y="2275915"/>
            <a:ext cx="650081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80A9D377-03B2-4443-A8D5-2A8AF198C902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30688431-6A7C-46B2-92C7-1B5B8768FB7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B031823-CF27-4038-8332-34D55B27AC3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51C5414-B9DE-4A01-AB3D-37E34B3620B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0874C4C8-8909-4A0A-B50E-412C1DDC96C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32AD022B-D339-46E1-86EE-45D456955547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02A10-CAAE-B4F5-1D3D-7B1A1B5124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B5AF36-D09C-5645-42DD-C27896BD6964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4061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1442" y="332777"/>
            <a:ext cx="269817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百钱买百鸡问题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4909" y="1020726"/>
            <a:ext cx="112221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鸡翁一，值钱五，鸡母一，值钱三，鸡雏三，值钱一，百钱买百鸡，问鸡翁、鸡母、鸡雏各几何？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【方法1】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在数学中解决这个问题，我们通常会列出一个方程组，设鸡翁x，鸡母y，鸡雏z，则：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x+y+z=100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5*x+3*y+z/3=100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同时满足上述两个方程的x、y、z值就是所求。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根据这个思路，问题就转化为求解方程组，我们列举x、y、z的所有可能解，然后判断这些可能解是否能使方程组成立。能使方程组成立的，就是真正的解。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再进一步分析，x的取值范围是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～100/5，y的取值范围是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～100/3，z的取值范围是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～3*100。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【方法2】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由于题目的特殊性，鸡翁、鸡母、鸡雏共100只，一旦确定鸡翁x和鸡母y的数量，鸡雏便只能购买100-x-y只。这样，我们可以尝试写出一个两层循环的程序，解决这个问题。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2886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5" y="2469418"/>
            <a:ext cx="1302151" cy="169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6049" y="125501"/>
            <a:ext cx="2785721" cy="79717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知识点总结</a:t>
            </a:r>
          </a:p>
        </p:txBody>
      </p:sp>
      <p:sp>
        <p:nvSpPr>
          <p:cNvPr id="9" name="云形 8"/>
          <p:cNvSpPr/>
          <p:nvPr/>
        </p:nvSpPr>
        <p:spPr>
          <a:xfrm>
            <a:off x="1085885" y="1404881"/>
            <a:ext cx="1410371" cy="10161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range() </a:t>
            </a:r>
            <a:r>
              <a:rPr lang="zh-CN" altLang="en-US" b="1" dirty="0"/>
              <a:t>函数</a:t>
            </a:r>
          </a:p>
        </p:txBody>
      </p:sp>
      <p:sp>
        <p:nvSpPr>
          <p:cNvPr id="11" name="云形 10"/>
          <p:cNvSpPr/>
          <p:nvPr/>
        </p:nvSpPr>
        <p:spPr>
          <a:xfrm>
            <a:off x="881874" y="4290217"/>
            <a:ext cx="1284130" cy="100101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循环结构</a:t>
            </a:r>
            <a:endParaRPr lang="en-US" altLang="zh-CN" b="1" dirty="0"/>
          </a:p>
        </p:txBody>
      </p:sp>
      <p:sp>
        <p:nvSpPr>
          <p:cNvPr id="12" name="云形 11"/>
          <p:cNvSpPr/>
          <p:nvPr/>
        </p:nvSpPr>
        <p:spPr>
          <a:xfrm>
            <a:off x="5118332" y="1209750"/>
            <a:ext cx="1870648" cy="1008144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break</a:t>
            </a:r>
          </a:p>
          <a:p>
            <a:pPr algn="ctr"/>
            <a:r>
              <a:rPr lang="en-US" altLang="zh-CN" b="1" dirty="0"/>
              <a:t>continue</a:t>
            </a:r>
          </a:p>
          <a:p>
            <a:pPr algn="ctr"/>
            <a:r>
              <a:rPr lang="en-US" altLang="zh-CN" b="1" dirty="0"/>
              <a:t>else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3102336" y="1095400"/>
            <a:ext cx="1655956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生成整数数列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068950" y="1866284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起始值默认为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3124267" y="2658842"/>
            <a:ext cx="1778041" cy="4893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步长默认为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2444440" y="1365430"/>
            <a:ext cx="657896" cy="3295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5" idx="1"/>
          </p:cNvCxnSpPr>
          <p:nvPr/>
        </p:nvCxnSpPr>
        <p:spPr>
          <a:xfrm>
            <a:off x="2411056" y="1866285"/>
            <a:ext cx="657895" cy="2730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>
            <a:off x="2385650" y="2016305"/>
            <a:ext cx="738616" cy="8872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470661" y="4056673"/>
            <a:ext cx="936089" cy="5326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while</a:t>
            </a:r>
            <a:endParaRPr lang="zh-CN" altLang="en-US" b="1" dirty="0"/>
          </a:p>
        </p:txBody>
      </p:sp>
      <p:cxnSp>
        <p:nvCxnSpPr>
          <p:cNvPr id="27" name="直接箭头连接符 26"/>
          <p:cNvCxnSpPr>
            <a:stCxn id="11" idx="0"/>
            <a:endCxn id="23" idx="1"/>
          </p:cNvCxnSpPr>
          <p:nvPr/>
        </p:nvCxnSpPr>
        <p:spPr>
          <a:xfrm flipV="1">
            <a:off x="2164934" y="4322980"/>
            <a:ext cx="305726" cy="4677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407938" y="879376"/>
            <a:ext cx="1022762" cy="4860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break</a:t>
            </a:r>
            <a:endParaRPr lang="zh-CN" altLang="en-US" b="1" dirty="0"/>
          </a:p>
        </p:txBody>
      </p:sp>
      <p:sp>
        <p:nvSpPr>
          <p:cNvPr id="42" name="圆角矩形 41"/>
          <p:cNvSpPr/>
          <p:nvPr/>
        </p:nvSpPr>
        <p:spPr>
          <a:xfrm>
            <a:off x="7386030" y="1536279"/>
            <a:ext cx="1260694" cy="5166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continue</a:t>
            </a:r>
            <a:endParaRPr lang="zh-CN" altLang="en-US" b="1" dirty="0"/>
          </a:p>
        </p:txBody>
      </p:sp>
      <p:sp>
        <p:nvSpPr>
          <p:cNvPr id="49" name="圆角矩形 48"/>
          <p:cNvSpPr/>
          <p:nvPr/>
        </p:nvSpPr>
        <p:spPr>
          <a:xfrm>
            <a:off x="9078772" y="2273595"/>
            <a:ext cx="1632158" cy="5459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if...else</a:t>
            </a:r>
            <a:endParaRPr lang="zh-CN" altLang="en-US" b="1" dirty="0"/>
          </a:p>
        </p:txBody>
      </p:sp>
      <p:sp>
        <p:nvSpPr>
          <p:cNvPr id="50" name="圆角矩形 49"/>
          <p:cNvSpPr/>
          <p:nvPr/>
        </p:nvSpPr>
        <p:spPr>
          <a:xfrm>
            <a:off x="9078773" y="2903515"/>
            <a:ext cx="1550031" cy="539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while...else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51" name="圆角矩形 50"/>
          <p:cNvSpPr/>
          <p:nvPr/>
        </p:nvSpPr>
        <p:spPr>
          <a:xfrm>
            <a:off x="7360889" y="2223638"/>
            <a:ext cx="800158" cy="5225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else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470660" y="4880247"/>
            <a:ext cx="1106750" cy="4704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for-in</a:t>
            </a:r>
            <a:endParaRPr lang="zh-CN" altLang="en-US" b="1" dirty="0"/>
          </a:p>
        </p:txBody>
      </p:sp>
      <p:cxnSp>
        <p:nvCxnSpPr>
          <p:cNvPr id="44" name="直接箭头连接符 43"/>
          <p:cNvCxnSpPr>
            <a:stCxn id="11" idx="0"/>
            <a:endCxn id="37" idx="1"/>
          </p:cNvCxnSpPr>
          <p:nvPr/>
        </p:nvCxnSpPr>
        <p:spPr>
          <a:xfrm>
            <a:off x="2164934" y="4790723"/>
            <a:ext cx="305726" cy="3247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</p:cNvCxnSpPr>
          <p:nvPr/>
        </p:nvCxnSpPr>
        <p:spPr>
          <a:xfrm flipV="1">
            <a:off x="3406750" y="3926955"/>
            <a:ext cx="523565" cy="3960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3930314" y="3636476"/>
            <a:ext cx="1548059" cy="5602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用于次数不固定 的循环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3930313" y="4322979"/>
            <a:ext cx="1849828" cy="6628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初始条件不成立一次都不执行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3963483" y="5160438"/>
            <a:ext cx="1944216" cy="6983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用于遍历可迭代对象</a:t>
            </a:r>
          </a:p>
        </p:txBody>
      </p:sp>
      <p:cxnSp>
        <p:nvCxnSpPr>
          <p:cNvPr id="64" name="直接箭头连接符 63"/>
          <p:cNvCxnSpPr>
            <a:stCxn id="23" idx="3"/>
            <a:endCxn id="56" idx="1"/>
          </p:cNvCxnSpPr>
          <p:nvPr/>
        </p:nvCxnSpPr>
        <p:spPr>
          <a:xfrm>
            <a:off x="3406749" y="4322979"/>
            <a:ext cx="523564" cy="3314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2" idx="0"/>
            <a:endCxn id="40" idx="1"/>
          </p:cNvCxnSpPr>
          <p:nvPr/>
        </p:nvCxnSpPr>
        <p:spPr>
          <a:xfrm flipV="1">
            <a:off x="6987422" y="1122404"/>
            <a:ext cx="420517" cy="5914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0" idx="3"/>
            <a:endCxn id="75" idx="1"/>
          </p:cNvCxnSpPr>
          <p:nvPr/>
        </p:nvCxnSpPr>
        <p:spPr>
          <a:xfrm flipV="1">
            <a:off x="8430700" y="1095401"/>
            <a:ext cx="791702" cy="2700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51" idx="1"/>
          </p:cNvCxnSpPr>
          <p:nvPr/>
        </p:nvCxnSpPr>
        <p:spPr>
          <a:xfrm>
            <a:off x="7013739" y="1728673"/>
            <a:ext cx="347151" cy="7562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42" idx="1"/>
          </p:cNvCxnSpPr>
          <p:nvPr/>
        </p:nvCxnSpPr>
        <p:spPr>
          <a:xfrm>
            <a:off x="6213964" y="1536280"/>
            <a:ext cx="1172067" cy="25832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62" idx="1"/>
          </p:cNvCxnSpPr>
          <p:nvPr/>
        </p:nvCxnSpPr>
        <p:spPr>
          <a:xfrm>
            <a:off x="3577411" y="5160438"/>
            <a:ext cx="386073" cy="3491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9222402" y="831220"/>
            <a:ext cx="2376264" cy="5283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退出当前循环结构</a:t>
            </a:r>
          </a:p>
        </p:txBody>
      </p:sp>
      <p:cxnSp>
        <p:nvCxnSpPr>
          <p:cNvPr id="82" name="直接箭头连接符 81"/>
          <p:cNvCxnSpPr>
            <a:stCxn id="42" idx="3"/>
          </p:cNvCxnSpPr>
          <p:nvPr/>
        </p:nvCxnSpPr>
        <p:spPr>
          <a:xfrm>
            <a:off x="8646724" y="1794608"/>
            <a:ext cx="575678" cy="270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9222402" y="1539601"/>
            <a:ext cx="2376264" cy="5996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结束当前循环进入下一次循环</a:t>
            </a:r>
          </a:p>
        </p:txBody>
      </p:sp>
      <p:cxnSp>
        <p:nvCxnSpPr>
          <p:cNvPr id="89" name="直接箭头连接符 88"/>
          <p:cNvCxnSpPr>
            <a:stCxn id="51" idx="3"/>
            <a:endCxn id="49" idx="1"/>
          </p:cNvCxnSpPr>
          <p:nvPr/>
        </p:nvCxnSpPr>
        <p:spPr>
          <a:xfrm>
            <a:off x="8161048" y="2484932"/>
            <a:ext cx="917725" cy="616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50" idx="1"/>
          </p:cNvCxnSpPr>
          <p:nvPr/>
        </p:nvCxnSpPr>
        <p:spPr>
          <a:xfrm>
            <a:off x="8161046" y="2487970"/>
            <a:ext cx="917726" cy="6852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97" idx="1"/>
          </p:cNvCxnSpPr>
          <p:nvPr/>
        </p:nvCxnSpPr>
        <p:spPr>
          <a:xfrm>
            <a:off x="8187861" y="2515753"/>
            <a:ext cx="915516" cy="12711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9103378" y="3517174"/>
            <a:ext cx="1550031" cy="539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for...else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99" name="云形 98"/>
          <p:cNvSpPr/>
          <p:nvPr/>
        </p:nvSpPr>
        <p:spPr>
          <a:xfrm>
            <a:off x="6270247" y="4315228"/>
            <a:ext cx="1746130" cy="95098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嵌套循环</a:t>
            </a:r>
            <a:endParaRPr lang="en-US" altLang="zh-CN" b="1" dirty="0"/>
          </a:p>
        </p:txBody>
      </p:sp>
      <p:sp>
        <p:nvSpPr>
          <p:cNvPr id="100" name="圆角矩形 99"/>
          <p:cNvSpPr/>
          <p:nvPr/>
        </p:nvSpPr>
        <p:spPr>
          <a:xfrm>
            <a:off x="9133707" y="4488702"/>
            <a:ext cx="2537353" cy="9368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外层循环执行一次内层循环执行完整一轮</a:t>
            </a:r>
          </a:p>
        </p:txBody>
      </p:sp>
      <p:cxnSp>
        <p:nvCxnSpPr>
          <p:cNvPr id="101" name="直接箭头连接符 100"/>
          <p:cNvCxnSpPr>
            <a:stCxn id="99" idx="0"/>
            <a:endCxn id="100" idx="1"/>
          </p:cNvCxnSpPr>
          <p:nvPr/>
        </p:nvCxnSpPr>
        <p:spPr>
          <a:xfrm>
            <a:off x="8014922" y="4790721"/>
            <a:ext cx="1118784" cy="16641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984593" y="4803348"/>
            <a:ext cx="841959" cy="10554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8909984" y="5589041"/>
            <a:ext cx="2688682" cy="539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while</a:t>
            </a:r>
            <a:r>
              <a:rPr lang="zh-CN" altLang="en-US" b="1" dirty="0"/>
              <a:t>与</a:t>
            </a:r>
            <a:r>
              <a:rPr lang="en-US" altLang="zh-CN" b="1" dirty="0"/>
              <a:t>for-in</a:t>
            </a:r>
            <a:r>
              <a:rPr lang="zh-CN" altLang="en-US" b="1" dirty="0"/>
              <a:t>互相嵌套</a:t>
            </a:r>
            <a:endParaRPr lang="en-US" altLang="zh-CN" b="1" dirty="0"/>
          </a:p>
        </p:txBody>
      </p:sp>
      <p:sp>
        <p:nvSpPr>
          <p:cNvPr id="45" name="矩形">
            <a:extLst>
              <a:ext uri="{FF2B5EF4-FFF2-40B4-BE49-F238E27FC236}">
                <a16:creationId xmlns:a16="http://schemas.microsoft.com/office/drawing/2014/main" id="{A44F64CE-9152-48C9-B5A3-B8C5BF6561A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" name="艾茵施坦">
            <a:extLst>
              <a:ext uri="{FF2B5EF4-FFF2-40B4-BE49-F238E27FC236}">
                <a16:creationId xmlns:a16="http://schemas.microsoft.com/office/drawing/2014/main" id="{69A9D63D-5EE4-4704-9BA0-D310D52B2E4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48" name="矩形">
            <a:extLst>
              <a:ext uri="{FF2B5EF4-FFF2-40B4-BE49-F238E27FC236}">
                <a16:creationId xmlns:a16="http://schemas.microsoft.com/office/drawing/2014/main" id="{1006A8BE-34DF-4230-80CC-A413F5A66D6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" name="矩形">
            <a:extLst>
              <a:ext uri="{FF2B5EF4-FFF2-40B4-BE49-F238E27FC236}">
                <a16:creationId xmlns:a16="http://schemas.microsoft.com/office/drawing/2014/main" id="{94416D40-2BDA-4C93-84CC-75635A1D21A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矩形">
            <a:extLst>
              <a:ext uri="{FF2B5EF4-FFF2-40B4-BE49-F238E27FC236}">
                <a16:creationId xmlns:a16="http://schemas.microsoft.com/office/drawing/2014/main" id="{51ACC2A2-3F6B-4509-96EE-7FD6784F328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35319348-2F1F-755A-701D-C2A56D93A4B7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9A742-4864-E2D4-5751-60D3125B5B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DF7750-D101-1548-F6D8-E6A387B20263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1587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721" y="158868"/>
            <a:ext cx="2930237" cy="834701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循环结构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18" y="1084094"/>
            <a:ext cx="10512862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反复做同一件事情的情况，称为循环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循环结构的流程图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循环的分类   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while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for -in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语法结构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while </a:t>
            </a:r>
            <a:r>
              <a:rPr lang="en-US" altLang="zh-CN" dirty="0"/>
              <a:t> </a:t>
            </a:r>
            <a:r>
              <a:rPr lang="zh-CN" altLang="en-US" dirty="0"/>
              <a:t>条件表达式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条件执行体</a:t>
            </a:r>
            <a:r>
              <a:rPr lang="en-US" altLang="zh-CN" dirty="0"/>
              <a:t>(</a:t>
            </a:r>
            <a:r>
              <a:rPr lang="zh-CN" altLang="en-US" dirty="0"/>
              <a:t>循环体</a:t>
            </a:r>
            <a:r>
              <a:rPr lang="en-US" altLang="zh-CN" dirty="0"/>
              <a:t>)</a:t>
            </a:r>
            <a:endParaRPr lang="en-US" altLang="zh-CN" b="1" dirty="0"/>
          </a:p>
          <a:p>
            <a:endParaRPr lang="en-US" altLang="zh-CN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选择结构的</a:t>
            </a:r>
            <a:r>
              <a:rPr lang="en-US" altLang="zh-CN" b="1" dirty="0"/>
              <a:t>if</a:t>
            </a:r>
            <a:r>
              <a:rPr lang="zh-CN" altLang="en-US" b="1" dirty="0"/>
              <a:t>与循环结构</a:t>
            </a:r>
            <a:r>
              <a:rPr lang="en-US" altLang="zh-CN" b="1" dirty="0"/>
              <a:t>while</a:t>
            </a:r>
            <a:r>
              <a:rPr lang="zh-CN" altLang="en-US" b="1" dirty="0"/>
              <a:t>的区别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/>
              <a:t>if</a:t>
            </a:r>
            <a:r>
              <a:rPr lang="zh-CN" altLang="en-US" dirty="0"/>
              <a:t>是判断一次，条件为</a:t>
            </a:r>
            <a:r>
              <a:rPr lang="en-US" altLang="zh-CN" dirty="0"/>
              <a:t>True</a:t>
            </a:r>
            <a:r>
              <a:rPr lang="zh-CN" altLang="en-US" dirty="0"/>
              <a:t>执行一行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 while</a:t>
            </a:r>
            <a:r>
              <a:rPr lang="zh-CN" altLang="en-US" dirty="0"/>
              <a:t>是判断</a:t>
            </a:r>
            <a:r>
              <a:rPr lang="en-US" altLang="zh-CN" dirty="0"/>
              <a:t>N+1</a:t>
            </a:r>
            <a:r>
              <a:rPr lang="zh-CN" altLang="en-US" dirty="0"/>
              <a:t>次，条件为</a:t>
            </a:r>
            <a:r>
              <a:rPr lang="en-US" altLang="zh-CN" dirty="0"/>
              <a:t>True</a:t>
            </a:r>
            <a:r>
              <a:rPr lang="zh-CN" altLang="en-US" dirty="0"/>
              <a:t>执行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73" y="1321847"/>
            <a:ext cx="3256415" cy="405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04503C61-173F-442F-9B6A-4F3E6019242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EFEBA552-6774-4924-AA68-7E1C05B06DD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C92BD7A3-971A-42B3-9A4E-0D4FBFE4EFD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0994AC0-6173-40DA-92CB-86E14D59E000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4690EB3D-2736-4B81-ABB3-0DD199314EF9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CE509FA3-855E-9E5E-1666-B01272086246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36CA0D-A14B-10B2-F907-18452A3BD0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AB8147B-125A-7753-F2DE-F74499F89DA4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8980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978" y="218863"/>
            <a:ext cx="4253345" cy="676132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while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循环的执行流程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55" y="98486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四步循环法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初始化变量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条件判断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条件执行体（循环体）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改变变量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while</a:t>
            </a:r>
            <a:r>
              <a:rPr lang="zh-CN" altLang="en-US" b="1" dirty="0"/>
              <a:t>循环的执行流程 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17" y="1082886"/>
            <a:ext cx="7181228" cy="25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5" y="3602821"/>
            <a:ext cx="8268125" cy="2622685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4FA6E9B8-FDF6-4E5A-A757-16F7F248839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880F1D44-5D7C-4AE8-94B2-47E4F0C8E33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CAD7901C-AE41-41C7-933D-9641D39773D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7F94729-1F02-44BC-BB83-08FB9A93C099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66158D35-D24B-4705-80EF-7C9E6BD8A40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9FF224E0-398A-682E-549A-A2AEEC4F3F90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A90CEA7-8E58-76CE-AD01-2E67CCA84A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22CAD8C-9FAA-A428-3EC1-BF4D628D4678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508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2" y="1023937"/>
            <a:ext cx="10295658" cy="327097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 txBox="1">
            <a:spLocks/>
          </p:cNvSpPr>
          <p:nvPr/>
        </p:nvSpPr>
        <p:spPr>
          <a:xfrm>
            <a:off x="1932711" y="316634"/>
            <a:ext cx="3865418" cy="542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猜数字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7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994" y="232136"/>
            <a:ext cx="1830425" cy="718145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for-in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循环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61" y="1108885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/>
              <a:t>for-in</a:t>
            </a:r>
            <a:r>
              <a:rPr lang="zh-CN" altLang="en-US" sz="2400" b="1" dirty="0"/>
              <a:t>循环</a:t>
            </a:r>
            <a:endParaRPr lang="en-US" altLang="zh-CN" sz="2400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/>
              <a:t>in</a:t>
            </a:r>
            <a:r>
              <a:rPr lang="zh-CN" altLang="en-US"/>
              <a:t>表示从</a:t>
            </a:r>
            <a:r>
              <a:rPr lang="zh-CN" altLang="en-US" dirty="0"/>
              <a:t>（字符串、序列等）中依次取值，又称为遍历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for-in</a:t>
            </a:r>
            <a:r>
              <a:rPr lang="zh-CN" altLang="en-US" dirty="0"/>
              <a:t>遍历的对象必须是可迭代对象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/>
              <a:t>for-in</a:t>
            </a:r>
            <a:r>
              <a:rPr lang="zh-CN" altLang="en-US" sz="2400" b="1" dirty="0"/>
              <a:t>的语法结构</a:t>
            </a:r>
            <a:endParaRPr lang="en-US" altLang="zh-CN" sz="2400" b="1" dirty="0"/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for </a:t>
            </a:r>
            <a:r>
              <a:rPr lang="en-US" altLang="zh-CN" b="1" dirty="0"/>
              <a:t> </a:t>
            </a:r>
            <a:r>
              <a:rPr lang="zh-CN" altLang="en-US" dirty="0"/>
              <a:t>自定义的变量</a:t>
            </a:r>
            <a:r>
              <a:rPr lang="zh-CN" altLang="en-US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in</a:t>
            </a:r>
            <a:r>
              <a:rPr lang="en-US" altLang="zh-CN" b="1" dirty="0"/>
              <a:t> </a:t>
            </a:r>
            <a:r>
              <a:rPr lang="zh-CN" altLang="en-US" dirty="0"/>
              <a:t>可迭代对象</a:t>
            </a:r>
            <a:r>
              <a:rPr lang="en-US" altLang="zh-CN" b="1" dirty="0"/>
              <a:t>:</a:t>
            </a:r>
          </a:p>
          <a:p>
            <a:pPr marL="457063" lvl="1" indent="0">
              <a:buNone/>
            </a:pPr>
            <a:r>
              <a:rPr lang="en-US" altLang="zh-CN" b="1" dirty="0"/>
              <a:t>      </a:t>
            </a:r>
            <a:r>
              <a:rPr lang="zh-CN" altLang="en-US" dirty="0"/>
              <a:t>循环体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/>
              <a:t>for-in</a:t>
            </a:r>
            <a:r>
              <a:rPr lang="zh-CN" altLang="en-US" sz="2400" b="1" dirty="0"/>
              <a:t>的执行图</a:t>
            </a:r>
            <a:r>
              <a:rPr lang="en-US" altLang="zh-CN" sz="2400" b="1" dirty="0"/>
              <a:t> </a:t>
            </a:r>
          </a:p>
          <a:p>
            <a:endParaRPr lang="en-US" altLang="zh-CN" sz="2400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/>
              <a:t>循环体内不需要访问自定义变量，可以将自定义变量替代为下划线</a:t>
            </a:r>
            <a:endParaRPr lang="en-US" altLang="zh-CN" sz="2400" b="1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60" y="1923543"/>
            <a:ext cx="4475874" cy="2392148"/>
          </a:xfrm>
          <a:prstGeom prst="rect">
            <a:avLst/>
          </a:prstGeom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126FCEF5-A285-42FA-A3C3-D3E91000F9F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EF6B5E85-9079-4487-90EC-D694E0AB908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10F3CF6D-B3B1-495E-B783-E8F267C3541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4D1B2900-7C55-43DB-81D8-AA9230AACD8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6A72884-840E-4F71-8CC9-6C3505B88CFA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7A3934D7-1073-944E-9B02-DC496A33BC5C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C8AA98-E515-F3D6-5FF9-1ECF32C5F5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B7903F-34B2-517A-4BEE-10F7A00BD88E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7101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3563" y="3841912"/>
            <a:ext cx="5687292" cy="213904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 txBox="1">
            <a:spLocks/>
          </p:cNvSpPr>
          <p:nvPr/>
        </p:nvSpPr>
        <p:spPr>
          <a:xfrm>
            <a:off x="1917231" y="306953"/>
            <a:ext cx="3021916" cy="5867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for-in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循环语法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" y="1039091"/>
            <a:ext cx="8769313" cy="24871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014" y="4653394"/>
            <a:ext cx="571499" cy="5714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52" y="3938172"/>
            <a:ext cx="1880737" cy="18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58" y="190970"/>
            <a:ext cx="3112850" cy="717643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内置函数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range()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88" y="978150"/>
            <a:ext cx="10512862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/>
              <a:t>range()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用于生成一个整数序列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b="1" dirty="0"/>
              <a:t>创建</a:t>
            </a:r>
            <a:r>
              <a:rPr lang="en-US" altLang="zh-CN" sz="2000" b="1" dirty="0"/>
              <a:t>range</a:t>
            </a:r>
            <a:r>
              <a:rPr lang="zh-CN" altLang="en-US" sz="2000" b="1" dirty="0"/>
              <a:t>对象的三种方式</a:t>
            </a:r>
            <a:endParaRPr lang="en-US" altLang="zh-CN" sz="2000" b="1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b="1" dirty="0"/>
              <a:t>返回值是一个迭代器对象</a:t>
            </a:r>
            <a:endParaRPr lang="en-US" altLang="zh-CN" sz="2000" b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/>
              <a:t>range</a:t>
            </a:r>
            <a:r>
              <a:rPr lang="zh-CN" altLang="en-US" sz="2000" b="1" dirty="0"/>
              <a:t>类型的优点 </a:t>
            </a:r>
            <a:r>
              <a:rPr lang="en-US" altLang="zh-CN" sz="2000" b="1" dirty="0"/>
              <a:t>:</a:t>
            </a:r>
            <a:r>
              <a:rPr lang="zh-CN" altLang="en-US" sz="2000" dirty="0"/>
              <a:t>不管</a:t>
            </a:r>
            <a:r>
              <a:rPr lang="en-US" altLang="zh-CN" sz="2000" dirty="0"/>
              <a:t>range</a:t>
            </a:r>
            <a:r>
              <a:rPr lang="zh-CN" altLang="en-US" sz="2000" dirty="0"/>
              <a:t>对象表示的整数序列有多长，所有</a:t>
            </a:r>
            <a:r>
              <a:rPr lang="en-US" altLang="zh-CN" sz="2000" dirty="0"/>
              <a:t>range</a:t>
            </a:r>
            <a:r>
              <a:rPr lang="zh-CN" altLang="en-US" sz="2000" dirty="0"/>
              <a:t>对象占用的内存空间都是相同的，因为仅仅需要存储</a:t>
            </a:r>
            <a:r>
              <a:rPr lang="en-US" altLang="zh-CN" sz="2000" dirty="0"/>
              <a:t>start,stop</a:t>
            </a:r>
            <a:r>
              <a:rPr lang="zh-CN" altLang="en-US" sz="2000" dirty="0"/>
              <a:t>和</a:t>
            </a:r>
            <a:r>
              <a:rPr lang="en-US" altLang="zh-CN" sz="2000" dirty="0"/>
              <a:t>step</a:t>
            </a:r>
            <a:r>
              <a:rPr lang="zh-CN" altLang="en-US" sz="2000" dirty="0"/>
              <a:t>，只有当用到</a:t>
            </a:r>
            <a:r>
              <a:rPr lang="en-US" altLang="zh-CN" sz="2000" dirty="0"/>
              <a:t>range</a:t>
            </a:r>
            <a:r>
              <a:rPr lang="zh-CN" altLang="en-US" sz="2000" dirty="0"/>
              <a:t>对象时，才会去计算序列中的相关元素</a:t>
            </a:r>
            <a:endParaRPr lang="en-US" altLang="zh-CN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in</a:t>
            </a:r>
            <a:r>
              <a:rPr lang="zh-CN" altLang="en-US" sz="2000" dirty="0"/>
              <a:t>与</a:t>
            </a:r>
            <a:r>
              <a:rPr lang="en-US" altLang="zh-CN" sz="2000" dirty="0"/>
              <a:t>not in </a:t>
            </a:r>
            <a:r>
              <a:rPr lang="zh-CN" altLang="en-US" sz="2000" dirty="0"/>
              <a:t>判断整数序列中是否存在（不存在）指定的整数 </a:t>
            </a:r>
            <a:endParaRPr lang="en-US" altLang="zh-CN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21" y="2162812"/>
            <a:ext cx="8292383" cy="194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46050CAE-765C-430E-896F-119688EEA992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269EACBB-C826-4781-9C1E-243229FEECA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0E88E84C-C002-4374-8744-ADE693B8D3B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DBD916B6-C4A5-469A-9E18-0030C9D673CA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FC50BAC3-96E2-4292-975D-E8EE72FE61A2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D63D7E64-5CD7-36B2-25E4-8C3DEB0B3E1B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A973CA-11DA-FBA5-06EF-6A96B30CEB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0F460D0-D3C8-F7DD-A082-46BA5953D1BA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7177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076" y="179783"/>
            <a:ext cx="4488872" cy="77528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流程控制语句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break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3" y="964019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break</a:t>
            </a:r>
            <a:r>
              <a:rPr lang="zh-CN" altLang="en-US" b="1" dirty="0"/>
              <a:t>语句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用于结束循环结构，通常与分支结构</a:t>
            </a:r>
            <a:r>
              <a:rPr lang="en-US" altLang="zh-CN" dirty="0"/>
              <a:t>if</a:t>
            </a:r>
            <a:r>
              <a:rPr lang="zh-CN" altLang="en-US" dirty="0"/>
              <a:t>一起使用</a:t>
            </a:r>
            <a:endParaRPr lang="en-US" altLang="zh-CN" dirty="0"/>
          </a:p>
          <a:p>
            <a:endParaRPr lang="en-US" altLang="zh-CN" b="1" dirty="0"/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50" y="2176942"/>
            <a:ext cx="3298895" cy="349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48" y="2176942"/>
            <a:ext cx="3298895" cy="346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BEAA354F-0E11-4870-BBAB-A3365DD47CD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22B46016-418B-4AB8-AF2E-01EBB2E64E4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71263C28-7CEA-47EF-B08B-5873B7B8DC7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904A4256-530E-4CCB-ACE4-702B923193C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EBBDA27B-592F-433D-B5EE-A3E63432C74B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64D190FD-AAE0-D7C2-397A-57DA1BC47967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BE7BF4-42EA-6382-0C60-2D6C6D1E2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9D99F5-4106-85CB-2146-DB5CA5C50A0D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6805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074" y="159043"/>
            <a:ext cx="4218709" cy="785462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流程控制语句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continue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52" y="992845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continue</a:t>
            </a:r>
            <a:r>
              <a:rPr lang="zh-CN" altLang="en-US" b="1" dirty="0"/>
              <a:t>语句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用于结束当前循环，进入下一次循环</a:t>
            </a:r>
            <a:r>
              <a:rPr lang="en-US" altLang="zh-CN" dirty="0"/>
              <a:t>,</a:t>
            </a:r>
            <a:r>
              <a:rPr lang="zh-CN" altLang="en-US" dirty="0"/>
              <a:t>通常与分支结构中的</a:t>
            </a:r>
            <a:r>
              <a:rPr lang="en-US" altLang="zh-CN" dirty="0"/>
              <a:t>if</a:t>
            </a:r>
            <a:r>
              <a:rPr lang="zh-CN" altLang="en-US" dirty="0"/>
              <a:t>一起使用 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06" y="2291360"/>
            <a:ext cx="3634018" cy="251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93" y="2210076"/>
            <a:ext cx="3472506" cy="264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6D236605-736A-47C9-B6EC-958D8312DDA0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727E41E7-BAD3-422E-A986-A1BBD69BADF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7C6F0385-1369-4F35-8814-CC4C2EEEC4EE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6AF95639-007B-4A8C-A539-3E1629C35468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8A7AF23D-7098-41BB-AEBF-6489059A927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80004E1B-7BA8-5F73-9BF9-1DA70C8C18C4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91305A-547C-E47D-C414-5CD9FD5FCE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D43D01-FCAB-2D53-30C1-9D01B7A03A68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2333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901</Words>
  <Application>Microsoft Office PowerPoint</Application>
  <PresentationFormat>宽屏</PresentationFormat>
  <Paragraphs>147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Hannotate SC Bold</vt:lpstr>
      <vt:lpstr>等线</vt:lpstr>
      <vt:lpstr>等线 Light</vt:lpstr>
      <vt:lpstr>宋体</vt:lpstr>
      <vt:lpstr>Arial</vt:lpstr>
      <vt:lpstr>Wingdings</vt:lpstr>
      <vt:lpstr>Office 主题​​</vt:lpstr>
      <vt:lpstr>PowerPoint 演示文稿</vt:lpstr>
      <vt:lpstr>循环结构</vt:lpstr>
      <vt:lpstr>while循环的执行流程</vt:lpstr>
      <vt:lpstr>PowerPoint 演示文稿</vt:lpstr>
      <vt:lpstr>for-in循环</vt:lpstr>
      <vt:lpstr>PowerPoint 演示文稿</vt:lpstr>
      <vt:lpstr>内置函数range()</vt:lpstr>
      <vt:lpstr>流程控制语句break</vt:lpstr>
      <vt:lpstr>流程控制语句continue</vt:lpstr>
      <vt:lpstr>else语句</vt:lpstr>
      <vt:lpstr>二重循环中的break和continue</vt:lpstr>
      <vt:lpstr>嵌套循环</vt:lpstr>
      <vt:lpstr>PowerPoint 演示文稿</vt:lpstr>
      <vt:lpstr>知识点总结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18</cp:revision>
  <dcterms:created xsi:type="dcterms:W3CDTF">2021-07-29T09:24:54Z</dcterms:created>
  <dcterms:modified xsi:type="dcterms:W3CDTF">2023-03-26T15:36:04Z</dcterms:modified>
</cp:coreProperties>
</file>