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9A6C2-0A4A-4E81-84B8-D80823012B7F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53A7-A219-4784-BA65-5FA28B1EE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A9415-698D-41E4-901D-51021A8C51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2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5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EBE240B0-DAFC-C883-C364-79CF13381325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AA7409-B74E-A35A-BFEB-F7EB17000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FCECB1-60CC-BE8B-9DFD-E73EECCE809D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打了激素的列表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928" y="150847"/>
            <a:ext cx="3942870" cy="80271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列表元素的修改操作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52789"/>
            <a:ext cx="105156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为</a:t>
            </a:r>
            <a:r>
              <a:rPr lang="zh-CN" altLang="en-US" dirty="0"/>
              <a:t>指定索引的元素赋予一个新值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为指定的切片赋予一个新值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EE96CC64-0D99-4203-B858-11E6E6E12E1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FD17F157-A787-446B-8657-2EA55041AE6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EED661F-244A-4D96-BE32-A2666E3157ED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0B625D08-17E1-45EB-94A1-198A5758190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98A66AA-1FD7-4A57-8214-8AF9FDE6570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7D433042-7DD2-673D-F006-22BBFA83D57B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616130-851B-3676-C638-2345E18F9B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CE1BAD-3E94-ED9B-690F-23DB88274414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128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7683" y="179783"/>
            <a:ext cx="3678381" cy="71814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列表元素的排序操作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55" y="973570"/>
            <a:ext cx="1085503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列表元素的排序操作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常见的两种方式</a:t>
            </a:r>
            <a:endParaRPr lang="en-US" altLang="zh-CN" dirty="0"/>
          </a:p>
          <a:p>
            <a:pPr lvl="2"/>
            <a:r>
              <a:rPr lang="zh-CN" altLang="en-US" sz="2400" dirty="0"/>
              <a:t>调用</a:t>
            </a:r>
            <a:r>
              <a:rPr lang="en-US" altLang="zh-CN" sz="2400" dirty="0"/>
              <a:t>sort()</a:t>
            </a:r>
            <a:r>
              <a:rPr lang="zh-CN" altLang="en-US" sz="2400" dirty="0"/>
              <a:t>方法，列有中的所有元素默认按照从小到大的顺序进行排序，可以 指定 </a:t>
            </a:r>
            <a:r>
              <a:rPr lang="en-US" altLang="zh-CN" sz="2400" dirty="0"/>
              <a:t>reverse=True</a:t>
            </a:r>
            <a:r>
              <a:rPr lang="zh-CN" altLang="en-US" sz="2400" dirty="0"/>
              <a:t>，进行降序 排序</a:t>
            </a:r>
            <a:endParaRPr lang="en-US" altLang="zh-CN" sz="2400" dirty="0"/>
          </a:p>
          <a:p>
            <a:pPr lvl="2"/>
            <a:r>
              <a:rPr lang="zh-CN" altLang="en-US" sz="2400" dirty="0"/>
              <a:t>调用内置函数</a:t>
            </a:r>
            <a:r>
              <a:rPr lang="en-US" altLang="zh-CN" sz="2400" dirty="0"/>
              <a:t>sorted()</a:t>
            </a:r>
            <a:r>
              <a:rPr lang="zh-CN" altLang="en-US" sz="2400" dirty="0"/>
              <a:t>，可以指定</a:t>
            </a:r>
            <a:r>
              <a:rPr lang="en-US" altLang="zh-CN" sz="2400" dirty="0"/>
              <a:t>reverse=True</a:t>
            </a:r>
            <a:r>
              <a:rPr lang="zh-CN" altLang="en-US" sz="2400" dirty="0"/>
              <a:t>，进行降序排序，原列表不发生改变</a:t>
            </a:r>
            <a:endParaRPr lang="en-US" altLang="zh-CN" sz="2400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1A165B4D-EBCE-4DB4-9188-2EC08D9A2A7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917A6DCA-689D-4C7F-827D-3C50A57FD3A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6B423FEC-A015-4460-B25E-F9549F219810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BFE27C0-7F58-4083-9737-BDD42C97BAF5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4D9D6CF-AE39-4CD5-8D2C-995DFADC659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81895C97-C64A-4412-93A6-4AD75BF2C99A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80ED5F-4CAB-5C48-622A-708739B42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5BE10D-518F-4C1B-0836-8351E24C2B13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3420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0559" y="180707"/>
            <a:ext cx="2391277" cy="738086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列表生成式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8570" y="987425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列表生成式简称“生成列表的公式”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语法格式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注意事项：“表示列表元素的表达式”中通常包含自定义变量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96" y="2158753"/>
            <a:ext cx="39703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D15A4A08-7BE2-46F0-ACF5-18DD4FEBFB6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5E8EB7FA-71EF-4D1C-8056-57D0BBD2D04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6C69F908-E9C9-49D6-9059-7CDDFA1257E6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2DEC1215-7E0A-4BF1-8E8E-FEB32CE6781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FA521D0D-4B35-44C5-87AA-3F9E8A722F1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35CA1F75-C4A7-B19B-E42D-6CA7FF6E53DF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83419-12C2-7426-F4FB-0C5E237378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9CC8111-A61E-130C-69B2-BABCCB77AACC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62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582200" y="1319111"/>
            <a:ext cx="1358555" cy="108005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列表的创建</a:t>
            </a:r>
          </a:p>
        </p:txBody>
      </p:sp>
      <p:sp>
        <p:nvSpPr>
          <p:cNvPr id="11" name="云形 10"/>
          <p:cNvSpPr/>
          <p:nvPr/>
        </p:nvSpPr>
        <p:spPr>
          <a:xfrm>
            <a:off x="929523" y="3820552"/>
            <a:ext cx="1008112" cy="76306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查询</a:t>
            </a:r>
            <a:endParaRPr lang="en-US" altLang="zh-CN" b="1" dirty="0"/>
          </a:p>
        </p:txBody>
      </p:sp>
      <p:sp>
        <p:nvSpPr>
          <p:cNvPr id="12" name="云形 11"/>
          <p:cNvSpPr/>
          <p:nvPr/>
        </p:nvSpPr>
        <p:spPr>
          <a:xfrm>
            <a:off x="5228090" y="2316847"/>
            <a:ext cx="1368152" cy="89705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增删改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74018" y="1229100"/>
            <a:ext cx="1791046" cy="544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使用中括号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64697" y="1880140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内置函数</a:t>
            </a:r>
            <a:r>
              <a:rPr lang="en-US" altLang="zh-CN" b="1" dirty="0"/>
              <a:t>list()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1916122" y="1501428"/>
            <a:ext cx="657896" cy="3272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15" idx="1"/>
          </p:cNvCxnSpPr>
          <p:nvPr/>
        </p:nvCxnSpPr>
        <p:spPr>
          <a:xfrm>
            <a:off x="1939623" y="1859137"/>
            <a:ext cx="625075" cy="2940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444545" y="3820551"/>
            <a:ext cx="1797347" cy="3818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查询元素索引</a:t>
            </a:r>
          </a:p>
        </p:txBody>
      </p:sp>
      <p:cxnSp>
        <p:nvCxnSpPr>
          <p:cNvPr id="27" name="直接箭头连接符 26"/>
          <p:cNvCxnSpPr>
            <a:stCxn id="11" idx="0"/>
            <a:endCxn id="23" idx="1"/>
          </p:cNvCxnSpPr>
          <p:nvPr/>
        </p:nvCxnSpPr>
        <p:spPr>
          <a:xfrm flipV="1">
            <a:off x="1936796" y="4011481"/>
            <a:ext cx="507749" cy="1906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551388" y="1155702"/>
            <a:ext cx="831096" cy="46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7450621" y="3118030"/>
            <a:ext cx="853004" cy="4665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删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437707" y="4359802"/>
            <a:ext cx="1804184" cy="4259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获取单个元素</a:t>
            </a:r>
          </a:p>
        </p:txBody>
      </p:sp>
      <p:cxnSp>
        <p:nvCxnSpPr>
          <p:cNvPr id="44" name="直接箭头连接符 43"/>
          <p:cNvCxnSpPr>
            <a:stCxn id="11" idx="0"/>
            <a:endCxn id="37" idx="1"/>
          </p:cNvCxnSpPr>
          <p:nvPr/>
        </p:nvCxnSpPr>
        <p:spPr>
          <a:xfrm>
            <a:off x="1936795" y="4202083"/>
            <a:ext cx="500912" cy="3707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444545" y="4888914"/>
            <a:ext cx="1797347" cy="4677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获取多个元素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2451493" y="5456624"/>
            <a:ext cx="1790399" cy="440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in  /not in </a:t>
            </a:r>
            <a:endParaRPr lang="zh-CN" altLang="en-US" b="1" dirty="0"/>
          </a:p>
        </p:txBody>
      </p:sp>
      <p:cxnSp>
        <p:nvCxnSpPr>
          <p:cNvPr id="74" name="直接箭头连接符 73"/>
          <p:cNvCxnSpPr>
            <a:stCxn id="12" idx="0"/>
            <a:endCxn id="40" idx="1"/>
          </p:cNvCxnSpPr>
          <p:nvPr/>
        </p:nvCxnSpPr>
        <p:spPr>
          <a:xfrm flipV="1">
            <a:off x="6595102" y="1387001"/>
            <a:ext cx="956286" cy="13783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2" idx="0"/>
            <a:endCxn id="42" idx="1"/>
          </p:cNvCxnSpPr>
          <p:nvPr/>
        </p:nvCxnSpPr>
        <p:spPr>
          <a:xfrm>
            <a:off x="6595103" y="2765374"/>
            <a:ext cx="855519" cy="58591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云形 98"/>
          <p:cNvSpPr/>
          <p:nvPr/>
        </p:nvSpPr>
        <p:spPr>
          <a:xfrm>
            <a:off x="4748801" y="4785800"/>
            <a:ext cx="1091765" cy="84877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排序</a:t>
            </a:r>
            <a:endParaRPr lang="en-US" altLang="zh-CN" b="1" dirty="0"/>
          </a:p>
        </p:txBody>
      </p:sp>
      <p:sp>
        <p:nvSpPr>
          <p:cNvPr id="100" name="圆角矩形 99"/>
          <p:cNvSpPr/>
          <p:nvPr/>
        </p:nvSpPr>
        <p:spPr>
          <a:xfrm>
            <a:off x="6060231" y="4615598"/>
            <a:ext cx="1216437" cy="4498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方法</a:t>
            </a:r>
            <a:r>
              <a:rPr lang="en-US" altLang="zh-CN" b="1" dirty="0"/>
              <a:t>sort()</a:t>
            </a:r>
            <a:endParaRPr lang="zh-CN" altLang="en-US" b="1" dirty="0"/>
          </a:p>
        </p:txBody>
      </p:sp>
      <p:cxnSp>
        <p:nvCxnSpPr>
          <p:cNvPr id="101" name="直接箭头连接符 100"/>
          <p:cNvCxnSpPr>
            <a:stCxn id="99" idx="0"/>
            <a:endCxn id="100" idx="1"/>
          </p:cNvCxnSpPr>
          <p:nvPr/>
        </p:nvCxnSpPr>
        <p:spPr>
          <a:xfrm flipV="1">
            <a:off x="5839656" y="4840531"/>
            <a:ext cx="220575" cy="3696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9" idx="0"/>
            <a:endCxn id="85" idx="1"/>
          </p:cNvCxnSpPr>
          <p:nvPr/>
        </p:nvCxnSpPr>
        <p:spPr>
          <a:xfrm>
            <a:off x="5839656" y="5210186"/>
            <a:ext cx="145022" cy="5004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0"/>
            <a:endCxn id="56" idx="1"/>
          </p:cNvCxnSpPr>
          <p:nvPr/>
        </p:nvCxnSpPr>
        <p:spPr>
          <a:xfrm>
            <a:off x="1936796" y="4202083"/>
            <a:ext cx="507749" cy="9207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0"/>
          </p:cNvCxnSpPr>
          <p:nvPr/>
        </p:nvCxnSpPr>
        <p:spPr>
          <a:xfrm>
            <a:off x="1936795" y="4202083"/>
            <a:ext cx="486262" cy="15617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5984678" y="5465785"/>
            <a:ext cx="2033297" cy="489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内置函数</a:t>
            </a:r>
            <a:r>
              <a:rPr lang="en-US" altLang="zh-CN" b="1" dirty="0"/>
              <a:t>sorted()</a:t>
            </a:r>
            <a:endParaRPr lang="zh-CN" altLang="en-US" b="1" dirty="0"/>
          </a:p>
        </p:txBody>
      </p:sp>
      <p:sp>
        <p:nvSpPr>
          <p:cNvPr id="92" name="圆角矩形 91"/>
          <p:cNvSpPr/>
          <p:nvPr/>
        </p:nvSpPr>
        <p:spPr>
          <a:xfrm>
            <a:off x="9150214" y="435621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append()</a:t>
            </a:r>
            <a:endParaRPr lang="zh-CN" altLang="en-US" b="1" dirty="0"/>
          </a:p>
        </p:txBody>
      </p:sp>
      <p:sp>
        <p:nvSpPr>
          <p:cNvPr id="94" name="圆角矩形 93"/>
          <p:cNvSpPr/>
          <p:nvPr/>
        </p:nvSpPr>
        <p:spPr>
          <a:xfrm>
            <a:off x="9155870" y="948060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extend()</a:t>
            </a:r>
            <a:endParaRPr lang="zh-CN" altLang="en-US" b="1" dirty="0"/>
          </a:p>
        </p:txBody>
      </p:sp>
      <p:sp>
        <p:nvSpPr>
          <p:cNvPr id="96" name="圆角矩形 95"/>
          <p:cNvSpPr/>
          <p:nvPr/>
        </p:nvSpPr>
        <p:spPr>
          <a:xfrm>
            <a:off x="9172284" y="1477441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insert()</a:t>
            </a:r>
            <a:endParaRPr lang="zh-CN" altLang="en-US" b="1" dirty="0"/>
          </a:p>
        </p:txBody>
      </p:sp>
      <p:sp>
        <p:nvSpPr>
          <p:cNvPr id="98" name="圆角矩形 97"/>
          <p:cNvSpPr/>
          <p:nvPr/>
        </p:nvSpPr>
        <p:spPr>
          <a:xfrm>
            <a:off x="9203622" y="2001761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切片</a:t>
            </a:r>
          </a:p>
        </p:txBody>
      </p:sp>
      <p:cxnSp>
        <p:nvCxnSpPr>
          <p:cNvPr id="102" name="直接箭头连接符 101"/>
          <p:cNvCxnSpPr>
            <a:endCxn id="92" idx="1"/>
          </p:cNvCxnSpPr>
          <p:nvPr/>
        </p:nvCxnSpPr>
        <p:spPr>
          <a:xfrm flipV="1">
            <a:off x="8382484" y="655091"/>
            <a:ext cx="767730" cy="7054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4" idx="1"/>
          </p:cNvCxnSpPr>
          <p:nvPr/>
        </p:nvCxnSpPr>
        <p:spPr>
          <a:xfrm flipV="1">
            <a:off x="8361514" y="1167530"/>
            <a:ext cx="794357" cy="219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96" idx="1"/>
          </p:cNvCxnSpPr>
          <p:nvPr/>
        </p:nvCxnSpPr>
        <p:spPr>
          <a:xfrm>
            <a:off x="8382484" y="1360495"/>
            <a:ext cx="789800" cy="33641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40" idx="3"/>
            <a:endCxn id="98" idx="1"/>
          </p:cNvCxnSpPr>
          <p:nvPr/>
        </p:nvCxnSpPr>
        <p:spPr>
          <a:xfrm>
            <a:off x="8382484" y="1387001"/>
            <a:ext cx="821138" cy="8342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2531706" y="2525244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列表生成式</a:t>
            </a:r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1936796" y="1880141"/>
            <a:ext cx="594910" cy="9181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9203622" y="2582581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remove()</a:t>
            </a:r>
            <a:endParaRPr lang="zh-CN" altLang="en-US" b="1" dirty="0"/>
          </a:p>
        </p:txBody>
      </p:sp>
      <p:sp>
        <p:nvSpPr>
          <p:cNvPr id="119" name="圆角矩形 118"/>
          <p:cNvSpPr/>
          <p:nvPr/>
        </p:nvSpPr>
        <p:spPr>
          <a:xfrm>
            <a:off x="9203622" y="3145602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pop()</a:t>
            </a:r>
            <a:endParaRPr lang="zh-CN" altLang="en-US" b="1" dirty="0"/>
          </a:p>
        </p:txBody>
      </p:sp>
      <p:sp>
        <p:nvSpPr>
          <p:cNvPr id="120" name="圆角矩形 119"/>
          <p:cNvSpPr/>
          <p:nvPr/>
        </p:nvSpPr>
        <p:spPr>
          <a:xfrm>
            <a:off x="9216740" y="3710497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clear()</a:t>
            </a:r>
            <a:endParaRPr lang="zh-CN" altLang="en-US" b="1" dirty="0"/>
          </a:p>
        </p:txBody>
      </p:sp>
      <p:sp>
        <p:nvSpPr>
          <p:cNvPr id="121" name="圆角矩形 120"/>
          <p:cNvSpPr/>
          <p:nvPr/>
        </p:nvSpPr>
        <p:spPr>
          <a:xfrm>
            <a:off x="9219101" y="4238730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del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9219101" y="4781210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切片</a:t>
            </a:r>
          </a:p>
        </p:txBody>
      </p:sp>
      <p:cxnSp>
        <p:nvCxnSpPr>
          <p:cNvPr id="123" name="直接箭头连接符 122"/>
          <p:cNvCxnSpPr>
            <a:stCxn id="42" idx="3"/>
            <a:endCxn id="118" idx="1"/>
          </p:cNvCxnSpPr>
          <p:nvPr/>
        </p:nvCxnSpPr>
        <p:spPr>
          <a:xfrm flipV="1">
            <a:off x="8303626" y="2802052"/>
            <a:ext cx="899997" cy="54923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42" idx="3"/>
            <a:endCxn id="119" idx="1"/>
          </p:cNvCxnSpPr>
          <p:nvPr/>
        </p:nvCxnSpPr>
        <p:spPr>
          <a:xfrm>
            <a:off x="8303626" y="3351286"/>
            <a:ext cx="899997" cy="1378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42" idx="3"/>
            <a:endCxn id="121" idx="1"/>
          </p:cNvCxnSpPr>
          <p:nvPr/>
        </p:nvCxnSpPr>
        <p:spPr>
          <a:xfrm>
            <a:off x="8303625" y="3351286"/>
            <a:ext cx="915476" cy="11069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42" idx="3"/>
            <a:endCxn id="122" idx="1"/>
          </p:cNvCxnSpPr>
          <p:nvPr/>
        </p:nvCxnSpPr>
        <p:spPr>
          <a:xfrm>
            <a:off x="8303625" y="3351286"/>
            <a:ext cx="915476" cy="16493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42" idx="3"/>
            <a:endCxn id="120" idx="1"/>
          </p:cNvCxnSpPr>
          <p:nvPr/>
        </p:nvCxnSpPr>
        <p:spPr>
          <a:xfrm>
            <a:off x="8303626" y="3351287"/>
            <a:ext cx="913115" cy="5786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7529480" y="4017753"/>
            <a:ext cx="853004" cy="4665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改</a:t>
            </a:r>
          </a:p>
        </p:txBody>
      </p:sp>
      <p:cxnSp>
        <p:nvCxnSpPr>
          <p:cNvPr id="152" name="直接箭头连接符 151"/>
          <p:cNvCxnSpPr>
            <a:stCxn id="12" idx="0"/>
            <a:endCxn id="151" idx="1"/>
          </p:cNvCxnSpPr>
          <p:nvPr/>
        </p:nvCxnSpPr>
        <p:spPr>
          <a:xfrm>
            <a:off x="6595102" y="2765373"/>
            <a:ext cx="934378" cy="148563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235515" y="5904783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切片</a:t>
            </a:r>
          </a:p>
        </p:txBody>
      </p:sp>
      <p:sp>
        <p:nvSpPr>
          <p:cNvPr id="159" name="圆角矩形 158"/>
          <p:cNvSpPr/>
          <p:nvPr/>
        </p:nvSpPr>
        <p:spPr>
          <a:xfrm>
            <a:off x="9242977" y="5350033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索引</a:t>
            </a:r>
          </a:p>
        </p:txBody>
      </p:sp>
      <p:cxnSp>
        <p:nvCxnSpPr>
          <p:cNvPr id="160" name="直接箭头连接符 159"/>
          <p:cNvCxnSpPr>
            <a:stCxn id="151" idx="3"/>
            <a:endCxn id="159" idx="1"/>
          </p:cNvCxnSpPr>
          <p:nvPr/>
        </p:nvCxnSpPr>
        <p:spPr>
          <a:xfrm>
            <a:off x="8382485" y="4251009"/>
            <a:ext cx="860493" cy="13184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1" idx="3"/>
            <a:endCxn id="158" idx="1"/>
          </p:cNvCxnSpPr>
          <p:nvPr/>
        </p:nvCxnSpPr>
        <p:spPr>
          <a:xfrm>
            <a:off x="8382485" y="4251009"/>
            <a:ext cx="853031" cy="18732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">
            <a:extLst>
              <a:ext uri="{FF2B5EF4-FFF2-40B4-BE49-F238E27FC236}">
                <a16:creationId xmlns:a16="http://schemas.microsoft.com/office/drawing/2014/main" id="{2E0F841D-1DED-4697-AC81-5957937F678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艾茵施坦">
            <a:extLst>
              <a:ext uri="{FF2B5EF4-FFF2-40B4-BE49-F238E27FC236}">
                <a16:creationId xmlns:a16="http://schemas.microsoft.com/office/drawing/2014/main" id="{376CD4A4-7CBA-44D9-BBE0-7147112ACBB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57" name="矩形">
            <a:extLst>
              <a:ext uri="{FF2B5EF4-FFF2-40B4-BE49-F238E27FC236}">
                <a16:creationId xmlns:a16="http://schemas.microsoft.com/office/drawing/2014/main" id="{5AD48003-624D-4DEE-8DCC-D52BC743B66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" name="矩形">
            <a:extLst>
              <a:ext uri="{FF2B5EF4-FFF2-40B4-BE49-F238E27FC236}">
                <a16:creationId xmlns:a16="http://schemas.microsoft.com/office/drawing/2014/main" id="{FC32D15C-3DCB-4A69-8D1B-DD54A9D5990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矩形">
            <a:extLst>
              <a:ext uri="{FF2B5EF4-FFF2-40B4-BE49-F238E27FC236}">
                <a16:creationId xmlns:a16="http://schemas.microsoft.com/office/drawing/2014/main" id="{9B074B45-85A6-44EB-B0FF-CAECB88947B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FC9D5990-366A-78A4-7D28-633E03FD0B40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6A9F5B-4364-D521-47B9-FE70C38DAA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BBCE84-5AC2-154F-4785-426778212550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6203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5" y="212247"/>
            <a:ext cx="3214254" cy="62864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为什么需要列表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7" y="1001320"/>
            <a:ext cx="11220966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变量可以存储一个元素，而列表是一个“大容器”可以存储</a:t>
            </a:r>
            <a:r>
              <a:rPr lang="en-US" altLang="zh-CN" dirty="0"/>
              <a:t>N</a:t>
            </a:r>
            <a:r>
              <a:rPr lang="zh-CN" altLang="en-US" dirty="0"/>
              <a:t>多个元素，程序可以方便地对这些数据进行整体操作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列表相当于其它语言中的数组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列表示意图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1" y="3347501"/>
            <a:ext cx="9725025" cy="2223758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859F8981-B4C4-432B-B72B-D483FE79443B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B130F6C7-4132-4256-AC3C-FBE5ECF8804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52B9320C-000B-4356-A781-8A7C744E598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39EABB2F-1372-4900-8A21-737ED5DC83F9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6F63CE-51C2-4868-B75E-46F0C407B7B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96DEC88C-41BB-9E72-853D-B83C6202388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9DE30A-07D5-E8EB-E070-DDA17E0EE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F790D48-E999-7AFF-AEBC-DDFD62B2EE0E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1901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354" y="208549"/>
            <a:ext cx="2479964" cy="76951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列表的创建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3" y="965239"/>
            <a:ext cx="10512862" cy="45365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列表需要使用中括号</a:t>
            </a:r>
            <a:r>
              <a:rPr lang="en-US" altLang="zh-CN" dirty="0"/>
              <a:t>[],</a:t>
            </a:r>
            <a:r>
              <a:rPr lang="zh-CN" altLang="en-US" dirty="0"/>
              <a:t>元素之间使用英文的逗号进行分隔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列表的创建方式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/>
              <a:t>使用中括号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/>
              <a:t>调用内置函数</a:t>
            </a:r>
            <a:r>
              <a:rPr lang="en-US" altLang="zh-CN" sz="2600" dirty="0"/>
              <a:t>list()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3931568" y="4047769"/>
            <a:ext cx="3312368" cy="8280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lst=[‘</a:t>
            </a:r>
            <a:r>
              <a:rPr lang="zh-CN" altLang="en-US" b="1"/>
              <a:t>黑猫</a:t>
            </a:r>
            <a:r>
              <a:rPr lang="en-US" altLang="zh-CN" b="1"/>
              <a:t>’,‘</a:t>
            </a:r>
            <a:r>
              <a:rPr lang="zh-CN" altLang="en-US" b="1"/>
              <a:t>徐筵彭</a:t>
            </a:r>
            <a:r>
              <a:rPr lang="en-US" altLang="zh-CN" b="1"/>
              <a:t>’]</a:t>
            </a:r>
            <a:br>
              <a:rPr lang="en-US" altLang="zh-CN" b="1" dirty="0"/>
            </a:br>
            <a:r>
              <a:rPr lang="en-US" altLang="zh-CN" b="1"/>
              <a:t>lst2=list([‘</a:t>
            </a:r>
            <a:r>
              <a:rPr lang="zh-CN" altLang="en-US" b="1"/>
              <a:t>黑猫</a:t>
            </a:r>
            <a:r>
              <a:rPr lang="en-US" altLang="zh-CN" b="1"/>
              <a:t>’,‘</a:t>
            </a:r>
            <a:r>
              <a:rPr lang="zh-CN" altLang="en-US" b="1"/>
              <a:t>徐筵彭</a:t>
            </a:r>
            <a:r>
              <a:rPr lang="en-US" altLang="zh-CN" b="1"/>
              <a:t>'])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5" y="1593088"/>
            <a:ext cx="3822896" cy="12383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74" y="1593088"/>
            <a:ext cx="4011826" cy="2308964"/>
          </a:xfrm>
          <a:prstGeom prst="rect">
            <a:avLst/>
          </a:prstGeom>
        </p:spPr>
      </p:pic>
      <p:sp>
        <p:nvSpPr>
          <p:cNvPr id="14" name="云形 13"/>
          <p:cNvSpPr/>
          <p:nvPr/>
        </p:nvSpPr>
        <p:spPr>
          <a:xfrm>
            <a:off x="7821652" y="1711036"/>
            <a:ext cx="931790" cy="596872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黑猫</a:t>
            </a:r>
          </a:p>
        </p:txBody>
      </p:sp>
      <p:sp>
        <p:nvSpPr>
          <p:cNvPr id="15" name="云形 14"/>
          <p:cNvSpPr/>
          <p:nvPr/>
        </p:nvSpPr>
        <p:spPr>
          <a:xfrm>
            <a:off x="7821653" y="2549236"/>
            <a:ext cx="931789" cy="11430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徐筵彭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9DD28CA-7EB5-4A3C-BC04-0572C86F6AC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84AFDA69-92EC-471C-8DB9-58A654DBD1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67BA34C7-BA60-49B9-A8DF-C3EA4644B6B6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7C42CA9B-B1BD-4DBF-A665-829765AED009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8D9D986D-FE8C-4B18-B2D0-AFA291550CF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ABB9CB50-FD16-AF15-9126-87467C8CF940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2000D7-0C28-02C3-47C8-7CF6E4ADD2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F03E9A-D378-79CD-CF83-D5D1AD778856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7728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66" y="230346"/>
            <a:ext cx="2193327" cy="71814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484784"/>
            <a:ext cx="105128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69" y="1326558"/>
            <a:ext cx="5832648" cy="387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387BEF06-54A4-441C-94AC-5FFED3AC9F0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80D7B870-7EC1-45EA-863F-DB396E1579A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659B33C-0786-413A-A521-6328856A7D2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1599D62-126A-4129-9360-D80F6A7381E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E323E93-3F77-48EE-9597-BA818A53DA5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9A229585-9B61-B1BF-6BDC-575D62760F9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FE07D3B-A697-013B-CD69-1DCF3A022F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2D563F-D502-9614-79EA-7B0A26CC87DD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833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7074" y="171297"/>
            <a:ext cx="3900055" cy="75488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列表的查询操作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764" y="97357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获取列表中指定元素的索引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获取列表中的单个元素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68" y="1588376"/>
            <a:ext cx="8077330" cy="207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68" y="4817133"/>
            <a:ext cx="4871978" cy="15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CA37ADCD-CFE2-449C-A2AF-C19D696ECE8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052490FF-AC19-438D-8F3D-495EAB60250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65B710AB-C9E3-4D2F-90DB-263C28A97AC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6C4D3E92-3D4A-4418-B0FB-CAB1FCC4B1A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B18A47E-2640-4BA5-AC7F-5B585BCAC2C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17F77338-CB4D-A359-3847-63CE26F2F9B7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7FB471-E071-2F30-A95B-59296DB1E6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6C0279-5C21-942D-3EE5-40966EC11447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5347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3125" y="213429"/>
            <a:ext cx="3763384" cy="689987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22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获取列表中的多个元素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语法格式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2" y="1976398"/>
            <a:ext cx="4537030" cy="66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05" y="2768330"/>
            <a:ext cx="10718039" cy="353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6A341FC1-1DFA-4FF4-A31D-92635293FFD6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76E00EDE-6CFA-4E44-9486-E21A707E2D3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48C4799-935E-4F88-91D0-F89ECAADD98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6AE5A26F-D833-4CB5-ADDB-7D3F80E2384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53450D9-FB9E-44D1-988F-0161D84A011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A7DE9093-B43A-B109-639D-EB078B3780F7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9B8C7-6759-6156-CDDF-04018DB0AB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F369681-6748-8FFC-1DC3-F9E621828D9B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680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8653" y="285205"/>
            <a:ext cx="3887453" cy="588443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72" y="97357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判断指定元素在列表中是否存在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列表元素的遍历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35" y="1533091"/>
            <a:ext cx="3165394" cy="153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57" y="4284139"/>
            <a:ext cx="3732222" cy="141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5EC40FE9-F81F-44FC-BFAC-5E66EF600A6A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A1FD00AE-8328-42C7-877D-B07A258A670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FDEDD77-CEA9-4913-BD34-72DFE1AA5396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2F248B1-4CF9-4738-AC32-D4C277541D8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6F9B411-7ACE-4A9B-8654-289E17EDBB2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A6B15CA5-D9EE-23B5-9C8B-284F312475A6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0740EA-1B59-D839-5D34-FE916D51E4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F8548A-D573-F3E2-1605-0CD32FF2AC3F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1904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1144" y="217272"/>
            <a:ext cx="3791722" cy="72197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列表元素的增加操作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691" y="9874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列表元素的增加操作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15" y="1586701"/>
            <a:ext cx="6507252" cy="28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5A63C2EE-678C-4A2E-8769-ABA2634E6E2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D9BBD5B-3EEE-4590-8F50-894ABCD6824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A0449C6-DA47-4E0C-8D18-49E5441F581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8A06336-6873-4BB0-9283-54A1AD444FBF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DFCE886-A1F4-45A6-9D80-C98DBDB94C7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DC9B0339-6042-F827-B5F4-CA821CDA0332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BE1A3F-B39F-33DA-798E-2D5896B9BF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28FC1C-E018-4CF0-2F41-646435E87F52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7514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537" y="189968"/>
            <a:ext cx="3650673" cy="76782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列表元素的删除操作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1" y="1142079"/>
            <a:ext cx="5564775" cy="49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68F7BB35-0F44-4A0A-B60B-F6549E4F0BCB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DC98AC39-6207-4B64-8DD1-B96E0986F4A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40E130D-C0D2-42B5-A0ED-75F296BF318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36401C1-7E34-4D2D-AD3D-407EA7BF5FF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7057E59-A151-46AE-9FE7-E11E98B5DF3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艾茵施坦">
            <a:extLst>
              <a:ext uri="{FF2B5EF4-FFF2-40B4-BE49-F238E27FC236}">
                <a16:creationId xmlns:a16="http://schemas.microsoft.com/office/drawing/2014/main" id="{5B533D13-8584-C050-2D90-736B903F4677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D478F0-50F9-B3F1-2612-6811584B9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F37091-60D8-A2F7-74D7-B691A20B575B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04897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467</Words>
  <Application>Microsoft Office PowerPoint</Application>
  <PresentationFormat>宽屏</PresentationFormat>
  <Paragraphs>132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为什么需要列表</vt:lpstr>
      <vt:lpstr>列表的创建</vt:lpstr>
      <vt:lpstr>列表的特点</vt:lpstr>
      <vt:lpstr>列表的查询操作</vt:lpstr>
      <vt:lpstr>列表元素的查询操作</vt:lpstr>
      <vt:lpstr>列表元素的查询操作</vt:lpstr>
      <vt:lpstr>列表元素的增加操作</vt:lpstr>
      <vt:lpstr>列表元素的删除操作</vt:lpstr>
      <vt:lpstr>列表元素的修改操作</vt:lpstr>
      <vt:lpstr>列表元素的排序操作</vt:lpstr>
      <vt:lpstr>列表生成式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19</cp:revision>
  <dcterms:created xsi:type="dcterms:W3CDTF">2021-07-29T09:24:54Z</dcterms:created>
  <dcterms:modified xsi:type="dcterms:W3CDTF">2023-03-26T15:38:33Z</dcterms:modified>
</cp:coreProperties>
</file>