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74" r:id="rId13"/>
    <p:sldId id="275" r:id="rId14"/>
    <p:sldId id="276" r:id="rId15"/>
    <p:sldId id="277" r:id="rId16"/>
    <p:sldId id="278" r:id="rId17"/>
    <p:sldId id="293" r:id="rId18"/>
    <p:sldId id="295" r:id="rId19"/>
    <p:sldId id="281" r:id="rId20"/>
    <p:sldId id="280" r:id="rId21"/>
    <p:sldId id="290" r:id="rId22"/>
    <p:sldId id="291" r:id="rId23"/>
    <p:sldId id="292" r:id="rId24"/>
    <p:sldId id="294" r:id="rId25"/>
    <p:sldId id="29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树的基础概念" id="{214FEE0B-F584-41C9-876A-2CED897C375A}">
          <p14:sldIdLst>
            <p14:sldId id="257"/>
            <p14:sldId id="258"/>
            <p14:sldId id="260"/>
            <p14:sldId id="261"/>
            <p14:sldId id="262"/>
            <p14:sldId id="263"/>
            <p14:sldId id="264"/>
          </p14:sldIdLst>
        </p14:section>
        <p14:section name="二叉树基础概念" id="{81231905-914B-475D-B4B4-2C0A133CD05F}">
          <p14:sldIdLst>
            <p14:sldId id="259"/>
            <p14:sldId id="265"/>
            <p14:sldId id="266"/>
            <p14:sldId id="267"/>
          </p14:sldIdLst>
        </p14:section>
        <p14:section name="二叉树性质" id="{B15C658F-2893-47FE-B8EA-8074D348F3AF}">
          <p14:sldIdLst>
            <p14:sldId id="274"/>
            <p14:sldId id="275"/>
            <p14:sldId id="276"/>
            <p14:sldId id="277"/>
            <p14:sldId id="278"/>
            <p14:sldId id="293"/>
            <p14:sldId id="295"/>
            <p14:sldId id="281"/>
            <p14:sldId id="280"/>
          </p14:sldIdLst>
        </p14:section>
        <p14:section name="二叉树遍历" id="{B5715425-733E-44DB-B3DD-833F3CCA4CDB}">
          <p14:sldIdLst>
            <p14:sldId id="290"/>
            <p14:sldId id="291"/>
            <p14:sldId id="292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675FD-823A-4AFC-901C-137231E655FD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40EA8-BBC8-4217-8BC2-4A0CC0D1C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2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5EB95E"/>
                </a:solidFill>
                <a:effectLst/>
                <a:latin typeface="-apple-system"/>
              </a:rPr>
              <a:t>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40EA8-BBC8-4217-8BC2-4A0CC0D1C6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9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5EB95E"/>
                </a:solidFill>
                <a:effectLst/>
                <a:latin typeface="-apple-system"/>
              </a:rPr>
              <a:t>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40EA8-BBC8-4217-8BC2-4A0CC0D1C63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5EB95E"/>
                </a:solidFill>
                <a:effectLst/>
                <a:latin typeface="-apple-system"/>
              </a:rPr>
              <a:t>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40EA8-BBC8-4217-8BC2-4A0CC0D1C63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0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5EB95E"/>
                </a:solidFill>
                <a:effectLst/>
                <a:latin typeface="-apple-system"/>
              </a:rPr>
              <a:t>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40EA8-BBC8-4217-8BC2-4A0CC0D1C63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D6E026BA-B3E0-40B5-A826-12E3DAF165CE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EDB78E7-22F5-44FE-908F-29DB8011F6D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A4BCDA5-0298-4050-86C4-84A5D46A490F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DC8571-D462-43C7-84D8-B323E35FEE06}"/>
              </a:ext>
            </a:extLst>
          </p:cNvPr>
          <p:cNvSpPr txBox="1"/>
          <p:nvPr/>
        </p:nvSpPr>
        <p:spPr>
          <a:xfrm>
            <a:off x="3546764" y="2849481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/>
              <a:t>树的基础概念</a:t>
            </a: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F57EAC-A842-4A60-8F13-5B91859CE5E1}"/>
              </a:ext>
            </a:extLst>
          </p:cNvPr>
          <p:cNvSpPr txBox="1"/>
          <p:nvPr/>
        </p:nvSpPr>
        <p:spPr>
          <a:xfrm>
            <a:off x="658091" y="1020726"/>
            <a:ext cx="10626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一个二叉树的所有非叶子节点都存在左右孩子，并且所有叶子节点都在同一层级上，那么这个树就是满二叉树。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7C5012-EAC0-4C07-BC60-E5A562510F60}"/>
              </a:ext>
            </a:extLst>
          </p:cNvPr>
          <p:cNvSpPr txBox="1"/>
          <p:nvPr/>
        </p:nvSpPr>
        <p:spPr>
          <a:xfrm>
            <a:off x="1814917" y="304262"/>
            <a:ext cx="28524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满二叉树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6F4FDC-E676-4591-8DFF-B5E47882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53" y="1969460"/>
            <a:ext cx="6358974" cy="42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23F54E-8E0A-4546-A35F-593A06FBCC9A}"/>
              </a:ext>
            </a:extLst>
          </p:cNvPr>
          <p:cNvSpPr txBox="1"/>
          <p:nvPr/>
        </p:nvSpPr>
        <p:spPr>
          <a:xfrm>
            <a:off x="630383" y="1048527"/>
            <a:ext cx="10584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对一个有n个节点的二叉树，按层级顺序编号，则所有节点的编号为从1到n。如果这个树所有节点和同样深度的满二叉树的编号为从1到n的节点位置相同，则这个二叉树为完全二叉树。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47AF95-3E1A-43DA-8F11-BCDA2C5EB2FD}"/>
              </a:ext>
            </a:extLst>
          </p:cNvPr>
          <p:cNvSpPr txBox="1"/>
          <p:nvPr/>
        </p:nvSpPr>
        <p:spPr>
          <a:xfrm>
            <a:off x="1807102" y="313854"/>
            <a:ext cx="28524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完全二叉树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CA608A-183B-4F88-BC2F-CD583DCC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8" y="2248856"/>
            <a:ext cx="5959271" cy="41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4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269" y="1073936"/>
            <a:ext cx="10807392" cy="3559387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二叉树的第i层上最多有2</a:t>
            </a:r>
            <a:r>
              <a:rPr lang="zh-CN" alt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i-1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个节点 。（i&gt;=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第一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层是根结点， 只有一个，所以2</a:t>
            </a:r>
            <a:r>
              <a:rPr lang="en-US" altLang="zh-CN" baseline="30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1-1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 baseline="30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=1。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第二层有两个，2</a:t>
            </a:r>
            <a:r>
              <a:rPr lang="en-US" altLang="zh-CN" baseline="30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2-1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en-US" altLang="zh-CN" baseline="30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第三层有四个，2</a:t>
            </a:r>
            <a:r>
              <a:rPr lang="en-US" altLang="zh-CN" baseline="30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3-1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en-US" altLang="zh-CN" baseline="30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第四层有八个，2</a:t>
            </a:r>
            <a:r>
              <a:rPr lang="en-US" altLang="zh-CN" baseline="30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4-1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en-US" altLang="zh-CN" baseline="30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8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通过数据归纳法的论证， 可以很容易得出在二叉树的第i层上至多有 2</a:t>
            </a:r>
            <a:r>
              <a:rPr lang="zh-CN" alt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i-1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个结点 (i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&gt;=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）的结论。</a:t>
            </a:r>
          </a:p>
          <a:p>
            <a:pPr algn="l"/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sz="2133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1498" y="321990"/>
            <a:ext cx="4768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二叉树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的性质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1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78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8124" y="1025214"/>
            <a:ext cx="11098150" cy="3895513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二叉树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中如果深度为k,那么最多有2</a:t>
            </a:r>
            <a:r>
              <a:rPr lang="zh-CN" alt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-1个节点。(k&gt;=1）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注意这里一定要看清楚， 是2</a:t>
            </a:r>
            <a:r>
              <a:rPr lang="zh-CN" alt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后再减去1，而不是2</a:t>
            </a:r>
            <a:r>
              <a:rPr lang="zh-CN" alt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i-1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。以前很多同学不能完全理解， 这样去记忆， 就容易把性质2与性质1给弄混淆了。</a:t>
            </a: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如果有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一层，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至多1=2</a:t>
            </a:r>
            <a:r>
              <a:rPr lang="en-US" baseline="3000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0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-1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个结点。</a:t>
            </a: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如果有二层，至多1+2=3=2</a:t>
            </a:r>
            <a:r>
              <a:rPr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2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-1个结点。</a:t>
            </a: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如果有三层，至多1+2+4=7=2</a:t>
            </a:r>
            <a:r>
              <a:rPr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3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-1个结点。</a:t>
            </a:r>
          </a:p>
          <a:p>
            <a:pPr algn="l"/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如果有四层，至多1+2+4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+8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=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15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=2</a:t>
            </a:r>
            <a:r>
              <a:rPr lang="en-US" baseline="3000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4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-1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个结点。</a:t>
            </a:r>
          </a:p>
          <a:p>
            <a:pPr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通过数据归纳法的论证，可以得出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，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如果有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k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层，此二叉树至多有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2</a:t>
            </a:r>
            <a:r>
              <a:rPr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k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sym typeface="+mn-ea"/>
              </a:rPr>
              <a:t>-1个结点。</a:t>
            </a:r>
          </a:p>
          <a:p>
            <a:pPr algn="l"/>
            <a:endParaRPr lang="zh-CN" altLang="en-US" sz="3200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C15A77-D0B6-4DBA-8C17-32BA99B93F1E}"/>
              </a:ext>
            </a:extLst>
          </p:cNvPr>
          <p:cNvSpPr txBox="1"/>
          <p:nvPr/>
        </p:nvSpPr>
        <p:spPr>
          <a:xfrm>
            <a:off x="1799314" y="306360"/>
            <a:ext cx="4768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二叉树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的性质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2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426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974" y="918634"/>
            <a:ext cx="11078632" cy="488357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任意一棵二叉树，如果其叶结点数为n</a:t>
            </a:r>
            <a:r>
              <a:rPr lang="zh-C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，度为2的结点数为n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，则一定满足：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n</a:t>
            </a:r>
            <a:r>
              <a:rPr lang="zh-CN" altLang="en-US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=n</a:t>
            </a:r>
            <a:r>
              <a:rPr lang="zh-CN" altLang="en-US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+1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因为二叉树中所有结点的度数均不大于2，所以结点总数(记为n)应等于0度结点数n</a:t>
            </a:r>
            <a:r>
              <a:rPr lang="zh-C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、1度结点n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和2度结点数n</a:t>
            </a:r>
            <a:r>
              <a:rPr lang="zh-C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之和：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			n=n</a:t>
            </a:r>
            <a:r>
              <a:rPr lang="zh-C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+n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+n</a:t>
            </a:r>
            <a:r>
              <a:rPr lang="zh-C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……(式子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     分支总线数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=n-1=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n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+2n</a:t>
            </a:r>
            <a:r>
              <a:rPr lang="zh-CN" altLang="en-US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……(式子2)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   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由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式子1和式子2得到：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			n</a:t>
            </a:r>
            <a:r>
              <a:rPr lang="zh-C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=n</a:t>
            </a:r>
            <a:r>
              <a:rPr lang="zh-C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+1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E566E-61C2-4E6A-8025-83D57EC7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89" y="4027865"/>
            <a:ext cx="3905451" cy="20130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167D24-2305-4617-A307-53AF54DE5B71}"/>
              </a:ext>
            </a:extLst>
          </p:cNvPr>
          <p:cNvSpPr txBox="1"/>
          <p:nvPr/>
        </p:nvSpPr>
        <p:spPr>
          <a:xfrm>
            <a:off x="1846206" y="321991"/>
            <a:ext cx="4768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二叉树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的性质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3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467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8029" y="959305"/>
                <a:ext cx="11386920" cy="3361267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具有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n个结点的完全二叉树的</a:t>
                </a:r>
                <a:r>
                  <a: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深度为</a:t>
                </a:r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floor(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)+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。（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floor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为向下取</a:t>
                </a:r>
                <a:r>
                  <a: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整）</a:t>
                </a:r>
                <a:endPara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+mn-ea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假设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深度为k，则根据完全二叉树的定义，前面k-1层一定是满的，所以n&gt;2</a:t>
                </a:r>
                <a:r>
                  <a:rPr lang="zh-CN" alt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k–1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-</a:t>
                </a:r>
                <a:r>
                  <a: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1。但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n又要满足n&lt;=2</a:t>
                </a:r>
                <a:r>
                  <a:rPr lang="zh-CN" alt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 -1。所以，2</a:t>
                </a:r>
                <a:r>
                  <a:rPr lang="zh-CN" alt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k–1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–1&lt;n&lt;=2</a:t>
                </a:r>
                <a:r>
                  <a:rPr lang="zh-CN" alt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 -1。变换一下为2</a:t>
                </a:r>
                <a:r>
                  <a:rPr lang="zh-CN" alt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k–1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&lt;=n&lt;2</a:t>
                </a:r>
                <a:r>
                  <a:rPr lang="zh-CN" alt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。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以2为底取对数得到：k-1&lt;=</a:t>
                </a:r>
                <a:r>
                  <a:rPr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𝒏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&lt;k。而k是整数，所以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k= </a:t>
                </a:r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floor(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)+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1 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sym typeface="+mn-ea"/>
                  </a:rPr>
                  <a:t>。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algn="l">
                  <a:lnSpc>
                    <a:spcPct val="80000"/>
                  </a:lnSpc>
                  <a:spcBef>
                    <a:spcPts val="0"/>
                  </a:spcBef>
                </a:pPr>
                <a:endParaRPr lang="zh-CN" altLang="en-US" sz="32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8029" y="959305"/>
                <a:ext cx="11386920" cy="3361267"/>
              </a:xfrm>
              <a:blipFill>
                <a:blip r:embed="rId2"/>
                <a:stretch>
                  <a:fillRect l="-803" t="-1268" r="-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46926B0-747F-41AE-95FC-1CA1A82058B8}"/>
              </a:ext>
            </a:extLst>
          </p:cNvPr>
          <p:cNvSpPr txBox="1"/>
          <p:nvPr/>
        </p:nvSpPr>
        <p:spPr>
          <a:xfrm>
            <a:off x="1854022" y="314176"/>
            <a:ext cx="4768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二叉树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的性质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4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854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4992" y="1042402"/>
            <a:ext cx="11235453" cy="1948180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对含 n 个结点的完全二叉树从上到下且从左至右进行 1 至 n 的编号，则对完全二叉树中任意一个编号为 i 的结点有如下特性：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(1) 若 i=1，则该结点是二叉树的根，无双亲, 否则，编号为 [i/2] 的结点为其双亲结点;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(2) 若 2i&gt;n，则该结点无左孩子， 否则，编号为 2i 的结点为其左孩子结点；</a:t>
            </a: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(3) 若 2i+1&gt;n，则该结点无右孩子结点， 否则，编号为2i+1 的结点为其右孩子结点。</a:t>
            </a: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algn="l"/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370F18-237E-4176-A196-2EBC142B70C9}"/>
              </a:ext>
            </a:extLst>
          </p:cNvPr>
          <p:cNvSpPr txBox="1"/>
          <p:nvPr/>
        </p:nvSpPr>
        <p:spPr>
          <a:xfrm>
            <a:off x="1807129" y="306359"/>
            <a:ext cx="4768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二叉树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的性质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5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25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A8ECD9-0A56-4A92-BB23-24C7E53BF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84" y="907472"/>
            <a:ext cx="9315450" cy="1095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74593D-8F7F-4C80-9D64-938C352AB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30" y="2002847"/>
            <a:ext cx="3143250" cy="23959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421FE5-5A7A-4527-907E-84C70F7BF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911" y="4088822"/>
            <a:ext cx="1247957" cy="18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2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09B1BC-8295-4662-B863-AB1CEBC0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54" y="1078923"/>
            <a:ext cx="10848291" cy="32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9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94FD29-9463-4675-B316-AE89AAFE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63" y="984960"/>
            <a:ext cx="6195729" cy="53673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58EE52-ABF6-4B90-854F-BE5E0E0942BD}"/>
              </a:ext>
            </a:extLst>
          </p:cNvPr>
          <p:cNvSpPr txBox="1"/>
          <p:nvPr/>
        </p:nvSpPr>
        <p:spPr>
          <a:xfrm>
            <a:off x="1807129" y="329806"/>
            <a:ext cx="4768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二叉树数组存储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94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94404D9-243C-420A-BD04-7CF841833B34}"/>
              </a:ext>
            </a:extLst>
          </p:cNvPr>
          <p:cNvSpPr txBox="1"/>
          <p:nvPr/>
        </p:nvSpPr>
        <p:spPr>
          <a:xfrm>
            <a:off x="402363" y="1117661"/>
            <a:ext cx="11000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什么是树呢</a:t>
            </a:r>
            <a:r>
              <a:rPr lang="en-US" altLang="zh-CN" sz="2400"/>
              <a:t>?</a:t>
            </a:r>
            <a:r>
              <a:rPr lang="zh-CN" altLang="en-US" sz="2400"/>
              <a:t>在现实生活中有很多体现树的逻辑的例子，比如企业里的职级关系，就是一个“树”。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5C6E6541-96C5-4EDE-B7F5-EE6FB8A24371}"/>
              </a:ext>
            </a:extLst>
          </p:cNvPr>
          <p:cNvSpPr txBox="1">
            <a:spLocks noChangeArrowheads="1"/>
          </p:cNvSpPr>
          <p:nvPr/>
        </p:nvSpPr>
        <p:spPr>
          <a:xfrm>
            <a:off x="1754079" y="31021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什么是树？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444299-5F71-4632-87AC-DB3B29EF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2045640"/>
            <a:ext cx="7593589" cy="40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09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407372-9BFD-498A-BDEA-B91264A1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73" y="1142107"/>
            <a:ext cx="4961563" cy="43373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1F1531-CCEE-4AE3-A45C-306F852EB8EF}"/>
              </a:ext>
            </a:extLst>
          </p:cNvPr>
          <p:cNvSpPr txBox="1"/>
          <p:nvPr/>
        </p:nvSpPr>
        <p:spPr>
          <a:xfrm>
            <a:off x="1807129" y="321991"/>
            <a:ext cx="4768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二叉树链式存储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173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C8DEBE-BFD6-4AD0-823C-FACCA33A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178893"/>
            <a:ext cx="5172507" cy="40064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2BF7FE-733A-4485-8AE7-3246E7B383C9}"/>
              </a:ext>
            </a:extLst>
          </p:cNvPr>
          <p:cNvSpPr txBox="1"/>
          <p:nvPr/>
        </p:nvSpPr>
        <p:spPr>
          <a:xfrm>
            <a:off x="1812991" y="311465"/>
            <a:ext cx="4768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前序遍历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514B23-4E37-4C52-895C-93E047B62DA2}"/>
              </a:ext>
            </a:extLst>
          </p:cNvPr>
          <p:cNvSpPr txBox="1"/>
          <p:nvPr/>
        </p:nvSpPr>
        <p:spPr>
          <a:xfrm>
            <a:off x="499556" y="931450"/>
            <a:ext cx="111176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规则是若二叉树为空，则空操作返回，否则先访问根结点，然后前序遍历左子树，再前序遍历右子树（根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左子树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右子树）。</a:t>
            </a:r>
          </a:p>
          <a:p>
            <a:b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2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4E7DA1-D5C0-4689-8882-FA535700623B}"/>
              </a:ext>
            </a:extLst>
          </p:cNvPr>
          <p:cNvSpPr txBox="1"/>
          <p:nvPr/>
        </p:nvSpPr>
        <p:spPr>
          <a:xfrm>
            <a:off x="1773913" y="303651"/>
            <a:ext cx="4768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中序遍历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3082E-AF88-462D-A06C-60FF8D3315EC}"/>
              </a:ext>
            </a:extLst>
          </p:cNvPr>
          <p:cNvSpPr txBox="1"/>
          <p:nvPr/>
        </p:nvSpPr>
        <p:spPr>
          <a:xfrm>
            <a:off x="436758" y="986867"/>
            <a:ext cx="113184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规则是若树为空，则空操作返回，否则从根结点开始（注意并不是先访问根结点），中序遍历根结点的左子树，然后是访问根结点，最后中序遍历右子树（左子树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根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右子树）。</a:t>
            </a:r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8AB85F-19FB-4D1E-B8F0-0D1876CA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303" y="2341419"/>
            <a:ext cx="4986042" cy="38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75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464A53-57FD-4761-AB24-899CD687BEB0}"/>
              </a:ext>
            </a:extLst>
          </p:cNvPr>
          <p:cNvSpPr txBox="1"/>
          <p:nvPr/>
        </p:nvSpPr>
        <p:spPr>
          <a:xfrm>
            <a:off x="1820806" y="297023"/>
            <a:ext cx="47684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后序遍历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B628E-2E03-4D03-A55C-29515EE5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3" y="2277611"/>
            <a:ext cx="5059507" cy="38032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8C6C50-559B-4AAB-A526-32033B50F67C}"/>
              </a:ext>
            </a:extLst>
          </p:cNvPr>
          <p:cNvSpPr txBox="1"/>
          <p:nvPr/>
        </p:nvSpPr>
        <p:spPr>
          <a:xfrm>
            <a:off x="368272" y="992165"/>
            <a:ext cx="11455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规则是若树为空，则空操作返回，否则从左到右先叶子后结点的方式遍历访问左右子树，最后是访问根结点（左子树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右子树</a:t>
            </a:r>
            <a:r>
              <a:rPr lang="en-US" altLang="zh-CN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根）。</a:t>
            </a:r>
            <a:br>
              <a:rPr lang="zh-CN" alt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5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CE5285-17C0-43FE-B452-7B89A7A4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9" y="1075459"/>
            <a:ext cx="10618208" cy="28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6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75BE7-E73F-44D8-8996-2BBA7917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22" y="1197553"/>
            <a:ext cx="5896565" cy="29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9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3993" y="300249"/>
            <a:ext cx="28524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树的定义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0BF9B8-65D8-4FB1-BDAF-3E90F193B36F}"/>
              </a:ext>
            </a:extLst>
          </p:cNvPr>
          <p:cNvSpPr txBox="1"/>
          <p:nvPr/>
        </p:nvSpPr>
        <p:spPr>
          <a:xfrm>
            <a:off x="333894" y="930676"/>
            <a:ext cx="11608724" cy="278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树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(Tree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）是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n&gt;=0)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个结点的有限集。</a:t>
            </a:r>
          </a:p>
          <a:p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n=0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时称为空树。</a:t>
            </a:r>
          </a:p>
          <a:p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在任意一棵非空树中：</a:t>
            </a:r>
          </a:p>
          <a:p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）有且仅有一个特定的称为根（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）的结点。</a:t>
            </a:r>
          </a:p>
          <a:p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）当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n&gt;1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时，除根结点外，其余结点可分为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m&gt;0)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个互不相交的有限集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T1,T2,....,Tm,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 其中  每一个集合本身又是一棵树，并且称为根的子树（</a:t>
            </a:r>
            <a:r>
              <a:rPr lang="en-US" altLang="zh-CN" sz="2200">
                <a:solidFill>
                  <a:schemeClr val="tx1">
                    <a:lumMod val="75000"/>
                    <a:lumOff val="25000"/>
                  </a:schemeClr>
                </a:solidFill>
              </a:rPr>
              <a:t>SubTree)</a:t>
            </a:r>
            <a:r>
              <a:rPr lang="zh-CN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b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21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1E73A-DF16-4B99-81E7-369903D7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19" y="3089562"/>
            <a:ext cx="3344326" cy="34681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58291A-1FEC-4009-BF8C-8A28775A2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90" y="3089562"/>
            <a:ext cx="4786745" cy="34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767" y="2755853"/>
            <a:ext cx="6879035" cy="27721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60958B-2E7C-4277-BCB5-269470DE7B9C}"/>
              </a:ext>
            </a:extLst>
          </p:cNvPr>
          <p:cNvSpPr txBox="1"/>
          <p:nvPr/>
        </p:nvSpPr>
        <p:spPr>
          <a:xfrm>
            <a:off x="467886" y="1075385"/>
            <a:ext cx="109664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对于树的定义还需要注意两点：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   1.n&gt;0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时根结点是唯一的，不可能存在多个根结点。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   2.m&gt;0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时，子树的个数没有限制，但它们一定是互不相交的。如图中的两个结构就不符合树的定义，因为它们都有相交的子树。</a:t>
            </a:r>
          </a:p>
          <a:p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B5746C-0709-4AC5-BA58-8F6372B3F7BC}"/>
              </a:ext>
            </a:extLst>
          </p:cNvPr>
          <p:cNvSpPr txBox="1"/>
          <p:nvPr/>
        </p:nvSpPr>
        <p:spPr>
          <a:xfrm>
            <a:off x="1744771" y="314930"/>
            <a:ext cx="28524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树的定义</a:t>
            </a:r>
          </a:p>
        </p:txBody>
      </p:sp>
    </p:spTree>
    <p:extLst>
      <p:ext uri="{BB962C8B-B14F-4D97-AF65-F5344CB8AC3E}">
        <p14:creationId xmlns:p14="http://schemas.microsoft.com/office/powerpoint/2010/main" val="42937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59" y="2780762"/>
            <a:ext cx="5709073" cy="36643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2AC500-1E9E-4119-9C27-DDA88381D64E}"/>
              </a:ext>
            </a:extLst>
          </p:cNvPr>
          <p:cNvSpPr txBox="1"/>
          <p:nvPr/>
        </p:nvSpPr>
        <p:spPr>
          <a:xfrm>
            <a:off x="1760596" y="298219"/>
            <a:ext cx="28524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树的节点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A8A934-87B6-4749-8127-10ACEC1BC98A}"/>
              </a:ext>
            </a:extLst>
          </p:cNvPr>
          <p:cNvSpPr txBox="1"/>
          <p:nvPr/>
        </p:nvSpPr>
        <p:spPr>
          <a:xfrm>
            <a:off x="397426" y="925056"/>
            <a:ext cx="11132723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树的结点包含一个数据元素及若干指向其子树的分支。结点拥有的子树称为结点的度（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Degree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）。度为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的结点称为叶结点（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Leaf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）或终端结点；度不为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的结点称为非终端结点或分支结点，除根结点之外，分支结点也称为内部结点。树的度是树内各结点的度的最大值。如图，因为这棵树结点的度的最大值是结点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的度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，所以树的度也为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 </a:t>
            </a:r>
          </a:p>
          <a:p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1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62" y="2673927"/>
            <a:ext cx="5488799" cy="36267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02C900-906E-42A4-B63F-77632B3947B6}"/>
              </a:ext>
            </a:extLst>
          </p:cNvPr>
          <p:cNvSpPr txBox="1"/>
          <p:nvPr/>
        </p:nvSpPr>
        <p:spPr>
          <a:xfrm>
            <a:off x="1761987" y="314554"/>
            <a:ext cx="28524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树的结点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4310AA-E5F0-470F-8417-27B0013010AD}"/>
              </a:ext>
            </a:extLst>
          </p:cNvPr>
          <p:cNvSpPr txBox="1"/>
          <p:nvPr/>
        </p:nvSpPr>
        <p:spPr>
          <a:xfrm>
            <a:off x="408688" y="921512"/>
            <a:ext cx="1107791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结点的子树的根称为该结点的孩子（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Child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），相应地，该结点称为孩子的双亲（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），同一个双亲的孩子之间互称为兄弟（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Sibling)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。结点的祖先是从根到该结点所经分支上的所有结点。所以对于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来说，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都是它的祖先。反之，以某结点为根的子树中的任一结点都称为该结点的子孙。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的子孙有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D,G,H,I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，如图所示：</a:t>
            </a:r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6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7B4524B-F380-4C41-A03A-5538B843260A}"/>
              </a:ext>
            </a:extLst>
          </p:cNvPr>
          <p:cNvSpPr txBox="1"/>
          <p:nvPr/>
        </p:nvSpPr>
        <p:spPr>
          <a:xfrm>
            <a:off x="1723086" y="304262"/>
            <a:ext cx="28524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节点的层次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C4EDA6-8656-48B9-9886-4C4026F9BB6A}"/>
              </a:ext>
            </a:extLst>
          </p:cNvPr>
          <p:cNvSpPr txBox="1"/>
          <p:nvPr/>
        </p:nvSpPr>
        <p:spPr>
          <a:xfrm>
            <a:off x="435564" y="940598"/>
            <a:ext cx="112948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结点的层次（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Level)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从根开始定义起，根为第一层，根的孩子为第二层。其双亲在同一层的结点互为堂兄弟。显然在图中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E,F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都是堂兄弟，而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G,H,I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与 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也是堂兄弟。树中结点的最大层次称为树的深度（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Depth)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或高度，当前树的深度为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398608-E48B-46C8-A462-A8E30762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71" y="2547207"/>
            <a:ext cx="54387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9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0ECF95-D3D8-4FAD-AF64-473A99262E6D}"/>
              </a:ext>
            </a:extLst>
          </p:cNvPr>
          <p:cNvSpPr txBox="1"/>
          <p:nvPr/>
        </p:nvSpPr>
        <p:spPr>
          <a:xfrm>
            <a:off x="4447310" y="2828699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/>
              <a:t>二叉树</a:t>
            </a:r>
          </a:p>
        </p:txBody>
      </p:sp>
    </p:spTree>
    <p:extLst>
      <p:ext uri="{BB962C8B-B14F-4D97-AF65-F5344CB8AC3E}">
        <p14:creationId xmlns:p14="http://schemas.microsoft.com/office/powerpoint/2010/main" val="132912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89E3CB-EFEE-4825-9B72-49014B53726A}"/>
              </a:ext>
            </a:extLst>
          </p:cNvPr>
          <p:cNvSpPr txBox="1"/>
          <p:nvPr/>
        </p:nvSpPr>
        <p:spPr>
          <a:xfrm>
            <a:off x="727363" y="1166245"/>
            <a:ext cx="10480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二叉树( binary tree ）是树的一种特殊形式。二叉，顾名思义，这种树的每个节点最多有2个孩子节点。注意，这里是最多有2个，也可能只有1个，或者没有孩子节点。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5544A9-DE50-4E90-A157-06395A66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1" y="2366574"/>
            <a:ext cx="3778147" cy="38768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27AFD7-8833-43F2-BD4B-C4C4A6022040}"/>
              </a:ext>
            </a:extLst>
          </p:cNvPr>
          <p:cNvSpPr txBox="1"/>
          <p:nvPr/>
        </p:nvSpPr>
        <p:spPr>
          <a:xfrm>
            <a:off x="1785609" y="311189"/>
            <a:ext cx="28524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什么是二叉树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50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1494</Words>
  <Application>Microsoft Office PowerPoint</Application>
  <PresentationFormat>宽屏</PresentationFormat>
  <Paragraphs>81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-apple-system</vt:lpstr>
      <vt:lpstr>Hannotate SC Bold</vt:lpstr>
      <vt:lpstr>等线</vt:lpstr>
      <vt:lpstr>等线 Light</vt:lpstr>
      <vt:lpstr>宋体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113</cp:revision>
  <dcterms:created xsi:type="dcterms:W3CDTF">2020-10-12T01:38:58Z</dcterms:created>
  <dcterms:modified xsi:type="dcterms:W3CDTF">2022-04-11T08:56:16Z</dcterms:modified>
</cp:coreProperties>
</file>