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E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9" autoAdjust="0"/>
    <p:restoredTop sz="94661" autoAdjust="0"/>
  </p:normalViewPr>
  <p:slideViewPr>
    <p:cSldViewPr snapToGrid="0">
      <p:cViewPr varScale="1">
        <p:scale>
          <a:sx n="122" d="100"/>
          <a:sy n="122" d="100"/>
        </p:scale>
        <p:origin x="114" y="1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91E62E-4716-44D5-A331-CA3FA2FCD7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FCD5296-6C1D-45DB-A95B-22BF2F776E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6C8CA6-ED8B-4007-8593-9DF19A258BC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2022/4/11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C8C87B-F17F-41A3-984D-5DF04169A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AB650E-3225-4F64-97BD-884B9B3E9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7119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FA48D0-B602-4073-9C3C-D7E863EC3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BB0C611-E6A8-4C6C-AC11-D910F70754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6A4C7C-6DC2-4B5D-B052-293FF55193D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2022/4/11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D79530-DB4F-428C-9344-ED77DC2DA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C6815A-77A4-4278-A007-936729773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2656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2F138FF-3AAA-4C24-8F62-D961E9C256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312E2F7-053B-4417-A958-9541E2EC10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E67C61-8DC4-4F97-A99C-86D95A97BF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2022/4/11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A51CC0-48D3-44B2-B704-603FDEA03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FCED03-51FF-420B-8E13-A5DC0BBFA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5521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F8E84B-78B2-4211-A90B-5DEE6709F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7D17D9-6C4A-479E-9FEC-470AD1C1A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00D1F9-AC7C-4ADF-8F35-62414F8A6D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2022/4/11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9A4920-3D56-44DF-8B34-7D92F4595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CFEE23-B3C3-4488-BD96-EC6EFD2DA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3634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41ED5D-4DC7-477F-952D-B10E83E68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065608-6BBC-4DCA-A89A-513E45DDF9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1E2E82-5BD4-4EE7-AFBF-F6EFF0C82E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2022/4/11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B5693D-19D0-454C-ACE6-F7C96F4EE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9096CC-9ADC-4DE2-A204-30FA18666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1601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C7B440-81EE-4AA5-8EA8-DD8F0D862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86C9FF-4FD7-4205-8A19-97498B0419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C2900A1-E025-4AE9-887D-C87FA20CB4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FF306D5-229C-4415-BDF6-127F125F5C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2022/4/11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2B84AE-0D11-468C-9714-B3D5279F6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90D2F3-42D9-4162-8268-E555F2CD5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269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54DA96-B70D-4FDE-99DE-93CD5D78B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509F39A-0221-49F3-9DB9-F465DA6FF5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9DC4433-5D27-4D68-8C2A-11DF37E4C4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E3A3042-1DE8-4B07-A951-D3D6268271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8C0A7A5-6150-41F9-8CB8-B9E4E13F51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A2F76A8-A488-4FEE-85DE-D9C830D952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2022/4/11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398EA36-59E0-4177-AFD0-133C94763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F23C896-86C0-44E9-A72C-EE57BA7E7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646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11762C-2606-44CF-919C-A850DDFEE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DB40B7B-6BEE-469D-B767-4247CFFBBAD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2022/4/11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B1AFF0D-7A46-4446-8613-6782DE62C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0CE633B-B7EA-4EA9-9CA2-D9EB0DFD4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1459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241340D-A524-416D-ABBA-71E2075FA5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2022/4/11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6562D9F-B094-43C3-9B85-040FB7FD0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96BD4D-10CE-48D5-9103-D2E44A8DD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9574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92AC29-2C6F-4631-A03E-170F6A538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C63411-44BB-4ED7-B9A4-A87C48EA34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810A240-AA87-4667-86B5-83834E9C85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5C0375-063E-4F84-BCB9-5A7186909E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2022/4/11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3E914F7-4E01-45BB-91DA-AFE5F1BC0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1D36B60-3A42-4694-A517-8CC3309D5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2395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DDEBCD-E48A-4368-8A4C-5F3090016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B7F12A9-5806-4AA9-869D-4E82904F2E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715BEE9-F597-4A5F-9575-47DC3143DA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D5E5C5-43F4-49ED-BA5D-66CD3FBA67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2022/4/11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CAF0D24-2BA3-4611-9F81-241C820C0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801C6C-2E8F-46C9-9C26-58F88A7F2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4551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://www.blackcat1995.com:8082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">
            <a:extLst>
              <a:ext uri="{FF2B5EF4-FFF2-40B4-BE49-F238E27FC236}">
                <a16:creationId xmlns:a16="http://schemas.microsoft.com/office/drawing/2014/main" id="{A1633ECA-F8B5-4F62-87D8-6DEEF3563E3D}"/>
              </a:ext>
            </a:extLst>
          </p:cNvPr>
          <p:cNvSpPr/>
          <p:nvPr userDrawn="1"/>
        </p:nvSpPr>
        <p:spPr>
          <a:xfrm>
            <a:off x="0" y="0"/>
            <a:ext cx="9884477" cy="11227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0" name="艾茵施坦">
            <a:extLst>
              <a:ext uri="{FF2B5EF4-FFF2-40B4-BE49-F238E27FC236}">
                <a16:creationId xmlns:a16="http://schemas.microsoft.com/office/drawing/2014/main" id="{914A4204-B9FA-4450-9A62-1C655CC2C437}"/>
              </a:ext>
            </a:extLst>
          </p:cNvPr>
          <p:cNvSpPr txBox="1"/>
          <p:nvPr userDrawn="1"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12" name="矩形">
            <a:extLst>
              <a:ext uri="{FF2B5EF4-FFF2-40B4-BE49-F238E27FC236}">
                <a16:creationId xmlns:a16="http://schemas.microsoft.com/office/drawing/2014/main" id="{DB1A1C58-9F0B-47AF-8349-093D5809AD1A}"/>
              </a:ext>
            </a:extLst>
          </p:cNvPr>
          <p:cNvSpPr/>
          <p:nvPr userDrawn="1"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" name="矩形">
            <a:extLst>
              <a:ext uri="{FF2B5EF4-FFF2-40B4-BE49-F238E27FC236}">
                <a16:creationId xmlns:a16="http://schemas.microsoft.com/office/drawing/2014/main" id="{869977ED-3120-41FF-867D-66C35C52F66B}"/>
              </a:ext>
            </a:extLst>
          </p:cNvPr>
          <p:cNvSpPr/>
          <p:nvPr userDrawn="1"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6" name="矩形">
            <a:extLst>
              <a:ext uri="{FF2B5EF4-FFF2-40B4-BE49-F238E27FC236}">
                <a16:creationId xmlns:a16="http://schemas.microsoft.com/office/drawing/2014/main" id="{CFB0B9D8-E258-48CC-B85C-6F341052FE3F}"/>
              </a:ext>
            </a:extLst>
          </p:cNvPr>
          <p:cNvSpPr/>
          <p:nvPr userDrawn="1"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13" name="艾茵施坦">
            <a:extLst>
              <a:ext uri="{FF2B5EF4-FFF2-40B4-BE49-F238E27FC236}">
                <a16:creationId xmlns:a16="http://schemas.microsoft.com/office/drawing/2014/main" id="{502B6DD0-EBDF-488D-A97C-AF5A79C512F7}"/>
              </a:ext>
            </a:extLst>
          </p:cNvPr>
          <p:cNvSpPr txBox="1"/>
          <p:nvPr userDrawn="1"/>
        </p:nvSpPr>
        <p:spPr>
          <a:xfrm>
            <a:off x="618137" y="224029"/>
            <a:ext cx="1169099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i="1">
                <a:solidFill>
                  <a:srgbClr val="FF0000"/>
                </a:solidFill>
              </a:rPr>
              <a:t>黑猫编程</a:t>
            </a:r>
            <a:endParaRPr lang="en-US" altLang="zh-CN" sz="1600" i="1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43F7443C-8CCC-4F4B-99BC-A0430D97A574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19" y="272846"/>
            <a:ext cx="537645" cy="537645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34DD6B44-D300-40DE-8C23-5AF20B726BE1}"/>
              </a:ext>
            </a:extLst>
          </p:cNvPr>
          <p:cNvSpPr txBox="1"/>
          <p:nvPr userDrawn="1"/>
        </p:nvSpPr>
        <p:spPr>
          <a:xfrm>
            <a:off x="514229" y="549668"/>
            <a:ext cx="6096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i="1">
                <a:solidFill>
                  <a:schemeClr val="tx1">
                    <a:lumMod val="75000"/>
                    <a:lumOff val="25000"/>
                  </a:schemeClr>
                </a:solidFill>
                <a:hlinkClick r:id="rId14"/>
              </a:rPr>
              <a:t> blackcat1995.com</a:t>
            </a:r>
            <a:endParaRPr lang="zh-CN" altLang="en-US" sz="1100"/>
          </a:p>
        </p:txBody>
      </p:sp>
    </p:spTree>
    <p:extLst>
      <p:ext uri="{BB962C8B-B14F-4D97-AF65-F5344CB8AC3E}">
        <p14:creationId xmlns:p14="http://schemas.microsoft.com/office/powerpoint/2010/main" val="1755876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3452706" y="2824149"/>
            <a:ext cx="5286587" cy="995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5867">
                <a:solidFill>
                  <a:schemeClr val="tx1">
                    <a:lumMod val="75000"/>
                    <a:lumOff val="25000"/>
                  </a:schemeClr>
                </a:solidFill>
              </a:rPr>
              <a:t>图的基本概念</a:t>
            </a:r>
            <a:endParaRPr sz="5867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92004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90120" y="973424"/>
            <a:ext cx="11411759" cy="5280660"/>
          </a:xfrm>
        </p:spPr>
        <p:txBody>
          <a:bodyPr>
            <a:noAutofit/>
          </a:bodyPr>
          <a:lstStyle/>
          <a:p>
            <a:pPr algn="l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        在线性表中，数据元素之间是被串起来的，仅有线性关系，每个</a:t>
            </a:r>
          </a:p>
          <a:p>
            <a:pPr algn="l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数据元素只有一个直接前驱和一个直接后继。 在树形结构中，数据</a:t>
            </a:r>
          </a:p>
          <a:p>
            <a:pPr algn="l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元素之间有着明显的层次关系， 并且每一层上的数据元素可能和下</a:t>
            </a:r>
          </a:p>
          <a:p>
            <a:pPr algn="l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一层中多个元素相关，但只能和上一层中一个元素相关。 图是一种</a:t>
            </a:r>
          </a:p>
          <a:p>
            <a:pPr algn="l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较线性表和树更加复杂的数据结构。 在图形结构中，结点之间的关</a:t>
            </a:r>
          </a:p>
          <a:p>
            <a:pPr algn="l"/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系可以是任意的，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图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中任意两个数据元素之间都可能相关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。</a:t>
            </a:r>
          </a:p>
          <a:p>
            <a:pPr algn="l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       图是由顶点的有穷非空集合和顶点之间边的集合组成，表示为</a:t>
            </a:r>
          </a:p>
          <a:p>
            <a:pPr algn="l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G（V,E），其中G表示一个图，V是图G中顶点的集合，E是图G中边的集合。</a:t>
            </a:r>
          </a:p>
          <a:p>
            <a:pPr algn="l"/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algn="l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注意点：</a:t>
            </a:r>
          </a:p>
          <a:p>
            <a:pPr marL="380990" indent="-380990" algn="l">
              <a:buFont typeface="Wingdings" panose="05000000000000000000" pitchFamily="2" charset="2"/>
              <a:buChar char="p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线性表中我们把数据元素叫元素， 树中将数据元素叫结点， 在图中数据元素，我们则称之为顶点。</a:t>
            </a:r>
          </a:p>
          <a:p>
            <a:pPr marL="380990" indent="-380990" algn="l">
              <a:buFont typeface="Wingdings" panose="05000000000000000000" pitchFamily="2" charset="2"/>
              <a:buChar char="p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线性表中可以没有数据元素，称为空表。 树中可以没有结点， 叫做空树。在图结构中，不允许没有顶点。</a:t>
            </a:r>
          </a:p>
          <a:p>
            <a:pPr marL="380990" indent="-380990" algn="l">
              <a:buFont typeface="Wingdings" panose="05000000000000000000" pitchFamily="2" charset="2"/>
              <a:buChar char="p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 逻辑关系用边来表示， 边集可以是空的。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760279" y="306551"/>
            <a:ext cx="420624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2800" b="1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  <a:sym typeface="+mn-ea"/>
              </a:rPr>
              <a:t>什么是图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5250" y="1065660"/>
            <a:ext cx="3356264" cy="1844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650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04520" y="957656"/>
            <a:ext cx="10977879" cy="1623907"/>
          </a:xfrm>
        </p:spPr>
        <p:txBody>
          <a:bodyPr>
            <a:noAutofit/>
          </a:bodyPr>
          <a:lstStyle/>
          <a:p>
            <a:pPr algn="l"/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若顶点vi到vj之间的边没有方向，则这条边为无向边，表示为（vi，vj）或（vj，vi），反之为有向边（或弧），表示为＜vi，vj＞，其中vi称为弧尾，vj称为弧头。若图中所有边都为无向边，则该图为无向图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（左下图）</a:t>
            </a:r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，反之若都为有向边，则为有向图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（右下图）</a:t>
            </a:r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779206" y="358683"/>
            <a:ext cx="420624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  <a:sym typeface="+mn-ea"/>
              </a:rPr>
              <a:t>图的定义</a:t>
            </a:r>
            <a:endParaRPr lang="zh-CN" altLang="en-US" sz="2800" b="1" i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+mj-lt"/>
              <a:ea typeface="+mj-ea"/>
              <a:cs typeface="+mj-cs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092" y="2819246"/>
            <a:ext cx="3802380" cy="292608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7265" y="2807393"/>
            <a:ext cx="3876887" cy="2937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394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08428" y="1023021"/>
            <a:ext cx="11331170" cy="1000760"/>
          </a:xfrm>
        </p:spPr>
        <p:txBody>
          <a:bodyPr>
            <a:noAutofit/>
          </a:bodyPr>
          <a:lstStyle/>
          <a:p>
            <a:pPr algn="l"/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在图中，若不存在顶点到其自身的边，且同一条边不重复出现</a:t>
            </a:r>
            <a:r>
              <a:rPr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，则称这样的图为简单图</a:t>
            </a:r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。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如下图就不是简单图。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982" y="2082204"/>
            <a:ext cx="8087360" cy="3226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047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19100" y="885614"/>
            <a:ext cx="11384973" cy="1991360"/>
          </a:xfrm>
        </p:spPr>
        <p:txBody>
          <a:bodyPr>
            <a:noAutofit/>
          </a:bodyPr>
          <a:lstStyle/>
          <a:p>
            <a:pPr algn="l"/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在无向图中</a:t>
            </a:r>
            <a:r>
              <a:rPr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，如果任意两个顶点之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间</a:t>
            </a:r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都存在边，则称该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图</a:t>
            </a:r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为无向完全图。</a:t>
            </a:r>
            <a:r>
              <a:rPr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含有n个顶点的无向完全图有n*(n-1)/2</a:t>
            </a:r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条边。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(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左下图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)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algn="l"/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在有向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图</a:t>
            </a:r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中，如果任意两个顶点之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间</a:t>
            </a:r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都存在方向互为相反的两条弧</a:t>
            </a:r>
            <a:r>
              <a:rPr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，则称该图为有向完全图</a:t>
            </a:r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。含有n个顶点的有向完全图有n*(n-1)条边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。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(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右下图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)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6407" y="2874434"/>
            <a:ext cx="3636433" cy="288798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082" y="2874434"/>
            <a:ext cx="3782323" cy="2887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061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30107" y="807797"/>
            <a:ext cx="11644129" cy="3351107"/>
          </a:xfrm>
        </p:spPr>
        <p:txBody>
          <a:bodyPr>
            <a:noAutofit/>
          </a:bodyPr>
          <a:lstStyle/>
          <a:p>
            <a:pPr algn="l"/>
            <a:r>
              <a:rPr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有很少条边或弧的图称为稀疏图，反之称为稠密图。</a:t>
            </a:r>
          </a:p>
          <a:p>
            <a:pPr algn="l"/>
            <a:r>
              <a:rPr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有些图的边或弧具有与它相关的数字，这种与图的边或弧相关的数叫做权</a:t>
            </a:r>
            <a:r>
              <a:rPr lang="zh-CN" altLang="en-US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。这些权可以表示从一个顶点到另一个顶点的距离或耗费。这种带权的图通常称为网。</a:t>
            </a:r>
          </a:p>
          <a:p>
            <a:pPr algn="l"/>
            <a:r>
              <a:rPr lang="zh-CN" altLang="en-US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相邻且有边直接连接的两个顶点称为邻接点，列如下图中，</a:t>
            </a:r>
            <a:r>
              <a:rPr lang="en-US" altLang="zh-CN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V1</a:t>
            </a:r>
            <a:r>
              <a:rPr lang="zh-CN" altLang="en-US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和</a:t>
            </a:r>
            <a:r>
              <a:rPr lang="en-US" altLang="zh-CN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V4</a:t>
            </a:r>
            <a:r>
              <a:rPr lang="zh-CN" altLang="en-US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是邻接点，但</a:t>
            </a:r>
            <a:r>
              <a:rPr lang="en-US" altLang="zh-CN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V2</a:t>
            </a:r>
            <a:r>
              <a:rPr lang="zh-CN" altLang="en-US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和</a:t>
            </a:r>
            <a:r>
              <a:rPr lang="en-US" altLang="zh-CN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V4</a:t>
            </a:r>
            <a:r>
              <a:rPr lang="zh-CN" altLang="en-US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不是，因为它们之间没有直接相连。</a:t>
            </a:r>
          </a:p>
          <a:p>
            <a:pPr algn="l"/>
            <a:r>
              <a:rPr lang="zh-CN" altLang="en-US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在图中，顶点所连边的数目称为度，在有向图中，由于边有方向，则顶点的度分为入度和出度。</a:t>
            </a:r>
          </a:p>
          <a:p>
            <a:pPr algn="l">
              <a:buClrTx/>
              <a:buSzTx/>
              <a:buNone/>
            </a:pPr>
            <a:r>
              <a:rPr lang="zh-CN" altLang="en-US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结点的入度：在有向图中，以这个结点为终点的有向边的数目。</a:t>
            </a:r>
            <a:endParaRPr lang="zh-CN" altLang="en-US" sz="2133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>
              <a:buClrTx/>
              <a:buSzTx/>
              <a:buNone/>
            </a:pPr>
            <a:r>
              <a:rPr lang="zh-CN" altLang="en-US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结点的出度：在有向图中，以这个结点为起点的有向边的数目。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138" y="3888894"/>
            <a:ext cx="3429000" cy="26797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9149" y="3888894"/>
            <a:ext cx="3430534" cy="267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970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89505" y="938534"/>
            <a:ext cx="11412989" cy="1502833"/>
          </a:xfrm>
        </p:spPr>
        <p:txBody>
          <a:bodyPr>
            <a:noAutofit/>
          </a:bodyPr>
          <a:lstStyle/>
          <a:p>
            <a:pPr algn="l"/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连通图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: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algn="l"/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在无向图中，如果两个顶点之间有路径，则称这两个顶点是连通的。如果图中任意两个顶点都是连通的，那么该图为连通图。无向图中的极大连通子图称为连通分量，如图，图2和图3都是图1无向图的连通分量，但图4不是，因为其没有包含极大的顶点数。</a:t>
            </a:r>
          </a:p>
          <a:p>
            <a:pPr algn="l"/>
            <a:endParaRPr dirty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6CBED5A-6643-4791-8435-AF8B7DBADA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8202" y="2808899"/>
            <a:ext cx="6760146" cy="2232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777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2"/>
          <p:cNvSpPr>
            <a:spLocks noGrp="1"/>
          </p:cNvSpPr>
          <p:nvPr/>
        </p:nvSpPr>
        <p:spPr>
          <a:xfrm>
            <a:off x="418792" y="800101"/>
            <a:ext cx="11066625" cy="121496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21920" tIns="60960" rIns="121920" bIns="60960" numCol="1" anchor="t" anchorCtr="0" compatLnSpc="1">
            <a:noAutofit/>
          </a:bodyPr>
          <a:lstStyle>
            <a:lvl1pPr marL="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2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80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8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在有向图中，如果对于任意两个顶点vi和vj，都存在vi到vj和vj到vi的路径，则称那图为强连通图。在有向图中的极大强连通子图称做有向图的强连通分量。如图左图不是强连通图，因为没有顶点D到顶点A的路径，而右图则是强连通图，其也是左图的强连通分量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29607D5-F551-4B21-B371-C3B3773A30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0438" y="2661135"/>
            <a:ext cx="4699371" cy="2361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6737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467</Words>
  <Application>Microsoft Office PowerPoint</Application>
  <PresentationFormat>宽屏</PresentationFormat>
  <Paragraphs>29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Hannotate SC Bold</vt:lpstr>
      <vt:lpstr>等线</vt:lpstr>
      <vt:lpstr>等线 Light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徐筵彭</dc:creator>
  <cp:lastModifiedBy>Cat</cp:lastModifiedBy>
  <cp:revision>70</cp:revision>
  <dcterms:created xsi:type="dcterms:W3CDTF">2020-10-12T01:38:58Z</dcterms:created>
  <dcterms:modified xsi:type="dcterms:W3CDTF">2022-04-11T04:19:23Z</dcterms:modified>
</cp:coreProperties>
</file>