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mp.weixin.qq.com/mp/appmsgalbum?__biz=MzI5OTUwNTc5Mw==&amp;action=getalbum&amp;album_id=1614710048566378499#wechat_redirec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146C087-97A7-4177-8D27-4F19CE97F20F}"/>
              </a:ext>
            </a:extLst>
          </p:cNvPr>
          <p:cNvSpPr txBox="1"/>
          <p:nvPr userDrawn="1"/>
        </p:nvSpPr>
        <p:spPr>
          <a:xfrm>
            <a:off x="430777" y="110703"/>
            <a:ext cx="2660072" cy="9643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黑猫编程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27FB0E-8DB6-4028-B2CD-8706C14336F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77"/>
            <a:ext cx="544974" cy="5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21881" y="2503131"/>
            <a:ext cx="5806440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5867">
                <a:solidFill>
                  <a:schemeClr val="tx1">
                    <a:lumMod val="75000"/>
                    <a:lumOff val="25000"/>
                  </a:schemeClr>
                </a:solidFill>
              </a:rPr>
              <a:t>图的</a:t>
            </a:r>
            <a:r>
              <a:rPr lang="zh-CN" altLang="en-US" sz="5867">
                <a:solidFill>
                  <a:schemeClr val="tx1">
                    <a:lumMod val="75000"/>
                    <a:lumOff val="25000"/>
                  </a:schemeClr>
                </a:solidFill>
              </a:rPr>
              <a:t>遍历</a:t>
            </a:r>
            <a:endParaRPr sz="5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2564" y="942033"/>
            <a:ext cx="11139054" cy="428159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从图中某一顶点出发系统地访问图中所有顶点，使每个顶点恰好被访问一次，这种运算操作被称为图的遍历。为了避免重复访问某个顶点，可以设一个标志数组visited[i]，未访问时值为false，访问一次后就改为true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图的遍历分为深度优先遍历和广度优先遍历两种方法，两者的时间效率都是O(n*n)。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16089" y="207202"/>
            <a:ext cx="42062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264401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425" y="838891"/>
            <a:ext cx="11347648" cy="426212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从图中某一顶点出发系统地访问图中所有顶点，使每个顶点恰好被访深度优先遍历与深搜DFS相似，从一个点A出发，将这个点标为已访问visited[i]=true;，然后再访问所有与之相连，且未被访问过的点。当A的所有邻接点都被访问过后，再退回到A的上一个点（假设是B），再从B的另一个未被访问的邻接点出发，继续遍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下左图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的这个无向图深度优先遍历，假定先从1出发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程序以如下顺序遍历：</a:t>
            </a:r>
          </a:p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1→2→5，然后退回到2，退回到1。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从1开始再访问未被访问过的点3 ，3没有未访问的邻接点，退回1。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再从1开始访问未被访问过的点4，再退回1 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起点1的所有邻接点都已访问，遍历结束。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6526" y="242107"/>
            <a:ext cx="42062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深度优先遍历</a:t>
            </a:r>
          </a:p>
        </p:txBody>
      </p:sp>
      <p:grpSp>
        <p:nvGrpSpPr>
          <p:cNvPr id="9221" name="组合 9220"/>
          <p:cNvGrpSpPr/>
          <p:nvPr/>
        </p:nvGrpSpPr>
        <p:grpSpPr>
          <a:xfrm>
            <a:off x="1920086" y="4651819"/>
            <a:ext cx="1559560" cy="1426616"/>
            <a:chOff x="48" y="-33"/>
            <a:chExt cx="1842" cy="1686"/>
          </a:xfrm>
        </p:grpSpPr>
        <p:grpSp>
          <p:nvGrpSpPr>
            <p:cNvPr id="9222" name="组合 9221"/>
            <p:cNvGrpSpPr/>
            <p:nvPr/>
          </p:nvGrpSpPr>
          <p:grpSpPr>
            <a:xfrm>
              <a:off x="768" y="-33"/>
              <a:ext cx="402" cy="393"/>
              <a:chOff x="33" y="-33"/>
              <a:chExt cx="402" cy="393"/>
            </a:xfrm>
          </p:grpSpPr>
          <p:sp>
            <p:nvSpPr>
              <p:cNvPr id="9223" name="椭圆 9222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9224" name="文本框 9223"/>
              <p:cNvSpPr txBox="1"/>
              <p:nvPr/>
            </p:nvSpPr>
            <p:spPr>
              <a:xfrm>
                <a:off x="33" y="-33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1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225" name="组合 9224"/>
            <p:cNvGrpSpPr/>
            <p:nvPr/>
          </p:nvGrpSpPr>
          <p:grpSpPr>
            <a:xfrm>
              <a:off x="1511" y="594"/>
              <a:ext cx="379" cy="390"/>
              <a:chOff x="56" y="-30"/>
              <a:chExt cx="379" cy="390"/>
            </a:xfrm>
          </p:grpSpPr>
          <p:sp>
            <p:nvSpPr>
              <p:cNvPr id="9226" name="椭圆 9225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9227" name="文本框 9226"/>
              <p:cNvSpPr txBox="1"/>
              <p:nvPr/>
            </p:nvSpPr>
            <p:spPr>
              <a:xfrm>
                <a:off x="56" y="-30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5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228" name="组合 9227"/>
            <p:cNvGrpSpPr/>
            <p:nvPr/>
          </p:nvGrpSpPr>
          <p:grpSpPr>
            <a:xfrm>
              <a:off x="1185" y="1266"/>
              <a:ext cx="405" cy="387"/>
              <a:chOff x="30" y="-27"/>
              <a:chExt cx="405" cy="387"/>
            </a:xfrm>
          </p:grpSpPr>
          <p:sp>
            <p:nvSpPr>
              <p:cNvPr id="9229" name="椭圆 9228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9230" name="文本框 9229"/>
              <p:cNvSpPr txBox="1"/>
              <p:nvPr/>
            </p:nvSpPr>
            <p:spPr>
              <a:xfrm>
                <a:off x="30" y="-27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4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231" name="组合 9230"/>
            <p:cNvGrpSpPr/>
            <p:nvPr/>
          </p:nvGrpSpPr>
          <p:grpSpPr>
            <a:xfrm>
              <a:off x="421" y="1244"/>
              <a:ext cx="389" cy="397"/>
              <a:chOff x="46" y="-37"/>
              <a:chExt cx="389" cy="397"/>
            </a:xfrm>
          </p:grpSpPr>
          <p:sp>
            <p:nvSpPr>
              <p:cNvPr id="9232" name="椭圆 9231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9233" name="文本框 9232"/>
              <p:cNvSpPr txBox="1"/>
              <p:nvPr/>
            </p:nvSpPr>
            <p:spPr>
              <a:xfrm>
                <a:off x="46" y="-37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3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234" name="组合 9233"/>
            <p:cNvGrpSpPr/>
            <p:nvPr/>
          </p:nvGrpSpPr>
          <p:grpSpPr>
            <a:xfrm>
              <a:off x="48" y="605"/>
              <a:ext cx="387" cy="400"/>
              <a:chOff x="48" y="-40"/>
              <a:chExt cx="387" cy="400"/>
            </a:xfrm>
          </p:grpSpPr>
          <p:sp>
            <p:nvSpPr>
              <p:cNvPr id="9235" name="椭圆 9234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9236" name="文本框 9235"/>
              <p:cNvSpPr txBox="1"/>
              <p:nvPr/>
            </p:nvSpPr>
            <p:spPr>
              <a:xfrm>
                <a:off x="48" y="-40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37" name="直接连接符 9236"/>
            <p:cNvSpPr/>
            <p:nvPr/>
          </p:nvSpPr>
          <p:spPr>
            <a:xfrm flipV="1">
              <a:off x="420" y="333"/>
              <a:ext cx="480" cy="4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8" name="直接连接符 9237"/>
            <p:cNvSpPr/>
            <p:nvPr/>
          </p:nvSpPr>
          <p:spPr>
            <a:xfrm>
              <a:off x="1095" y="312"/>
              <a:ext cx="450" cy="3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直接连接符 9238"/>
            <p:cNvSpPr/>
            <p:nvPr/>
          </p:nvSpPr>
          <p:spPr>
            <a:xfrm flipH="1">
              <a:off x="510" y="780"/>
              <a:ext cx="945" cy="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直接连接符 9239"/>
            <p:cNvSpPr/>
            <p:nvPr/>
          </p:nvSpPr>
          <p:spPr>
            <a:xfrm flipH="1">
              <a:off x="735" y="387"/>
              <a:ext cx="210" cy="9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1" name="直接连接符 9240"/>
            <p:cNvSpPr/>
            <p:nvPr/>
          </p:nvSpPr>
          <p:spPr>
            <a:xfrm>
              <a:off x="1020" y="396"/>
              <a:ext cx="285" cy="8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243" name="组合 10242"/>
          <p:cNvGrpSpPr/>
          <p:nvPr/>
        </p:nvGrpSpPr>
        <p:grpSpPr>
          <a:xfrm>
            <a:off x="6483042" y="4230876"/>
            <a:ext cx="4876800" cy="1901849"/>
            <a:chOff x="0" y="-70"/>
            <a:chExt cx="6120" cy="2566"/>
          </a:xfrm>
        </p:grpSpPr>
        <p:grpSp>
          <p:nvGrpSpPr>
            <p:cNvPr id="10244" name="组合 10243"/>
            <p:cNvGrpSpPr/>
            <p:nvPr/>
          </p:nvGrpSpPr>
          <p:grpSpPr>
            <a:xfrm>
              <a:off x="213" y="-63"/>
              <a:ext cx="1857" cy="1716"/>
              <a:chOff x="33" y="-63"/>
              <a:chExt cx="1857" cy="1716"/>
            </a:xfrm>
          </p:grpSpPr>
          <p:grpSp>
            <p:nvGrpSpPr>
              <p:cNvPr id="10245" name="组合 10244"/>
              <p:cNvGrpSpPr/>
              <p:nvPr/>
            </p:nvGrpSpPr>
            <p:grpSpPr>
              <a:xfrm>
                <a:off x="765" y="-63"/>
                <a:ext cx="405" cy="423"/>
                <a:chOff x="30" y="-63"/>
                <a:chExt cx="405" cy="423"/>
              </a:xfrm>
            </p:grpSpPr>
            <p:sp>
              <p:nvSpPr>
                <p:cNvPr id="10246" name="椭圆 10245"/>
                <p:cNvSpPr/>
                <p:nvPr/>
              </p:nvSpPr>
              <p:spPr>
                <a:xfrm>
                  <a:off x="75" y="0"/>
                  <a:ext cx="360" cy="36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247" name="文本框 10246"/>
                <p:cNvSpPr txBox="1"/>
                <p:nvPr/>
              </p:nvSpPr>
              <p:spPr>
                <a:xfrm>
                  <a:off x="30" y="-63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r>
                    <a:rPr lang="zh-CN" altLang="en-US" sz="2400" dirty="0">
                      <a:latin typeface="Arial" panose="020B0604020202020204" pitchFamily="34" charset="0"/>
                    </a:rPr>
                    <a:t> 1  </a:t>
                  </a:r>
                </a:p>
                <a:p>
                  <a:endParaRPr lang="zh-CN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248" name="组合 10247"/>
              <p:cNvGrpSpPr/>
              <p:nvPr/>
            </p:nvGrpSpPr>
            <p:grpSpPr>
              <a:xfrm>
                <a:off x="1500" y="546"/>
                <a:ext cx="390" cy="438"/>
                <a:chOff x="45" y="-78"/>
                <a:chExt cx="390" cy="438"/>
              </a:xfrm>
            </p:grpSpPr>
            <p:sp>
              <p:nvSpPr>
                <p:cNvPr id="10249" name="椭圆 10248"/>
                <p:cNvSpPr/>
                <p:nvPr/>
              </p:nvSpPr>
              <p:spPr>
                <a:xfrm>
                  <a:off x="75" y="0"/>
                  <a:ext cx="360" cy="36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250" name="文本框 10249"/>
                <p:cNvSpPr txBox="1"/>
                <p:nvPr/>
              </p:nvSpPr>
              <p:spPr>
                <a:xfrm>
                  <a:off x="45" y="-78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r>
                    <a:rPr lang="zh-CN" altLang="en-US" sz="2400" dirty="0">
                      <a:latin typeface="Arial" panose="020B0604020202020204" pitchFamily="34" charset="0"/>
                    </a:rPr>
                    <a:t> 2  </a:t>
                  </a:r>
                </a:p>
                <a:p>
                  <a:endParaRPr lang="zh-CN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251" name="组合 10250"/>
              <p:cNvGrpSpPr/>
              <p:nvPr/>
            </p:nvGrpSpPr>
            <p:grpSpPr>
              <a:xfrm>
                <a:off x="1189" y="1223"/>
                <a:ext cx="401" cy="430"/>
                <a:chOff x="34" y="-70"/>
                <a:chExt cx="401" cy="430"/>
              </a:xfrm>
            </p:grpSpPr>
            <p:sp>
              <p:nvSpPr>
                <p:cNvPr id="10252" name="椭圆 10251"/>
                <p:cNvSpPr/>
                <p:nvPr/>
              </p:nvSpPr>
              <p:spPr>
                <a:xfrm>
                  <a:off x="75" y="0"/>
                  <a:ext cx="360" cy="36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253" name="文本框 10252"/>
                <p:cNvSpPr txBox="1"/>
                <p:nvPr/>
              </p:nvSpPr>
              <p:spPr>
                <a:xfrm>
                  <a:off x="34" y="-70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r>
                    <a:rPr lang="zh-CN" altLang="en-US" sz="2400" dirty="0">
                      <a:latin typeface="Arial" panose="020B0604020202020204" pitchFamily="34" charset="0"/>
                    </a:rPr>
                    <a:t> 3  </a:t>
                  </a:r>
                </a:p>
                <a:p>
                  <a:endParaRPr lang="zh-CN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254" name="组合 10253"/>
              <p:cNvGrpSpPr/>
              <p:nvPr/>
            </p:nvGrpSpPr>
            <p:grpSpPr>
              <a:xfrm>
                <a:off x="393" y="1209"/>
                <a:ext cx="417" cy="432"/>
                <a:chOff x="18" y="-72"/>
                <a:chExt cx="417" cy="432"/>
              </a:xfrm>
            </p:grpSpPr>
            <p:sp>
              <p:nvSpPr>
                <p:cNvPr id="10255" name="椭圆 10254"/>
                <p:cNvSpPr/>
                <p:nvPr/>
              </p:nvSpPr>
              <p:spPr>
                <a:xfrm>
                  <a:off x="75" y="0"/>
                  <a:ext cx="360" cy="36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256" name="文本框 10255"/>
                <p:cNvSpPr txBox="1"/>
                <p:nvPr/>
              </p:nvSpPr>
              <p:spPr>
                <a:xfrm>
                  <a:off x="18" y="-72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r>
                    <a:rPr lang="zh-CN" altLang="en-US" sz="2400" dirty="0">
                      <a:latin typeface="Arial" panose="020B0604020202020204" pitchFamily="34" charset="0"/>
                    </a:rPr>
                    <a:t> 4  </a:t>
                  </a:r>
                </a:p>
                <a:p>
                  <a:endParaRPr lang="zh-CN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257" name="组合 10256"/>
              <p:cNvGrpSpPr/>
              <p:nvPr/>
            </p:nvGrpSpPr>
            <p:grpSpPr>
              <a:xfrm>
                <a:off x="33" y="584"/>
                <a:ext cx="402" cy="421"/>
                <a:chOff x="33" y="-61"/>
                <a:chExt cx="402" cy="421"/>
              </a:xfrm>
            </p:grpSpPr>
            <p:sp>
              <p:nvSpPr>
                <p:cNvPr id="10258" name="椭圆 10257"/>
                <p:cNvSpPr/>
                <p:nvPr/>
              </p:nvSpPr>
              <p:spPr>
                <a:xfrm>
                  <a:off x="75" y="0"/>
                  <a:ext cx="360" cy="36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259" name="文本框 10258"/>
                <p:cNvSpPr txBox="1"/>
                <p:nvPr/>
              </p:nvSpPr>
              <p:spPr>
                <a:xfrm>
                  <a:off x="33" y="-61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r>
                    <a:rPr lang="zh-CN" altLang="en-US" sz="2400" dirty="0">
                      <a:latin typeface="Arial" panose="020B0604020202020204" pitchFamily="34" charset="0"/>
                    </a:rPr>
                    <a:t> 5  </a:t>
                  </a:r>
                </a:p>
                <a:p>
                  <a:endParaRPr lang="zh-CN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260" name="直接连接符 10259"/>
              <p:cNvSpPr/>
              <p:nvPr/>
            </p:nvSpPr>
            <p:spPr>
              <a:xfrm flipV="1">
                <a:off x="420" y="333"/>
                <a:ext cx="480" cy="44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61" name="直接连接符 10260"/>
              <p:cNvSpPr/>
              <p:nvPr/>
            </p:nvSpPr>
            <p:spPr>
              <a:xfrm>
                <a:off x="1095" y="312"/>
                <a:ext cx="450" cy="38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62" name="直接连接符 10261"/>
              <p:cNvSpPr/>
              <p:nvPr/>
            </p:nvSpPr>
            <p:spPr>
              <a:xfrm flipH="1">
                <a:off x="510" y="780"/>
                <a:ext cx="945" cy="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63" name="直接连接符 10262"/>
              <p:cNvSpPr/>
              <p:nvPr/>
            </p:nvSpPr>
            <p:spPr>
              <a:xfrm flipH="1">
                <a:off x="735" y="387"/>
                <a:ext cx="210" cy="93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64" name="直接连接符 10263"/>
              <p:cNvSpPr/>
              <p:nvPr/>
            </p:nvSpPr>
            <p:spPr>
              <a:xfrm>
                <a:off x="1020" y="396"/>
                <a:ext cx="285" cy="88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0265" name="文本框 10264"/>
            <p:cNvSpPr txBox="1"/>
            <p:nvPr/>
          </p:nvSpPr>
          <p:spPr>
            <a:xfrm>
              <a:off x="0" y="1872"/>
              <a:ext cx="216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67">
                  <a:latin typeface="Arial" panose="020B0604020202020204" pitchFamily="34" charset="0"/>
                </a:rPr>
                <a:t>以</a:t>
              </a:r>
              <a:r>
                <a:rPr lang="en-US" altLang="zh-CN" sz="1867">
                  <a:latin typeface="Arial" panose="020B0604020202020204" pitchFamily="34" charset="0"/>
                </a:rPr>
                <a:t>3</a:t>
              </a:r>
              <a:r>
                <a:rPr lang="zh-CN" altLang="en-US" sz="1867">
                  <a:latin typeface="Arial" panose="020B0604020202020204" pitchFamily="34" charset="0"/>
                </a:rPr>
                <a:t>为起点根本不能遍历整个图</a:t>
              </a:r>
            </a:p>
            <a:p>
              <a:endParaRPr lang="zh-CN" altLang="en-US" sz="1867">
                <a:latin typeface="Arial" panose="020B0604020202020204" pitchFamily="34" charset="0"/>
              </a:endParaRPr>
            </a:p>
          </p:txBody>
        </p:sp>
        <p:sp>
          <p:nvSpPr>
            <p:cNvPr id="10266" name="文本框 10265"/>
            <p:cNvSpPr txBox="1"/>
            <p:nvPr/>
          </p:nvSpPr>
          <p:spPr>
            <a:xfrm>
              <a:off x="3420" y="1872"/>
              <a:ext cx="270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67">
                  <a:latin typeface="Arial" panose="020B0604020202020204" pitchFamily="34" charset="0"/>
                </a:rPr>
                <a:t>这个非连通无向图任何一个点为起点都不能遍历整个图</a:t>
              </a:r>
            </a:p>
            <a:p>
              <a:endParaRPr lang="zh-CN" altLang="en-US" sz="1867">
                <a:latin typeface="Arial" panose="020B0604020202020204" pitchFamily="34" charset="0"/>
              </a:endParaRPr>
            </a:p>
          </p:txBody>
        </p:sp>
        <p:grpSp>
          <p:nvGrpSpPr>
            <p:cNvPr id="10267" name="组合 10266"/>
            <p:cNvGrpSpPr/>
            <p:nvPr/>
          </p:nvGrpSpPr>
          <p:grpSpPr>
            <a:xfrm>
              <a:off x="3458" y="-70"/>
              <a:ext cx="2197" cy="1711"/>
              <a:chOff x="38" y="-70"/>
              <a:chExt cx="2197" cy="1711"/>
            </a:xfrm>
          </p:grpSpPr>
          <p:grpSp>
            <p:nvGrpSpPr>
              <p:cNvPr id="10268" name="组合 10267"/>
              <p:cNvGrpSpPr/>
              <p:nvPr/>
            </p:nvGrpSpPr>
            <p:grpSpPr>
              <a:xfrm>
                <a:off x="38" y="-70"/>
                <a:ext cx="1132" cy="1711"/>
                <a:chOff x="38" y="-70"/>
                <a:chExt cx="1132" cy="1711"/>
              </a:xfrm>
            </p:grpSpPr>
            <p:sp>
              <p:nvSpPr>
                <p:cNvPr id="10269" name="椭圆 10268"/>
                <p:cNvSpPr/>
                <p:nvPr/>
              </p:nvSpPr>
              <p:spPr>
                <a:xfrm>
                  <a:off x="450" y="1281"/>
                  <a:ext cx="360" cy="36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10270" name="组合 10269"/>
                <p:cNvGrpSpPr/>
                <p:nvPr/>
              </p:nvGrpSpPr>
              <p:grpSpPr>
                <a:xfrm>
                  <a:off x="38" y="-70"/>
                  <a:ext cx="1132" cy="1591"/>
                  <a:chOff x="38" y="-70"/>
                  <a:chExt cx="1132" cy="1591"/>
                </a:xfrm>
              </p:grpSpPr>
              <p:sp>
                <p:nvSpPr>
                  <p:cNvPr id="10271" name="椭圆 10270"/>
                  <p:cNvSpPr/>
                  <p:nvPr/>
                </p:nvSpPr>
                <p:spPr>
                  <a:xfrm>
                    <a:off x="810" y="0"/>
                    <a:ext cx="360" cy="36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0272" name="椭圆 10271"/>
                  <p:cNvSpPr/>
                  <p:nvPr/>
                </p:nvSpPr>
                <p:spPr>
                  <a:xfrm>
                    <a:off x="75" y="645"/>
                    <a:ext cx="360" cy="36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grpSp>
                <p:nvGrpSpPr>
                  <p:cNvPr id="10273" name="组合 10272"/>
                  <p:cNvGrpSpPr/>
                  <p:nvPr/>
                </p:nvGrpSpPr>
                <p:grpSpPr>
                  <a:xfrm>
                    <a:off x="38" y="-70"/>
                    <a:ext cx="1086" cy="1591"/>
                    <a:chOff x="38" y="-85"/>
                    <a:chExt cx="1086" cy="1591"/>
                  </a:xfrm>
                </p:grpSpPr>
                <p:sp>
                  <p:nvSpPr>
                    <p:cNvPr id="10274" name="文本框 10273"/>
                    <p:cNvSpPr txBox="1"/>
                    <p:nvPr/>
                  </p:nvSpPr>
                  <p:spPr>
                    <a:xfrm>
                      <a:off x="764" y="-85"/>
                      <a:ext cx="360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/>
                    <a:lstStyle/>
                    <a:p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 1  </a:t>
                      </a:r>
                    </a:p>
                    <a:p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275" name="文本框 10274"/>
                    <p:cNvSpPr txBox="1"/>
                    <p:nvPr/>
                  </p:nvSpPr>
                  <p:spPr>
                    <a:xfrm>
                      <a:off x="403" y="1218"/>
                      <a:ext cx="360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/>
                    <a:lstStyle/>
                    <a:p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 4  </a:t>
                      </a:r>
                    </a:p>
                    <a:p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276" name="文本框 10275"/>
                    <p:cNvSpPr txBox="1"/>
                    <p:nvPr/>
                  </p:nvSpPr>
                  <p:spPr>
                    <a:xfrm>
                      <a:off x="38" y="564"/>
                      <a:ext cx="360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/>
                    <a:lstStyle/>
                    <a:p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 5  </a:t>
                      </a:r>
                    </a:p>
                    <a:p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277" name="直接连接符 10276"/>
                    <p:cNvSpPr/>
                    <p:nvPr/>
                  </p:nvSpPr>
                  <p:spPr>
                    <a:xfrm flipV="1">
                      <a:off x="420" y="318"/>
                      <a:ext cx="480" cy="444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0278" name="直接连接符 10277"/>
                    <p:cNvSpPr/>
                    <p:nvPr/>
                  </p:nvSpPr>
                  <p:spPr>
                    <a:xfrm flipH="1">
                      <a:off x="735" y="372"/>
                      <a:ext cx="210" cy="93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0279" name="直接连接符 10278"/>
                    <p:cNvSpPr/>
                    <p:nvPr/>
                  </p:nvSpPr>
                  <p:spPr>
                    <a:xfrm>
                      <a:off x="360" y="921"/>
                      <a:ext cx="300" cy="390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grpSp>
            <p:nvGrpSpPr>
              <p:cNvPr id="10280" name="组合 10279"/>
              <p:cNvGrpSpPr/>
              <p:nvPr/>
            </p:nvGrpSpPr>
            <p:grpSpPr>
              <a:xfrm>
                <a:off x="1771" y="93"/>
                <a:ext cx="464" cy="1032"/>
                <a:chOff x="-29" y="-63"/>
                <a:chExt cx="464" cy="1032"/>
              </a:xfrm>
            </p:grpSpPr>
            <p:sp>
              <p:nvSpPr>
                <p:cNvPr id="10281" name="椭圆 10280"/>
                <p:cNvSpPr/>
                <p:nvPr/>
              </p:nvSpPr>
              <p:spPr>
                <a:xfrm>
                  <a:off x="0" y="0"/>
                  <a:ext cx="360" cy="36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10282" name="组合 10281"/>
                <p:cNvGrpSpPr/>
                <p:nvPr/>
              </p:nvGrpSpPr>
              <p:grpSpPr>
                <a:xfrm>
                  <a:off x="-29" y="-63"/>
                  <a:ext cx="464" cy="1032"/>
                  <a:chOff x="-29" y="-63"/>
                  <a:chExt cx="464" cy="1032"/>
                </a:xfrm>
              </p:grpSpPr>
              <p:sp>
                <p:nvSpPr>
                  <p:cNvPr id="10283" name="文本框 10282"/>
                  <p:cNvSpPr txBox="1"/>
                  <p:nvPr/>
                </p:nvSpPr>
                <p:spPr>
                  <a:xfrm>
                    <a:off x="-29" y="-63"/>
                    <a:ext cx="36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/>
                  <a:lstStyle/>
                  <a:p>
                    <a:r>
                      <a:rPr lang="zh-CN" altLang="en-US" sz="2400" dirty="0">
                        <a:latin typeface="Arial" panose="020B0604020202020204" pitchFamily="34" charset="0"/>
                      </a:rPr>
                      <a:t> 2  </a:t>
                    </a:r>
                  </a:p>
                  <a:p>
                    <a:endParaRPr lang="zh-CN" altLang="en-US" sz="24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84" name="椭圆 10283"/>
                  <p:cNvSpPr/>
                  <p:nvPr/>
                </p:nvSpPr>
                <p:spPr>
                  <a:xfrm>
                    <a:off x="75" y="609"/>
                    <a:ext cx="360" cy="36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0285" name="文本框 10284"/>
                  <p:cNvSpPr txBox="1"/>
                  <p:nvPr/>
                </p:nvSpPr>
                <p:spPr>
                  <a:xfrm>
                    <a:off x="38" y="540"/>
                    <a:ext cx="36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/>
                  <a:lstStyle/>
                  <a:p>
                    <a:r>
                      <a:rPr lang="zh-CN" altLang="en-US" sz="2400" dirty="0">
                        <a:latin typeface="Arial" panose="020B0604020202020204" pitchFamily="34" charset="0"/>
                      </a:rPr>
                      <a:t> 3  </a:t>
                    </a:r>
                  </a:p>
                  <a:p>
                    <a:endParaRPr lang="zh-CN" altLang="en-US" sz="24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86" name="直接连接符 10285"/>
                  <p:cNvSpPr/>
                  <p:nvPr/>
                </p:nvSpPr>
                <p:spPr>
                  <a:xfrm>
                    <a:off x="180" y="312"/>
                    <a:ext cx="0" cy="312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546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6418" y="924254"/>
            <a:ext cx="11003896" cy="6201833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例如，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第一行两个整数n m。n表示顶点个数（顶点编号为1~n），m表示边的条数。接下来m行表示，每行有3个数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 v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，表示顶点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顶点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直接相连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输入样式如下：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5</a:t>
            </a: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2 5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输出样式如下：</a:t>
            </a: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1 2 5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3 4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58941" y="2286248"/>
            <a:ext cx="1567180" cy="1425770"/>
            <a:chOff x="39" y="-32"/>
            <a:chExt cx="1851" cy="1685"/>
          </a:xfrm>
        </p:grpSpPr>
        <p:grpSp>
          <p:nvGrpSpPr>
            <p:cNvPr id="7" name="组合 6"/>
            <p:cNvGrpSpPr/>
            <p:nvPr/>
          </p:nvGrpSpPr>
          <p:grpSpPr>
            <a:xfrm>
              <a:off x="785" y="-32"/>
              <a:ext cx="385" cy="392"/>
              <a:chOff x="50" y="-32"/>
              <a:chExt cx="385" cy="39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0" y="-32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1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500" y="601"/>
              <a:ext cx="390" cy="383"/>
              <a:chOff x="45" y="-23"/>
              <a:chExt cx="390" cy="38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5" y="-23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5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185" y="1243"/>
              <a:ext cx="405" cy="410"/>
              <a:chOff x="30" y="-50"/>
              <a:chExt cx="405" cy="4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0" y="-50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>
                    <a:latin typeface="Arial" panose="020B0604020202020204" pitchFamily="34" charset="0"/>
                  </a:rPr>
                  <a:t> </a:t>
                </a:r>
                <a:r>
                  <a:rPr lang="en-US" altLang="zh-CN" sz="2400">
                    <a:latin typeface="Arial" panose="020B0604020202020204" pitchFamily="34" charset="0"/>
                  </a:rPr>
                  <a:t>3</a:t>
                </a:r>
                <a:r>
                  <a:rPr lang="zh-CN" altLang="en-US" sz="2400">
                    <a:latin typeface="Arial" panose="020B0604020202020204" pitchFamily="34" charset="0"/>
                  </a:rPr>
                  <a:t>  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35" y="1245"/>
              <a:ext cx="375" cy="396"/>
              <a:chOff x="60" y="-36"/>
              <a:chExt cx="375" cy="39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0" y="-36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>
                    <a:latin typeface="Arial" panose="020B0604020202020204" pitchFamily="34" charset="0"/>
                  </a:rPr>
                  <a:t> </a:t>
                </a:r>
                <a:r>
                  <a:rPr lang="en-US" altLang="zh-CN" sz="2400">
                    <a:latin typeface="Arial" panose="020B0604020202020204" pitchFamily="34" charset="0"/>
                  </a:rPr>
                  <a:t>4</a:t>
                </a:r>
                <a:r>
                  <a:rPr lang="zh-CN" altLang="en-US" sz="2400">
                    <a:latin typeface="Arial" panose="020B0604020202020204" pitchFamily="34" charset="0"/>
                  </a:rPr>
                  <a:t>  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9" y="601"/>
              <a:ext cx="396" cy="404"/>
              <a:chOff x="39" y="-44"/>
              <a:chExt cx="396" cy="40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9" y="-44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  </a:t>
                </a:r>
              </a:p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直接连接符 21"/>
            <p:cNvSpPr/>
            <p:nvPr/>
          </p:nvSpPr>
          <p:spPr>
            <a:xfrm flipV="1">
              <a:off x="420" y="333"/>
              <a:ext cx="480" cy="4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直接连接符 22"/>
            <p:cNvSpPr/>
            <p:nvPr/>
          </p:nvSpPr>
          <p:spPr>
            <a:xfrm>
              <a:off x="1095" y="312"/>
              <a:ext cx="450" cy="3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" name="直接连接符 23"/>
            <p:cNvSpPr/>
            <p:nvPr/>
          </p:nvSpPr>
          <p:spPr>
            <a:xfrm flipH="1">
              <a:off x="510" y="780"/>
              <a:ext cx="945" cy="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" name="直接连接符 24"/>
            <p:cNvSpPr/>
            <p:nvPr/>
          </p:nvSpPr>
          <p:spPr>
            <a:xfrm flipH="1">
              <a:off x="735" y="387"/>
              <a:ext cx="210" cy="9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" name="直接连接符 25"/>
            <p:cNvSpPr/>
            <p:nvPr/>
          </p:nvSpPr>
          <p:spPr>
            <a:xfrm>
              <a:off x="1020" y="396"/>
              <a:ext cx="285" cy="8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71001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5027" y="771968"/>
            <a:ext cx="11302846" cy="1042247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        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深度优先遍历可以认为是纵向遍历图，而广度优先遍历则是横向进行遍历。以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下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图为例，为了方便查看，我们把图调整为如下样式：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97077" y="211519"/>
            <a:ext cx="42062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广度优先遍历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20" y="1679633"/>
            <a:ext cx="8390467" cy="3513667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/>
        </p:nvSpPr>
        <p:spPr>
          <a:xfrm>
            <a:off x="376690" y="5658582"/>
            <a:ext cx="11205710" cy="104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我们以A为起点，把和A邻接的B和F放在第二层，把和B、F邻接的C、I、G、E放在第三层，剩下的放在第四层。</a:t>
            </a:r>
          </a:p>
        </p:txBody>
      </p:sp>
    </p:spTree>
    <p:extLst>
      <p:ext uri="{BB962C8B-B14F-4D97-AF65-F5344CB8AC3E}">
        <p14:creationId xmlns:p14="http://schemas.microsoft.com/office/powerpoint/2010/main" val="27633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4501" y="782012"/>
            <a:ext cx="11276444" cy="13208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广度优先遍历就是从上到下一层一层进行遍历，这和树的层序遍历很像。我们依然借助一个队列来完成遍历过程，因为和树的层序遍历很像，这里只展示结果，如下所示：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16" y="1641303"/>
            <a:ext cx="3874347" cy="4103793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610140" y="5862860"/>
            <a:ext cx="10030460" cy="11345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对于非连通图，依然通过visited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数组来进行判断即可。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306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312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67</cp:revision>
  <dcterms:created xsi:type="dcterms:W3CDTF">2020-10-12T01:38:58Z</dcterms:created>
  <dcterms:modified xsi:type="dcterms:W3CDTF">2021-12-16T03:27:27Z</dcterms:modified>
</cp:coreProperties>
</file>