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mp.weixin.qq.com/mp/appmsgalbum?__biz=MzI5OTUwNTc5Mw==&amp;action=getalbum&amp;album_id=1614710048566378499#wechat_redirect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1146C087-97A7-4177-8D27-4F19CE97F20F}"/>
              </a:ext>
            </a:extLst>
          </p:cNvPr>
          <p:cNvSpPr txBox="1"/>
          <p:nvPr userDrawn="1"/>
        </p:nvSpPr>
        <p:spPr>
          <a:xfrm>
            <a:off x="430777" y="110703"/>
            <a:ext cx="2660072" cy="9643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黑猫编程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727FB0E-8DB6-4028-B2CD-8706C14336F6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677"/>
            <a:ext cx="544974" cy="54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82090" y="2537766"/>
            <a:ext cx="818110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67">
                <a:solidFill>
                  <a:schemeClr val="tx1">
                    <a:lumMod val="75000"/>
                    <a:lumOff val="25000"/>
                  </a:schemeClr>
                </a:solidFill>
              </a:rPr>
              <a:t>欧拉路和哈密尔顿环</a:t>
            </a:r>
            <a:endParaRPr sz="58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46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1334" y="816527"/>
            <a:ext cx="11408102" cy="5329767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        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如果一个图存在一笔画，则一笔画的路径叫做欧拉路，如果最后又回到起点，那这个路径叫做欧拉回路。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我们定义奇点是指跟这个点相连的边数目有奇数个的点。对于能够一笔画的图，我们有以下两个定理。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　定理1：存在欧拉路的条件：图是连通的，有且只有2个奇点。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　定理2：存在欧拉回路的条件：图是连通的，有0个奇点。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两个定理的正确性是显而易见的，既然每条边都要经过一次，那么对于欧拉路，除了起点和终点外，每个点如果进入了一次，显然一定要出去一次，显然是偶点。对于欧拉回路，每个点进入和出去次数一定都是相等的，显然没有奇点。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求欧拉路的算法很简单，使用深度优先遍历即可。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根据一笔画的两个定理，如果寻找欧拉回路，对任意一个点执行深度优先遍历；找欧拉路，则对一个奇点执行DFS。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99217" y="231575"/>
            <a:ext cx="23791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欧拉路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148" y="4239491"/>
            <a:ext cx="3276809" cy="208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4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0605" y="813417"/>
            <a:ext cx="10160000" cy="6201833"/>
          </a:xfrm>
        </p:spPr>
        <p:txBody>
          <a:bodyPr>
            <a:noAutofit/>
          </a:bodyPr>
          <a:lstStyle/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样例输入:第一行n，m，有n个点，m条边，以下m行描述每条边连接的两点。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5 5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1 2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2 3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3 4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4 5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5 1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样例输出: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一条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欧拉路或欧拉回路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5 4 3 2 1</a:t>
            </a:r>
          </a:p>
          <a:p>
            <a:pPr algn="l"/>
            <a:endParaRPr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906" y="3172349"/>
            <a:ext cx="2499962" cy="242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1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4766" y="987830"/>
            <a:ext cx="11422379" cy="5329767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 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欧拉回路是指不重复地走过所有路径的回路，而哈密尔顿环是指不重复地走过所有的点，并且最后还能回到起点的回路。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  使用简单的深度优先搜索，就能求出一张图中所有的哈密尔顿环。</a:t>
            </a:r>
          </a:p>
          <a:p>
            <a:pPr algn="l">
              <a:spcBef>
                <a:spcPts val="0"/>
              </a:spcBef>
            </a:pPr>
            <a:endParaRPr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6871" y="241838"/>
            <a:ext cx="41317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哈密尔顿环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619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6957" y="787169"/>
            <a:ext cx="10160000" cy="5495867"/>
          </a:xfrm>
        </p:spPr>
        <p:txBody>
          <a:bodyPr>
            <a:no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样例输入:第一行n，m，有n个点，m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条边，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以下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m行描述每条边连接的两点。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5 7</a:t>
            </a:r>
          </a:p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1 2</a:t>
            </a:r>
          </a:p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1 5</a:t>
            </a:r>
          </a:p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2 3</a:t>
            </a:r>
          </a:p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2 4</a:t>
            </a:r>
          </a:p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2 5</a:t>
            </a:r>
          </a:p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3 4</a:t>
            </a:r>
          </a:p>
          <a:p>
            <a:pPr algn="l"/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4 5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74838" y="787169"/>
            <a:ext cx="6096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样例输出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: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所有的哈密尔顿环</a:t>
            </a: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1 2 3 4 5 1</a:t>
            </a: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1 2 4 5 1</a:t>
            </a: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1 2 5 1</a:t>
            </a: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1 5 2 1</a:t>
            </a: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1 5 4 2 1</a:t>
            </a: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1 5 4 3 2 1</a:t>
            </a: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2 3 4 2</a:t>
            </a: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2 3 4 5 2</a:t>
            </a: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2 4 3 2</a:t>
            </a: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2 4 5 2</a:t>
            </a: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2 5 4 2</a:t>
            </a:r>
          </a:p>
          <a:p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sym typeface="+mn-ea"/>
              </a:rPr>
              <a:t>2 5 4 3 2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158941" y="2286248"/>
            <a:ext cx="2387600" cy="1467232"/>
            <a:chOff x="39" y="-32"/>
            <a:chExt cx="2820" cy="1734"/>
          </a:xfrm>
        </p:grpSpPr>
        <p:grpSp>
          <p:nvGrpSpPr>
            <p:cNvPr id="8" name="组合 7"/>
            <p:cNvGrpSpPr/>
            <p:nvPr/>
          </p:nvGrpSpPr>
          <p:grpSpPr>
            <a:xfrm>
              <a:off x="785" y="-32"/>
              <a:ext cx="385" cy="392"/>
              <a:chOff x="50" y="-32"/>
              <a:chExt cx="385" cy="392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50" y="-32"/>
                <a:ext cx="3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r>
                  <a:rPr lang="zh-CN" altLang="en-US" sz="2400" dirty="0">
                    <a:latin typeface="Arial" panose="020B0604020202020204" pitchFamily="34" charset="0"/>
                  </a:rPr>
                  <a:t> 1  </a:t>
                </a:r>
              </a:p>
              <a:p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852" y="-32"/>
              <a:ext cx="372" cy="395"/>
              <a:chOff x="397" y="-656"/>
              <a:chExt cx="372" cy="39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09" y="-621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97" y="-656"/>
                <a:ext cx="3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r>
                  <a:rPr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5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  </a:t>
                </a:r>
              </a:p>
              <a:p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" name="椭圆 21"/>
            <p:cNvSpPr/>
            <p:nvPr/>
          </p:nvSpPr>
          <p:spPr>
            <a:xfrm>
              <a:off x="1410" y="1342"/>
              <a:ext cx="360" cy="360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410" y="597"/>
              <a:ext cx="1449" cy="999"/>
              <a:chOff x="1035" y="-684"/>
              <a:chExt cx="1449" cy="999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2124" y="-684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035" y="27"/>
                <a:ext cx="3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r>
                  <a:rPr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3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  </a:t>
                </a:r>
              </a:p>
              <a:p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9" y="601"/>
              <a:ext cx="396" cy="404"/>
              <a:chOff x="39" y="-44"/>
              <a:chExt cx="396" cy="404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9" y="-44"/>
                <a:ext cx="3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r>
                  <a:rPr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2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  </a:t>
                </a:r>
              </a:p>
              <a:p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" name="直接连接符 12"/>
            <p:cNvSpPr/>
            <p:nvPr/>
          </p:nvSpPr>
          <p:spPr>
            <a:xfrm flipV="1">
              <a:off x="420" y="333"/>
              <a:ext cx="480" cy="4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" name="直接连接符 13"/>
            <p:cNvSpPr/>
            <p:nvPr/>
          </p:nvSpPr>
          <p:spPr>
            <a:xfrm>
              <a:off x="2140" y="309"/>
              <a:ext cx="450" cy="38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" name="直接连接符 14"/>
            <p:cNvSpPr/>
            <p:nvPr/>
          </p:nvSpPr>
          <p:spPr>
            <a:xfrm flipH="1" flipV="1">
              <a:off x="1145" y="147"/>
              <a:ext cx="79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" name="直接连接符 15"/>
            <p:cNvSpPr/>
            <p:nvPr/>
          </p:nvSpPr>
          <p:spPr>
            <a:xfrm flipH="1">
              <a:off x="1812" y="938"/>
              <a:ext cx="825" cy="57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" name="直接连接符 16"/>
            <p:cNvSpPr/>
            <p:nvPr/>
          </p:nvSpPr>
          <p:spPr>
            <a:xfrm>
              <a:off x="314" y="975"/>
              <a:ext cx="1096" cy="55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9" name="文本框 28"/>
          <p:cNvSpPr txBox="1"/>
          <p:nvPr/>
        </p:nvSpPr>
        <p:spPr>
          <a:xfrm>
            <a:off x="10205950" y="2797616"/>
            <a:ext cx="304800" cy="24369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r>
              <a:rPr lang="zh-CN" altLang="en-US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</a:rPr>
              <a:t>4</a:t>
            </a:r>
            <a:r>
              <a:rPr lang="zh-CN" altLang="en-US" sz="2400" dirty="0">
                <a:latin typeface="Arial" panose="020B0604020202020204" pitchFamily="34" charset="0"/>
              </a:rPr>
              <a:t>  </a:t>
            </a:r>
          </a:p>
          <a:p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30" name="直接连接符 29"/>
          <p:cNvSpPr/>
          <p:nvPr/>
        </p:nvSpPr>
        <p:spPr>
          <a:xfrm flipH="1">
            <a:off x="8473901" y="2574787"/>
            <a:ext cx="1293706" cy="490769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直接连接符 30"/>
          <p:cNvSpPr/>
          <p:nvPr/>
        </p:nvSpPr>
        <p:spPr>
          <a:xfrm flipH="1">
            <a:off x="8481521" y="3036497"/>
            <a:ext cx="1760220" cy="42044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7246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252</Words>
  <Application>Microsoft Office PowerPoint</Application>
  <PresentationFormat>宽屏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Hannotate SC 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75</cp:revision>
  <dcterms:created xsi:type="dcterms:W3CDTF">2020-10-12T01:38:58Z</dcterms:created>
  <dcterms:modified xsi:type="dcterms:W3CDTF">2021-12-16T03:28:40Z</dcterms:modified>
</cp:coreProperties>
</file>