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20" r:id="rId2"/>
    <p:sldId id="379" r:id="rId3"/>
    <p:sldId id="417" r:id="rId4"/>
    <p:sldId id="418" r:id="rId5"/>
    <p:sldId id="419" r:id="rId6"/>
    <p:sldId id="397" r:id="rId7"/>
    <p:sldId id="421" r:id="rId8"/>
    <p:sldId id="422" r:id="rId9"/>
    <p:sldId id="423" r:id="rId10"/>
    <p:sldId id="424" r:id="rId11"/>
    <p:sldId id="257" r:id="rId12"/>
    <p:sldId id="390" r:id="rId13"/>
    <p:sldId id="399" r:id="rId14"/>
    <p:sldId id="392" r:id="rId15"/>
    <p:sldId id="393" r:id="rId16"/>
    <p:sldId id="269" r:id="rId17"/>
    <p:sldId id="394" r:id="rId18"/>
    <p:sldId id="395" r:id="rId19"/>
    <p:sldId id="396" r:id="rId20"/>
    <p:sldId id="276" r:id="rId21"/>
    <p:sldId id="398" r:id="rId22"/>
    <p:sldId id="400" r:id="rId23"/>
    <p:sldId id="268" r:id="rId24"/>
    <p:sldId id="416" r:id="rId25"/>
    <p:sldId id="409" r:id="rId26"/>
    <p:sldId id="410" r:id="rId27"/>
    <p:sldId id="412" r:id="rId28"/>
    <p:sldId id="413" r:id="rId29"/>
    <p:sldId id="414" r:id="rId30"/>
    <p:sldId id="415"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连通性" id="{28A3F3AE-08B1-4541-83D7-AF870E7B6334}">
          <p14:sldIdLst>
            <p14:sldId id="420"/>
            <p14:sldId id="379"/>
            <p14:sldId id="417"/>
            <p14:sldId id="418"/>
            <p14:sldId id="419"/>
            <p14:sldId id="397"/>
            <p14:sldId id="421"/>
            <p14:sldId id="422"/>
            <p14:sldId id="423"/>
            <p14:sldId id="424"/>
          </p14:sldIdLst>
        </p14:section>
        <p14:section name="并查集" id="{6D0B6F57-9DA6-4478-B23D-9F86C007AC29}">
          <p14:sldIdLst>
            <p14:sldId id="257"/>
            <p14:sldId id="390"/>
            <p14:sldId id="399"/>
            <p14:sldId id="392"/>
            <p14:sldId id="393"/>
            <p14:sldId id="269"/>
            <p14:sldId id="394"/>
            <p14:sldId id="395"/>
            <p14:sldId id="396"/>
            <p14:sldId id="276"/>
            <p14:sldId id="398"/>
            <p14:sldId id="400"/>
          </p14:sldIdLst>
        </p14:section>
        <p14:section name="习题" id="{99578751-9676-4BE6-B734-FCC895BF8C80}">
          <p14:sldIdLst>
            <p14:sldId id="268"/>
            <p14:sldId id="416"/>
            <p14:sldId id="409"/>
            <p14:sldId id="410"/>
            <p14:sldId id="412"/>
            <p14:sldId id="413"/>
            <p14:sldId id="414"/>
            <p14:sldId id="41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91E62E-4716-44D5-A331-CA3FA2FCD76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FCD5296-6C1D-45DB-A95B-22BF2F776E6A}"/>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46C8CA6-ED8B-4007-8593-9DF19A258BC6}"/>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2022/4/12</a:t>
            </a:fld>
            <a:endParaRPr lang="zh-CN" altLang="en-US"/>
          </a:p>
        </p:txBody>
      </p:sp>
      <p:sp>
        <p:nvSpPr>
          <p:cNvPr id="5" name="页脚占位符 4">
            <a:extLst>
              <a:ext uri="{FF2B5EF4-FFF2-40B4-BE49-F238E27FC236}">
                <a16:creationId xmlns:a16="http://schemas.microsoft.com/office/drawing/2014/main" id="{EBC8C87B-F17F-41A3-984D-5DF04169AB9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2FAB650E-3225-4F64-97BD-884B9B3E9D43}"/>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727119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FA48D0-B602-4073-9C3C-D7E863EC3749}"/>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BB0C611-E6A8-4C6C-AC11-D910F7075464}"/>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E6A4C7C-6DC2-4B5D-B052-293FF55193D4}"/>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2022/4/12</a:t>
            </a:fld>
            <a:endParaRPr lang="zh-CN" altLang="en-US"/>
          </a:p>
        </p:txBody>
      </p:sp>
      <p:sp>
        <p:nvSpPr>
          <p:cNvPr id="5" name="页脚占位符 4">
            <a:extLst>
              <a:ext uri="{FF2B5EF4-FFF2-40B4-BE49-F238E27FC236}">
                <a16:creationId xmlns:a16="http://schemas.microsoft.com/office/drawing/2014/main" id="{39D79530-DB4F-428C-9344-ED77DC2DA59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3EC6815A-77A4-4278-A007-936729773578}"/>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22656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2F138FF-3AAA-4C24-8F62-D961E9C25614}"/>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12E2F7-053B-4417-A958-9541E2EC10B2}"/>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E67C61-8DC4-4F97-A99C-86D95A97BFEF}"/>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2022/4/12</a:t>
            </a:fld>
            <a:endParaRPr lang="zh-CN" altLang="en-US"/>
          </a:p>
        </p:txBody>
      </p:sp>
      <p:sp>
        <p:nvSpPr>
          <p:cNvPr id="5" name="页脚占位符 4">
            <a:extLst>
              <a:ext uri="{FF2B5EF4-FFF2-40B4-BE49-F238E27FC236}">
                <a16:creationId xmlns:a16="http://schemas.microsoft.com/office/drawing/2014/main" id="{5AA51CC0-48D3-44B2-B704-603FDEA038E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CFCED03-51FF-420B-8E13-A5DC0BBFA16C}"/>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305521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8E84B-78B2-4211-A90B-5DEE6709F2F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87D17D9-6C4A-479E-9FEC-470AD1C1A0F2}"/>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00D1F9-AC7C-4ADF-8F35-62414F8A6D35}"/>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2022/4/12</a:t>
            </a:fld>
            <a:endParaRPr lang="zh-CN" altLang="en-US"/>
          </a:p>
        </p:txBody>
      </p:sp>
      <p:sp>
        <p:nvSpPr>
          <p:cNvPr id="5" name="页脚占位符 4">
            <a:extLst>
              <a:ext uri="{FF2B5EF4-FFF2-40B4-BE49-F238E27FC236}">
                <a16:creationId xmlns:a16="http://schemas.microsoft.com/office/drawing/2014/main" id="{C49A4920-3D56-44DF-8B34-7D92F4595F1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D6CFEE23-B3C3-4488-BD96-EC6EFD2DAA1B}"/>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2363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41ED5D-4DC7-477F-952D-B10E83E68B9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8065608-6BBC-4DCA-A89A-513E45DDF9B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B1E2E82-5BD4-4EE7-AFBF-F6EFF0C82E62}"/>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2022/4/12</a:t>
            </a:fld>
            <a:endParaRPr lang="zh-CN" altLang="en-US"/>
          </a:p>
        </p:txBody>
      </p:sp>
      <p:sp>
        <p:nvSpPr>
          <p:cNvPr id="5" name="页脚占位符 4">
            <a:extLst>
              <a:ext uri="{FF2B5EF4-FFF2-40B4-BE49-F238E27FC236}">
                <a16:creationId xmlns:a16="http://schemas.microsoft.com/office/drawing/2014/main" id="{0BB5693D-19D0-454C-ACE6-F7C96F4EE20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189096CC-9ADC-4DE2-A204-30FA186660BC}"/>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65160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7B440-81EE-4AA5-8EA8-DD8F0D862D06}"/>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86C9FF-4FD7-4205-8A19-97498B0419B5}"/>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C2900A1-E025-4AE9-887D-C87FA20CB449}"/>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FF306D5-229C-4415-BDF6-127F125F5C41}"/>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2022/4/12</a:t>
            </a:fld>
            <a:endParaRPr lang="zh-CN" altLang="en-US"/>
          </a:p>
        </p:txBody>
      </p:sp>
      <p:sp>
        <p:nvSpPr>
          <p:cNvPr id="6" name="页脚占位符 5">
            <a:extLst>
              <a:ext uri="{FF2B5EF4-FFF2-40B4-BE49-F238E27FC236}">
                <a16:creationId xmlns:a16="http://schemas.microsoft.com/office/drawing/2014/main" id="{C52B84AE-0D11-468C-9714-B3D5279F660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390D2F3-42D9-4162-8268-E555F2CD5F04}"/>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69269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4DA96-B70D-4FDE-99DE-93CD5D78B66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509F39A-0221-49F3-9DB9-F465DA6FF5FC}"/>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9DC4433-5D27-4D68-8C2A-11DF37E4C4D4}"/>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E3A3042-1DE8-4B07-A951-D3D6268271A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8C0A7A5-6150-41F9-8CB8-B9E4E13F516B}"/>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A2F76A8-A488-4FEE-85DE-D9C830D952A0}"/>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2022/4/12</a:t>
            </a:fld>
            <a:endParaRPr lang="zh-CN" altLang="en-US"/>
          </a:p>
        </p:txBody>
      </p:sp>
      <p:sp>
        <p:nvSpPr>
          <p:cNvPr id="8" name="页脚占位符 7">
            <a:extLst>
              <a:ext uri="{FF2B5EF4-FFF2-40B4-BE49-F238E27FC236}">
                <a16:creationId xmlns:a16="http://schemas.microsoft.com/office/drawing/2014/main" id="{4398EA36-59E0-4177-AFD0-133C94763DD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BF23C896-86C0-44E9-A72C-EE57BA7E74A1}"/>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1934646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1762C-2606-44CF-919C-A850DDFEE45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DB40B7B-6BEE-469D-B767-4247CFFBBADD}"/>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2022/4/12</a:t>
            </a:fld>
            <a:endParaRPr lang="zh-CN" altLang="en-US"/>
          </a:p>
        </p:txBody>
      </p:sp>
      <p:sp>
        <p:nvSpPr>
          <p:cNvPr id="4" name="页脚占位符 3">
            <a:extLst>
              <a:ext uri="{FF2B5EF4-FFF2-40B4-BE49-F238E27FC236}">
                <a16:creationId xmlns:a16="http://schemas.microsoft.com/office/drawing/2014/main" id="{8B1AFF0D-7A46-4446-8613-6782DE62C2A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00CE633B-B7EA-4EA9-9CA2-D9EB0DFD449F}"/>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143145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241340D-A524-416D-ABBA-71E2075FA5FD}"/>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2022/4/12</a:t>
            </a:fld>
            <a:endParaRPr lang="zh-CN" altLang="en-US"/>
          </a:p>
        </p:txBody>
      </p:sp>
      <p:sp>
        <p:nvSpPr>
          <p:cNvPr id="3" name="页脚占位符 2">
            <a:extLst>
              <a:ext uri="{FF2B5EF4-FFF2-40B4-BE49-F238E27FC236}">
                <a16:creationId xmlns:a16="http://schemas.microsoft.com/office/drawing/2014/main" id="{C6562D9F-B094-43C3-9B85-040FB7FD095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8796BD4D-10CE-48D5-9103-D2E44A8DD99E}"/>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589574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92AC29-2C6F-4631-A03E-170F6A53895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3C63411-44BB-4ED7-B9A4-A87C48EA34C6}"/>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810A240-AA87-4667-86B5-83834E9C855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E5C0375-063E-4F84-BCB9-5A7186909EE4}"/>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2022/4/12</a:t>
            </a:fld>
            <a:endParaRPr lang="zh-CN" altLang="en-US"/>
          </a:p>
        </p:txBody>
      </p:sp>
      <p:sp>
        <p:nvSpPr>
          <p:cNvPr id="6" name="页脚占位符 5">
            <a:extLst>
              <a:ext uri="{FF2B5EF4-FFF2-40B4-BE49-F238E27FC236}">
                <a16:creationId xmlns:a16="http://schemas.microsoft.com/office/drawing/2014/main" id="{B3E914F7-4E01-45BB-91DA-AFE5F1BC0CC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F1D36B60-3A42-4694-A517-8CC3309D5879}"/>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10239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DEBCD-E48A-4368-8A4C-5F309001632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B7F12A9-5806-4AA9-869D-4E82904F2E4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715BEE9-F597-4A5F-9575-47DC3143DAA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D5E5C5-43F4-49ED-BA5D-66CD3FBA679F}"/>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2022/4/12</a:t>
            </a:fld>
            <a:endParaRPr lang="zh-CN" altLang="en-US"/>
          </a:p>
        </p:txBody>
      </p:sp>
      <p:sp>
        <p:nvSpPr>
          <p:cNvPr id="6" name="页脚占位符 5">
            <a:extLst>
              <a:ext uri="{FF2B5EF4-FFF2-40B4-BE49-F238E27FC236}">
                <a16:creationId xmlns:a16="http://schemas.microsoft.com/office/drawing/2014/main" id="{BCAF0D24-2BA3-4611-9F81-241C820C0B0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5801C6C-2E8F-46C9-9C26-58F88A7F22EA}"/>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3455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矩形">
            <a:extLst>
              <a:ext uri="{FF2B5EF4-FFF2-40B4-BE49-F238E27FC236}">
                <a16:creationId xmlns:a16="http://schemas.microsoft.com/office/drawing/2014/main" id="{A1633ECA-F8B5-4F62-87D8-6DEEF3563E3D}"/>
              </a:ext>
            </a:extLst>
          </p:cNvPr>
          <p:cNvSpPr/>
          <p:nvPr userDrawn="1"/>
        </p:nvSpPr>
        <p:spPr>
          <a:xfrm>
            <a:off x="0" y="0"/>
            <a:ext cx="9884477" cy="112277"/>
          </a:xfrm>
          <a:prstGeom prst="rect">
            <a:avLst/>
          </a:prstGeom>
          <a:solidFill>
            <a:srgbClr val="5E5E5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0" name="艾茵施坦">
            <a:extLst>
              <a:ext uri="{FF2B5EF4-FFF2-40B4-BE49-F238E27FC236}">
                <a16:creationId xmlns:a16="http://schemas.microsoft.com/office/drawing/2014/main" id="{914A4204-B9FA-4450-9A62-1C655CC2C437}"/>
              </a:ext>
            </a:extLst>
          </p:cNvPr>
          <p:cNvSpPr txBox="1"/>
          <p:nvPr userDrawn="1"/>
        </p:nvSpPr>
        <p:spPr>
          <a:xfrm>
            <a:off x="10469572" y="179783"/>
            <a:ext cx="102657" cy="548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900" b="0">
                <a:latin typeface="Hannotate SC Bold"/>
                <a:ea typeface="Hannotate SC Bold"/>
                <a:cs typeface="Hannotate SC Bold"/>
                <a:sym typeface="Hannotate SC Bold"/>
              </a:defRPr>
            </a:lvl1pPr>
          </a:lstStyle>
          <a:p>
            <a:endParaRPr/>
          </a:p>
        </p:txBody>
      </p:sp>
      <p:sp>
        <p:nvSpPr>
          <p:cNvPr id="12" name="矩形">
            <a:extLst>
              <a:ext uri="{FF2B5EF4-FFF2-40B4-BE49-F238E27FC236}">
                <a16:creationId xmlns:a16="http://schemas.microsoft.com/office/drawing/2014/main" id="{DB1A1C58-9F0B-47AF-8349-093D5809AD1A}"/>
              </a:ext>
            </a:extLst>
          </p:cNvPr>
          <p:cNvSpPr/>
          <p:nvPr userDrawn="1"/>
        </p:nvSpPr>
        <p:spPr>
          <a:xfrm>
            <a:off x="0" y="6629400"/>
            <a:ext cx="10785764" cy="227027"/>
          </a:xfrm>
          <a:prstGeom prst="rect">
            <a:avLst/>
          </a:prstGeom>
          <a:solidFill>
            <a:srgbClr val="00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4" name="矩形">
            <a:extLst>
              <a:ext uri="{FF2B5EF4-FFF2-40B4-BE49-F238E27FC236}">
                <a16:creationId xmlns:a16="http://schemas.microsoft.com/office/drawing/2014/main" id="{869977ED-3120-41FF-867D-66C35C52F66B}"/>
              </a:ext>
            </a:extLst>
          </p:cNvPr>
          <p:cNvSpPr/>
          <p:nvPr userDrawn="1"/>
        </p:nvSpPr>
        <p:spPr>
          <a:xfrm>
            <a:off x="10067959" y="6629400"/>
            <a:ext cx="2124042" cy="228600"/>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6" name="矩形">
            <a:extLst>
              <a:ext uri="{FF2B5EF4-FFF2-40B4-BE49-F238E27FC236}">
                <a16:creationId xmlns:a16="http://schemas.microsoft.com/office/drawing/2014/main" id="{CFB0B9D8-E258-48CC-B85C-6F341052FE3F}"/>
              </a:ext>
            </a:extLst>
          </p:cNvPr>
          <p:cNvSpPr/>
          <p:nvPr userDrawn="1"/>
        </p:nvSpPr>
        <p:spPr>
          <a:xfrm>
            <a:off x="9531927" y="-1573"/>
            <a:ext cx="2660073" cy="112276"/>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solidFill>
                <a:srgbClr val="FF0000"/>
              </a:solidFill>
            </a:endParaRPr>
          </a:p>
        </p:txBody>
      </p:sp>
      <p:sp>
        <p:nvSpPr>
          <p:cNvPr id="9" name="艾茵施坦">
            <a:extLst>
              <a:ext uri="{FF2B5EF4-FFF2-40B4-BE49-F238E27FC236}">
                <a16:creationId xmlns:a16="http://schemas.microsoft.com/office/drawing/2014/main" id="{B205B908-9A44-4CF3-B5A0-C7A66B726C5E}"/>
              </a:ext>
            </a:extLst>
          </p:cNvPr>
          <p:cNvSpPr txBox="1"/>
          <p:nvPr userDrawn="1"/>
        </p:nvSpPr>
        <p:spPr>
          <a:xfrm>
            <a:off x="539117" y="110703"/>
            <a:ext cx="2660072" cy="1056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2900" b="0">
                <a:latin typeface="Hannotate SC Bold"/>
                <a:ea typeface="Hannotate SC Bold"/>
                <a:cs typeface="Hannotate SC Bold"/>
                <a:sym typeface="Hannotate SC Bold"/>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a:solidFill>
                  <a:schemeClr val="accent1">
                    <a:lumMod val="75000"/>
                  </a:schemeClr>
                </a:solidFill>
              </a:rPr>
              <a:t>黑猫编程</a:t>
            </a:r>
            <a:endParaRPr lang="en-US" altLang="zh-CN" sz="2000">
              <a:solidFill>
                <a:schemeClr val="accent1">
                  <a:lumMod val="7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a:solidFill>
                  <a:schemeClr val="tx1">
                    <a:lumMod val="75000"/>
                    <a:lumOff val="25000"/>
                  </a:schemeClr>
                </a:solidFill>
              </a:rPr>
              <a:t>shijitech</a:t>
            </a:r>
            <a:endParaRPr lang="en-US" altLang="zh-CN" sz="2000">
              <a:solidFill>
                <a:schemeClr val="tx1">
                  <a:lumMod val="75000"/>
                  <a:lumOff val="2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a:t> </a:t>
            </a:r>
          </a:p>
        </p:txBody>
      </p:sp>
      <p:pic>
        <p:nvPicPr>
          <p:cNvPr id="11" name="图片 10">
            <a:extLst>
              <a:ext uri="{FF2B5EF4-FFF2-40B4-BE49-F238E27FC236}">
                <a16:creationId xmlns:a16="http://schemas.microsoft.com/office/drawing/2014/main" id="{8EF9F3DD-0DF3-4928-890E-E41D130D2C4B}"/>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3100" y="218526"/>
            <a:ext cx="578110" cy="578110"/>
          </a:xfrm>
          <a:prstGeom prst="rect">
            <a:avLst/>
          </a:prstGeom>
        </p:spPr>
      </p:pic>
    </p:spTree>
    <p:extLst>
      <p:ext uri="{BB962C8B-B14F-4D97-AF65-F5344CB8AC3E}">
        <p14:creationId xmlns:p14="http://schemas.microsoft.com/office/powerpoint/2010/main" val="1755876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EE2D267-9822-48D8-8DF8-046B8E5BA34E}"/>
              </a:ext>
            </a:extLst>
          </p:cNvPr>
          <p:cNvSpPr txBox="1"/>
          <p:nvPr/>
        </p:nvSpPr>
        <p:spPr>
          <a:xfrm>
            <a:off x="4149436" y="2967335"/>
            <a:ext cx="3647152" cy="923330"/>
          </a:xfrm>
          <a:prstGeom prst="rect">
            <a:avLst/>
          </a:prstGeom>
          <a:noFill/>
        </p:spPr>
        <p:txBody>
          <a:bodyPr wrap="none" rtlCol="0">
            <a:spAutoFit/>
          </a:bodyPr>
          <a:lstStyle/>
          <a:p>
            <a:r>
              <a:rPr lang="zh-CN" altLang="en-US" sz="5400"/>
              <a:t>图的连通性</a:t>
            </a:r>
          </a:p>
        </p:txBody>
      </p:sp>
    </p:spTree>
    <p:extLst>
      <p:ext uri="{BB962C8B-B14F-4D97-AF65-F5344CB8AC3E}">
        <p14:creationId xmlns:p14="http://schemas.microsoft.com/office/powerpoint/2010/main" val="327787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491836" y="940570"/>
            <a:ext cx="10848109" cy="5426287"/>
          </a:xfrm>
        </p:spPr>
        <p:txBody>
          <a:bodyPr>
            <a:noAutofit/>
          </a:bodyPr>
          <a:lstStyle/>
          <a:p>
            <a:pPr algn="l"/>
            <a:r>
              <a:rPr lang="en-US" altLang="zh-CN" sz="2133" dirty="0">
                <a:solidFill>
                  <a:schemeClr val="tx1">
                    <a:lumMod val="75000"/>
                    <a:lumOff val="25000"/>
                  </a:schemeClr>
                </a:solidFill>
                <a:sym typeface="+mn-ea"/>
              </a:rPr>
              <a:t>【</a:t>
            </a:r>
            <a:r>
              <a:rPr lang="zh-CN" altLang="en-US" sz="2133" dirty="0">
                <a:solidFill>
                  <a:schemeClr val="tx1">
                    <a:lumMod val="75000"/>
                    <a:lumOff val="25000"/>
                  </a:schemeClr>
                </a:solidFill>
                <a:sym typeface="+mn-ea"/>
              </a:rPr>
              <a:t>输入</a:t>
            </a:r>
            <a:r>
              <a:rPr lang="en-US" altLang="zh-CN" sz="2133" dirty="0">
                <a:solidFill>
                  <a:schemeClr val="tx1">
                    <a:lumMod val="75000"/>
                    <a:lumOff val="25000"/>
                  </a:schemeClr>
                </a:solidFill>
                <a:sym typeface="+mn-ea"/>
              </a:rPr>
              <a:t>】</a:t>
            </a:r>
          </a:p>
          <a:p>
            <a:pPr algn="l"/>
            <a:r>
              <a:rPr lang="zh-CN" altLang="en-US" sz="2133" dirty="0">
                <a:solidFill>
                  <a:schemeClr val="tx1">
                    <a:lumMod val="75000"/>
                    <a:lumOff val="25000"/>
                  </a:schemeClr>
                </a:solidFill>
                <a:sym typeface="+mn-ea"/>
              </a:rPr>
              <a:t>第一行包含两个用空格隔开的整数</a:t>
            </a:r>
            <a:r>
              <a:rPr lang="en-US" altLang="zh-CN" sz="2133" dirty="0">
                <a:solidFill>
                  <a:schemeClr val="tx1">
                    <a:lumMod val="75000"/>
                    <a:lumOff val="25000"/>
                  </a:schemeClr>
                </a:solidFill>
                <a:sym typeface="+mn-ea"/>
              </a:rPr>
              <a:t>N</a:t>
            </a:r>
            <a:r>
              <a:rPr lang="zh-CN" altLang="en-US" sz="2133" dirty="0">
                <a:solidFill>
                  <a:schemeClr val="tx1">
                    <a:lumMod val="75000"/>
                    <a:lumOff val="25000"/>
                  </a:schemeClr>
                </a:solidFill>
                <a:sym typeface="+mn-ea"/>
              </a:rPr>
              <a:t>和</a:t>
            </a:r>
            <a:r>
              <a:rPr lang="en-US" altLang="zh-CN" sz="2133" dirty="0">
                <a:solidFill>
                  <a:schemeClr val="tx1">
                    <a:lumMod val="75000"/>
                    <a:lumOff val="25000"/>
                  </a:schemeClr>
                </a:solidFill>
                <a:sym typeface="+mn-ea"/>
              </a:rPr>
              <a:t>M</a:t>
            </a:r>
            <a:r>
              <a:rPr lang="zh-CN" altLang="en-US" sz="2133" dirty="0">
                <a:solidFill>
                  <a:schemeClr val="tx1">
                    <a:lumMod val="75000"/>
                    <a:lumOff val="25000"/>
                  </a:schemeClr>
                </a:solidFill>
                <a:sym typeface="+mn-ea"/>
              </a:rPr>
              <a:t>，其中</a:t>
            </a:r>
            <a:r>
              <a:rPr lang="en-US" altLang="zh-CN" sz="2133" dirty="0">
                <a:solidFill>
                  <a:schemeClr val="tx1">
                    <a:lumMod val="75000"/>
                    <a:lumOff val="25000"/>
                  </a:schemeClr>
                </a:solidFill>
                <a:sym typeface="+mn-ea"/>
              </a:rPr>
              <a:t>1≤N≤99</a:t>
            </a:r>
            <a:r>
              <a:rPr lang="zh-CN" altLang="en-US" sz="2133" dirty="0">
                <a:solidFill>
                  <a:schemeClr val="tx1">
                    <a:lumMod val="75000"/>
                    <a:lumOff val="25000"/>
                  </a:schemeClr>
                </a:solidFill>
                <a:sym typeface="+mn-ea"/>
              </a:rPr>
              <a:t>，且</a:t>
            </a:r>
            <a:r>
              <a:rPr lang="en-US" altLang="zh-CN" sz="2133" dirty="0">
                <a:solidFill>
                  <a:schemeClr val="tx1">
                    <a:lumMod val="75000"/>
                    <a:lumOff val="25000"/>
                  </a:schemeClr>
                </a:solidFill>
                <a:sym typeface="+mn-ea"/>
              </a:rPr>
              <a:t>N</a:t>
            </a:r>
            <a:r>
              <a:rPr lang="zh-CN" altLang="en-US" sz="2133" dirty="0">
                <a:solidFill>
                  <a:schemeClr val="tx1">
                    <a:lumMod val="75000"/>
                    <a:lumOff val="25000"/>
                  </a:schemeClr>
                </a:solidFill>
                <a:sym typeface="+mn-ea"/>
              </a:rPr>
              <a:t>为奇数，</a:t>
            </a:r>
            <a:r>
              <a:rPr lang="en-US" altLang="zh-CN" sz="2133" dirty="0">
                <a:solidFill>
                  <a:schemeClr val="tx1">
                    <a:lumMod val="75000"/>
                    <a:lumOff val="25000"/>
                  </a:schemeClr>
                </a:solidFill>
                <a:sym typeface="+mn-ea"/>
              </a:rPr>
              <a:t>M</a:t>
            </a:r>
            <a:r>
              <a:rPr lang="zh-CN" altLang="en-US" sz="2133" dirty="0">
                <a:solidFill>
                  <a:schemeClr val="tx1">
                    <a:lumMod val="75000"/>
                    <a:lumOff val="25000"/>
                  </a:schemeClr>
                </a:solidFill>
                <a:sym typeface="+mn-ea"/>
              </a:rPr>
              <a:t>表示对珍珠进行的比较次数，接下来的</a:t>
            </a:r>
            <a:r>
              <a:rPr lang="en-US" altLang="zh-CN" sz="2133" dirty="0">
                <a:solidFill>
                  <a:schemeClr val="tx1">
                    <a:lumMod val="75000"/>
                    <a:lumOff val="25000"/>
                  </a:schemeClr>
                </a:solidFill>
                <a:sym typeface="+mn-ea"/>
              </a:rPr>
              <a:t>M</a:t>
            </a:r>
            <a:r>
              <a:rPr lang="zh-CN" altLang="en-US" sz="2133" dirty="0">
                <a:solidFill>
                  <a:schemeClr val="tx1">
                    <a:lumMod val="75000"/>
                    <a:lumOff val="25000"/>
                  </a:schemeClr>
                </a:solidFill>
                <a:sym typeface="+mn-ea"/>
              </a:rPr>
              <a:t>行每行包含两个用空格隔开的整数</a:t>
            </a:r>
            <a:r>
              <a:rPr lang="en-US" altLang="zh-CN" sz="2133" dirty="0">
                <a:solidFill>
                  <a:schemeClr val="tx1">
                    <a:lumMod val="75000"/>
                    <a:lumOff val="25000"/>
                  </a:schemeClr>
                </a:solidFill>
                <a:sym typeface="+mn-ea"/>
              </a:rPr>
              <a:t>x</a:t>
            </a:r>
            <a:r>
              <a:rPr lang="zh-CN" altLang="en-US" sz="2133" dirty="0">
                <a:solidFill>
                  <a:schemeClr val="tx1">
                    <a:lumMod val="75000"/>
                    <a:lumOff val="25000"/>
                  </a:schemeClr>
                </a:solidFill>
                <a:sym typeface="+mn-ea"/>
              </a:rPr>
              <a:t>和</a:t>
            </a:r>
            <a:r>
              <a:rPr lang="en-US" altLang="zh-CN" sz="2133" dirty="0">
                <a:solidFill>
                  <a:schemeClr val="tx1">
                    <a:lumMod val="75000"/>
                    <a:lumOff val="25000"/>
                  </a:schemeClr>
                </a:solidFill>
                <a:sym typeface="+mn-ea"/>
              </a:rPr>
              <a:t>y</a:t>
            </a:r>
            <a:r>
              <a:rPr lang="zh-CN" altLang="en-US" sz="2133" dirty="0">
                <a:solidFill>
                  <a:schemeClr val="tx1">
                    <a:lumMod val="75000"/>
                    <a:lumOff val="25000"/>
                  </a:schemeClr>
                </a:solidFill>
                <a:sym typeface="+mn-ea"/>
              </a:rPr>
              <a:t>，表示珍珠</a:t>
            </a:r>
            <a:r>
              <a:rPr lang="en-US" altLang="zh-CN" sz="2133" dirty="0">
                <a:solidFill>
                  <a:schemeClr val="tx1">
                    <a:lumMod val="75000"/>
                    <a:lumOff val="25000"/>
                  </a:schemeClr>
                </a:solidFill>
                <a:sym typeface="+mn-ea"/>
              </a:rPr>
              <a:t>x</a:t>
            </a:r>
            <a:r>
              <a:rPr lang="zh-CN" altLang="en-US" sz="2133" dirty="0">
                <a:solidFill>
                  <a:schemeClr val="tx1">
                    <a:lumMod val="75000"/>
                    <a:lumOff val="25000"/>
                  </a:schemeClr>
                </a:solidFill>
                <a:sym typeface="+mn-ea"/>
              </a:rPr>
              <a:t>比珍珠</a:t>
            </a:r>
            <a:r>
              <a:rPr lang="en-US" altLang="zh-CN" sz="2133" dirty="0">
                <a:solidFill>
                  <a:schemeClr val="tx1">
                    <a:lumMod val="75000"/>
                    <a:lumOff val="25000"/>
                  </a:schemeClr>
                </a:solidFill>
                <a:sym typeface="+mn-ea"/>
              </a:rPr>
              <a:t>y</a:t>
            </a:r>
            <a:r>
              <a:rPr lang="zh-CN" altLang="en-US" sz="2133" dirty="0">
                <a:solidFill>
                  <a:schemeClr val="tx1">
                    <a:lumMod val="75000"/>
                    <a:lumOff val="25000"/>
                  </a:schemeClr>
                </a:solidFill>
                <a:sym typeface="+mn-ea"/>
              </a:rPr>
              <a:t>重。</a:t>
            </a:r>
          </a:p>
          <a:p>
            <a:pPr algn="l"/>
            <a:r>
              <a:rPr lang="en-US" altLang="zh-CN" sz="2133" dirty="0">
                <a:solidFill>
                  <a:schemeClr val="tx1">
                    <a:lumMod val="75000"/>
                    <a:lumOff val="25000"/>
                  </a:schemeClr>
                </a:solidFill>
                <a:sym typeface="+mn-ea"/>
              </a:rPr>
              <a:t>【</a:t>
            </a:r>
            <a:r>
              <a:rPr lang="zh-CN" altLang="en-US" sz="2133" dirty="0">
                <a:solidFill>
                  <a:schemeClr val="tx1">
                    <a:lumMod val="75000"/>
                    <a:lumOff val="25000"/>
                  </a:schemeClr>
                </a:solidFill>
                <a:sym typeface="+mn-ea"/>
              </a:rPr>
              <a:t>输出</a:t>
            </a:r>
            <a:r>
              <a:rPr lang="en-US" altLang="zh-CN" sz="2133" dirty="0">
                <a:solidFill>
                  <a:schemeClr val="tx1">
                    <a:lumMod val="75000"/>
                    <a:lumOff val="25000"/>
                  </a:schemeClr>
                </a:solidFill>
                <a:sym typeface="+mn-ea"/>
              </a:rPr>
              <a:t>】</a:t>
            </a:r>
          </a:p>
          <a:p>
            <a:pPr algn="l"/>
            <a:r>
              <a:rPr lang="zh-CN" altLang="en-US" sz="2133" dirty="0">
                <a:solidFill>
                  <a:schemeClr val="tx1">
                    <a:lumMod val="75000"/>
                    <a:lumOff val="25000"/>
                  </a:schemeClr>
                </a:solidFill>
                <a:sym typeface="+mn-ea"/>
              </a:rPr>
              <a:t>一行包含一个整数，表示不可能是中间重量的珍珠的总数。</a:t>
            </a:r>
          </a:p>
          <a:p>
            <a:pPr algn="l"/>
            <a:r>
              <a:rPr lang="en-US" altLang="zh-CN" sz="2133" dirty="0">
                <a:solidFill>
                  <a:schemeClr val="tx1">
                    <a:lumMod val="75000"/>
                    <a:lumOff val="25000"/>
                  </a:schemeClr>
                </a:solidFill>
                <a:sym typeface="+mn-ea"/>
              </a:rPr>
              <a:t>【</a:t>
            </a:r>
            <a:r>
              <a:rPr lang="zh-CN" altLang="en-US" sz="2133" dirty="0">
                <a:solidFill>
                  <a:schemeClr val="tx1">
                    <a:lumMod val="75000"/>
                    <a:lumOff val="25000"/>
                  </a:schemeClr>
                </a:solidFill>
                <a:sym typeface="+mn-ea"/>
              </a:rPr>
              <a:t>输入样例</a:t>
            </a:r>
            <a:r>
              <a:rPr lang="en-US" altLang="zh-CN" sz="2133" dirty="0">
                <a:solidFill>
                  <a:schemeClr val="tx1">
                    <a:lumMod val="75000"/>
                    <a:lumOff val="25000"/>
                  </a:schemeClr>
                </a:solidFill>
                <a:sym typeface="+mn-ea"/>
              </a:rPr>
              <a:t>】</a:t>
            </a:r>
          </a:p>
          <a:p>
            <a:pPr algn="l"/>
            <a:r>
              <a:rPr lang="en-US" altLang="zh-CN" sz="2133" dirty="0">
                <a:solidFill>
                  <a:schemeClr val="tx1">
                    <a:lumMod val="75000"/>
                    <a:lumOff val="25000"/>
                  </a:schemeClr>
                </a:solidFill>
                <a:sym typeface="+mn-ea"/>
              </a:rPr>
              <a:t>5 4</a:t>
            </a:r>
          </a:p>
          <a:p>
            <a:pPr algn="l"/>
            <a:r>
              <a:rPr lang="en-US" altLang="zh-CN" sz="2133" dirty="0">
                <a:solidFill>
                  <a:schemeClr val="tx1">
                    <a:lumMod val="75000"/>
                    <a:lumOff val="25000"/>
                  </a:schemeClr>
                </a:solidFill>
                <a:sym typeface="+mn-ea"/>
              </a:rPr>
              <a:t>2 1</a:t>
            </a:r>
          </a:p>
          <a:p>
            <a:pPr algn="l"/>
            <a:r>
              <a:rPr lang="en-US" altLang="zh-CN" sz="2133" dirty="0">
                <a:solidFill>
                  <a:schemeClr val="tx1">
                    <a:lumMod val="75000"/>
                    <a:lumOff val="25000"/>
                  </a:schemeClr>
                </a:solidFill>
                <a:sym typeface="+mn-ea"/>
              </a:rPr>
              <a:t>4 3</a:t>
            </a:r>
          </a:p>
          <a:p>
            <a:pPr algn="l"/>
            <a:r>
              <a:rPr lang="en-US" altLang="zh-CN" sz="2133" dirty="0">
                <a:solidFill>
                  <a:schemeClr val="tx1">
                    <a:lumMod val="75000"/>
                    <a:lumOff val="25000"/>
                  </a:schemeClr>
                </a:solidFill>
                <a:sym typeface="+mn-ea"/>
              </a:rPr>
              <a:t>5 1</a:t>
            </a:r>
          </a:p>
          <a:p>
            <a:pPr algn="l"/>
            <a:r>
              <a:rPr lang="en-US" altLang="zh-CN" sz="2133" dirty="0">
                <a:solidFill>
                  <a:schemeClr val="tx1">
                    <a:lumMod val="75000"/>
                    <a:lumOff val="25000"/>
                  </a:schemeClr>
                </a:solidFill>
                <a:sym typeface="+mn-ea"/>
              </a:rPr>
              <a:t>4 2</a:t>
            </a:r>
          </a:p>
          <a:p>
            <a:pPr algn="l"/>
            <a:r>
              <a:rPr lang="en-US" altLang="zh-CN" sz="2133" dirty="0">
                <a:solidFill>
                  <a:schemeClr val="tx1">
                    <a:lumMod val="75000"/>
                    <a:lumOff val="25000"/>
                  </a:schemeClr>
                </a:solidFill>
                <a:sym typeface="+mn-ea"/>
              </a:rPr>
              <a:t>【</a:t>
            </a:r>
            <a:r>
              <a:rPr lang="zh-CN" altLang="en-US" sz="2133" dirty="0">
                <a:solidFill>
                  <a:schemeClr val="tx1">
                    <a:lumMod val="75000"/>
                    <a:lumOff val="25000"/>
                  </a:schemeClr>
                </a:solidFill>
                <a:sym typeface="+mn-ea"/>
              </a:rPr>
              <a:t>输出样例</a:t>
            </a:r>
            <a:r>
              <a:rPr lang="en-US" altLang="zh-CN" sz="2133" dirty="0">
                <a:solidFill>
                  <a:schemeClr val="tx1">
                    <a:lumMod val="75000"/>
                    <a:lumOff val="25000"/>
                  </a:schemeClr>
                </a:solidFill>
                <a:sym typeface="+mn-ea"/>
              </a:rPr>
              <a:t>】</a:t>
            </a:r>
          </a:p>
          <a:p>
            <a:pPr algn="l"/>
            <a:r>
              <a:rPr lang="en-US" altLang="zh-CN" sz="2133" dirty="0">
                <a:solidFill>
                  <a:schemeClr val="tx1">
                    <a:lumMod val="75000"/>
                    <a:lumOff val="25000"/>
                  </a:schemeClr>
                </a:solidFill>
                <a:sym typeface="+mn-ea"/>
              </a:rPr>
              <a:t>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880229D-013E-478B-A1CB-9F245201C3D3}"/>
              </a:ext>
            </a:extLst>
          </p:cNvPr>
          <p:cNvSpPr txBox="1"/>
          <p:nvPr/>
        </p:nvSpPr>
        <p:spPr>
          <a:xfrm>
            <a:off x="4821381" y="2814843"/>
            <a:ext cx="2262158" cy="923330"/>
          </a:xfrm>
          <a:prstGeom prst="rect">
            <a:avLst/>
          </a:prstGeom>
          <a:noFill/>
        </p:spPr>
        <p:txBody>
          <a:bodyPr wrap="none" rtlCol="0">
            <a:spAutoFit/>
          </a:bodyPr>
          <a:lstStyle/>
          <a:p>
            <a:r>
              <a:rPr lang="zh-CN" altLang="en-US" sz="5400"/>
              <a:t>并查集</a:t>
            </a:r>
          </a:p>
        </p:txBody>
      </p:sp>
    </p:spTree>
    <p:extLst>
      <p:ext uri="{BB962C8B-B14F-4D97-AF65-F5344CB8AC3E}">
        <p14:creationId xmlns:p14="http://schemas.microsoft.com/office/powerpoint/2010/main" val="2703646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87927" y="1037457"/>
            <a:ext cx="11076710" cy="5554055"/>
          </a:xfrm>
        </p:spPr>
        <p:txBody>
          <a:bodyPr>
            <a:noAutofit/>
          </a:bodyPr>
          <a:lstStyle/>
          <a:p>
            <a:pPr algn="l">
              <a:lnSpc>
                <a:spcPct val="100000"/>
              </a:lnSpc>
              <a:spcBef>
                <a:spcPts val="0"/>
              </a:spcBef>
            </a:pPr>
            <a:r>
              <a:rPr lang="zh-CN" altLang="en-US" sz="2100">
                <a:solidFill>
                  <a:schemeClr val="tx1">
                    <a:lumMod val="75000"/>
                    <a:lumOff val="25000"/>
                  </a:schemeClr>
                </a:solidFill>
                <a:sym typeface="+mn-ea"/>
              </a:rPr>
              <a:t>或许</a:t>
            </a:r>
            <a:r>
              <a:rPr lang="zh-CN" altLang="en-US" sz="2100" dirty="0">
                <a:solidFill>
                  <a:schemeClr val="tx1">
                    <a:lumMod val="75000"/>
                    <a:lumOff val="25000"/>
                  </a:schemeClr>
                </a:solidFill>
                <a:sym typeface="+mn-ea"/>
              </a:rPr>
              <a:t>你并不知道，你的某个朋友是你的亲戚。他可能是你的曾祖父的外公的女婿的外甥女的表姐的孙子。如果能得到完整的家谱，判断两个人是否亲戚应该是可行的，但如果两个人的最近公共祖先与他们相隔好几代，使得家谱十分庞大，那么检验亲戚关系实非人力所能及。在这种情况下，最好的帮手就是计算机。为了将问题简化，你将得到一些亲戚关系的信息，</a:t>
            </a:r>
            <a:r>
              <a:rPr lang="zh-CN" altLang="en-US" sz="2100">
                <a:solidFill>
                  <a:schemeClr val="tx1">
                    <a:lumMod val="75000"/>
                    <a:lumOff val="25000"/>
                  </a:schemeClr>
                </a:solidFill>
                <a:sym typeface="+mn-ea"/>
              </a:rPr>
              <a:t>如</a:t>
            </a:r>
            <a:r>
              <a:rPr lang="en-US" altLang="zh-CN" sz="2100">
                <a:solidFill>
                  <a:schemeClr val="tx1">
                    <a:lumMod val="75000"/>
                    <a:lumOff val="25000"/>
                  </a:schemeClr>
                </a:solidFill>
                <a:sym typeface="+mn-ea"/>
              </a:rPr>
              <a:t>Mary</a:t>
            </a:r>
            <a:r>
              <a:rPr lang="zh-CN" altLang="en-US" sz="2100" dirty="0">
                <a:solidFill>
                  <a:schemeClr val="tx1">
                    <a:lumMod val="75000"/>
                    <a:lumOff val="25000"/>
                  </a:schemeClr>
                </a:solidFill>
                <a:sym typeface="+mn-ea"/>
              </a:rPr>
              <a:t>和</a:t>
            </a:r>
            <a:r>
              <a:rPr lang="en-US" altLang="zh-CN" sz="2100" dirty="0">
                <a:solidFill>
                  <a:schemeClr val="tx1">
                    <a:lumMod val="75000"/>
                    <a:lumOff val="25000"/>
                  </a:schemeClr>
                </a:solidFill>
                <a:sym typeface="+mn-ea"/>
              </a:rPr>
              <a:t>Tom</a:t>
            </a:r>
            <a:r>
              <a:rPr lang="zh-CN" altLang="en-US" sz="2100" dirty="0">
                <a:solidFill>
                  <a:schemeClr val="tx1">
                    <a:lumMod val="75000"/>
                    <a:lumOff val="25000"/>
                  </a:schemeClr>
                </a:solidFill>
                <a:sym typeface="+mn-ea"/>
              </a:rPr>
              <a:t>是亲戚，</a:t>
            </a:r>
            <a:r>
              <a:rPr lang="en-US" altLang="zh-CN" sz="2100" dirty="0">
                <a:solidFill>
                  <a:schemeClr val="tx1">
                    <a:lumMod val="75000"/>
                    <a:lumOff val="25000"/>
                  </a:schemeClr>
                </a:solidFill>
                <a:sym typeface="+mn-ea"/>
              </a:rPr>
              <a:t>Tom</a:t>
            </a:r>
            <a:r>
              <a:rPr lang="zh-CN" altLang="en-US" sz="2100" dirty="0">
                <a:solidFill>
                  <a:schemeClr val="tx1">
                    <a:lumMod val="75000"/>
                    <a:lumOff val="25000"/>
                  </a:schemeClr>
                </a:solidFill>
                <a:sym typeface="+mn-ea"/>
              </a:rPr>
              <a:t>和</a:t>
            </a:r>
            <a:r>
              <a:rPr lang="en-US" altLang="zh-CN" sz="2100" dirty="0">
                <a:solidFill>
                  <a:schemeClr val="tx1">
                    <a:lumMod val="75000"/>
                    <a:lumOff val="25000"/>
                  </a:schemeClr>
                </a:solidFill>
                <a:sym typeface="+mn-ea"/>
              </a:rPr>
              <a:t>Ben</a:t>
            </a:r>
            <a:r>
              <a:rPr lang="zh-CN" altLang="en-US" sz="2100" dirty="0">
                <a:solidFill>
                  <a:schemeClr val="tx1">
                    <a:lumMod val="75000"/>
                    <a:lumOff val="25000"/>
                  </a:schemeClr>
                </a:solidFill>
                <a:sym typeface="+mn-ea"/>
              </a:rPr>
              <a:t>是亲戚，等等。从这些信息中，你可以</a:t>
            </a:r>
            <a:r>
              <a:rPr lang="zh-CN" altLang="en-US" sz="2100">
                <a:solidFill>
                  <a:schemeClr val="tx1">
                    <a:lumMod val="75000"/>
                    <a:lumOff val="25000"/>
                  </a:schemeClr>
                </a:solidFill>
                <a:sym typeface="+mn-ea"/>
              </a:rPr>
              <a:t>推出</a:t>
            </a:r>
            <a:r>
              <a:rPr lang="en-US" altLang="zh-CN" sz="2100">
                <a:solidFill>
                  <a:schemeClr val="tx1">
                    <a:lumMod val="75000"/>
                    <a:lumOff val="25000"/>
                  </a:schemeClr>
                </a:solidFill>
                <a:sym typeface="+mn-ea"/>
              </a:rPr>
              <a:t>Mary</a:t>
            </a:r>
            <a:r>
              <a:rPr lang="zh-CN" altLang="en-US" sz="2100" dirty="0">
                <a:solidFill>
                  <a:schemeClr val="tx1">
                    <a:lumMod val="75000"/>
                    <a:lumOff val="25000"/>
                  </a:schemeClr>
                </a:solidFill>
                <a:sym typeface="+mn-ea"/>
              </a:rPr>
              <a:t>和</a:t>
            </a:r>
            <a:r>
              <a:rPr lang="en-US" altLang="zh-CN" sz="2100" dirty="0">
                <a:solidFill>
                  <a:schemeClr val="tx1">
                    <a:lumMod val="75000"/>
                    <a:lumOff val="25000"/>
                  </a:schemeClr>
                </a:solidFill>
                <a:sym typeface="+mn-ea"/>
              </a:rPr>
              <a:t>Ben</a:t>
            </a:r>
            <a:r>
              <a:rPr lang="zh-CN" altLang="en-US" sz="2100" dirty="0">
                <a:solidFill>
                  <a:schemeClr val="tx1">
                    <a:lumMod val="75000"/>
                    <a:lumOff val="25000"/>
                  </a:schemeClr>
                </a:solidFill>
                <a:sym typeface="+mn-ea"/>
              </a:rPr>
              <a:t>是亲戚。请写一个程序，对于我们的关于亲戚关系的提问，以最快的速度给出答案。</a:t>
            </a:r>
            <a:endParaRPr lang="zh-CN" altLang="en-US" sz="2100" dirty="0">
              <a:solidFill>
                <a:schemeClr val="tx1">
                  <a:lumMod val="75000"/>
                  <a:lumOff val="25000"/>
                </a:schemeClr>
              </a:solidFill>
            </a:endParaRPr>
          </a:p>
          <a:p>
            <a:pPr algn="l" latinLnBrk="0">
              <a:lnSpc>
                <a:spcPct val="100000"/>
              </a:lnSpc>
            </a:pPr>
            <a:r>
              <a:rPr lang="en-US" altLang="zh-CN" sz="2100" dirty="0">
                <a:solidFill>
                  <a:schemeClr val="tx1">
                    <a:lumMod val="75000"/>
                    <a:lumOff val="25000"/>
                  </a:schemeClr>
                </a:solidFill>
                <a:sym typeface="+mn-ea"/>
              </a:rPr>
              <a:t>【</a:t>
            </a:r>
            <a:r>
              <a:rPr lang="zh-CN" altLang="en-US" sz="2100" dirty="0">
                <a:solidFill>
                  <a:schemeClr val="tx1">
                    <a:lumMod val="75000"/>
                    <a:lumOff val="25000"/>
                  </a:schemeClr>
                </a:solidFill>
                <a:sym typeface="+mn-ea"/>
              </a:rPr>
              <a:t>输入格式</a:t>
            </a:r>
            <a:r>
              <a:rPr lang="en-US" altLang="zh-CN" sz="2100" dirty="0">
                <a:solidFill>
                  <a:schemeClr val="tx1">
                    <a:lumMod val="75000"/>
                    <a:lumOff val="25000"/>
                  </a:schemeClr>
                </a:solidFill>
                <a:sym typeface="+mn-ea"/>
              </a:rPr>
              <a:t>】</a:t>
            </a:r>
            <a:endParaRPr lang="zh-CN" altLang="en-US" sz="2100" dirty="0">
              <a:solidFill>
                <a:schemeClr val="tx1">
                  <a:lumMod val="75000"/>
                  <a:lumOff val="25000"/>
                </a:schemeClr>
              </a:solidFill>
            </a:endParaRPr>
          </a:p>
          <a:p>
            <a:pPr algn="l" latinLnBrk="0">
              <a:lnSpc>
                <a:spcPct val="100000"/>
              </a:lnSpc>
            </a:pPr>
            <a:r>
              <a:rPr lang="zh-CN" altLang="en-US" sz="2100" dirty="0">
                <a:solidFill>
                  <a:schemeClr val="tx1">
                    <a:lumMod val="75000"/>
                    <a:lumOff val="25000"/>
                  </a:schemeClr>
                </a:solidFill>
                <a:sym typeface="+mn-ea"/>
              </a:rPr>
              <a:t>输入由两部分组成。</a:t>
            </a:r>
            <a:endParaRPr lang="zh-CN" altLang="en-US" sz="2100" dirty="0">
              <a:solidFill>
                <a:schemeClr val="tx1">
                  <a:lumMod val="75000"/>
                  <a:lumOff val="25000"/>
                </a:schemeClr>
              </a:solidFill>
            </a:endParaRPr>
          </a:p>
          <a:p>
            <a:pPr algn="l" latinLnBrk="0">
              <a:lnSpc>
                <a:spcPct val="100000"/>
              </a:lnSpc>
            </a:pPr>
            <a:r>
              <a:rPr lang="zh-CN" altLang="en-US" sz="2100" dirty="0">
                <a:solidFill>
                  <a:schemeClr val="tx1">
                    <a:lumMod val="75000"/>
                    <a:lumOff val="25000"/>
                  </a:schemeClr>
                </a:solidFill>
                <a:sym typeface="+mn-ea"/>
              </a:rPr>
              <a:t>第一部分以</a:t>
            </a:r>
            <a:r>
              <a:rPr lang="en-US" altLang="zh-CN" sz="2100" dirty="0">
                <a:solidFill>
                  <a:schemeClr val="tx1">
                    <a:lumMod val="75000"/>
                    <a:lumOff val="25000"/>
                  </a:schemeClr>
                </a:solidFill>
                <a:sym typeface="+mn-ea"/>
              </a:rPr>
              <a:t>N</a:t>
            </a:r>
            <a:r>
              <a:rPr lang="zh-CN" altLang="en-US" sz="2100" dirty="0">
                <a:solidFill>
                  <a:schemeClr val="tx1">
                    <a:lumMod val="75000"/>
                    <a:lumOff val="25000"/>
                  </a:schemeClr>
                </a:solidFill>
                <a:sym typeface="+mn-ea"/>
              </a:rPr>
              <a:t>，</a:t>
            </a:r>
            <a:r>
              <a:rPr lang="en-US" altLang="zh-CN" sz="2100" dirty="0">
                <a:solidFill>
                  <a:schemeClr val="tx1">
                    <a:lumMod val="75000"/>
                    <a:lumOff val="25000"/>
                  </a:schemeClr>
                </a:solidFill>
                <a:sym typeface="+mn-ea"/>
              </a:rPr>
              <a:t>M</a:t>
            </a:r>
            <a:r>
              <a:rPr lang="zh-CN" altLang="en-US" sz="2100" dirty="0">
                <a:solidFill>
                  <a:schemeClr val="tx1">
                    <a:lumMod val="75000"/>
                    <a:lumOff val="25000"/>
                  </a:schemeClr>
                </a:solidFill>
                <a:sym typeface="+mn-ea"/>
              </a:rPr>
              <a:t>开始。</a:t>
            </a:r>
            <a:r>
              <a:rPr lang="en-US" altLang="zh-CN" sz="2100" dirty="0">
                <a:solidFill>
                  <a:schemeClr val="tx1">
                    <a:lumMod val="75000"/>
                    <a:lumOff val="25000"/>
                  </a:schemeClr>
                </a:solidFill>
                <a:sym typeface="+mn-ea"/>
              </a:rPr>
              <a:t>N</a:t>
            </a:r>
            <a:r>
              <a:rPr lang="zh-CN" altLang="en-US" sz="2100" dirty="0">
                <a:solidFill>
                  <a:schemeClr val="tx1">
                    <a:lumMod val="75000"/>
                    <a:lumOff val="25000"/>
                  </a:schemeClr>
                </a:solidFill>
                <a:sym typeface="+mn-ea"/>
              </a:rPr>
              <a:t>为问题涉及的人的个数</a:t>
            </a:r>
            <a:r>
              <a:rPr lang="en-US" altLang="zh-CN" sz="2100" dirty="0">
                <a:solidFill>
                  <a:schemeClr val="tx1">
                    <a:lumMod val="75000"/>
                    <a:lumOff val="25000"/>
                  </a:schemeClr>
                </a:solidFill>
                <a:sym typeface="+mn-ea"/>
              </a:rPr>
              <a:t>(1≤N≤20000)</a:t>
            </a:r>
            <a:r>
              <a:rPr lang="zh-CN" altLang="en-US" sz="2100" dirty="0">
                <a:solidFill>
                  <a:schemeClr val="tx1">
                    <a:lumMod val="75000"/>
                    <a:lumOff val="25000"/>
                  </a:schemeClr>
                </a:solidFill>
                <a:sym typeface="+mn-ea"/>
              </a:rPr>
              <a:t>。这些人的编号为</a:t>
            </a:r>
            <a:r>
              <a:rPr lang="en-US" altLang="zh-CN" sz="2100" dirty="0">
                <a:solidFill>
                  <a:schemeClr val="tx1">
                    <a:lumMod val="75000"/>
                    <a:lumOff val="25000"/>
                  </a:schemeClr>
                </a:solidFill>
                <a:sym typeface="+mn-ea"/>
              </a:rPr>
              <a:t>1,2,3,…, N</a:t>
            </a:r>
            <a:r>
              <a:rPr lang="zh-CN" altLang="en-US" sz="2100" dirty="0">
                <a:solidFill>
                  <a:schemeClr val="tx1">
                    <a:lumMod val="75000"/>
                    <a:lumOff val="25000"/>
                  </a:schemeClr>
                </a:solidFill>
                <a:sym typeface="+mn-ea"/>
              </a:rPr>
              <a:t>。下面有</a:t>
            </a:r>
            <a:r>
              <a:rPr lang="en-US" altLang="zh-CN" sz="2100" dirty="0">
                <a:solidFill>
                  <a:schemeClr val="tx1">
                    <a:lumMod val="75000"/>
                    <a:lumOff val="25000"/>
                  </a:schemeClr>
                </a:solidFill>
                <a:sym typeface="+mn-ea"/>
              </a:rPr>
              <a:t>M</a:t>
            </a:r>
            <a:r>
              <a:rPr lang="zh-CN" altLang="en-US" sz="2100" dirty="0">
                <a:solidFill>
                  <a:schemeClr val="tx1">
                    <a:lumMod val="75000"/>
                    <a:lumOff val="25000"/>
                  </a:schemeClr>
                </a:solidFill>
                <a:sym typeface="+mn-ea"/>
              </a:rPr>
              <a:t>行</a:t>
            </a:r>
            <a:r>
              <a:rPr lang="en-US" altLang="zh-CN" sz="2100" dirty="0">
                <a:solidFill>
                  <a:schemeClr val="tx1">
                    <a:lumMod val="75000"/>
                    <a:lumOff val="25000"/>
                  </a:schemeClr>
                </a:solidFill>
                <a:sym typeface="+mn-ea"/>
              </a:rPr>
              <a:t>(1≤M≤1 000 000)</a:t>
            </a:r>
            <a:r>
              <a:rPr lang="zh-CN" altLang="en-US" sz="2100" dirty="0">
                <a:solidFill>
                  <a:schemeClr val="tx1">
                    <a:lumMod val="75000"/>
                    <a:lumOff val="25000"/>
                  </a:schemeClr>
                </a:solidFill>
                <a:sym typeface="+mn-ea"/>
              </a:rPr>
              <a:t>，每行有两个数</a:t>
            </a:r>
            <a:r>
              <a:rPr lang="en-US" altLang="zh-CN" sz="2100" dirty="0">
                <a:solidFill>
                  <a:schemeClr val="tx1">
                    <a:lumMod val="75000"/>
                    <a:lumOff val="25000"/>
                  </a:schemeClr>
                </a:solidFill>
                <a:sym typeface="+mn-ea"/>
              </a:rPr>
              <a:t>ai, bi</a:t>
            </a:r>
            <a:r>
              <a:rPr lang="zh-CN" altLang="en-US" sz="2100" dirty="0">
                <a:solidFill>
                  <a:schemeClr val="tx1">
                    <a:lumMod val="75000"/>
                    <a:lumOff val="25000"/>
                  </a:schemeClr>
                </a:solidFill>
                <a:sym typeface="+mn-ea"/>
              </a:rPr>
              <a:t>，表示已知</a:t>
            </a:r>
            <a:r>
              <a:rPr lang="en-US" altLang="zh-CN" sz="2100" dirty="0">
                <a:solidFill>
                  <a:schemeClr val="tx1">
                    <a:lumMod val="75000"/>
                    <a:lumOff val="25000"/>
                  </a:schemeClr>
                </a:solidFill>
                <a:sym typeface="+mn-ea"/>
              </a:rPr>
              <a:t>ai</a:t>
            </a:r>
            <a:r>
              <a:rPr lang="zh-CN" altLang="en-US" sz="2100" dirty="0">
                <a:solidFill>
                  <a:schemeClr val="tx1">
                    <a:lumMod val="75000"/>
                    <a:lumOff val="25000"/>
                  </a:schemeClr>
                </a:solidFill>
                <a:sym typeface="+mn-ea"/>
              </a:rPr>
              <a:t>和</a:t>
            </a:r>
            <a:r>
              <a:rPr lang="en-US" altLang="zh-CN" sz="2100" dirty="0">
                <a:solidFill>
                  <a:schemeClr val="tx1">
                    <a:lumMod val="75000"/>
                    <a:lumOff val="25000"/>
                  </a:schemeClr>
                </a:solidFill>
                <a:sym typeface="+mn-ea"/>
              </a:rPr>
              <a:t>bi</a:t>
            </a:r>
            <a:r>
              <a:rPr lang="zh-CN" altLang="en-US" sz="2100" dirty="0">
                <a:solidFill>
                  <a:schemeClr val="tx1">
                    <a:lumMod val="75000"/>
                    <a:lumOff val="25000"/>
                  </a:schemeClr>
                </a:solidFill>
                <a:sym typeface="+mn-ea"/>
              </a:rPr>
              <a:t>是亲戚。</a:t>
            </a:r>
            <a:endParaRPr lang="zh-CN" altLang="en-US" sz="2100" dirty="0">
              <a:solidFill>
                <a:schemeClr val="tx1">
                  <a:lumMod val="75000"/>
                  <a:lumOff val="25000"/>
                </a:schemeClr>
              </a:solidFill>
            </a:endParaRPr>
          </a:p>
          <a:p>
            <a:pPr algn="l" latinLnBrk="0">
              <a:lnSpc>
                <a:spcPct val="100000"/>
              </a:lnSpc>
            </a:pPr>
            <a:r>
              <a:rPr lang="zh-CN" altLang="en-US" sz="2100" dirty="0">
                <a:solidFill>
                  <a:schemeClr val="tx1">
                    <a:lumMod val="75000"/>
                    <a:lumOff val="25000"/>
                  </a:schemeClr>
                </a:solidFill>
                <a:sym typeface="+mn-ea"/>
              </a:rPr>
              <a:t>第二部分以</a:t>
            </a:r>
            <a:r>
              <a:rPr lang="en-US" altLang="zh-CN" sz="2100" dirty="0">
                <a:solidFill>
                  <a:schemeClr val="tx1">
                    <a:lumMod val="75000"/>
                    <a:lumOff val="25000"/>
                  </a:schemeClr>
                </a:solidFill>
                <a:sym typeface="+mn-ea"/>
              </a:rPr>
              <a:t>Q</a:t>
            </a:r>
            <a:r>
              <a:rPr lang="zh-CN" altLang="en-US" sz="2100" dirty="0">
                <a:solidFill>
                  <a:schemeClr val="tx1">
                    <a:lumMod val="75000"/>
                    <a:lumOff val="25000"/>
                  </a:schemeClr>
                </a:solidFill>
                <a:sym typeface="+mn-ea"/>
              </a:rPr>
              <a:t>开始。以下</a:t>
            </a:r>
            <a:r>
              <a:rPr lang="en-US" altLang="zh-CN" sz="2100" dirty="0">
                <a:solidFill>
                  <a:schemeClr val="tx1">
                    <a:lumMod val="75000"/>
                    <a:lumOff val="25000"/>
                  </a:schemeClr>
                </a:solidFill>
                <a:sym typeface="+mn-ea"/>
              </a:rPr>
              <a:t>Q</a:t>
            </a:r>
            <a:r>
              <a:rPr lang="zh-CN" altLang="en-US" sz="2100" dirty="0">
                <a:solidFill>
                  <a:schemeClr val="tx1">
                    <a:lumMod val="75000"/>
                    <a:lumOff val="25000"/>
                  </a:schemeClr>
                </a:solidFill>
                <a:sym typeface="+mn-ea"/>
              </a:rPr>
              <a:t>行有</a:t>
            </a:r>
            <a:r>
              <a:rPr lang="en-US" altLang="zh-CN" sz="2100" dirty="0">
                <a:solidFill>
                  <a:schemeClr val="tx1">
                    <a:lumMod val="75000"/>
                    <a:lumOff val="25000"/>
                  </a:schemeClr>
                </a:solidFill>
                <a:sym typeface="+mn-ea"/>
              </a:rPr>
              <a:t>Q</a:t>
            </a:r>
            <a:r>
              <a:rPr lang="zh-CN" altLang="en-US" sz="2100" dirty="0">
                <a:solidFill>
                  <a:schemeClr val="tx1">
                    <a:lumMod val="75000"/>
                    <a:lumOff val="25000"/>
                  </a:schemeClr>
                </a:solidFill>
                <a:sym typeface="+mn-ea"/>
              </a:rPr>
              <a:t>个询问</a:t>
            </a:r>
            <a:r>
              <a:rPr lang="en-US" altLang="zh-CN" sz="2100" dirty="0">
                <a:solidFill>
                  <a:schemeClr val="tx1">
                    <a:lumMod val="75000"/>
                    <a:lumOff val="25000"/>
                  </a:schemeClr>
                </a:solidFill>
                <a:sym typeface="+mn-ea"/>
              </a:rPr>
              <a:t>(1≤Q≤1 000 000)</a:t>
            </a:r>
            <a:r>
              <a:rPr lang="zh-CN" altLang="en-US" sz="2100" dirty="0">
                <a:solidFill>
                  <a:schemeClr val="tx1">
                    <a:lumMod val="75000"/>
                    <a:lumOff val="25000"/>
                  </a:schemeClr>
                </a:solidFill>
                <a:sym typeface="+mn-ea"/>
              </a:rPr>
              <a:t>，每行为</a:t>
            </a:r>
            <a:r>
              <a:rPr lang="en-US" altLang="zh-CN" sz="2100" dirty="0">
                <a:solidFill>
                  <a:schemeClr val="tx1">
                    <a:lumMod val="75000"/>
                    <a:lumOff val="25000"/>
                  </a:schemeClr>
                </a:solidFill>
                <a:sym typeface="+mn-ea"/>
              </a:rPr>
              <a:t>ci, di</a:t>
            </a:r>
            <a:r>
              <a:rPr lang="zh-CN" altLang="en-US" sz="2100" dirty="0">
                <a:solidFill>
                  <a:schemeClr val="tx1">
                    <a:lumMod val="75000"/>
                    <a:lumOff val="25000"/>
                  </a:schemeClr>
                </a:solidFill>
                <a:sym typeface="+mn-ea"/>
              </a:rPr>
              <a:t>，表示询问</a:t>
            </a:r>
            <a:r>
              <a:rPr lang="en-US" altLang="zh-CN" sz="2100" dirty="0">
                <a:solidFill>
                  <a:schemeClr val="tx1">
                    <a:lumMod val="75000"/>
                    <a:lumOff val="25000"/>
                  </a:schemeClr>
                </a:solidFill>
                <a:sym typeface="+mn-ea"/>
              </a:rPr>
              <a:t>ci</a:t>
            </a:r>
            <a:r>
              <a:rPr lang="zh-CN" altLang="en-US" sz="2100" dirty="0">
                <a:solidFill>
                  <a:schemeClr val="tx1">
                    <a:lumMod val="75000"/>
                    <a:lumOff val="25000"/>
                  </a:schemeClr>
                </a:solidFill>
                <a:sym typeface="+mn-ea"/>
              </a:rPr>
              <a:t>和</a:t>
            </a:r>
            <a:r>
              <a:rPr lang="en-US" altLang="zh-CN" sz="2100" dirty="0">
                <a:solidFill>
                  <a:schemeClr val="tx1">
                    <a:lumMod val="75000"/>
                    <a:lumOff val="25000"/>
                  </a:schemeClr>
                </a:solidFill>
                <a:sym typeface="+mn-ea"/>
              </a:rPr>
              <a:t>di</a:t>
            </a:r>
            <a:r>
              <a:rPr lang="zh-CN" altLang="en-US" sz="2100" dirty="0">
                <a:solidFill>
                  <a:schemeClr val="tx1">
                    <a:lumMod val="75000"/>
                    <a:lumOff val="25000"/>
                  </a:schemeClr>
                </a:solidFill>
                <a:sym typeface="+mn-ea"/>
              </a:rPr>
              <a:t>是否为亲戚。</a:t>
            </a:r>
          </a:p>
          <a:p>
            <a:pPr algn="l" latinLnBrk="0">
              <a:lnSpc>
                <a:spcPct val="100000"/>
              </a:lnSpc>
            </a:pPr>
            <a:r>
              <a:rPr lang="en-US" altLang="zh-CN" sz="2100" dirty="0">
                <a:solidFill>
                  <a:schemeClr val="tx1">
                    <a:lumMod val="75000"/>
                    <a:lumOff val="25000"/>
                  </a:schemeClr>
                </a:solidFill>
                <a:sym typeface="Arial" panose="020B0604020202020204" pitchFamily="34" charset="0"/>
              </a:rPr>
              <a:t>【</a:t>
            </a:r>
            <a:r>
              <a:rPr lang="zh-CN" altLang="en-US" sz="2100" dirty="0">
                <a:solidFill>
                  <a:schemeClr val="tx1">
                    <a:lumMod val="75000"/>
                    <a:lumOff val="25000"/>
                  </a:schemeClr>
                </a:solidFill>
                <a:sym typeface="Arial" panose="020B0604020202020204" pitchFamily="34" charset="0"/>
              </a:rPr>
              <a:t>输出格式</a:t>
            </a:r>
            <a:r>
              <a:rPr lang="en-US" altLang="zh-CN" sz="2100" dirty="0">
                <a:solidFill>
                  <a:schemeClr val="tx1">
                    <a:lumMod val="75000"/>
                    <a:lumOff val="25000"/>
                  </a:schemeClr>
                </a:solidFill>
                <a:sym typeface="Arial" panose="020B0604020202020204" pitchFamily="34" charset="0"/>
              </a:rPr>
              <a:t>】</a:t>
            </a:r>
          </a:p>
          <a:p>
            <a:pPr algn="l" latinLnBrk="0">
              <a:lnSpc>
                <a:spcPct val="100000"/>
              </a:lnSpc>
            </a:pPr>
            <a:r>
              <a:rPr lang="zh-CN" altLang="en-US" sz="2100" dirty="0">
                <a:solidFill>
                  <a:schemeClr val="tx1">
                    <a:lumMod val="75000"/>
                    <a:lumOff val="25000"/>
                  </a:schemeClr>
                </a:solidFill>
                <a:sym typeface="Arial" panose="020B0604020202020204" pitchFamily="34" charset="0"/>
              </a:rPr>
              <a:t>对于每个询问</a:t>
            </a:r>
            <a:r>
              <a:rPr lang="en-US" altLang="zh-CN" sz="2100" dirty="0">
                <a:solidFill>
                  <a:schemeClr val="tx1">
                    <a:lumMod val="75000"/>
                    <a:lumOff val="25000"/>
                  </a:schemeClr>
                </a:solidFill>
                <a:sym typeface="Arial" panose="020B0604020202020204" pitchFamily="34" charset="0"/>
              </a:rPr>
              <a:t>ci, di</a:t>
            </a:r>
            <a:r>
              <a:rPr lang="zh-CN" altLang="en-US" sz="2100" dirty="0">
                <a:solidFill>
                  <a:schemeClr val="tx1">
                    <a:lumMod val="75000"/>
                    <a:lumOff val="25000"/>
                  </a:schemeClr>
                </a:solidFill>
                <a:sym typeface="Arial" panose="020B0604020202020204" pitchFamily="34" charset="0"/>
              </a:rPr>
              <a:t>，输出一行：若</a:t>
            </a:r>
            <a:r>
              <a:rPr lang="en-US" altLang="zh-CN" sz="2100" dirty="0">
                <a:solidFill>
                  <a:schemeClr val="tx1">
                    <a:lumMod val="75000"/>
                    <a:lumOff val="25000"/>
                  </a:schemeClr>
                </a:solidFill>
                <a:sym typeface="Arial" panose="020B0604020202020204" pitchFamily="34" charset="0"/>
              </a:rPr>
              <a:t>ci</a:t>
            </a:r>
            <a:r>
              <a:rPr lang="zh-CN" altLang="en-US" sz="2100" dirty="0">
                <a:solidFill>
                  <a:schemeClr val="tx1">
                    <a:lumMod val="75000"/>
                    <a:lumOff val="25000"/>
                  </a:schemeClr>
                </a:solidFill>
                <a:sym typeface="Arial" panose="020B0604020202020204" pitchFamily="34" charset="0"/>
              </a:rPr>
              <a:t>和</a:t>
            </a:r>
            <a:r>
              <a:rPr lang="en-US" altLang="zh-CN" sz="2100" dirty="0">
                <a:solidFill>
                  <a:schemeClr val="tx1">
                    <a:lumMod val="75000"/>
                    <a:lumOff val="25000"/>
                  </a:schemeClr>
                </a:solidFill>
                <a:sym typeface="Arial" panose="020B0604020202020204" pitchFamily="34" charset="0"/>
              </a:rPr>
              <a:t>di</a:t>
            </a:r>
            <a:r>
              <a:rPr lang="zh-CN" altLang="en-US" sz="2100" dirty="0">
                <a:solidFill>
                  <a:schemeClr val="tx1">
                    <a:lumMod val="75000"/>
                    <a:lumOff val="25000"/>
                  </a:schemeClr>
                </a:solidFill>
                <a:sym typeface="Arial" panose="020B0604020202020204" pitchFamily="34" charset="0"/>
              </a:rPr>
              <a:t>为亲戚，则输出“</a:t>
            </a:r>
            <a:r>
              <a:rPr lang="en-US" altLang="zh-CN" sz="2100" dirty="0">
                <a:solidFill>
                  <a:schemeClr val="tx1">
                    <a:lumMod val="75000"/>
                    <a:lumOff val="25000"/>
                  </a:schemeClr>
                </a:solidFill>
                <a:sym typeface="Arial" panose="020B0604020202020204" pitchFamily="34" charset="0"/>
              </a:rPr>
              <a:t>Yes”</a:t>
            </a:r>
            <a:r>
              <a:rPr lang="zh-CN" altLang="en-US" sz="2100" dirty="0">
                <a:solidFill>
                  <a:schemeClr val="tx1">
                    <a:lumMod val="75000"/>
                    <a:lumOff val="25000"/>
                  </a:schemeClr>
                </a:solidFill>
                <a:sym typeface="Arial" panose="020B0604020202020204" pitchFamily="34" charset="0"/>
              </a:rPr>
              <a:t>，否则输出“</a:t>
            </a:r>
            <a:r>
              <a:rPr lang="en-US" altLang="zh-CN" sz="2100" dirty="0">
                <a:solidFill>
                  <a:schemeClr val="tx1">
                    <a:lumMod val="75000"/>
                    <a:lumOff val="25000"/>
                  </a:schemeClr>
                </a:solidFill>
                <a:sym typeface="Arial" panose="020B0604020202020204" pitchFamily="34" charset="0"/>
              </a:rPr>
              <a:t>No”</a:t>
            </a:r>
            <a:r>
              <a:rPr lang="zh-CN" altLang="en-US" sz="2100" dirty="0">
                <a:solidFill>
                  <a:schemeClr val="tx1">
                    <a:lumMod val="75000"/>
                    <a:lumOff val="25000"/>
                  </a:schemeClr>
                </a:solidFill>
                <a:sym typeface="Arial" panose="020B0604020202020204" pitchFamily="34" charset="0"/>
              </a:rPr>
              <a:t>。</a:t>
            </a:r>
          </a:p>
          <a:p>
            <a:pPr algn="l" latinLnBrk="0">
              <a:lnSpc>
                <a:spcPct val="100000"/>
              </a:lnSpc>
            </a:pPr>
            <a:endParaRPr lang="zh-CN" altLang="en-US" sz="2267" dirty="0">
              <a:solidFill>
                <a:schemeClr val="accent1">
                  <a:lumMod val="50000"/>
                </a:schemeClr>
              </a:solidFill>
              <a:sym typeface="+mn-ea"/>
            </a:endParaRPr>
          </a:p>
        </p:txBody>
      </p:sp>
      <p:sp>
        <p:nvSpPr>
          <p:cNvPr id="5" name="文本框 4">
            <a:extLst>
              <a:ext uri="{FF2B5EF4-FFF2-40B4-BE49-F238E27FC236}">
                <a16:creationId xmlns:a16="http://schemas.microsoft.com/office/drawing/2014/main" id="{4088BAB4-DCD9-4E8D-B624-FE53AF473FC1}"/>
              </a:ext>
            </a:extLst>
          </p:cNvPr>
          <p:cNvSpPr txBox="1"/>
          <p:nvPr/>
        </p:nvSpPr>
        <p:spPr>
          <a:xfrm>
            <a:off x="1704110" y="199797"/>
            <a:ext cx="6096000" cy="523220"/>
          </a:xfrm>
          <a:prstGeom prst="rect">
            <a:avLst/>
          </a:prstGeom>
          <a:noFill/>
        </p:spPr>
        <p:txBody>
          <a:bodyPr wrap="square">
            <a:spAutoFit/>
          </a:bodyPr>
          <a:lstStyle/>
          <a:p>
            <a:pPr algn="l">
              <a:lnSpc>
                <a:spcPct val="100000"/>
              </a:lnSpc>
              <a:spcBef>
                <a:spcPts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亲戚</a:t>
            </a:r>
            <a:r>
              <a:rPr lang="en-US" altLang="zh-CN" sz="2800" b="1" i="1">
                <a:ln w="22225">
                  <a:solidFill>
                    <a:schemeClr val="accent2"/>
                  </a:solidFill>
                  <a:prstDash val="solid"/>
                </a:ln>
                <a:solidFill>
                  <a:schemeClr val="accent2">
                    <a:lumMod val="40000"/>
                    <a:lumOff val="60000"/>
                  </a:schemeClr>
                </a:solidFill>
                <a:latin typeface="+mj-lt"/>
                <a:ea typeface="+mj-ea"/>
                <a:cs typeface="+mj-cs"/>
                <a:sym typeface="+mn-ea"/>
              </a:rPr>
              <a:t>(relation)</a:t>
            </a:r>
            <a:endParaRPr lang="zh-CN" altLang="en-US" sz="2800" b="1" i="1" dirty="0">
              <a:ln w="22225">
                <a:solidFill>
                  <a:schemeClr val="accent2"/>
                </a:solidFill>
                <a:prstDash val="solid"/>
              </a:ln>
              <a:solidFill>
                <a:schemeClr val="accent2">
                  <a:lumMod val="40000"/>
                  <a:lumOff val="60000"/>
                </a:schemeClr>
              </a:solidFill>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a:extLst>
              <a:ext uri="{FF2B5EF4-FFF2-40B4-BE49-F238E27FC236}">
                <a16:creationId xmlns:a16="http://schemas.microsoft.com/office/drawing/2014/main" id="{CE02E176-2585-40F4-AEAB-F9BC6A5FA638}"/>
              </a:ext>
            </a:extLst>
          </p:cNvPr>
          <p:cNvSpPr txBox="1">
            <a:spLocks/>
          </p:cNvSpPr>
          <p:nvPr/>
        </p:nvSpPr>
        <p:spPr>
          <a:xfrm>
            <a:off x="624071" y="1099802"/>
            <a:ext cx="2423929" cy="4178780"/>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altLang="zh-CN">
                <a:solidFill>
                  <a:schemeClr val="tx1">
                    <a:lumMod val="75000"/>
                    <a:lumOff val="25000"/>
                  </a:schemeClr>
                </a:solidFill>
                <a:sym typeface="Arial" panose="020B0604020202020204" pitchFamily="34" charset="0"/>
              </a:rPr>
              <a:t>【</a:t>
            </a:r>
            <a:r>
              <a:rPr lang="zh-CN" altLang="en-US">
                <a:solidFill>
                  <a:schemeClr val="tx1">
                    <a:lumMod val="75000"/>
                    <a:lumOff val="25000"/>
                  </a:schemeClr>
                </a:solidFill>
                <a:sym typeface="Arial" panose="020B0604020202020204" pitchFamily="34" charset="0"/>
              </a:rPr>
              <a:t>输入样例</a:t>
            </a:r>
            <a:r>
              <a:rPr lang="en-US" altLang="zh-CN">
                <a:solidFill>
                  <a:schemeClr val="tx1">
                    <a:lumMod val="75000"/>
                    <a:lumOff val="25000"/>
                  </a:schemeClr>
                </a:solidFill>
                <a:sym typeface="Arial" panose="020B0604020202020204" pitchFamily="34" charset="0"/>
              </a:rPr>
              <a:t>】</a:t>
            </a:r>
          </a:p>
          <a:p>
            <a:pPr algn="l">
              <a:lnSpc>
                <a:spcPct val="100000"/>
              </a:lnSpc>
              <a:spcBef>
                <a:spcPts val="0"/>
              </a:spcBef>
            </a:pPr>
            <a:r>
              <a:rPr lang="en-US" altLang="zh-CN">
                <a:solidFill>
                  <a:schemeClr val="tx1">
                    <a:lumMod val="75000"/>
                    <a:lumOff val="25000"/>
                  </a:schemeClr>
                </a:solidFill>
                <a:sym typeface="Arial" panose="020B0604020202020204" pitchFamily="34" charset="0"/>
              </a:rPr>
              <a:t>10 7</a:t>
            </a:r>
          </a:p>
          <a:p>
            <a:pPr algn="l">
              <a:lnSpc>
                <a:spcPct val="100000"/>
              </a:lnSpc>
              <a:spcBef>
                <a:spcPts val="0"/>
              </a:spcBef>
            </a:pPr>
            <a:r>
              <a:rPr lang="en-US" altLang="zh-CN">
                <a:solidFill>
                  <a:schemeClr val="tx1">
                    <a:lumMod val="75000"/>
                    <a:lumOff val="25000"/>
                  </a:schemeClr>
                </a:solidFill>
                <a:sym typeface="Arial" panose="020B0604020202020204" pitchFamily="34" charset="0"/>
              </a:rPr>
              <a:t>2 4</a:t>
            </a:r>
          </a:p>
          <a:p>
            <a:pPr algn="l">
              <a:lnSpc>
                <a:spcPct val="100000"/>
              </a:lnSpc>
              <a:spcBef>
                <a:spcPts val="0"/>
              </a:spcBef>
            </a:pPr>
            <a:r>
              <a:rPr lang="en-US" altLang="zh-CN">
                <a:solidFill>
                  <a:schemeClr val="tx1">
                    <a:lumMod val="75000"/>
                    <a:lumOff val="25000"/>
                  </a:schemeClr>
                </a:solidFill>
                <a:sym typeface="Arial" panose="020B0604020202020204" pitchFamily="34" charset="0"/>
              </a:rPr>
              <a:t>5 7</a:t>
            </a:r>
          </a:p>
          <a:p>
            <a:pPr algn="l">
              <a:lnSpc>
                <a:spcPct val="100000"/>
              </a:lnSpc>
              <a:spcBef>
                <a:spcPts val="0"/>
              </a:spcBef>
            </a:pPr>
            <a:r>
              <a:rPr lang="en-US" altLang="zh-CN">
                <a:solidFill>
                  <a:schemeClr val="tx1">
                    <a:lumMod val="75000"/>
                    <a:lumOff val="25000"/>
                  </a:schemeClr>
                </a:solidFill>
                <a:sym typeface="Arial" panose="020B0604020202020204" pitchFamily="34" charset="0"/>
              </a:rPr>
              <a:t>1 3</a:t>
            </a:r>
          </a:p>
          <a:p>
            <a:pPr algn="l">
              <a:lnSpc>
                <a:spcPct val="100000"/>
              </a:lnSpc>
              <a:spcBef>
                <a:spcPts val="0"/>
              </a:spcBef>
            </a:pPr>
            <a:r>
              <a:rPr lang="en-US" altLang="zh-CN">
                <a:solidFill>
                  <a:schemeClr val="tx1">
                    <a:lumMod val="75000"/>
                    <a:lumOff val="25000"/>
                  </a:schemeClr>
                </a:solidFill>
                <a:sym typeface="Arial" panose="020B0604020202020204" pitchFamily="34" charset="0"/>
              </a:rPr>
              <a:t>8 9</a:t>
            </a:r>
          </a:p>
          <a:p>
            <a:pPr algn="l">
              <a:lnSpc>
                <a:spcPct val="100000"/>
              </a:lnSpc>
              <a:spcBef>
                <a:spcPts val="0"/>
              </a:spcBef>
            </a:pPr>
            <a:r>
              <a:rPr lang="en-US" altLang="zh-CN">
                <a:solidFill>
                  <a:schemeClr val="tx1">
                    <a:lumMod val="75000"/>
                    <a:lumOff val="25000"/>
                  </a:schemeClr>
                </a:solidFill>
                <a:sym typeface="Arial" panose="020B0604020202020204" pitchFamily="34" charset="0"/>
              </a:rPr>
              <a:t>1 2</a:t>
            </a:r>
          </a:p>
          <a:p>
            <a:pPr algn="l">
              <a:lnSpc>
                <a:spcPct val="100000"/>
              </a:lnSpc>
              <a:spcBef>
                <a:spcPts val="0"/>
              </a:spcBef>
            </a:pPr>
            <a:r>
              <a:rPr lang="en-US" altLang="zh-CN">
                <a:solidFill>
                  <a:schemeClr val="tx1">
                    <a:lumMod val="75000"/>
                    <a:lumOff val="25000"/>
                  </a:schemeClr>
                </a:solidFill>
                <a:sym typeface="Arial" panose="020B0604020202020204" pitchFamily="34" charset="0"/>
              </a:rPr>
              <a:t>5 6</a:t>
            </a:r>
          </a:p>
          <a:p>
            <a:pPr algn="l">
              <a:lnSpc>
                <a:spcPct val="100000"/>
              </a:lnSpc>
              <a:spcBef>
                <a:spcPts val="0"/>
              </a:spcBef>
            </a:pPr>
            <a:r>
              <a:rPr lang="en-US" altLang="zh-CN">
                <a:solidFill>
                  <a:schemeClr val="tx1">
                    <a:lumMod val="75000"/>
                    <a:lumOff val="25000"/>
                  </a:schemeClr>
                </a:solidFill>
                <a:sym typeface="Arial" panose="020B0604020202020204" pitchFamily="34" charset="0"/>
              </a:rPr>
              <a:t>2 3</a:t>
            </a:r>
          </a:p>
          <a:p>
            <a:pPr algn="l">
              <a:lnSpc>
                <a:spcPct val="100000"/>
              </a:lnSpc>
              <a:spcBef>
                <a:spcPts val="0"/>
              </a:spcBef>
            </a:pPr>
            <a:r>
              <a:rPr lang="en-US" altLang="zh-CN">
                <a:solidFill>
                  <a:schemeClr val="tx1">
                    <a:lumMod val="75000"/>
                    <a:lumOff val="25000"/>
                  </a:schemeClr>
                </a:solidFill>
                <a:sym typeface="Arial" panose="020B0604020202020204" pitchFamily="34" charset="0"/>
              </a:rPr>
              <a:t>3</a:t>
            </a:r>
          </a:p>
          <a:p>
            <a:pPr algn="l">
              <a:lnSpc>
                <a:spcPct val="100000"/>
              </a:lnSpc>
              <a:spcBef>
                <a:spcPts val="0"/>
              </a:spcBef>
            </a:pPr>
            <a:r>
              <a:rPr lang="en-US" altLang="zh-CN">
                <a:solidFill>
                  <a:schemeClr val="tx1">
                    <a:lumMod val="75000"/>
                    <a:lumOff val="25000"/>
                  </a:schemeClr>
                </a:solidFill>
                <a:sym typeface="Arial" panose="020B0604020202020204" pitchFamily="34" charset="0"/>
              </a:rPr>
              <a:t>3 4</a:t>
            </a:r>
          </a:p>
          <a:p>
            <a:pPr algn="l">
              <a:lnSpc>
                <a:spcPct val="100000"/>
              </a:lnSpc>
              <a:spcBef>
                <a:spcPts val="0"/>
              </a:spcBef>
            </a:pPr>
            <a:r>
              <a:rPr lang="en-US" altLang="zh-CN">
                <a:solidFill>
                  <a:schemeClr val="tx1">
                    <a:lumMod val="75000"/>
                    <a:lumOff val="25000"/>
                  </a:schemeClr>
                </a:solidFill>
                <a:sym typeface="Arial" panose="020B0604020202020204" pitchFamily="34" charset="0"/>
              </a:rPr>
              <a:t>7 10</a:t>
            </a:r>
          </a:p>
          <a:p>
            <a:pPr algn="l">
              <a:lnSpc>
                <a:spcPct val="100000"/>
              </a:lnSpc>
              <a:spcBef>
                <a:spcPts val="0"/>
              </a:spcBef>
            </a:pPr>
            <a:r>
              <a:rPr lang="en-US" altLang="zh-CN">
                <a:solidFill>
                  <a:schemeClr val="tx1">
                    <a:lumMod val="75000"/>
                    <a:lumOff val="25000"/>
                  </a:schemeClr>
                </a:solidFill>
                <a:sym typeface="Arial" panose="020B0604020202020204" pitchFamily="34" charset="0"/>
              </a:rPr>
              <a:t>8 9</a:t>
            </a:r>
          </a:p>
          <a:p>
            <a:pPr algn="l">
              <a:lnSpc>
                <a:spcPct val="100000"/>
              </a:lnSpc>
              <a:spcBef>
                <a:spcPts val="0"/>
              </a:spcBef>
            </a:pPr>
            <a:endParaRPr lang="zh-CN" altLang="en-US" sz="2267" dirty="0">
              <a:solidFill>
                <a:schemeClr val="accent1">
                  <a:lumMod val="50000"/>
                </a:schemeClr>
              </a:solidFill>
              <a:sym typeface="+mn-ea"/>
            </a:endParaRPr>
          </a:p>
        </p:txBody>
      </p:sp>
      <p:sp>
        <p:nvSpPr>
          <p:cNvPr id="4" name="文本框 3">
            <a:extLst>
              <a:ext uri="{FF2B5EF4-FFF2-40B4-BE49-F238E27FC236}">
                <a16:creationId xmlns:a16="http://schemas.microsoft.com/office/drawing/2014/main" id="{6A86BAC7-0896-4497-8622-A747BB507F20}"/>
              </a:ext>
            </a:extLst>
          </p:cNvPr>
          <p:cNvSpPr txBox="1"/>
          <p:nvPr/>
        </p:nvSpPr>
        <p:spPr>
          <a:xfrm>
            <a:off x="2874818" y="1099802"/>
            <a:ext cx="2029691" cy="1569660"/>
          </a:xfrm>
          <a:prstGeom prst="rect">
            <a:avLst/>
          </a:prstGeom>
          <a:noFill/>
        </p:spPr>
        <p:txBody>
          <a:bodyPr wrap="square">
            <a:spAutoFit/>
          </a:bodyPr>
          <a:lstStyle/>
          <a:p>
            <a:pPr algn="l">
              <a:lnSpc>
                <a:spcPct val="100000"/>
              </a:lnSpc>
              <a:spcBef>
                <a:spcPts val="0"/>
              </a:spcBef>
            </a:pPr>
            <a:r>
              <a:rPr lang="en-US" altLang="zh-CN" sz="2400">
                <a:solidFill>
                  <a:schemeClr val="tx1">
                    <a:lumMod val="75000"/>
                    <a:lumOff val="25000"/>
                  </a:schemeClr>
                </a:solidFill>
                <a:sym typeface="Arial" panose="020B0604020202020204" pitchFamily="34" charset="0"/>
              </a:rPr>
              <a:t>【</a:t>
            </a:r>
            <a:r>
              <a:rPr lang="zh-CN" altLang="en-US" sz="2400">
                <a:solidFill>
                  <a:schemeClr val="tx1">
                    <a:lumMod val="75000"/>
                    <a:lumOff val="25000"/>
                  </a:schemeClr>
                </a:solidFill>
                <a:sym typeface="Arial" panose="020B0604020202020204" pitchFamily="34" charset="0"/>
              </a:rPr>
              <a:t>输出样例</a:t>
            </a:r>
            <a:r>
              <a:rPr lang="en-US" altLang="zh-CN" sz="2400">
                <a:solidFill>
                  <a:schemeClr val="tx1">
                    <a:lumMod val="75000"/>
                    <a:lumOff val="25000"/>
                  </a:schemeClr>
                </a:solidFill>
                <a:sym typeface="Arial" panose="020B0604020202020204" pitchFamily="34" charset="0"/>
              </a:rPr>
              <a:t>】</a:t>
            </a:r>
          </a:p>
          <a:p>
            <a:pPr algn="l">
              <a:lnSpc>
                <a:spcPct val="100000"/>
              </a:lnSpc>
              <a:spcBef>
                <a:spcPts val="0"/>
              </a:spcBef>
            </a:pPr>
            <a:r>
              <a:rPr lang="en-US" altLang="zh-CN" sz="2400">
                <a:solidFill>
                  <a:schemeClr val="tx1">
                    <a:lumMod val="75000"/>
                    <a:lumOff val="25000"/>
                  </a:schemeClr>
                </a:solidFill>
                <a:sym typeface="Arial" panose="020B0604020202020204" pitchFamily="34" charset="0"/>
              </a:rPr>
              <a:t>Yes</a:t>
            </a:r>
          </a:p>
          <a:p>
            <a:pPr algn="l">
              <a:lnSpc>
                <a:spcPct val="100000"/>
              </a:lnSpc>
              <a:spcBef>
                <a:spcPts val="0"/>
              </a:spcBef>
            </a:pPr>
            <a:r>
              <a:rPr lang="en-US" altLang="zh-CN" sz="2400">
                <a:solidFill>
                  <a:schemeClr val="tx1">
                    <a:lumMod val="75000"/>
                    <a:lumOff val="25000"/>
                  </a:schemeClr>
                </a:solidFill>
                <a:sym typeface="Arial" panose="020B0604020202020204" pitchFamily="34" charset="0"/>
              </a:rPr>
              <a:t>No</a:t>
            </a:r>
          </a:p>
          <a:p>
            <a:pPr algn="l">
              <a:lnSpc>
                <a:spcPct val="100000"/>
              </a:lnSpc>
              <a:spcBef>
                <a:spcPts val="0"/>
              </a:spcBef>
            </a:pPr>
            <a:r>
              <a:rPr lang="en-US" altLang="zh-CN" sz="2400">
                <a:solidFill>
                  <a:schemeClr val="tx1">
                    <a:lumMod val="75000"/>
                    <a:lumOff val="25000"/>
                  </a:schemeClr>
                </a:solidFill>
                <a:sym typeface="Arial" panose="020B0604020202020204" pitchFamily="34" charset="0"/>
              </a:rPr>
              <a:t>Yes</a:t>
            </a:r>
          </a:p>
        </p:txBody>
      </p:sp>
    </p:spTree>
    <p:extLst>
      <p:ext uri="{BB962C8B-B14F-4D97-AF65-F5344CB8AC3E}">
        <p14:creationId xmlns:p14="http://schemas.microsoft.com/office/powerpoint/2010/main" val="3533226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01783" y="911707"/>
            <a:ext cx="10989272" cy="6213687"/>
          </a:xfrm>
        </p:spPr>
        <p:txBody>
          <a:bodyPr>
            <a:noAutofit/>
          </a:bodyPr>
          <a:lstStyle/>
          <a:p>
            <a:pPr algn="l">
              <a:lnSpc>
                <a:spcPct val="100000"/>
              </a:lnSpc>
              <a:spcBef>
                <a:spcPts val="0"/>
              </a:spcBef>
            </a:pPr>
            <a:r>
              <a:rPr lang="en-US" altLang="zh-CN" sz="2267" dirty="0">
                <a:solidFill>
                  <a:schemeClr val="tx1">
                    <a:lumMod val="75000"/>
                    <a:lumOff val="25000"/>
                  </a:schemeClr>
                </a:solidFill>
                <a:sym typeface="+mn-ea"/>
              </a:rPr>
              <a:t>【</a:t>
            </a:r>
            <a:r>
              <a:rPr lang="zh-CN" altLang="en-US" sz="2267" dirty="0">
                <a:solidFill>
                  <a:schemeClr val="tx1">
                    <a:lumMod val="75000"/>
                    <a:lumOff val="25000"/>
                  </a:schemeClr>
                </a:solidFill>
                <a:sym typeface="+mn-ea"/>
              </a:rPr>
              <a:t>算法分析</a:t>
            </a:r>
            <a:r>
              <a:rPr lang="en-US" altLang="zh-CN" sz="2267" dirty="0">
                <a:solidFill>
                  <a:schemeClr val="tx1">
                    <a:lumMod val="75000"/>
                    <a:lumOff val="25000"/>
                  </a:schemeClr>
                </a:solidFill>
                <a:sym typeface="+mn-ea"/>
              </a:rPr>
              <a:t>】</a:t>
            </a:r>
            <a:endParaRPr lang="zh-CN" altLang="en-US" sz="2267" dirty="0">
              <a:solidFill>
                <a:schemeClr val="tx1">
                  <a:lumMod val="75000"/>
                  <a:lumOff val="25000"/>
                </a:schemeClr>
              </a:solidFill>
            </a:endParaRPr>
          </a:p>
          <a:p>
            <a:pPr algn="l">
              <a:lnSpc>
                <a:spcPct val="100000"/>
              </a:lnSpc>
              <a:spcBef>
                <a:spcPts val="0"/>
              </a:spcBef>
            </a:pPr>
            <a:r>
              <a:rPr lang="zh-CN" altLang="en-US" sz="2267" dirty="0">
                <a:solidFill>
                  <a:schemeClr val="tx1">
                    <a:lumMod val="75000"/>
                    <a:lumOff val="25000"/>
                  </a:schemeClr>
                </a:solidFill>
                <a:sym typeface="+mn-ea"/>
              </a:rPr>
              <a:t>        将每个人抽象成为一个点，数据给出</a:t>
            </a:r>
            <a:r>
              <a:rPr lang="en-US" altLang="zh-CN" sz="2267" dirty="0">
                <a:solidFill>
                  <a:schemeClr val="tx1">
                    <a:lumMod val="75000"/>
                    <a:lumOff val="25000"/>
                  </a:schemeClr>
                </a:solidFill>
                <a:sym typeface="+mn-ea"/>
              </a:rPr>
              <a:t>M</a:t>
            </a:r>
            <a:r>
              <a:rPr lang="zh-CN" altLang="en-US" sz="2267" dirty="0">
                <a:solidFill>
                  <a:schemeClr val="tx1">
                    <a:lumMod val="75000"/>
                    <a:lumOff val="25000"/>
                  </a:schemeClr>
                </a:solidFill>
                <a:sym typeface="+mn-ea"/>
              </a:rPr>
              <a:t>个边的关系，两个人是亲戚的时候两点间有一条边。很自然的就得到了一个</a:t>
            </a:r>
            <a:r>
              <a:rPr lang="en-US" altLang="zh-CN" sz="2267" dirty="0">
                <a:solidFill>
                  <a:schemeClr val="tx1">
                    <a:lumMod val="75000"/>
                    <a:lumOff val="25000"/>
                  </a:schemeClr>
                </a:solidFill>
                <a:sym typeface="+mn-ea"/>
              </a:rPr>
              <a:t>N</a:t>
            </a:r>
            <a:r>
              <a:rPr lang="zh-CN" altLang="en-US" sz="2267" dirty="0">
                <a:solidFill>
                  <a:schemeClr val="tx1">
                    <a:lumMod val="75000"/>
                    <a:lumOff val="25000"/>
                  </a:schemeClr>
                </a:solidFill>
                <a:sym typeface="+mn-ea"/>
              </a:rPr>
              <a:t>个顶点</a:t>
            </a:r>
            <a:r>
              <a:rPr lang="en-US" altLang="zh-CN" sz="2267" dirty="0">
                <a:solidFill>
                  <a:schemeClr val="tx1">
                    <a:lumMod val="75000"/>
                    <a:lumOff val="25000"/>
                  </a:schemeClr>
                </a:solidFill>
                <a:sym typeface="+mn-ea"/>
              </a:rPr>
              <a:t>M</a:t>
            </a:r>
            <a:r>
              <a:rPr lang="zh-CN" altLang="en-US" sz="2267" dirty="0">
                <a:solidFill>
                  <a:schemeClr val="tx1">
                    <a:lumMod val="75000"/>
                    <a:lumOff val="25000"/>
                  </a:schemeClr>
                </a:solidFill>
                <a:sym typeface="+mn-ea"/>
              </a:rPr>
              <a:t>条边的图论模型，注意到传递关系，在图中一个连通块中的任意点之间都是亲戚。对于最后的</a:t>
            </a:r>
            <a:r>
              <a:rPr lang="en-US" altLang="zh-CN" sz="2267" dirty="0">
                <a:solidFill>
                  <a:schemeClr val="tx1">
                    <a:lumMod val="75000"/>
                    <a:lumOff val="25000"/>
                  </a:schemeClr>
                </a:solidFill>
                <a:sym typeface="+mn-ea"/>
              </a:rPr>
              <a:t>Q</a:t>
            </a:r>
            <a:r>
              <a:rPr lang="zh-CN" altLang="en-US" sz="2267" dirty="0">
                <a:solidFill>
                  <a:schemeClr val="tx1">
                    <a:lumMod val="75000"/>
                    <a:lumOff val="25000"/>
                  </a:schemeClr>
                </a:solidFill>
                <a:sym typeface="+mn-ea"/>
              </a:rPr>
              <a:t>个提问，即判断所提问的两个顶点是否在同一个连通块中。</a:t>
            </a:r>
            <a:endParaRPr lang="zh-CN" altLang="en-US" sz="2267" dirty="0">
              <a:solidFill>
                <a:schemeClr val="tx1">
                  <a:lumMod val="75000"/>
                  <a:lumOff val="25000"/>
                </a:schemeClr>
              </a:solidFill>
            </a:endParaRPr>
          </a:p>
          <a:p>
            <a:pPr algn="l">
              <a:lnSpc>
                <a:spcPct val="100000"/>
              </a:lnSpc>
              <a:spcBef>
                <a:spcPts val="0"/>
              </a:spcBef>
            </a:pPr>
            <a:r>
              <a:rPr lang="zh-CN" altLang="en-US" sz="2267" dirty="0">
                <a:solidFill>
                  <a:schemeClr val="tx1">
                    <a:lumMod val="75000"/>
                    <a:lumOff val="25000"/>
                  </a:schemeClr>
                </a:solidFill>
                <a:sym typeface="+mn-ea"/>
              </a:rPr>
              <a:t>　　用传统的思路，可以马上反应过来，对于输入的</a:t>
            </a:r>
            <a:r>
              <a:rPr lang="en-US" altLang="zh-CN" sz="2267" dirty="0">
                <a:solidFill>
                  <a:schemeClr val="tx1">
                    <a:lumMod val="75000"/>
                    <a:lumOff val="25000"/>
                  </a:schemeClr>
                </a:solidFill>
                <a:sym typeface="+mn-ea"/>
              </a:rPr>
              <a:t>N</a:t>
            </a:r>
            <a:r>
              <a:rPr lang="zh-CN" altLang="en-US" sz="2267" dirty="0">
                <a:solidFill>
                  <a:schemeClr val="tx1">
                    <a:lumMod val="75000"/>
                    <a:lumOff val="25000"/>
                  </a:schemeClr>
                </a:solidFill>
                <a:sym typeface="+mn-ea"/>
              </a:rPr>
              <a:t>个点</a:t>
            </a:r>
            <a:r>
              <a:rPr lang="en-US" altLang="zh-CN" sz="2267" dirty="0">
                <a:solidFill>
                  <a:schemeClr val="tx1">
                    <a:lumMod val="75000"/>
                    <a:lumOff val="25000"/>
                  </a:schemeClr>
                </a:solidFill>
                <a:sym typeface="+mn-ea"/>
              </a:rPr>
              <a:t>M</a:t>
            </a:r>
            <a:r>
              <a:rPr lang="zh-CN" altLang="en-US" sz="2267" dirty="0">
                <a:solidFill>
                  <a:schemeClr val="tx1">
                    <a:lumMod val="75000"/>
                    <a:lumOff val="25000"/>
                  </a:schemeClr>
                </a:solidFill>
                <a:sym typeface="+mn-ea"/>
              </a:rPr>
              <a:t>条边，找出连通块，然后进行判断。但这种实现思路首先必须保存</a:t>
            </a:r>
            <a:r>
              <a:rPr lang="en-US" altLang="zh-CN" sz="2267" dirty="0">
                <a:solidFill>
                  <a:schemeClr val="tx1">
                    <a:lumMod val="75000"/>
                    <a:lumOff val="25000"/>
                  </a:schemeClr>
                </a:solidFill>
                <a:sym typeface="+mn-ea"/>
              </a:rPr>
              <a:t>M</a:t>
            </a:r>
            <a:r>
              <a:rPr lang="zh-CN" altLang="en-US" sz="2267" dirty="0">
                <a:solidFill>
                  <a:schemeClr val="tx1">
                    <a:lumMod val="75000"/>
                    <a:lumOff val="25000"/>
                  </a:schemeClr>
                </a:solidFill>
                <a:sym typeface="+mn-ea"/>
              </a:rPr>
              <a:t>条边，然后再进行普通的遍历算法，效率显然不高。再进一步考虑，如果把题目的要求改一改，对于边和提问相间输入，即把题目改成：</a:t>
            </a:r>
            <a:endParaRPr lang="zh-CN" altLang="en-US" sz="2267" dirty="0">
              <a:solidFill>
                <a:schemeClr val="tx1">
                  <a:lumMod val="75000"/>
                  <a:lumOff val="25000"/>
                </a:schemeClr>
              </a:solidFill>
            </a:endParaRPr>
          </a:p>
          <a:p>
            <a:pPr algn="l">
              <a:lnSpc>
                <a:spcPct val="100000"/>
              </a:lnSpc>
              <a:spcBef>
                <a:spcPts val="0"/>
              </a:spcBef>
            </a:pPr>
            <a:r>
              <a:rPr lang="zh-CN" altLang="en-US" sz="2267" dirty="0">
                <a:solidFill>
                  <a:schemeClr val="tx1">
                    <a:lumMod val="75000"/>
                    <a:lumOff val="25000"/>
                  </a:schemeClr>
                </a:solidFill>
                <a:sym typeface="+mn-ea"/>
              </a:rPr>
              <a:t>　　第一行是</a:t>
            </a:r>
            <a:r>
              <a:rPr lang="en-US" altLang="zh-CN" sz="2267" dirty="0">
                <a:solidFill>
                  <a:schemeClr val="tx1">
                    <a:lumMod val="75000"/>
                    <a:lumOff val="25000"/>
                  </a:schemeClr>
                </a:solidFill>
                <a:sym typeface="+mn-ea"/>
              </a:rPr>
              <a:t>N</a:t>
            </a:r>
            <a:r>
              <a:rPr lang="zh-CN" altLang="en-US" sz="2267" dirty="0">
                <a:solidFill>
                  <a:schemeClr val="tx1">
                    <a:lumMod val="75000"/>
                    <a:lumOff val="25000"/>
                  </a:schemeClr>
                </a:solidFill>
                <a:sym typeface="+mn-ea"/>
              </a:rPr>
              <a:t>，</a:t>
            </a:r>
            <a:r>
              <a:rPr lang="en-US" altLang="zh-CN" sz="2267" dirty="0">
                <a:solidFill>
                  <a:schemeClr val="tx1">
                    <a:lumMod val="75000"/>
                    <a:lumOff val="25000"/>
                  </a:schemeClr>
                </a:solidFill>
                <a:sym typeface="+mn-ea"/>
              </a:rPr>
              <a:t>M</a:t>
            </a:r>
            <a:r>
              <a:rPr lang="zh-CN" altLang="en-US" sz="2267" dirty="0">
                <a:solidFill>
                  <a:schemeClr val="tx1">
                    <a:lumMod val="75000"/>
                    <a:lumOff val="25000"/>
                  </a:schemeClr>
                </a:solidFill>
                <a:sym typeface="+mn-ea"/>
              </a:rPr>
              <a:t>。</a:t>
            </a:r>
            <a:r>
              <a:rPr lang="en-US" altLang="zh-CN" sz="2267" dirty="0">
                <a:solidFill>
                  <a:schemeClr val="tx1">
                    <a:lumMod val="75000"/>
                    <a:lumOff val="25000"/>
                  </a:schemeClr>
                </a:solidFill>
                <a:sym typeface="+mn-ea"/>
              </a:rPr>
              <a:t>N</a:t>
            </a:r>
            <a:r>
              <a:rPr lang="zh-CN" altLang="en-US" sz="2267" dirty="0">
                <a:solidFill>
                  <a:schemeClr val="tx1">
                    <a:lumMod val="75000"/>
                    <a:lumOff val="25000"/>
                  </a:schemeClr>
                </a:solidFill>
                <a:sym typeface="+mn-ea"/>
              </a:rPr>
              <a:t>为问题涉及的人的个数</a:t>
            </a:r>
            <a:r>
              <a:rPr lang="en-US" altLang="zh-CN" sz="2267" dirty="0">
                <a:solidFill>
                  <a:schemeClr val="tx1">
                    <a:lumMod val="75000"/>
                    <a:lumOff val="25000"/>
                  </a:schemeClr>
                </a:solidFill>
                <a:sym typeface="+mn-ea"/>
              </a:rPr>
              <a:t>(1≤N≤20000)</a:t>
            </a:r>
            <a:r>
              <a:rPr lang="zh-CN" altLang="en-US" sz="2267" dirty="0">
                <a:solidFill>
                  <a:schemeClr val="tx1">
                    <a:lumMod val="75000"/>
                    <a:lumOff val="25000"/>
                  </a:schemeClr>
                </a:solidFill>
                <a:sym typeface="+mn-ea"/>
              </a:rPr>
              <a:t>。这些人的编号为</a:t>
            </a:r>
            <a:r>
              <a:rPr lang="en-US" altLang="zh-CN" sz="2267" dirty="0">
                <a:solidFill>
                  <a:schemeClr val="tx1">
                    <a:lumMod val="75000"/>
                    <a:lumOff val="25000"/>
                  </a:schemeClr>
                </a:solidFill>
                <a:sym typeface="+mn-ea"/>
              </a:rPr>
              <a:t>1,2,3,…, N</a:t>
            </a:r>
            <a:r>
              <a:rPr lang="zh-CN" altLang="en-US" sz="2267" dirty="0">
                <a:solidFill>
                  <a:schemeClr val="tx1">
                    <a:lumMod val="75000"/>
                    <a:lumOff val="25000"/>
                  </a:schemeClr>
                </a:solidFill>
                <a:sym typeface="+mn-ea"/>
              </a:rPr>
              <a:t>。下面有</a:t>
            </a:r>
            <a:r>
              <a:rPr lang="en-US" altLang="zh-CN" sz="2267" dirty="0">
                <a:solidFill>
                  <a:schemeClr val="tx1">
                    <a:lumMod val="75000"/>
                    <a:lumOff val="25000"/>
                  </a:schemeClr>
                </a:solidFill>
                <a:sym typeface="+mn-ea"/>
              </a:rPr>
              <a:t>M</a:t>
            </a:r>
            <a:r>
              <a:rPr lang="zh-CN" altLang="en-US" sz="2267" dirty="0">
                <a:solidFill>
                  <a:schemeClr val="tx1">
                    <a:lumMod val="75000"/>
                    <a:lumOff val="25000"/>
                  </a:schemeClr>
                </a:solidFill>
                <a:sym typeface="+mn-ea"/>
              </a:rPr>
              <a:t>行</a:t>
            </a:r>
            <a:r>
              <a:rPr lang="en-US" altLang="zh-CN" sz="2267" dirty="0">
                <a:solidFill>
                  <a:schemeClr val="tx1">
                    <a:lumMod val="75000"/>
                    <a:lumOff val="25000"/>
                  </a:schemeClr>
                </a:solidFill>
                <a:sym typeface="+mn-ea"/>
              </a:rPr>
              <a:t>(1≤M≤2 000 000)</a:t>
            </a:r>
            <a:r>
              <a:rPr lang="zh-CN" altLang="en-US" sz="2267" dirty="0">
                <a:solidFill>
                  <a:schemeClr val="tx1">
                    <a:lumMod val="75000"/>
                    <a:lumOff val="25000"/>
                  </a:schemeClr>
                </a:solidFill>
                <a:sym typeface="+mn-ea"/>
              </a:rPr>
              <a:t>，每行有三个数</a:t>
            </a:r>
            <a:r>
              <a:rPr lang="en-US" altLang="zh-CN" sz="2267" dirty="0">
                <a:solidFill>
                  <a:schemeClr val="tx1">
                    <a:lumMod val="75000"/>
                    <a:lumOff val="25000"/>
                  </a:schemeClr>
                </a:solidFill>
                <a:sym typeface="+mn-ea"/>
              </a:rPr>
              <a:t>ki,ai, bi</a:t>
            </a:r>
            <a:r>
              <a:rPr lang="zh-CN" altLang="en-US" sz="2267" dirty="0">
                <a:solidFill>
                  <a:schemeClr val="tx1">
                    <a:lumMod val="75000"/>
                    <a:lumOff val="25000"/>
                  </a:schemeClr>
                </a:solidFill>
                <a:sym typeface="+mn-ea"/>
              </a:rPr>
              <a:t>。</a:t>
            </a:r>
            <a:r>
              <a:rPr lang="en-US" altLang="zh-CN" sz="2267" dirty="0">
                <a:solidFill>
                  <a:schemeClr val="tx1">
                    <a:lumMod val="75000"/>
                    <a:lumOff val="25000"/>
                  </a:schemeClr>
                </a:solidFill>
                <a:sym typeface="+mn-ea"/>
              </a:rPr>
              <a:t>ai, bi</a:t>
            </a:r>
            <a:r>
              <a:rPr lang="zh-CN" altLang="en-US" sz="2267" dirty="0">
                <a:solidFill>
                  <a:schemeClr val="tx1">
                    <a:lumMod val="75000"/>
                    <a:lumOff val="25000"/>
                  </a:schemeClr>
                </a:solidFill>
                <a:sym typeface="+mn-ea"/>
              </a:rPr>
              <a:t>表示两个元素，</a:t>
            </a:r>
            <a:r>
              <a:rPr lang="en-US" altLang="zh-CN" sz="2267" dirty="0">
                <a:solidFill>
                  <a:schemeClr val="tx1">
                    <a:lumMod val="75000"/>
                    <a:lumOff val="25000"/>
                  </a:schemeClr>
                </a:solidFill>
                <a:sym typeface="+mn-ea"/>
              </a:rPr>
              <a:t>ki</a:t>
            </a:r>
            <a:r>
              <a:rPr lang="zh-CN" altLang="en-US" sz="2267" dirty="0">
                <a:solidFill>
                  <a:schemeClr val="tx1">
                    <a:lumMod val="75000"/>
                    <a:lumOff val="25000"/>
                  </a:schemeClr>
                </a:solidFill>
                <a:sym typeface="+mn-ea"/>
              </a:rPr>
              <a:t>为</a:t>
            </a:r>
            <a:r>
              <a:rPr lang="en-US" altLang="zh-CN" sz="2267" dirty="0">
                <a:solidFill>
                  <a:schemeClr val="tx1">
                    <a:lumMod val="75000"/>
                    <a:lumOff val="25000"/>
                  </a:schemeClr>
                </a:solidFill>
                <a:sym typeface="+mn-ea"/>
              </a:rPr>
              <a:t>0</a:t>
            </a:r>
            <a:r>
              <a:rPr lang="zh-CN" altLang="en-US" sz="2267" dirty="0">
                <a:solidFill>
                  <a:schemeClr val="tx1">
                    <a:lumMod val="75000"/>
                    <a:lumOff val="25000"/>
                  </a:schemeClr>
                </a:solidFill>
                <a:sym typeface="+mn-ea"/>
              </a:rPr>
              <a:t>或</a:t>
            </a:r>
            <a:r>
              <a:rPr lang="en-US" altLang="zh-CN" sz="2267" dirty="0">
                <a:solidFill>
                  <a:schemeClr val="tx1">
                    <a:lumMod val="75000"/>
                    <a:lumOff val="25000"/>
                  </a:schemeClr>
                </a:solidFill>
                <a:sym typeface="+mn-ea"/>
              </a:rPr>
              <a:t>1</a:t>
            </a:r>
            <a:r>
              <a:rPr lang="zh-CN" altLang="en-US" sz="2267" dirty="0">
                <a:solidFill>
                  <a:schemeClr val="tx1">
                    <a:lumMod val="75000"/>
                    <a:lumOff val="25000"/>
                  </a:schemeClr>
                </a:solidFill>
                <a:sym typeface="+mn-ea"/>
              </a:rPr>
              <a:t>，</a:t>
            </a:r>
            <a:r>
              <a:rPr lang="en-US" altLang="zh-CN" sz="2267" dirty="0">
                <a:solidFill>
                  <a:schemeClr val="tx1">
                    <a:lumMod val="75000"/>
                    <a:lumOff val="25000"/>
                  </a:schemeClr>
                </a:solidFill>
                <a:sym typeface="+mn-ea"/>
              </a:rPr>
              <a:t>ki</a:t>
            </a:r>
            <a:r>
              <a:rPr lang="zh-CN" altLang="en-US" sz="2267" dirty="0">
                <a:solidFill>
                  <a:schemeClr val="tx1">
                    <a:lumMod val="75000"/>
                    <a:lumOff val="25000"/>
                  </a:schemeClr>
                </a:solidFill>
                <a:sym typeface="+mn-ea"/>
              </a:rPr>
              <a:t>为</a:t>
            </a:r>
            <a:r>
              <a:rPr lang="en-US" altLang="zh-CN" sz="2267" dirty="0">
                <a:solidFill>
                  <a:schemeClr val="tx1">
                    <a:lumMod val="75000"/>
                    <a:lumOff val="25000"/>
                  </a:schemeClr>
                </a:solidFill>
                <a:sym typeface="+mn-ea"/>
              </a:rPr>
              <a:t>1</a:t>
            </a:r>
            <a:r>
              <a:rPr lang="zh-CN" altLang="en-US" sz="2267" dirty="0">
                <a:solidFill>
                  <a:schemeClr val="tx1">
                    <a:lumMod val="75000"/>
                    <a:lumOff val="25000"/>
                  </a:schemeClr>
                </a:solidFill>
                <a:sym typeface="+mn-ea"/>
              </a:rPr>
              <a:t>时表示这是一条边的信息，即</a:t>
            </a:r>
            <a:r>
              <a:rPr lang="en-US" altLang="zh-CN" sz="2267" dirty="0">
                <a:solidFill>
                  <a:schemeClr val="tx1">
                    <a:lumMod val="75000"/>
                    <a:lumOff val="25000"/>
                  </a:schemeClr>
                </a:solidFill>
                <a:sym typeface="+mn-ea"/>
              </a:rPr>
              <a:t>ai, bi</a:t>
            </a:r>
            <a:r>
              <a:rPr lang="zh-CN" altLang="en-US" sz="2267" dirty="0">
                <a:solidFill>
                  <a:schemeClr val="tx1">
                    <a:lumMod val="75000"/>
                    <a:lumOff val="25000"/>
                  </a:schemeClr>
                </a:solidFill>
                <a:sym typeface="+mn-ea"/>
              </a:rPr>
              <a:t>是亲戚关系；</a:t>
            </a:r>
            <a:r>
              <a:rPr lang="en-US" altLang="zh-CN" sz="2267" dirty="0">
                <a:solidFill>
                  <a:schemeClr val="tx1">
                    <a:lumMod val="75000"/>
                    <a:lumOff val="25000"/>
                  </a:schemeClr>
                </a:solidFill>
                <a:sym typeface="+mn-ea"/>
              </a:rPr>
              <a:t>ki</a:t>
            </a:r>
            <a:r>
              <a:rPr lang="zh-CN" altLang="en-US" sz="2267" dirty="0">
                <a:solidFill>
                  <a:schemeClr val="tx1">
                    <a:lumMod val="75000"/>
                    <a:lumOff val="25000"/>
                  </a:schemeClr>
                </a:solidFill>
                <a:sym typeface="+mn-ea"/>
              </a:rPr>
              <a:t>为</a:t>
            </a:r>
            <a:r>
              <a:rPr lang="en-US" altLang="zh-CN" sz="2267" dirty="0">
                <a:solidFill>
                  <a:schemeClr val="tx1">
                    <a:lumMod val="75000"/>
                    <a:lumOff val="25000"/>
                  </a:schemeClr>
                </a:solidFill>
                <a:sym typeface="+mn-ea"/>
              </a:rPr>
              <a:t>0</a:t>
            </a:r>
            <a:r>
              <a:rPr lang="zh-CN" altLang="en-US" sz="2267" dirty="0">
                <a:solidFill>
                  <a:schemeClr val="tx1">
                    <a:lumMod val="75000"/>
                    <a:lumOff val="25000"/>
                  </a:schemeClr>
                </a:solidFill>
                <a:sym typeface="+mn-ea"/>
              </a:rPr>
              <a:t>时表示是一个提问，根据此行以前所得到的信息，判断</a:t>
            </a:r>
            <a:r>
              <a:rPr lang="en-US" altLang="zh-CN" sz="2267" dirty="0">
                <a:solidFill>
                  <a:schemeClr val="tx1">
                    <a:lumMod val="75000"/>
                    <a:lumOff val="25000"/>
                  </a:schemeClr>
                </a:solidFill>
                <a:sym typeface="+mn-ea"/>
              </a:rPr>
              <a:t>ai, bi</a:t>
            </a:r>
            <a:r>
              <a:rPr lang="zh-CN" altLang="en-US" sz="2267" dirty="0">
                <a:solidFill>
                  <a:schemeClr val="tx1">
                    <a:lumMod val="75000"/>
                    <a:lumOff val="25000"/>
                  </a:schemeClr>
                </a:solidFill>
                <a:sym typeface="+mn-ea"/>
              </a:rPr>
              <a:t>是否亲戚，对于每条提问回答</a:t>
            </a:r>
            <a:r>
              <a:rPr lang="en-US" altLang="zh-CN" sz="2267" dirty="0">
                <a:solidFill>
                  <a:schemeClr val="tx1">
                    <a:lumMod val="75000"/>
                    <a:lumOff val="25000"/>
                  </a:schemeClr>
                </a:solidFill>
                <a:sym typeface="+mn-ea"/>
              </a:rPr>
              <a:t>Yes</a:t>
            </a:r>
            <a:r>
              <a:rPr lang="zh-CN" altLang="en-US" sz="2267" dirty="0">
                <a:solidFill>
                  <a:schemeClr val="tx1">
                    <a:lumMod val="75000"/>
                    <a:lumOff val="25000"/>
                  </a:schemeClr>
                </a:solidFill>
                <a:sym typeface="+mn-ea"/>
              </a:rPr>
              <a:t>或者</a:t>
            </a:r>
            <a:r>
              <a:rPr lang="en-US" altLang="zh-CN" sz="2267" dirty="0">
                <a:solidFill>
                  <a:schemeClr val="tx1">
                    <a:lumMod val="75000"/>
                    <a:lumOff val="25000"/>
                  </a:schemeClr>
                </a:solidFill>
                <a:sym typeface="+mn-ea"/>
              </a:rPr>
              <a:t>No</a:t>
            </a:r>
            <a:r>
              <a:rPr lang="zh-CN" altLang="en-US" sz="2267" dirty="0">
                <a:solidFill>
                  <a:schemeClr val="tx1">
                    <a:lumMod val="75000"/>
                    <a:lumOff val="25000"/>
                  </a:schemeClr>
                </a:solidFill>
                <a:sym typeface="+mn-ea"/>
              </a:rPr>
              <a:t>。</a:t>
            </a:r>
            <a:endParaRPr lang="zh-CN" altLang="en-US" sz="2267" dirty="0">
              <a:solidFill>
                <a:schemeClr val="tx1">
                  <a:lumMod val="75000"/>
                  <a:lumOff val="25000"/>
                </a:schemeClr>
              </a:solidFill>
            </a:endParaRPr>
          </a:p>
          <a:p>
            <a:pPr algn="l">
              <a:lnSpc>
                <a:spcPct val="100000"/>
              </a:lnSpc>
              <a:spcBef>
                <a:spcPts val="0"/>
              </a:spcBef>
            </a:pPr>
            <a:r>
              <a:rPr lang="zh-CN" altLang="en-US" sz="2267" dirty="0">
                <a:solidFill>
                  <a:schemeClr val="tx1">
                    <a:lumMod val="75000"/>
                    <a:lumOff val="25000"/>
                  </a:schemeClr>
                </a:solidFill>
                <a:sym typeface="+mn-ea"/>
              </a:rPr>
              <a:t>        这个问题比原问题更复杂些，需要在任何时候回答提问的两个人的关系，并且对于信息提示还要能立即合并两个连通块。采用连通图思想显然在实现上就有所困难，因为要表示人与人之间的关系。</a:t>
            </a:r>
            <a:endParaRPr lang="zh-CN" altLang="en-US" sz="2267" dirty="0">
              <a:solidFill>
                <a:schemeClr val="tx1">
                  <a:lumMod val="75000"/>
                  <a:lumOff val="25000"/>
                </a:schemeClr>
              </a:solidFill>
            </a:endParaRPr>
          </a:p>
          <a:p>
            <a:pPr algn="l">
              <a:lnSpc>
                <a:spcPct val="100000"/>
              </a:lnSpc>
              <a:spcBef>
                <a:spcPts val="0"/>
              </a:spcBef>
            </a:pPr>
            <a:endParaRPr lang="zh-CN" altLang="en-US" sz="2267" dirty="0">
              <a:solidFill>
                <a:schemeClr val="accent1">
                  <a:lumMod val="50000"/>
                </a:schemeClr>
              </a:solidFill>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46980" y="911706"/>
            <a:ext cx="11221566" cy="5489093"/>
          </a:xfrm>
        </p:spPr>
        <p:txBody>
          <a:bodyPr>
            <a:noAutofit/>
          </a:bodyPr>
          <a:lstStyle/>
          <a:p>
            <a:pPr algn="l">
              <a:lnSpc>
                <a:spcPct val="80000"/>
              </a:lnSpc>
              <a:buNone/>
            </a:pPr>
            <a:r>
              <a:rPr lang="zh-CN" altLang="en-US" sz="2000" dirty="0">
                <a:solidFill>
                  <a:schemeClr val="tx1">
                    <a:lumMod val="75000"/>
                    <a:lumOff val="25000"/>
                  </a:schemeClr>
                </a:solidFill>
                <a:sym typeface="+mn-ea"/>
              </a:rPr>
              <a:t>用集合的思路，对于每个人建立一个集合，开始的时候集合元素是这个人本身，表示开始时不知道任何人是他的亲戚。以后每次给出一个亲戚关系时，就将两个集合合并。这样实时地得到了在当前状态下的集合关系。如果有提问，即在当前得到的结果中看两元素是否属于同一集合。对于样例数据的解释如下图</a:t>
            </a:r>
            <a:r>
              <a:rPr lang="en-US" altLang="zh-CN" sz="2000">
                <a:solidFill>
                  <a:schemeClr val="tx1">
                    <a:lumMod val="75000"/>
                    <a:lumOff val="25000"/>
                  </a:schemeClr>
                </a:solidFill>
                <a:sym typeface="+mn-ea"/>
              </a:rPr>
              <a:t>1</a:t>
            </a:r>
            <a:r>
              <a:rPr lang="zh-CN" altLang="en-US" sz="2000">
                <a:solidFill>
                  <a:schemeClr val="tx1">
                    <a:lumMod val="75000"/>
                    <a:lumOff val="25000"/>
                  </a:schemeClr>
                </a:solidFill>
                <a:sym typeface="+mn-ea"/>
              </a:rPr>
              <a:t>：</a:t>
            </a:r>
            <a:endParaRPr lang="zh-CN" altLang="en-US" sz="2000" dirty="0">
              <a:solidFill>
                <a:schemeClr val="tx1">
                  <a:lumMod val="75000"/>
                  <a:lumOff val="25000"/>
                </a:schemeClr>
              </a:solidFill>
            </a:endParaRPr>
          </a:p>
          <a:p>
            <a:pPr algn="l">
              <a:lnSpc>
                <a:spcPct val="80000"/>
              </a:lnSpc>
              <a:buNone/>
            </a:pPr>
            <a:r>
              <a:rPr lang="zh-CN" altLang="en-US" sz="2000" dirty="0">
                <a:solidFill>
                  <a:schemeClr val="tx1">
                    <a:lumMod val="75000"/>
                    <a:lumOff val="25000"/>
                  </a:schemeClr>
                </a:solidFill>
                <a:sym typeface="+mn-ea"/>
              </a:rPr>
              <a:t> 输入关系         </a:t>
            </a:r>
            <a:r>
              <a:rPr lang="en-US" altLang="zh-CN" sz="2000" dirty="0">
                <a:solidFill>
                  <a:schemeClr val="tx1">
                    <a:lumMod val="75000"/>
                    <a:lumOff val="25000"/>
                  </a:schemeClr>
                </a:solidFill>
                <a:sym typeface="+mn-ea"/>
              </a:rPr>
              <a:t>	</a:t>
            </a:r>
            <a:r>
              <a:rPr lang="zh-CN" altLang="en-US" sz="2000" dirty="0">
                <a:solidFill>
                  <a:schemeClr val="tx1">
                    <a:lumMod val="75000"/>
                    <a:lumOff val="25000"/>
                  </a:schemeClr>
                </a:solidFill>
                <a:sym typeface="+mn-ea"/>
              </a:rPr>
              <a:t>分离集合</a:t>
            </a:r>
            <a:endParaRPr lang="zh-CN" altLang="en-US" sz="2000" dirty="0">
              <a:solidFill>
                <a:schemeClr val="tx1">
                  <a:lumMod val="75000"/>
                  <a:lumOff val="25000"/>
                </a:schemeClr>
              </a:solidFill>
            </a:endParaRPr>
          </a:p>
          <a:p>
            <a:pPr algn="l">
              <a:lnSpc>
                <a:spcPct val="80000"/>
              </a:lnSpc>
              <a:buNone/>
            </a:pPr>
            <a:r>
              <a:rPr lang="zh-CN" altLang="en-US" sz="2000" dirty="0">
                <a:solidFill>
                  <a:schemeClr val="tx1">
                    <a:lumMod val="75000"/>
                    <a:lumOff val="25000"/>
                  </a:schemeClr>
                </a:solidFill>
                <a:sym typeface="+mn-ea"/>
              </a:rPr>
              <a:t> 初始状态         </a:t>
            </a:r>
            <a:r>
              <a:rPr lang="en-US" altLang="zh-CN" sz="2000" dirty="0">
                <a:solidFill>
                  <a:schemeClr val="tx1">
                    <a:lumMod val="75000"/>
                    <a:lumOff val="25000"/>
                  </a:schemeClr>
                </a:solidFill>
                <a:sym typeface="+mn-ea"/>
              </a:rPr>
              <a:t>	{1}{2}{3}{4}{5}{6}{7}{8}{9}{10}</a:t>
            </a:r>
            <a:endParaRPr lang="zh-CN" altLang="en-US" sz="2000" dirty="0">
              <a:solidFill>
                <a:schemeClr val="tx1">
                  <a:lumMod val="75000"/>
                  <a:lumOff val="25000"/>
                </a:schemeClr>
              </a:solidFill>
            </a:endParaRPr>
          </a:p>
          <a:p>
            <a:pPr algn="l">
              <a:lnSpc>
                <a:spcPct val="80000"/>
              </a:lnSpc>
              <a:buNone/>
            </a:pPr>
            <a:r>
              <a:rPr lang="en-US" altLang="zh-CN" sz="2000" dirty="0">
                <a:solidFill>
                  <a:schemeClr val="tx1">
                    <a:lumMod val="75000"/>
                    <a:lumOff val="25000"/>
                  </a:schemeClr>
                </a:solidFill>
                <a:sym typeface="+mn-ea"/>
              </a:rPr>
              <a:t>(2,4)		{1}{2,4}{3}{5}{6}{7}{8}{9}{10}</a:t>
            </a:r>
            <a:endParaRPr lang="zh-CN" altLang="en-US" sz="2000" dirty="0">
              <a:solidFill>
                <a:schemeClr val="tx1">
                  <a:lumMod val="75000"/>
                  <a:lumOff val="25000"/>
                </a:schemeClr>
              </a:solidFill>
            </a:endParaRPr>
          </a:p>
          <a:p>
            <a:pPr algn="l">
              <a:lnSpc>
                <a:spcPct val="80000"/>
              </a:lnSpc>
              <a:buNone/>
            </a:pPr>
            <a:r>
              <a:rPr lang="en-US" altLang="zh-CN" sz="2000" dirty="0">
                <a:solidFill>
                  <a:schemeClr val="tx1">
                    <a:lumMod val="75000"/>
                    <a:lumOff val="25000"/>
                  </a:schemeClr>
                </a:solidFill>
                <a:sym typeface="+mn-ea"/>
              </a:rPr>
              <a:t>(5,7)       </a:t>
            </a:r>
            <a:r>
              <a:rPr lang="en-US" altLang="zh-CN" sz="2000">
                <a:solidFill>
                  <a:schemeClr val="tx1">
                    <a:lumMod val="75000"/>
                    <a:lumOff val="25000"/>
                  </a:schemeClr>
                </a:solidFill>
                <a:sym typeface="+mn-ea"/>
              </a:rPr>
              <a:t>	{</a:t>
            </a:r>
            <a:r>
              <a:rPr lang="en-US" altLang="zh-CN" sz="2000" dirty="0">
                <a:solidFill>
                  <a:schemeClr val="tx1">
                    <a:lumMod val="75000"/>
                    <a:lumOff val="25000"/>
                  </a:schemeClr>
                </a:solidFill>
                <a:sym typeface="+mn-ea"/>
              </a:rPr>
              <a:t>1}{2,4}{3}{5,7}{6}{8}{9}{10}</a:t>
            </a:r>
            <a:endParaRPr lang="zh-CN" altLang="en-US" sz="2000" dirty="0">
              <a:solidFill>
                <a:schemeClr val="tx1">
                  <a:lumMod val="75000"/>
                  <a:lumOff val="25000"/>
                </a:schemeClr>
              </a:solidFill>
            </a:endParaRPr>
          </a:p>
          <a:p>
            <a:pPr algn="l">
              <a:lnSpc>
                <a:spcPct val="80000"/>
              </a:lnSpc>
              <a:buNone/>
            </a:pPr>
            <a:r>
              <a:rPr lang="en-US" altLang="zh-CN" sz="2000" dirty="0">
                <a:solidFill>
                  <a:schemeClr val="tx1">
                    <a:lumMod val="75000"/>
                    <a:lumOff val="25000"/>
                  </a:schemeClr>
                </a:solidFill>
                <a:sym typeface="+mn-ea"/>
              </a:rPr>
              <a:t>(1,3)	   	{1,3}{2,4}{5,7}{6}{8}{9}{10}</a:t>
            </a:r>
            <a:endParaRPr lang="zh-CN" altLang="en-US" sz="2000" dirty="0">
              <a:solidFill>
                <a:schemeClr val="tx1">
                  <a:lumMod val="75000"/>
                  <a:lumOff val="25000"/>
                </a:schemeClr>
              </a:solidFill>
            </a:endParaRPr>
          </a:p>
          <a:p>
            <a:pPr algn="l">
              <a:lnSpc>
                <a:spcPct val="80000"/>
              </a:lnSpc>
              <a:buNone/>
            </a:pPr>
            <a:r>
              <a:rPr lang="en-US" altLang="zh-CN" sz="2000" dirty="0">
                <a:solidFill>
                  <a:schemeClr val="tx1">
                    <a:lumMod val="75000"/>
                    <a:lumOff val="25000"/>
                  </a:schemeClr>
                </a:solidFill>
                <a:sym typeface="+mn-ea"/>
              </a:rPr>
              <a:t>(8,9)       </a:t>
            </a:r>
            <a:r>
              <a:rPr lang="en-US" altLang="zh-CN" sz="2000">
                <a:solidFill>
                  <a:schemeClr val="tx1">
                    <a:lumMod val="75000"/>
                    <a:lumOff val="25000"/>
                  </a:schemeClr>
                </a:solidFill>
                <a:sym typeface="+mn-ea"/>
              </a:rPr>
              <a:t>	{</a:t>
            </a:r>
            <a:r>
              <a:rPr lang="en-US" altLang="zh-CN" sz="2000" dirty="0">
                <a:solidFill>
                  <a:schemeClr val="tx1">
                    <a:lumMod val="75000"/>
                    <a:lumOff val="25000"/>
                  </a:schemeClr>
                </a:solidFill>
                <a:sym typeface="+mn-ea"/>
              </a:rPr>
              <a:t>1,3}{2,4}{5,7}{6}{8,9}{10}</a:t>
            </a:r>
            <a:endParaRPr lang="zh-CN" altLang="en-US" sz="2000" dirty="0">
              <a:solidFill>
                <a:schemeClr val="tx1">
                  <a:lumMod val="75000"/>
                  <a:lumOff val="25000"/>
                </a:schemeClr>
              </a:solidFill>
            </a:endParaRPr>
          </a:p>
          <a:p>
            <a:pPr algn="l">
              <a:lnSpc>
                <a:spcPct val="80000"/>
              </a:lnSpc>
              <a:buNone/>
            </a:pPr>
            <a:r>
              <a:rPr lang="en-US" altLang="zh-CN" sz="2000" dirty="0">
                <a:solidFill>
                  <a:schemeClr val="tx1">
                    <a:lumMod val="75000"/>
                    <a:lumOff val="25000"/>
                  </a:schemeClr>
                </a:solidFill>
                <a:sym typeface="+mn-ea"/>
              </a:rPr>
              <a:t>(1,2)       </a:t>
            </a:r>
            <a:r>
              <a:rPr lang="en-US" altLang="zh-CN" sz="2000">
                <a:solidFill>
                  <a:schemeClr val="tx1">
                    <a:lumMod val="75000"/>
                    <a:lumOff val="25000"/>
                  </a:schemeClr>
                </a:solidFill>
                <a:sym typeface="+mn-ea"/>
              </a:rPr>
              <a:t>	{</a:t>
            </a:r>
            <a:r>
              <a:rPr lang="en-US" altLang="zh-CN" sz="2000" dirty="0">
                <a:solidFill>
                  <a:schemeClr val="tx1">
                    <a:lumMod val="75000"/>
                    <a:lumOff val="25000"/>
                  </a:schemeClr>
                </a:solidFill>
                <a:sym typeface="+mn-ea"/>
              </a:rPr>
              <a:t>1,2,3,4}{5,7}{6}{8,9}{10}</a:t>
            </a:r>
            <a:endParaRPr lang="zh-CN" altLang="en-US" sz="2000" dirty="0">
              <a:solidFill>
                <a:schemeClr val="tx1">
                  <a:lumMod val="75000"/>
                  <a:lumOff val="25000"/>
                </a:schemeClr>
              </a:solidFill>
            </a:endParaRPr>
          </a:p>
          <a:p>
            <a:pPr algn="l">
              <a:lnSpc>
                <a:spcPct val="80000"/>
              </a:lnSpc>
              <a:buNone/>
            </a:pPr>
            <a:r>
              <a:rPr lang="en-US" altLang="zh-CN" sz="2000" dirty="0">
                <a:solidFill>
                  <a:schemeClr val="tx1">
                    <a:lumMod val="75000"/>
                    <a:lumOff val="25000"/>
                  </a:schemeClr>
                </a:solidFill>
                <a:sym typeface="+mn-ea"/>
              </a:rPr>
              <a:t>(5,6)       </a:t>
            </a:r>
            <a:r>
              <a:rPr lang="en-US" altLang="zh-CN" sz="2000">
                <a:solidFill>
                  <a:schemeClr val="tx1">
                    <a:lumMod val="75000"/>
                    <a:lumOff val="25000"/>
                  </a:schemeClr>
                </a:solidFill>
                <a:sym typeface="+mn-ea"/>
              </a:rPr>
              <a:t>	{</a:t>
            </a:r>
            <a:r>
              <a:rPr lang="en-US" altLang="zh-CN" sz="2000" dirty="0">
                <a:solidFill>
                  <a:schemeClr val="tx1">
                    <a:lumMod val="75000"/>
                    <a:lumOff val="25000"/>
                  </a:schemeClr>
                </a:solidFill>
                <a:sym typeface="+mn-ea"/>
              </a:rPr>
              <a:t>1,2,3,4}{5,6,7}{8,9}{10}</a:t>
            </a:r>
            <a:endParaRPr lang="zh-CN" altLang="en-US" sz="2000" dirty="0">
              <a:solidFill>
                <a:schemeClr val="tx1">
                  <a:lumMod val="75000"/>
                  <a:lumOff val="25000"/>
                </a:schemeClr>
              </a:solidFill>
            </a:endParaRPr>
          </a:p>
          <a:p>
            <a:pPr algn="l">
              <a:lnSpc>
                <a:spcPct val="80000"/>
              </a:lnSpc>
              <a:buNone/>
            </a:pPr>
            <a:r>
              <a:rPr lang="en-US" altLang="zh-CN" sz="2000" dirty="0">
                <a:solidFill>
                  <a:schemeClr val="tx1">
                    <a:lumMod val="75000"/>
                    <a:lumOff val="25000"/>
                  </a:schemeClr>
                </a:solidFill>
                <a:sym typeface="+mn-ea"/>
              </a:rPr>
              <a:t>(2,3)       </a:t>
            </a:r>
            <a:r>
              <a:rPr lang="en-US" altLang="zh-CN" sz="2000">
                <a:solidFill>
                  <a:schemeClr val="tx1">
                    <a:lumMod val="75000"/>
                    <a:lumOff val="25000"/>
                  </a:schemeClr>
                </a:solidFill>
                <a:sym typeface="+mn-ea"/>
              </a:rPr>
              <a:t>	{</a:t>
            </a:r>
            <a:r>
              <a:rPr lang="en-US" altLang="zh-CN" sz="2000" dirty="0">
                <a:solidFill>
                  <a:schemeClr val="tx1">
                    <a:lumMod val="75000"/>
                    <a:lumOff val="25000"/>
                  </a:schemeClr>
                </a:solidFill>
                <a:sym typeface="+mn-ea"/>
              </a:rPr>
              <a:t>1,2,3,4}{5,6,7}{8,9}{</a:t>
            </a:r>
            <a:r>
              <a:rPr lang="en-US" altLang="zh-CN" sz="2000">
                <a:solidFill>
                  <a:schemeClr val="tx1">
                    <a:lumMod val="75000"/>
                    <a:lumOff val="25000"/>
                  </a:schemeClr>
                </a:solidFill>
                <a:sym typeface="+mn-ea"/>
              </a:rPr>
              <a:t>10}</a:t>
            </a:r>
            <a:endParaRPr lang="zh-CN" altLang="en-US" sz="2000" dirty="0">
              <a:solidFill>
                <a:schemeClr val="tx1">
                  <a:lumMod val="75000"/>
                  <a:lumOff val="25000"/>
                </a:schemeClr>
              </a:solidFill>
            </a:endParaRPr>
          </a:p>
          <a:p>
            <a:pPr algn="l">
              <a:lnSpc>
                <a:spcPct val="80000"/>
              </a:lnSpc>
              <a:buNone/>
            </a:pPr>
            <a:r>
              <a:rPr lang="zh-CN" altLang="en-US" sz="2000">
                <a:solidFill>
                  <a:schemeClr val="tx1">
                    <a:lumMod val="75000"/>
                    <a:lumOff val="25000"/>
                  </a:schemeClr>
                </a:solidFill>
                <a:sym typeface="+mn-ea"/>
              </a:rPr>
              <a:t>　　可以</a:t>
            </a:r>
            <a:r>
              <a:rPr lang="zh-CN" altLang="en-US" sz="2000" dirty="0">
                <a:solidFill>
                  <a:schemeClr val="tx1">
                    <a:lumMod val="75000"/>
                    <a:lumOff val="25000"/>
                  </a:schemeClr>
                </a:solidFill>
                <a:sym typeface="+mn-ea"/>
              </a:rPr>
              <a:t>看出，操作是在集合的基础上进行的，没有必要保存所有的边，而且每一步得到的划分方式是动态的。</a:t>
            </a:r>
            <a:endParaRPr lang="zh-CN" altLang="en-US" sz="2000" dirty="0">
              <a:solidFill>
                <a:schemeClr val="tx1">
                  <a:lumMod val="75000"/>
                  <a:lumOff val="25000"/>
                </a:schemeClr>
              </a:solidFill>
            </a:endParaRPr>
          </a:p>
          <a:p>
            <a:pPr algn="l">
              <a:lnSpc>
                <a:spcPct val="80000"/>
              </a:lnSpc>
              <a:buNone/>
            </a:pPr>
            <a:r>
              <a:rPr lang="zh-CN" altLang="en-US" sz="2000" dirty="0">
                <a:solidFill>
                  <a:schemeClr val="tx1">
                    <a:lumMod val="75000"/>
                    <a:lumOff val="25000"/>
                  </a:schemeClr>
                </a:solidFill>
                <a:sym typeface="+mn-ea"/>
              </a:rPr>
              <a:t>　　那么，如何来实现以上的算法思想呢？我们就用到并查集。</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48425" y="953886"/>
            <a:ext cx="11014517" cy="5280660"/>
          </a:xfrm>
        </p:spPr>
        <p:txBody>
          <a:bodyPr>
            <a:noAutofit/>
          </a:bodyPr>
          <a:lstStyle/>
          <a:p>
            <a:pPr algn="l">
              <a:spcBef>
                <a:spcPts val="0"/>
              </a:spcBef>
            </a:pPr>
            <a:r>
              <a:rPr lang="en-US" altLang="zh-CN">
                <a:solidFill>
                  <a:schemeClr val="tx1">
                    <a:lumMod val="75000"/>
                    <a:lumOff val="25000"/>
                  </a:schemeClr>
                </a:solidFill>
                <a:sym typeface="+mn-ea"/>
              </a:rPr>
              <a:t>       其实并查集顾名思义就是有</a:t>
            </a:r>
            <a:r>
              <a:rPr lang="en-US" altLang="zh-CN" dirty="0">
                <a:solidFill>
                  <a:schemeClr val="tx1">
                    <a:lumMod val="75000"/>
                    <a:lumOff val="25000"/>
                  </a:schemeClr>
                </a:solidFill>
                <a:sym typeface="+mn-ea"/>
              </a:rPr>
              <a:t>“</a:t>
            </a:r>
            <a:r>
              <a:rPr lang="en-US" altLang="zh-CN" dirty="0">
                <a:solidFill>
                  <a:srgbClr val="FF0000"/>
                </a:solidFill>
                <a:sym typeface="+mn-ea"/>
              </a:rPr>
              <a:t>合并集合</a:t>
            </a:r>
            <a:r>
              <a:rPr lang="en-US" altLang="zh-CN" dirty="0">
                <a:solidFill>
                  <a:schemeClr val="tx1">
                    <a:lumMod val="75000"/>
                    <a:lumOff val="25000"/>
                  </a:schemeClr>
                </a:solidFill>
                <a:sym typeface="+mn-ea"/>
              </a:rPr>
              <a:t>”和“</a:t>
            </a:r>
            <a:r>
              <a:rPr lang="en-US" altLang="zh-CN" dirty="0">
                <a:solidFill>
                  <a:srgbClr val="FF0000"/>
                </a:solidFill>
                <a:sym typeface="+mn-ea"/>
              </a:rPr>
              <a:t>查找集合中的元素</a:t>
            </a:r>
            <a:r>
              <a:rPr lang="en-US" altLang="zh-CN" dirty="0">
                <a:solidFill>
                  <a:schemeClr val="tx1">
                    <a:lumMod val="75000"/>
                    <a:lumOff val="25000"/>
                  </a:schemeClr>
                </a:solidFill>
                <a:sym typeface="+mn-ea"/>
              </a:rPr>
              <a:t>”两种操作的关于数据结构的一种算法。它所处理的是“集合”之间的关系，即动态地维护和处理集合元素之间复杂的关系，当给出两个元素的一个无序对(a,b)时，需要快速“合并”a和b分别所在的集合，这其间需要反复“查找”某元素所在的集合。“在这种</a:t>
            </a:r>
            <a:r>
              <a:rPr lang="zh-CN" altLang="en-US" dirty="0">
                <a:solidFill>
                  <a:schemeClr val="tx1">
                    <a:lumMod val="75000"/>
                    <a:lumOff val="25000"/>
                  </a:schemeClr>
                </a:solidFill>
                <a:sym typeface="+mn-ea"/>
              </a:rPr>
              <a:t>算法</a:t>
            </a:r>
            <a:r>
              <a:rPr lang="en-US" altLang="zh-CN" dirty="0">
                <a:solidFill>
                  <a:schemeClr val="tx1">
                    <a:lumMod val="75000"/>
                    <a:lumOff val="25000"/>
                  </a:schemeClr>
                </a:solidFill>
                <a:sym typeface="+mn-ea"/>
              </a:rPr>
              <a:t>中，n个不同的元素被分为若干组。每组是一个集合，这种集合叫做分离集合（disjoint set）。并查集支持查找一个元素所属的集合以及两个元素各自所属的集合的合并。</a:t>
            </a:r>
            <a:endParaRPr lang="en-US" altLang="zh-CN" dirty="0">
              <a:solidFill>
                <a:schemeClr val="tx1">
                  <a:lumMod val="75000"/>
                  <a:lumOff val="25000"/>
                </a:schemeClr>
              </a:solidFill>
            </a:endParaRPr>
          </a:p>
          <a:p>
            <a:pPr algn="l">
              <a:spcBef>
                <a:spcPts val="0"/>
              </a:spcBef>
            </a:pPr>
            <a:r>
              <a:rPr lang="en-US" altLang="zh-CN" dirty="0">
                <a:solidFill>
                  <a:schemeClr val="tx1">
                    <a:lumMod val="75000"/>
                    <a:lumOff val="25000"/>
                  </a:schemeClr>
                </a:solidFill>
                <a:sym typeface="+mn-ea"/>
              </a:rPr>
              <a:t>　　例如，有这样的问题：初始时n个元素分属不同的n个集合，通过不断的给出元素间的联系，要求实时的统计元素间的关系（是否存在直接或间接的联系）。这时就有了并查集的用武之地了。元素间是否有联系，只要判断两个元素是否属于同一个集合；而给出元素间的联系，建立这种联系，则只需合并两个元素各自所属的集合。这些操作都是并查集所提供的。</a:t>
            </a:r>
            <a:endParaRPr lang="en-US" altLang="zh-CN" dirty="0">
              <a:solidFill>
                <a:schemeClr val="tx1">
                  <a:lumMod val="75000"/>
                  <a:lumOff val="25000"/>
                </a:schemeClr>
              </a:solidFill>
            </a:endParaRPr>
          </a:p>
          <a:p>
            <a:pPr algn="l">
              <a:spcBef>
                <a:spcPts val="0"/>
              </a:spcBef>
            </a:pPr>
            <a:r>
              <a:rPr lang="en-US" altLang="zh-CN" dirty="0">
                <a:solidFill>
                  <a:schemeClr val="tx1">
                    <a:lumMod val="75000"/>
                    <a:lumOff val="25000"/>
                  </a:schemeClr>
                </a:solidFill>
                <a:sym typeface="+mn-ea"/>
              </a:rPr>
              <a:t>　  并查集本身不具有结构，必须借助一定的数据结构以得到支持和实现。数据结构的选择是一个重要的环节，选择不同的数据结构可能会在查找和合并的操作效率上有很大的差别，但操作实现都比较简单高效。并查集的数据结构实现方法很多，数组实现、链表实现和树实现。一般用的比较多的是数组实现。</a:t>
            </a:r>
            <a:endParaRPr lang="en-US" altLang="zh-CN" dirty="0">
              <a:solidFill>
                <a:schemeClr val="tx1">
                  <a:lumMod val="75000"/>
                  <a:lumOff val="25000"/>
                </a:schemeClr>
              </a:solidFill>
            </a:endParaRPr>
          </a:p>
          <a:p>
            <a:pPr algn="l"/>
            <a:endParaRPr lang="en-US" altLang="zh-CN" sz="2133" dirty="0">
              <a:solidFill>
                <a:schemeClr val="accent1">
                  <a:lumMod val="50000"/>
                </a:schemeClr>
              </a:solidFill>
              <a:sym typeface="+mn-ea"/>
            </a:endParaRPr>
          </a:p>
        </p:txBody>
      </p:sp>
      <p:sp>
        <p:nvSpPr>
          <p:cNvPr id="4" name="文本框 3"/>
          <p:cNvSpPr txBox="1"/>
          <p:nvPr/>
        </p:nvSpPr>
        <p:spPr>
          <a:xfrm>
            <a:off x="1749444" y="266854"/>
            <a:ext cx="4206240" cy="480131"/>
          </a:xfrm>
          <a:prstGeom prst="rect">
            <a:avLst/>
          </a:prstGeom>
          <a:noFill/>
        </p:spPr>
        <p:txBody>
          <a:bodyPr wrap="square" rtlCol="0">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什么是并</a:t>
            </a:r>
            <a:r>
              <a:rPr lang="zh-CN" altLang="en-US" sz="2800" b="1" i="1" dirty="0">
                <a:ln w="22225">
                  <a:solidFill>
                    <a:schemeClr val="accent2"/>
                  </a:solidFill>
                  <a:prstDash val="solid"/>
                </a:ln>
                <a:solidFill>
                  <a:schemeClr val="accent2">
                    <a:lumMod val="40000"/>
                    <a:lumOff val="60000"/>
                  </a:schemeClr>
                </a:solidFill>
                <a:latin typeface="+mj-lt"/>
                <a:ea typeface="+mj-ea"/>
                <a:cs typeface="+mj-cs"/>
                <a:sym typeface="+mn-ea"/>
              </a:rPr>
              <a:t>查集</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11574" y="1009304"/>
            <a:ext cx="11319318" cy="3614440"/>
          </a:xfrm>
        </p:spPr>
        <p:txBody>
          <a:bodyPr>
            <a:noAutofit/>
          </a:bodyPr>
          <a:lstStyle/>
          <a:p>
            <a:pPr algn="l">
              <a:spcBef>
                <a:spcPts val="0"/>
              </a:spcBef>
            </a:pPr>
            <a:r>
              <a:rPr lang="en-US" altLang="zh-CN" dirty="0">
                <a:solidFill>
                  <a:schemeClr val="tx1">
                    <a:lumMod val="75000"/>
                    <a:lumOff val="25000"/>
                  </a:schemeClr>
                </a:solidFill>
                <a:sym typeface="+mn-ea"/>
              </a:rPr>
              <a:t>        并查集的数据结构记录了一组分离的动态集合S={S1,S2,…,Sk}。每个集合通过一个代表加以识别，代表即该元素中的某个元素，哪一个成员被选做代表是无所谓的，重要的是：如果求某一动态集合的代表两次，且在两次请求间不修改集合，则两次得到的答案应该是相同的。</a:t>
            </a:r>
            <a:endParaRPr lang="en-US" altLang="zh-CN" dirty="0">
              <a:solidFill>
                <a:schemeClr val="tx1">
                  <a:lumMod val="75000"/>
                  <a:lumOff val="25000"/>
                </a:schemeClr>
              </a:solidFill>
            </a:endParaRPr>
          </a:p>
          <a:p>
            <a:pPr algn="l">
              <a:spcBef>
                <a:spcPts val="0"/>
              </a:spcBef>
            </a:pPr>
            <a:r>
              <a:rPr lang="en-US" altLang="zh-CN" dirty="0">
                <a:solidFill>
                  <a:schemeClr val="tx1">
                    <a:lumMod val="75000"/>
                    <a:lumOff val="25000"/>
                  </a:schemeClr>
                </a:solidFill>
                <a:sym typeface="+mn-ea"/>
              </a:rPr>
              <a:t>    动态集合中的每一元素是由一个对象来表示的，设x表示一个对象，并查集的实现需要支持如下操作：</a:t>
            </a:r>
            <a:endParaRPr lang="en-US" altLang="zh-CN" dirty="0">
              <a:solidFill>
                <a:schemeClr val="tx1">
                  <a:lumMod val="75000"/>
                  <a:lumOff val="25000"/>
                </a:schemeClr>
              </a:solidFill>
            </a:endParaRPr>
          </a:p>
          <a:p>
            <a:pPr algn="l">
              <a:spcBef>
                <a:spcPts val="0"/>
              </a:spcBef>
            </a:pPr>
            <a:r>
              <a:rPr lang="en-US" altLang="zh-CN">
                <a:solidFill>
                  <a:schemeClr val="tx1">
                    <a:lumMod val="75000"/>
                    <a:lumOff val="25000"/>
                  </a:schemeClr>
                </a:solidFill>
                <a:sym typeface="+mn-ea"/>
              </a:rPr>
              <a:t>　　buildset(k)：</a:t>
            </a:r>
            <a:r>
              <a:rPr lang="en-US" altLang="zh-CN" dirty="0">
                <a:solidFill>
                  <a:schemeClr val="tx1">
                    <a:lumMod val="75000"/>
                    <a:lumOff val="25000"/>
                  </a:schemeClr>
                </a:solidFill>
                <a:sym typeface="+mn-ea"/>
              </a:rPr>
              <a:t>建立一个新的集合，其仅有的成员（同时就是代表</a:t>
            </a:r>
            <a:r>
              <a:rPr lang="en-US" altLang="zh-CN">
                <a:solidFill>
                  <a:schemeClr val="tx1">
                    <a:lumMod val="75000"/>
                    <a:lumOff val="25000"/>
                  </a:schemeClr>
                </a:solidFill>
                <a:sym typeface="+mn-ea"/>
              </a:rPr>
              <a:t>）是k。</a:t>
            </a:r>
            <a:r>
              <a:rPr lang="en-US" altLang="zh-CN" dirty="0">
                <a:solidFill>
                  <a:schemeClr val="tx1">
                    <a:lumMod val="75000"/>
                    <a:lumOff val="25000"/>
                  </a:schemeClr>
                </a:solidFill>
                <a:sym typeface="+mn-ea"/>
              </a:rPr>
              <a:t>由于各集合是分离的，要求x没有在其它集合中出现过。</a:t>
            </a:r>
            <a:endParaRPr lang="en-US" altLang="zh-CN" dirty="0">
              <a:solidFill>
                <a:schemeClr val="tx1">
                  <a:lumMod val="75000"/>
                  <a:lumOff val="25000"/>
                </a:schemeClr>
              </a:solidFill>
            </a:endParaRPr>
          </a:p>
          <a:p>
            <a:pPr algn="l">
              <a:spcBef>
                <a:spcPts val="0"/>
              </a:spcBef>
            </a:pPr>
            <a:r>
              <a:rPr lang="en-US" altLang="zh-CN">
                <a:solidFill>
                  <a:schemeClr val="tx1">
                    <a:lumMod val="75000"/>
                    <a:lumOff val="25000"/>
                  </a:schemeClr>
                </a:solidFill>
                <a:sym typeface="+mn-ea"/>
              </a:rPr>
              <a:t>　　merge(</a:t>
            </a:r>
            <a:r>
              <a:rPr lang="en-US" altLang="zh-CN" dirty="0">
                <a:solidFill>
                  <a:schemeClr val="tx1">
                    <a:lumMod val="75000"/>
                    <a:lumOff val="25000"/>
                  </a:schemeClr>
                </a:solidFill>
                <a:sym typeface="+mn-ea"/>
              </a:rPr>
              <a:t>x,y)：将包含x和y的动态集合（例如Sx和Sy）合并为一个新的集合，假定在此操作前这两个集合是分离的。结果的集合代表是Sx∪Sy的某个成员。一般来说，在不同的实现中通常都以Sx或者Sy的代表作为新集合的代表。此后，由新的集合S代替了原来的Sx和Sy。</a:t>
            </a:r>
            <a:endParaRPr lang="en-US" altLang="zh-CN" dirty="0">
              <a:solidFill>
                <a:schemeClr val="tx1">
                  <a:lumMod val="75000"/>
                  <a:lumOff val="25000"/>
                </a:schemeClr>
              </a:solidFill>
            </a:endParaRPr>
          </a:p>
          <a:p>
            <a:pPr algn="l">
              <a:spcBef>
                <a:spcPts val="0"/>
              </a:spcBef>
            </a:pPr>
            <a:r>
              <a:rPr lang="en-US" altLang="zh-CN">
                <a:solidFill>
                  <a:schemeClr val="tx1">
                    <a:lumMod val="75000"/>
                    <a:lumOff val="25000"/>
                  </a:schemeClr>
                </a:solidFill>
                <a:sym typeface="+mn-ea"/>
              </a:rPr>
              <a:t>         find(k)：返回一个指向包含k的集合的代表</a:t>
            </a:r>
            <a:r>
              <a:rPr lang="en-US" altLang="zh-CN" dirty="0">
                <a:solidFill>
                  <a:schemeClr val="tx1">
                    <a:lumMod val="75000"/>
                    <a:lumOff val="25000"/>
                  </a:schemeClr>
                </a:solidFill>
                <a:sym typeface="+mn-ea"/>
              </a:rPr>
              <a:t>。</a:t>
            </a:r>
            <a:endParaRPr lang="en-US" altLang="zh-CN" dirty="0">
              <a:solidFill>
                <a:schemeClr val="tx1">
                  <a:lumMod val="75000"/>
                  <a:lumOff val="25000"/>
                </a:schemeClr>
              </a:solidFill>
            </a:endParaRPr>
          </a:p>
          <a:p>
            <a:pPr algn="l">
              <a:spcBef>
                <a:spcPts val="0"/>
              </a:spcBef>
            </a:pPr>
            <a:endParaRPr lang="en-US" altLang="zh-CN" sz="2133" dirty="0">
              <a:solidFill>
                <a:schemeClr val="accent1">
                  <a:lumMod val="50000"/>
                </a:schemeClr>
              </a:solidFill>
              <a:sym typeface="+mn-ea"/>
            </a:endParaRPr>
          </a:p>
        </p:txBody>
      </p:sp>
      <p:sp>
        <p:nvSpPr>
          <p:cNvPr id="4" name="文本框 3"/>
          <p:cNvSpPr txBox="1"/>
          <p:nvPr/>
        </p:nvSpPr>
        <p:spPr>
          <a:xfrm>
            <a:off x="1688254" y="195589"/>
            <a:ext cx="5441527" cy="523220"/>
          </a:xfrm>
          <a:prstGeom prst="rect">
            <a:avLst/>
          </a:prstGeom>
          <a:noFill/>
        </p:spPr>
        <p:txBody>
          <a:bodyPr wrap="square" rtlCol="0">
            <a:spAutoFit/>
          </a:bodyPr>
          <a:lstStyle/>
          <a:p>
            <a:r>
              <a:rPr lang="zh-CN" altLang="en-US" sz="2800" b="1" i="1" dirty="0">
                <a:ln w="22225">
                  <a:solidFill>
                    <a:schemeClr val="accent2"/>
                  </a:solidFill>
                  <a:prstDash val="solid"/>
                </a:ln>
                <a:solidFill>
                  <a:schemeClr val="accent2">
                    <a:lumMod val="40000"/>
                    <a:lumOff val="60000"/>
                  </a:schemeClr>
                </a:solidFill>
                <a:latin typeface="+mj-lt"/>
                <a:ea typeface="+mj-ea"/>
                <a:cs typeface="+mj-cs"/>
                <a:sym typeface="+mn-ea"/>
              </a:rPr>
              <a:t>并查集支持的操作</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63881" y="980150"/>
            <a:ext cx="10119360" cy="802640"/>
          </a:xfrm>
        </p:spPr>
        <p:txBody>
          <a:bodyPr>
            <a:noAutofit/>
          </a:bodyPr>
          <a:lstStyle/>
          <a:p>
            <a:pPr algn="l">
              <a:spcBef>
                <a:spcPts val="0"/>
              </a:spcBef>
            </a:pPr>
            <a:r>
              <a:rPr lang="en-US" altLang="zh-CN">
                <a:solidFill>
                  <a:schemeClr val="tx1">
                    <a:lumMod val="75000"/>
                    <a:lumOff val="25000"/>
                  </a:schemeClr>
                </a:solidFill>
                <a:sym typeface="+mn-ea"/>
              </a:rPr>
              <a:t>元素的合并图示</a:t>
            </a:r>
            <a:r>
              <a:rPr lang="en-US" altLang="zh-CN" dirty="0">
                <a:solidFill>
                  <a:schemeClr val="tx1">
                    <a:lumMod val="75000"/>
                    <a:lumOff val="25000"/>
                  </a:schemeClr>
                </a:solidFill>
                <a:sym typeface="+mn-ea"/>
              </a:rPr>
              <a:t>：</a:t>
            </a:r>
          </a:p>
        </p:txBody>
      </p:sp>
      <p:sp>
        <p:nvSpPr>
          <p:cNvPr id="13319" name="文本框 13318"/>
          <p:cNvSpPr txBox="1"/>
          <p:nvPr/>
        </p:nvSpPr>
        <p:spPr>
          <a:xfrm>
            <a:off x="2071371" y="1605281"/>
            <a:ext cx="429683" cy="584775"/>
          </a:xfrm>
          <a:prstGeom prst="rect">
            <a:avLst/>
          </a:prstGeom>
          <a:noFill/>
          <a:ln w="9525">
            <a:noFill/>
          </a:ln>
        </p:spPr>
        <p:txBody>
          <a:bodyPr>
            <a:spAutoFit/>
          </a:bodyPr>
          <a:lstStyle/>
          <a:p>
            <a:endParaRPr sz="3200">
              <a:latin typeface="Arial" panose="020B0604020202020204" pitchFamily="34" charset="0"/>
            </a:endParaRPr>
          </a:p>
        </p:txBody>
      </p:sp>
      <p:grpSp>
        <p:nvGrpSpPr>
          <p:cNvPr id="13320" name="组合 13319"/>
          <p:cNvGrpSpPr/>
          <p:nvPr/>
        </p:nvGrpSpPr>
        <p:grpSpPr>
          <a:xfrm>
            <a:off x="659130" y="1579037"/>
            <a:ext cx="575733" cy="575734"/>
            <a:chOff x="0" y="0"/>
            <a:chExt cx="680" cy="680"/>
          </a:xfrm>
        </p:grpSpPr>
        <p:sp>
          <p:nvSpPr>
            <p:cNvPr id="13321" name="椭圆 13320"/>
            <p:cNvSpPr/>
            <p:nvPr/>
          </p:nvSpPr>
          <p:spPr>
            <a:xfrm>
              <a:off x="0" y="0"/>
              <a:ext cx="680" cy="680"/>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sz="2400"/>
            </a:p>
          </p:txBody>
        </p:sp>
        <p:sp>
          <p:nvSpPr>
            <p:cNvPr id="13322" name="文本框 13321"/>
            <p:cNvSpPr txBox="1"/>
            <p:nvPr/>
          </p:nvSpPr>
          <p:spPr>
            <a:xfrm>
              <a:off x="128" y="61"/>
              <a:ext cx="550" cy="545"/>
            </a:xfrm>
            <a:prstGeom prst="rect">
              <a:avLst/>
            </a:prstGeom>
            <a:noFill/>
            <a:ln w="9525">
              <a:noFill/>
            </a:ln>
          </p:spPr>
          <p:txBody>
            <a:bodyPr>
              <a:spAutoFit/>
            </a:bodyPr>
            <a:lstStyle/>
            <a:p>
              <a:r>
                <a:rPr lang="zh-CN" altLang="en-US" sz="2400" dirty="0">
                  <a:latin typeface="Arial" panose="020B0604020202020204" pitchFamily="34" charset="0"/>
                  <a:ea typeface="宋体" panose="02010600030101010101" pitchFamily="2" charset="-122"/>
                </a:rPr>
                <a:t>1</a:t>
              </a:r>
              <a:endParaRPr lang="zh-CN" altLang="en-US" sz="2400" dirty="0">
                <a:latin typeface="Arial" panose="020B0604020202020204" pitchFamily="34" charset="0"/>
              </a:endParaRPr>
            </a:p>
          </p:txBody>
        </p:sp>
      </p:grpSp>
      <p:grpSp>
        <p:nvGrpSpPr>
          <p:cNvPr id="13323" name="组合 13322"/>
          <p:cNvGrpSpPr/>
          <p:nvPr/>
        </p:nvGrpSpPr>
        <p:grpSpPr>
          <a:xfrm>
            <a:off x="1810597" y="1579037"/>
            <a:ext cx="575733" cy="575734"/>
            <a:chOff x="0" y="0"/>
            <a:chExt cx="680" cy="680"/>
          </a:xfrm>
        </p:grpSpPr>
        <p:sp>
          <p:nvSpPr>
            <p:cNvPr id="13324" name="椭圆 13323"/>
            <p:cNvSpPr/>
            <p:nvPr/>
          </p:nvSpPr>
          <p:spPr>
            <a:xfrm>
              <a:off x="0" y="0"/>
              <a:ext cx="680" cy="680"/>
            </a:xfrm>
            <a:prstGeom prst="ellipse">
              <a:avLst/>
            </a:prstGeom>
            <a:solidFill>
              <a:schemeClr val="accent1">
                <a:alpha val="100000"/>
              </a:schemeClr>
            </a:solidFill>
            <a:ln w="9525" cap="flat" cmpd="sng">
              <a:solidFill>
                <a:schemeClr val="tx1"/>
              </a:solidFill>
              <a:prstDash val="solid"/>
              <a:headEnd type="none" w="med" len="med"/>
              <a:tailEnd type="none" w="med" len="med"/>
            </a:ln>
          </p:spPr>
          <p:txBody>
            <a:bodyPr/>
            <a:lstStyle/>
            <a:p>
              <a:endParaRPr lang="zh-CN" altLang="en-US" sz="2400"/>
            </a:p>
          </p:txBody>
        </p:sp>
        <p:sp>
          <p:nvSpPr>
            <p:cNvPr id="13325" name="文本框 13324"/>
            <p:cNvSpPr txBox="1"/>
            <p:nvPr/>
          </p:nvSpPr>
          <p:spPr>
            <a:xfrm>
              <a:off x="144" y="39"/>
              <a:ext cx="488" cy="545"/>
            </a:xfrm>
            <a:prstGeom prst="rect">
              <a:avLst/>
            </a:prstGeom>
            <a:noFill/>
            <a:ln w="9525">
              <a:noFill/>
            </a:ln>
          </p:spPr>
          <p:txBody>
            <a:bodyPr>
              <a:spAutoFit/>
            </a:bodyPr>
            <a:lstStyle/>
            <a:p>
              <a:r>
                <a:rPr lang="zh-CN" altLang="en-US" sz="2400" dirty="0">
                  <a:latin typeface="Arial" panose="020B0604020202020204" pitchFamily="34" charset="0"/>
                  <a:ea typeface="宋体" panose="02010600030101010101" pitchFamily="2" charset="-122"/>
                </a:rPr>
                <a:t>2</a:t>
              </a:r>
              <a:endParaRPr lang="zh-CN" altLang="en-US" sz="2400" dirty="0">
                <a:latin typeface="Arial" panose="020B0604020202020204" pitchFamily="34" charset="0"/>
              </a:endParaRPr>
            </a:p>
          </p:txBody>
        </p:sp>
      </p:grpSp>
      <p:grpSp>
        <p:nvGrpSpPr>
          <p:cNvPr id="13326" name="组合 13325"/>
          <p:cNvGrpSpPr/>
          <p:nvPr/>
        </p:nvGrpSpPr>
        <p:grpSpPr>
          <a:xfrm>
            <a:off x="2962064" y="1579037"/>
            <a:ext cx="575733" cy="575734"/>
            <a:chOff x="0" y="0"/>
            <a:chExt cx="680" cy="680"/>
          </a:xfrm>
        </p:grpSpPr>
        <p:sp>
          <p:nvSpPr>
            <p:cNvPr id="13327" name="椭圆 13326"/>
            <p:cNvSpPr/>
            <p:nvPr/>
          </p:nvSpPr>
          <p:spPr>
            <a:xfrm>
              <a:off x="0" y="0"/>
              <a:ext cx="680" cy="680"/>
            </a:xfrm>
            <a:prstGeom prst="ellipse">
              <a:avLst/>
            </a:prstGeom>
            <a:solidFill>
              <a:schemeClr val="accent1">
                <a:alpha val="100000"/>
              </a:schemeClr>
            </a:solidFill>
            <a:ln w="9525" cap="flat" cmpd="sng">
              <a:solidFill>
                <a:schemeClr val="tx1"/>
              </a:solidFill>
              <a:prstDash val="solid"/>
              <a:headEnd type="none" w="med" len="med"/>
              <a:tailEnd type="none" w="med" len="med"/>
            </a:ln>
          </p:spPr>
          <p:txBody>
            <a:bodyPr/>
            <a:lstStyle/>
            <a:p>
              <a:endParaRPr lang="zh-CN" altLang="en-US" sz="2400"/>
            </a:p>
          </p:txBody>
        </p:sp>
        <p:sp>
          <p:nvSpPr>
            <p:cNvPr id="13328" name="文本框 13327"/>
            <p:cNvSpPr txBox="1"/>
            <p:nvPr/>
          </p:nvSpPr>
          <p:spPr>
            <a:xfrm>
              <a:off x="136" y="65"/>
              <a:ext cx="488" cy="545"/>
            </a:xfrm>
            <a:prstGeom prst="rect">
              <a:avLst/>
            </a:prstGeom>
            <a:noFill/>
            <a:ln w="9525">
              <a:noFill/>
            </a:ln>
          </p:spPr>
          <p:txBody>
            <a:bodyPr>
              <a:spAutoFit/>
            </a:bodyPr>
            <a:lstStyle/>
            <a:p>
              <a:r>
                <a:rPr lang="zh-CN" altLang="en-US" sz="2400" dirty="0">
                  <a:latin typeface="Arial" panose="020B0604020202020204" pitchFamily="34" charset="0"/>
                  <a:ea typeface="宋体" panose="02010600030101010101" pitchFamily="2" charset="-122"/>
                </a:rPr>
                <a:t>3</a:t>
              </a:r>
              <a:endParaRPr lang="zh-CN" altLang="en-US" sz="2400" dirty="0">
                <a:latin typeface="Arial" panose="020B0604020202020204" pitchFamily="34" charset="0"/>
              </a:endParaRPr>
            </a:p>
          </p:txBody>
        </p:sp>
      </p:grpSp>
      <p:grpSp>
        <p:nvGrpSpPr>
          <p:cNvPr id="13329" name="组合 13328"/>
          <p:cNvGrpSpPr/>
          <p:nvPr/>
        </p:nvGrpSpPr>
        <p:grpSpPr>
          <a:xfrm>
            <a:off x="4075008" y="1585810"/>
            <a:ext cx="575733" cy="575734"/>
            <a:chOff x="-48" y="8"/>
            <a:chExt cx="680" cy="680"/>
          </a:xfrm>
        </p:grpSpPr>
        <p:sp>
          <p:nvSpPr>
            <p:cNvPr id="13330" name="椭圆 13329"/>
            <p:cNvSpPr/>
            <p:nvPr/>
          </p:nvSpPr>
          <p:spPr>
            <a:xfrm>
              <a:off x="-48" y="8"/>
              <a:ext cx="680" cy="680"/>
            </a:xfrm>
            <a:prstGeom prst="ellipse">
              <a:avLst/>
            </a:prstGeom>
            <a:solidFill>
              <a:schemeClr val="accent1">
                <a:alpha val="100000"/>
              </a:schemeClr>
            </a:solidFill>
            <a:ln w="9525" cap="flat" cmpd="sng">
              <a:solidFill>
                <a:schemeClr val="tx1"/>
              </a:solidFill>
              <a:prstDash val="solid"/>
              <a:headEnd type="none" w="med" len="med"/>
              <a:tailEnd type="none" w="med" len="med"/>
            </a:ln>
          </p:spPr>
          <p:txBody>
            <a:bodyPr/>
            <a:lstStyle/>
            <a:p>
              <a:endParaRPr lang="zh-CN" altLang="en-US" sz="2400"/>
            </a:p>
          </p:txBody>
        </p:sp>
        <p:sp>
          <p:nvSpPr>
            <p:cNvPr id="13331" name="文本框 13330"/>
            <p:cNvSpPr txBox="1"/>
            <p:nvPr/>
          </p:nvSpPr>
          <p:spPr>
            <a:xfrm>
              <a:off x="96" y="57"/>
              <a:ext cx="488" cy="545"/>
            </a:xfrm>
            <a:prstGeom prst="rect">
              <a:avLst/>
            </a:prstGeom>
            <a:noFill/>
            <a:ln w="9525">
              <a:noFill/>
            </a:ln>
          </p:spPr>
          <p:txBody>
            <a:bodyPr>
              <a:spAutoFit/>
            </a:bodyPr>
            <a:lstStyle/>
            <a:p>
              <a:r>
                <a:rPr lang="zh-CN" altLang="en-US" sz="2400" dirty="0">
                  <a:latin typeface="Arial" panose="020B0604020202020204" pitchFamily="34" charset="0"/>
                  <a:ea typeface="宋体" panose="02010600030101010101" pitchFamily="2" charset="-122"/>
                </a:rPr>
                <a:t>4</a:t>
              </a:r>
              <a:endParaRPr lang="zh-CN" altLang="en-US" sz="2400" dirty="0">
                <a:latin typeface="Arial" panose="020B0604020202020204" pitchFamily="34" charset="0"/>
              </a:endParaRPr>
            </a:p>
          </p:txBody>
        </p:sp>
      </p:grpSp>
      <p:grpSp>
        <p:nvGrpSpPr>
          <p:cNvPr id="13332" name="组合 13331"/>
          <p:cNvGrpSpPr/>
          <p:nvPr/>
        </p:nvGrpSpPr>
        <p:grpSpPr>
          <a:xfrm>
            <a:off x="5267115" y="1579037"/>
            <a:ext cx="629920" cy="575734"/>
            <a:chOff x="0" y="0"/>
            <a:chExt cx="744" cy="680"/>
          </a:xfrm>
        </p:grpSpPr>
        <p:sp>
          <p:nvSpPr>
            <p:cNvPr id="13333" name="椭圆 13332"/>
            <p:cNvSpPr/>
            <p:nvPr/>
          </p:nvSpPr>
          <p:spPr>
            <a:xfrm>
              <a:off x="0" y="0"/>
              <a:ext cx="680" cy="680"/>
            </a:xfrm>
            <a:prstGeom prst="ellipse">
              <a:avLst/>
            </a:prstGeom>
            <a:solidFill>
              <a:schemeClr val="accent1">
                <a:alpha val="100000"/>
              </a:schemeClr>
            </a:solidFill>
            <a:ln w="9525" cap="flat" cmpd="sng">
              <a:solidFill>
                <a:schemeClr val="tx1"/>
              </a:solidFill>
              <a:prstDash val="solid"/>
              <a:headEnd type="none" w="med" len="med"/>
              <a:tailEnd type="none" w="med" len="med"/>
            </a:ln>
          </p:spPr>
          <p:txBody>
            <a:bodyPr/>
            <a:lstStyle/>
            <a:p>
              <a:endParaRPr lang="zh-CN" altLang="en-US" sz="2400"/>
            </a:p>
          </p:txBody>
        </p:sp>
        <p:sp>
          <p:nvSpPr>
            <p:cNvPr id="13334" name="文本框 13333"/>
            <p:cNvSpPr txBox="1"/>
            <p:nvPr/>
          </p:nvSpPr>
          <p:spPr>
            <a:xfrm>
              <a:off x="142" y="67"/>
              <a:ext cx="602" cy="545"/>
            </a:xfrm>
            <a:prstGeom prst="rect">
              <a:avLst/>
            </a:prstGeom>
            <a:noFill/>
            <a:ln w="9525">
              <a:noFill/>
            </a:ln>
          </p:spPr>
          <p:txBody>
            <a:bodyPr wrap="square">
              <a:spAutoFit/>
            </a:bodyPr>
            <a:lstStyle/>
            <a:p>
              <a:r>
                <a:rPr lang="zh-CN" altLang="en-US" sz="2400" dirty="0">
                  <a:latin typeface="Arial" panose="020B0604020202020204" pitchFamily="34" charset="0"/>
                  <a:ea typeface="宋体" panose="02010600030101010101" pitchFamily="2" charset="-122"/>
                </a:rPr>
                <a:t>5</a:t>
              </a:r>
              <a:endParaRPr lang="zh-CN" altLang="en-US" sz="2400" dirty="0">
                <a:latin typeface="Arial" panose="020B0604020202020204" pitchFamily="34" charset="0"/>
              </a:endParaRPr>
            </a:p>
          </p:txBody>
        </p:sp>
      </p:grpSp>
      <p:sp>
        <p:nvSpPr>
          <p:cNvPr id="13335" name="文本框 13334"/>
          <p:cNvSpPr txBox="1"/>
          <p:nvPr/>
        </p:nvSpPr>
        <p:spPr>
          <a:xfrm>
            <a:off x="279304" y="2677966"/>
            <a:ext cx="2552700" cy="461665"/>
          </a:xfrm>
          <a:prstGeom prst="rect">
            <a:avLst/>
          </a:prstGeom>
          <a:noFill/>
          <a:ln w="9525">
            <a:noFill/>
          </a:ln>
        </p:spPr>
        <p:txBody>
          <a:bodyPr>
            <a:spAutoFit/>
            <a:scene3d>
              <a:camera prst="orthographicFront"/>
              <a:lightRig rig="threePt" dir="t"/>
            </a:scene3d>
          </a:bodyPr>
          <a:lstStyle/>
          <a:p>
            <a:r>
              <a:rPr lang="en-US" altLang="zh-CN" sz="2400">
                <a:solidFill>
                  <a:schemeClr val="tx1">
                    <a:lumMod val="75000"/>
                    <a:lumOff val="25000"/>
                  </a:schemeClr>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① </a:t>
            </a:r>
            <a:r>
              <a:rPr lang="zh-CN" altLang="en-US" sz="2400">
                <a:solidFill>
                  <a:schemeClr val="tx1">
                    <a:lumMod val="75000"/>
                    <a:lumOff val="25000"/>
                  </a:schemeClr>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合并</a:t>
            </a:r>
            <a:r>
              <a:rPr lang="en-US" altLang="zh-CN" sz="2400">
                <a:solidFill>
                  <a:schemeClr val="tx1">
                    <a:lumMod val="75000"/>
                    <a:lumOff val="25000"/>
                  </a:schemeClr>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1</a:t>
            </a:r>
            <a:r>
              <a:rPr lang="zh-CN" altLang="en-US" sz="2400">
                <a:solidFill>
                  <a:schemeClr val="tx1">
                    <a:lumMod val="75000"/>
                    <a:lumOff val="25000"/>
                  </a:schemeClr>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和</a:t>
            </a:r>
            <a:r>
              <a:rPr lang="en-US" altLang="zh-CN" sz="2400">
                <a:solidFill>
                  <a:schemeClr val="tx1">
                    <a:lumMod val="75000"/>
                    <a:lumOff val="25000"/>
                  </a:schemeClr>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2</a:t>
            </a:r>
          </a:p>
        </p:txBody>
      </p:sp>
      <p:grpSp>
        <p:nvGrpSpPr>
          <p:cNvPr id="13336" name="组合 13335"/>
          <p:cNvGrpSpPr/>
          <p:nvPr/>
        </p:nvGrpSpPr>
        <p:grpSpPr>
          <a:xfrm>
            <a:off x="1199880" y="3405234"/>
            <a:ext cx="575733" cy="575734"/>
            <a:chOff x="0" y="0"/>
            <a:chExt cx="680" cy="680"/>
          </a:xfrm>
        </p:grpSpPr>
        <p:sp>
          <p:nvSpPr>
            <p:cNvPr id="13337" name="椭圆 13336"/>
            <p:cNvSpPr/>
            <p:nvPr/>
          </p:nvSpPr>
          <p:spPr>
            <a:xfrm>
              <a:off x="0" y="0"/>
              <a:ext cx="680" cy="680"/>
            </a:xfrm>
            <a:prstGeom prst="ellipse">
              <a:avLst/>
            </a:prstGeom>
            <a:solidFill>
              <a:schemeClr val="accent1">
                <a:alpha val="100000"/>
              </a:schemeClr>
            </a:solidFill>
            <a:ln w="9525" cap="flat" cmpd="sng">
              <a:solidFill>
                <a:schemeClr val="tx1"/>
              </a:solidFill>
              <a:prstDash val="solid"/>
              <a:headEnd type="none" w="med" len="med"/>
              <a:tailEnd type="none" w="med" len="med"/>
            </a:ln>
          </p:spPr>
          <p:txBody>
            <a:bodyPr/>
            <a:lstStyle/>
            <a:p>
              <a:endParaRPr lang="zh-CN" altLang="en-US" sz="2400"/>
            </a:p>
          </p:txBody>
        </p:sp>
        <p:sp>
          <p:nvSpPr>
            <p:cNvPr id="13338" name="文本框 13337"/>
            <p:cNvSpPr txBox="1"/>
            <p:nvPr/>
          </p:nvSpPr>
          <p:spPr>
            <a:xfrm>
              <a:off x="114" y="67"/>
              <a:ext cx="550" cy="545"/>
            </a:xfrm>
            <a:prstGeom prst="rect">
              <a:avLst/>
            </a:prstGeom>
            <a:noFill/>
            <a:ln w="9525">
              <a:noFill/>
            </a:ln>
          </p:spPr>
          <p:txBody>
            <a:bodyPr vert="horz" wrap="square" anchor="t">
              <a:spAutoFit/>
            </a:bodyPr>
            <a:lstStyle/>
            <a:p>
              <a:r>
                <a:rPr lang="zh-CN" altLang="en-US" sz="2400" dirty="0">
                  <a:latin typeface="Arial" panose="020B0604020202020204" pitchFamily="34" charset="0"/>
                  <a:ea typeface="宋体" panose="02010600030101010101" pitchFamily="2" charset="-122"/>
                </a:rPr>
                <a:t>1</a:t>
              </a:r>
              <a:endParaRPr lang="zh-CN" altLang="en-US" sz="2400" dirty="0">
                <a:latin typeface="Arial" panose="020B0604020202020204" pitchFamily="34" charset="0"/>
              </a:endParaRPr>
            </a:p>
          </p:txBody>
        </p:sp>
      </p:grpSp>
      <p:grpSp>
        <p:nvGrpSpPr>
          <p:cNvPr id="13339" name="组合 13338"/>
          <p:cNvGrpSpPr/>
          <p:nvPr/>
        </p:nvGrpSpPr>
        <p:grpSpPr>
          <a:xfrm>
            <a:off x="528898" y="4173584"/>
            <a:ext cx="575733" cy="575734"/>
            <a:chOff x="0" y="0"/>
            <a:chExt cx="680" cy="680"/>
          </a:xfrm>
        </p:grpSpPr>
        <p:sp>
          <p:nvSpPr>
            <p:cNvPr id="13340" name="椭圆 13339"/>
            <p:cNvSpPr/>
            <p:nvPr/>
          </p:nvSpPr>
          <p:spPr>
            <a:xfrm>
              <a:off x="0" y="0"/>
              <a:ext cx="680" cy="680"/>
            </a:xfrm>
            <a:prstGeom prst="ellipse">
              <a:avLst/>
            </a:prstGeom>
            <a:solidFill>
              <a:schemeClr val="accent1">
                <a:alpha val="100000"/>
              </a:schemeClr>
            </a:solidFill>
            <a:ln w="9525" cap="flat" cmpd="sng">
              <a:solidFill>
                <a:schemeClr val="tx1"/>
              </a:solidFill>
              <a:prstDash val="solid"/>
              <a:headEnd type="none" w="med" len="med"/>
              <a:tailEnd type="none" w="med" len="med"/>
            </a:ln>
          </p:spPr>
          <p:txBody>
            <a:bodyPr/>
            <a:lstStyle/>
            <a:p>
              <a:endParaRPr lang="zh-CN" altLang="en-US" sz="2400"/>
            </a:p>
          </p:txBody>
        </p:sp>
        <p:sp>
          <p:nvSpPr>
            <p:cNvPr id="13341" name="文本框 13340"/>
            <p:cNvSpPr txBox="1"/>
            <p:nvPr/>
          </p:nvSpPr>
          <p:spPr>
            <a:xfrm>
              <a:off x="115" y="40"/>
              <a:ext cx="488" cy="545"/>
            </a:xfrm>
            <a:prstGeom prst="rect">
              <a:avLst/>
            </a:prstGeom>
            <a:noFill/>
            <a:ln w="9525">
              <a:noFill/>
            </a:ln>
          </p:spPr>
          <p:txBody>
            <a:bodyPr vert="horz" wrap="square" anchor="t">
              <a:spAutoFit/>
            </a:bodyPr>
            <a:lstStyle/>
            <a:p>
              <a:r>
                <a:rPr lang="zh-CN" altLang="en-US" sz="2400" dirty="0">
                  <a:latin typeface="Arial" panose="020B0604020202020204" pitchFamily="34" charset="0"/>
                  <a:ea typeface="宋体" panose="02010600030101010101" pitchFamily="2" charset="-122"/>
                </a:rPr>
                <a:t>2</a:t>
              </a:r>
              <a:endParaRPr lang="zh-CN" altLang="en-US" sz="2400" dirty="0">
                <a:latin typeface="Arial" panose="020B0604020202020204" pitchFamily="34" charset="0"/>
              </a:endParaRPr>
            </a:p>
          </p:txBody>
        </p:sp>
      </p:grpSp>
      <p:sp>
        <p:nvSpPr>
          <p:cNvPr id="13342" name="直接连接符 13341"/>
          <p:cNvSpPr/>
          <p:nvPr/>
        </p:nvSpPr>
        <p:spPr>
          <a:xfrm flipH="1">
            <a:off x="1009380" y="3885717"/>
            <a:ext cx="287867" cy="387351"/>
          </a:xfrm>
          <a:prstGeom prst="line">
            <a:avLst/>
          </a:prstGeom>
          <a:ln w="19050" cap="flat" cmpd="sng">
            <a:solidFill>
              <a:schemeClr val="tx1"/>
            </a:solidFill>
            <a:prstDash val="solid"/>
            <a:headEnd type="none" w="med" len="med"/>
            <a:tailEnd type="none" w="med" len="med"/>
          </a:ln>
        </p:spPr>
      </p:sp>
      <p:sp>
        <p:nvSpPr>
          <p:cNvPr id="13343" name="文本框 13342"/>
          <p:cNvSpPr txBox="1"/>
          <p:nvPr/>
        </p:nvSpPr>
        <p:spPr>
          <a:xfrm>
            <a:off x="2501054" y="2700718"/>
            <a:ext cx="2506133" cy="461665"/>
          </a:xfrm>
          <a:prstGeom prst="rect">
            <a:avLst/>
          </a:prstGeom>
          <a:noFill/>
          <a:ln w="9525">
            <a:noFill/>
          </a:ln>
        </p:spPr>
        <p:txBody>
          <a:bodyPr>
            <a:spAutoFit/>
            <a:scene3d>
              <a:camera prst="orthographicFront"/>
              <a:lightRig rig="threePt" dir="t"/>
            </a:scene3d>
          </a:bodyPr>
          <a:lstStyle/>
          <a:p>
            <a:r>
              <a:rPr lang="en-US" altLang="zh-CN" sz="2400">
                <a:solidFill>
                  <a:schemeClr val="tx1">
                    <a:lumMod val="75000"/>
                    <a:lumOff val="25000"/>
                  </a:schemeClr>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② </a:t>
            </a:r>
            <a:r>
              <a:rPr lang="zh-CN" altLang="en-US" sz="2400">
                <a:solidFill>
                  <a:schemeClr val="tx1">
                    <a:lumMod val="75000"/>
                    <a:lumOff val="25000"/>
                  </a:schemeClr>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合并</a:t>
            </a:r>
            <a:r>
              <a:rPr lang="en-US" altLang="zh-CN" sz="2400">
                <a:solidFill>
                  <a:schemeClr val="tx1">
                    <a:lumMod val="75000"/>
                    <a:lumOff val="25000"/>
                  </a:schemeClr>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1</a:t>
            </a:r>
            <a:r>
              <a:rPr lang="zh-CN" altLang="en-US" sz="2400">
                <a:solidFill>
                  <a:schemeClr val="tx1">
                    <a:lumMod val="75000"/>
                    <a:lumOff val="25000"/>
                  </a:schemeClr>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和</a:t>
            </a:r>
            <a:r>
              <a:rPr lang="en-US" altLang="zh-CN" sz="2400">
                <a:solidFill>
                  <a:schemeClr val="tx1">
                    <a:lumMod val="75000"/>
                    <a:lumOff val="25000"/>
                  </a:schemeClr>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3</a:t>
            </a:r>
          </a:p>
        </p:txBody>
      </p:sp>
      <p:sp>
        <p:nvSpPr>
          <p:cNvPr id="13355" name="文本框 13354"/>
          <p:cNvSpPr txBox="1"/>
          <p:nvPr/>
        </p:nvSpPr>
        <p:spPr>
          <a:xfrm>
            <a:off x="4808008" y="2669556"/>
            <a:ext cx="2575984" cy="461665"/>
          </a:xfrm>
          <a:prstGeom prst="rect">
            <a:avLst/>
          </a:prstGeom>
          <a:noFill/>
          <a:ln w="9525">
            <a:noFill/>
          </a:ln>
        </p:spPr>
        <p:txBody>
          <a:bodyPr>
            <a:spAutoFit/>
            <a:scene3d>
              <a:camera prst="orthographicFront"/>
              <a:lightRig rig="threePt" dir="t"/>
            </a:scene3d>
          </a:bodyPr>
          <a:lstStyle/>
          <a:p>
            <a:r>
              <a:rPr lang="en-US" altLang="zh-CN" sz="2400">
                <a:solidFill>
                  <a:schemeClr val="tx1">
                    <a:lumMod val="75000"/>
                    <a:lumOff val="25000"/>
                  </a:schemeClr>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③ </a:t>
            </a:r>
            <a:r>
              <a:rPr lang="zh-CN" altLang="en-US" sz="2400">
                <a:solidFill>
                  <a:schemeClr val="tx1">
                    <a:lumMod val="75000"/>
                    <a:lumOff val="25000"/>
                  </a:schemeClr>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合并</a:t>
            </a:r>
            <a:r>
              <a:rPr lang="en-US" altLang="zh-CN" sz="2400">
                <a:solidFill>
                  <a:schemeClr val="tx1">
                    <a:lumMod val="75000"/>
                    <a:lumOff val="25000"/>
                  </a:schemeClr>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5</a:t>
            </a:r>
            <a:r>
              <a:rPr lang="zh-CN" altLang="en-US" sz="2400">
                <a:solidFill>
                  <a:schemeClr val="tx1">
                    <a:lumMod val="75000"/>
                    <a:lumOff val="25000"/>
                  </a:schemeClr>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和</a:t>
            </a:r>
            <a:r>
              <a:rPr lang="en-US" altLang="zh-CN" sz="2400">
                <a:solidFill>
                  <a:schemeClr val="tx1">
                    <a:lumMod val="75000"/>
                    <a:lumOff val="25000"/>
                  </a:schemeClr>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4</a:t>
            </a:r>
          </a:p>
        </p:txBody>
      </p:sp>
      <p:grpSp>
        <p:nvGrpSpPr>
          <p:cNvPr id="13356" name="组合 13355"/>
          <p:cNvGrpSpPr/>
          <p:nvPr/>
        </p:nvGrpSpPr>
        <p:grpSpPr>
          <a:xfrm>
            <a:off x="3214946" y="3503783"/>
            <a:ext cx="575733" cy="575734"/>
            <a:chOff x="0" y="0"/>
            <a:chExt cx="680" cy="680"/>
          </a:xfrm>
        </p:grpSpPr>
        <p:sp>
          <p:nvSpPr>
            <p:cNvPr id="13357" name="椭圆 13356"/>
            <p:cNvSpPr/>
            <p:nvPr/>
          </p:nvSpPr>
          <p:spPr>
            <a:xfrm>
              <a:off x="0" y="0"/>
              <a:ext cx="680" cy="680"/>
            </a:xfrm>
            <a:prstGeom prst="ellipse">
              <a:avLst/>
            </a:prstGeom>
            <a:solidFill>
              <a:schemeClr val="accent1">
                <a:alpha val="100000"/>
              </a:schemeClr>
            </a:solidFill>
            <a:ln w="9525" cap="flat" cmpd="sng">
              <a:solidFill>
                <a:schemeClr val="tx1"/>
              </a:solidFill>
              <a:prstDash val="solid"/>
              <a:headEnd type="none" w="med" len="med"/>
              <a:tailEnd type="none" w="med" len="med"/>
            </a:ln>
          </p:spPr>
          <p:txBody>
            <a:bodyPr/>
            <a:lstStyle/>
            <a:p>
              <a:endParaRPr lang="zh-CN" altLang="en-US" sz="2400"/>
            </a:p>
          </p:txBody>
        </p:sp>
        <p:sp>
          <p:nvSpPr>
            <p:cNvPr id="13358" name="文本框 13357"/>
            <p:cNvSpPr txBox="1"/>
            <p:nvPr/>
          </p:nvSpPr>
          <p:spPr>
            <a:xfrm>
              <a:off x="123" y="38"/>
              <a:ext cx="550" cy="545"/>
            </a:xfrm>
            <a:prstGeom prst="rect">
              <a:avLst/>
            </a:prstGeom>
            <a:noFill/>
            <a:ln w="9525">
              <a:noFill/>
            </a:ln>
          </p:spPr>
          <p:txBody>
            <a:bodyPr vert="horz" wrap="square" anchor="t">
              <a:spAutoFit/>
            </a:bodyPr>
            <a:lstStyle/>
            <a:p>
              <a:r>
                <a:rPr lang="zh-CN" altLang="en-US" sz="2400" dirty="0">
                  <a:latin typeface="Arial" panose="020B0604020202020204" pitchFamily="34" charset="0"/>
                  <a:ea typeface="宋体" panose="02010600030101010101" pitchFamily="2" charset="-122"/>
                </a:rPr>
                <a:t>1</a:t>
              </a:r>
              <a:endParaRPr lang="zh-CN" altLang="en-US" sz="2400" dirty="0">
                <a:latin typeface="Arial" panose="020B0604020202020204" pitchFamily="34" charset="0"/>
              </a:endParaRPr>
            </a:p>
          </p:txBody>
        </p:sp>
      </p:grpSp>
      <p:grpSp>
        <p:nvGrpSpPr>
          <p:cNvPr id="13359" name="组合 13358"/>
          <p:cNvGrpSpPr/>
          <p:nvPr/>
        </p:nvGrpSpPr>
        <p:grpSpPr>
          <a:xfrm>
            <a:off x="2446597" y="4272133"/>
            <a:ext cx="575733" cy="575734"/>
            <a:chOff x="0" y="0"/>
            <a:chExt cx="680" cy="680"/>
          </a:xfrm>
        </p:grpSpPr>
        <p:sp>
          <p:nvSpPr>
            <p:cNvPr id="13360" name="椭圆 13359"/>
            <p:cNvSpPr/>
            <p:nvPr/>
          </p:nvSpPr>
          <p:spPr>
            <a:xfrm>
              <a:off x="0" y="0"/>
              <a:ext cx="680" cy="680"/>
            </a:xfrm>
            <a:prstGeom prst="ellipse">
              <a:avLst/>
            </a:prstGeom>
            <a:solidFill>
              <a:schemeClr val="accent1">
                <a:alpha val="100000"/>
              </a:schemeClr>
            </a:solidFill>
            <a:ln w="9525" cap="flat" cmpd="sng">
              <a:solidFill>
                <a:schemeClr val="tx1"/>
              </a:solidFill>
              <a:prstDash val="solid"/>
              <a:headEnd type="none" w="med" len="med"/>
              <a:tailEnd type="none" w="med" len="med"/>
            </a:ln>
          </p:spPr>
          <p:txBody>
            <a:bodyPr/>
            <a:lstStyle/>
            <a:p>
              <a:endParaRPr lang="zh-CN" altLang="en-US" sz="2400"/>
            </a:p>
          </p:txBody>
        </p:sp>
        <p:sp>
          <p:nvSpPr>
            <p:cNvPr id="13361" name="文本框 13360"/>
            <p:cNvSpPr txBox="1"/>
            <p:nvPr/>
          </p:nvSpPr>
          <p:spPr>
            <a:xfrm>
              <a:off x="118" y="49"/>
              <a:ext cx="488" cy="545"/>
            </a:xfrm>
            <a:prstGeom prst="rect">
              <a:avLst/>
            </a:prstGeom>
            <a:noFill/>
            <a:ln w="9525">
              <a:noFill/>
            </a:ln>
          </p:spPr>
          <p:txBody>
            <a:bodyPr vert="horz" wrap="square" anchor="t">
              <a:spAutoFit/>
            </a:bodyPr>
            <a:lstStyle/>
            <a:p>
              <a:r>
                <a:rPr lang="zh-CN" altLang="en-US" sz="2400" dirty="0">
                  <a:latin typeface="Arial" panose="020B0604020202020204" pitchFamily="34" charset="0"/>
                  <a:ea typeface="宋体" panose="02010600030101010101" pitchFamily="2" charset="-122"/>
                </a:rPr>
                <a:t>2</a:t>
              </a:r>
              <a:endParaRPr lang="zh-CN" altLang="en-US" sz="2400" dirty="0">
                <a:latin typeface="Arial" panose="020B0604020202020204" pitchFamily="34" charset="0"/>
              </a:endParaRPr>
            </a:p>
          </p:txBody>
        </p:sp>
      </p:grpSp>
      <p:grpSp>
        <p:nvGrpSpPr>
          <p:cNvPr id="13362" name="组合 13361"/>
          <p:cNvGrpSpPr/>
          <p:nvPr/>
        </p:nvGrpSpPr>
        <p:grpSpPr>
          <a:xfrm>
            <a:off x="3888046" y="4272133"/>
            <a:ext cx="575733" cy="575734"/>
            <a:chOff x="0" y="0"/>
            <a:chExt cx="680" cy="680"/>
          </a:xfrm>
        </p:grpSpPr>
        <p:sp>
          <p:nvSpPr>
            <p:cNvPr id="13363" name="椭圆 13362"/>
            <p:cNvSpPr/>
            <p:nvPr/>
          </p:nvSpPr>
          <p:spPr>
            <a:xfrm>
              <a:off x="0" y="0"/>
              <a:ext cx="680" cy="680"/>
            </a:xfrm>
            <a:prstGeom prst="ellipse">
              <a:avLst/>
            </a:prstGeom>
            <a:solidFill>
              <a:schemeClr val="accent1">
                <a:alpha val="100000"/>
              </a:schemeClr>
            </a:solidFill>
            <a:ln w="9525" cap="flat" cmpd="sng">
              <a:solidFill>
                <a:schemeClr val="tx1"/>
              </a:solidFill>
              <a:prstDash val="solid"/>
              <a:headEnd type="none" w="med" len="med"/>
              <a:tailEnd type="none" w="med" len="med"/>
            </a:ln>
          </p:spPr>
          <p:txBody>
            <a:bodyPr/>
            <a:lstStyle/>
            <a:p>
              <a:endParaRPr lang="zh-CN" altLang="en-US" sz="2400"/>
            </a:p>
          </p:txBody>
        </p:sp>
        <p:sp>
          <p:nvSpPr>
            <p:cNvPr id="13364" name="文本框 13363"/>
            <p:cNvSpPr txBox="1"/>
            <p:nvPr/>
          </p:nvSpPr>
          <p:spPr>
            <a:xfrm>
              <a:off x="113" y="56"/>
              <a:ext cx="488" cy="545"/>
            </a:xfrm>
            <a:prstGeom prst="rect">
              <a:avLst/>
            </a:prstGeom>
            <a:noFill/>
            <a:ln w="9525">
              <a:noFill/>
            </a:ln>
          </p:spPr>
          <p:txBody>
            <a:bodyPr vert="horz" wrap="square" anchor="t">
              <a:spAutoFit/>
            </a:bodyPr>
            <a:lstStyle/>
            <a:p>
              <a:r>
                <a:rPr lang="zh-CN" altLang="en-US" sz="2400" dirty="0">
                  <a:latin typeface="Arial" panose="020B0604020202020204" pitchFamily="34" charset="0"/>
                  <a:ea typeface="宋体" panose="02010600030101010101" pitchFamily="2" charset="-122"/>
                </a:rPr>
                <a:t>3</a:t>
              </a:r>
              <a:endParaRPr lang="zh-CN" altLang="en-US" sz="2400" dirty="0">
                <a:latin typeface="Arial" panose="020B0604020202020204" pitchFamily="34" charset="0"/>
              </a:endParaRPr>
            </a:p>
          </p:txBody>
        </p:sp>
      </p:grpSp>
      <p:sp>
        <p:nvSpPr>
          <p:cNvPr id="13365" name="直接连接符 13364"/>
          <p:cNvSpPr/>
          <p:nvPr/>
        </p:nvSpPr>
        <p:spPr>
          <a:xfrm flipH="1">
            <a:off x="2927080" y="3984267"/>
            <a:ext cx="385233" cy="383116"/>
          </a:xfrm>
          <a:prstGeom prst="line">
            <a:avLst/>
          </a:prstGeom>
          <a:ln w="19050" cap="flat" cmpd="sng">
            <a:solidFill>
              <a:schemeClr val="tx1"/>
            </a:solidFill>
            <a:prstDash val="solid"/>
            <a:headEnd type="none" w="med" len="med"/>
            <a:tailEnd type="none" w="med" len="med"/>
          </a:ln>
        </p:spPr>
      </p:sp>
      <p:sp>
        <p:nvSpPr>
          <p:cNvPr id="13366" name="直接连接符 13365"/>
          <p:cNvSpPr/>
          <p:nvPr/>
        </p:nvSpPr>
        <p:spPr>
          <a:xfrm>
            <a:off x="3695430" y="3984267"/>
            <a:ext cx="287867" cy="383116"/>
          </a:xfrm>
          <a:prstGeom prst="line">
            <a:avLst/>
          </a:prstGeom>
          <a:ln w="19050" cap="flat" cmpd="sng">
            <a:solidFill>
              <a:schemeClr val="tx1"/>
            </a:solidFill>
            <a:prstDash val="solid"/>
            <a:headEnd type="none" w="med" len="med"/>
            <a:tailEnd type="none" w="med" len="med"/>
          </a:ln>
        </p:spPr>
      </p:sp>
      <p:grpSp>
        <p:nvGrpSpPr>
          <p:cNvPr id="13367" name="组合 13366"/>
          <p:cNvGrpSpPr/>
          <p:nvPr/>
        </p:nvGrpSpPr>
        <p:grpSpPr>
          <a:xfrm>
            <a:off x="6253588" y="4259932"/>
            <a:ext cx="575733" cy="575734"/>
            <a:chOff x="0" y="0"/>
            <a:chExt cx="680" cy="680"/>
          </a:xfrm>
        </p:grpSpPr>
        <p:sp>
          <p:nvSpPr>
            <p:cNvPr id="13368" name="椭圆 13367"/>
            <p:cNvSpPr/>
            <p:nvPr/>
          </p:nvSpPr>
          <p:spPr>
            <a:xfrm>
              <a:off x="0" y="0"/>
              <a:ext cx="680" cy="680"/>
            </a:xfrm>
            <a:prstGeom prst="ellipse">
              <a:avLst/>
            </a:prstGeom>
            <a:solidFill>
              <a:schemeClr val="accent1">
                <a:alpha val="100000"/>
              </a:schemeClr>
            </a:solidFill>
            <a:ln w="9525" cap="flat" cmpd="sng">
              <a:solidFill>
                <a:schemeClr val="tx1"/>
              </a:solidFill>
              <a:prstDash val="solid"/>
              <a:headEnd type="none" w="med" len="med"/>
              <a:tailEnd type="none" w="med" len="med"/>
            </a:ln>
          </p:spPr>
          <p:txBody>
            <a:bodyPr/>
            <a:lstStyle/>
            <a:p>
              <a:endParaRPr lang="zh-CN" altLang="en-US" sz="2400"/>
            </a:p>
          </p:txBody>
        </p:sp>
        <p:sp>
          <p:nvSpPr>
            <p:cNvPr id="13369" name="文本框 13368"/>
            <p:cNvSpPr txBox="1"/>
            <p:nvPr/>
          </p:nvSpPr>
          <p:spPr>
            <a:xfrm>
              <a:off x="132" y="72"/>
              <a:ext cx="488" cy="545"/>
            </a:xfrm>
            <a:prstGeom prst="rect">
              <a:avLst/>
            </a:prstGeom>
            <a:noFill/>
            <a:ln w="9525">
              <a:noFill/>
            </a:ln>
          </p:spPr>
          <p:txBody>
            <a:bodyPr vert="horz" wrap="square" anchor="t">
              <a:spAutoFit/>
            </a:bodyPr>
            <a:lstStyle/>
            <a:p>
              <a:r>
                <a:rPr lang="zh-CN" altLang="en-US" sz="2400" dirty="0">
                  <a:latin typeface="Arial" panose="020B0604020202020204" pitchFamily="34" charset="0"/>
                  <a:ea typeface="宋体" panose="02010600030101010101" pitchFamily="2" charset="-122"/>
                </a:rPr>
                <a:t>4</a:t>
              </a:r>
              <a:endParaRPr lang="zh-CN" altLang="en-US" sz="2400" dirty="0">
                <a:latin typeface="Arial" panose="020B0604020202020204" pitchFamily="34" charset="0"/>
              </a:endParaRPr>
            </a:p>
          </p:txBody>
        </p:sp>
      </p:grpSp>
      <p:grpSp>
        <p:nvGrpSpPr>
          <p:cNvPr id="13370" name="组合 13369"/>
          <p:cNvGrpSpPr/>
          <p:nvPr/>
        </p:nvGrpSpPr>
        <p:grpSpPr>
          <a:xfrm>
            <a:off x="5485238" y="3396332"/>
            <a:ext cx="611294" cy="575734"/>
            <a:chOff x="0" y="0"/>
            <a:chExt cx="722" cy="680"/>
          </a:xfrm>
        </p:grpSpPr>
        <p:sp>
          <p:nvSpPr>
            <p:cNvPr id="13371" name="椭圆 13370"/>
            <p:cNvSpPr/>
            <p:nvPr/>
          </p:nvSpPr>
          <p:spPr>
            <a:xfrm>
              <a:off x="0" y="0"/>
              <a:ext cx="680" cy="680"/>
            </a:xfrm>
            <a:prstGeom prst="ellipse">
              <a:avLst/>
            </a:prstGeom>
            <a:solidFill>
              <a:schemeClr val="accent1">
                <a:alpha val="100000"/>
              </a:schemeClr>
            </a:solidFill>
            <a:ln w="9525" cap="flat" cmpd="sng">
              <a:solidFill>
                <a:schemeClr val="tx1"/>
              </a:solidFill>
              <a:prstDash val="solid"/>
              <a:headEnd type="none" w="med" len="med"/>
              <a:tailEnd type="none" w="med" len="med"/>
            </a:ln>
          </p:spPr>
          <p:txBody>
            <a:bodyPr/>
            <a:lstStyle/>
            <a:p>
              <a:endParaRPr lang="zh-CN" altLang="en-US" sz="2400"/>
            </a:p>
          </p:txBody>
        </p:sp>
        <p:sp>
          <p:nvSpPr>
            <p:cNvPr id="13372" name="文本框 13371"/>
            <p:cNvSpPr txBox="1"/>
            <p:nvPr/>
          </p:nvSpPr>
          <p:spPr>
            <a:xfrm>
              <a:off x="120" y="37"/>
              <a:ext cx="602" cy="545"/>
            </a:xfrm>
            <a:prstGeom prst="rect">
              <a:avLst/>
            </a:prstGeom>
            <a:noFill/>
            <a:ln w="9525">
              <a:noFill/>
            </a:ln>
          </p:spPr>
          <p:txBody>
            <a:bodyPr vert="horz" wrap="square" anchor="t">
              <a:spAutoFit/>
            </a:bodyPr>
            <a:lstStyle/>
            <a:p>
              <a:r>
                <a:rPr lang="zh-CN" altLang="en-US" sz="2400" dirty="0">
                  <a:latin typeface="Arial" panose="020B0604020202020204" pitchFamily="34" charset="0"/>
                  <a:ea typeface="宋体" panose="02010600030101010101" pitchFamily="2" charset="-122"/>
                </a:rPr>
                <a:t>5</a:t>
              </a:r>
              <a:endParaRPr lang="zh-CN" altLang="en-US" sz="2400" dirty="0">
                <a:latin typeface="Arial" panose="020B0604020202020204" pitchFamily="34" charset="0"/>
              </a:endParaRPr>
            </a:p>
          </p:txBody>
        </p:sp>
      </p:grpSp>
      <p:sp>
        <p:nvSpPr>
          <p:cNvPr id="13373" name="直接连接符 13372"/>
          <p:cNvSpPr/>
          <p:nvPr/>
        </p:nvSpPr>
        <p:spPr>
          <a:xfrm>
            <a:off x="5965722" y="3878932"/>
            <a:ext cx="383116" cy="478367"/>
          </a:xfrm>
          <a:prstGeom prst="line">
            <a:avLst/>
          </a:prstGeom>
          <a:ln w="19050" cap="flat" cmpd="sng">
            <a:solidFill>
              <a:schemeClr val="tx1"/>
            </a:solidFill>
            <a:prstDash val="solid"/>
            <a:headEnd type="none" w="med" len="med"/>
            <a:tailEnd type="none" w="med" len="med"/>
          </a:ln>
        </p:spPr>
      </p:sp>
      <p:sp>
        <p:nvSpPr>
          <p:cNvPr id="13374" name="文本框 13373"/>
          <p:cNvSpPr txBox="1"/>
          <p:nvPr/>
        </p:nvSpPr>
        <p:spPr>
          <a:xfrm>
            <a:off x="8208921" y="2633347"/>
            <a:ext cx="2499783" cy="461665"/>
          </a:xfrm>
          <a:prstGeom prst="rect">
            <a:avLst/>
          </a:prstGeom>
          <a:noFill/>
          <a:ln w="9525">
            <a:noFill/>
          </a:ln>
        </p:spPr>
        <p:txBody>
          <a:bodyPr>
            <a:spAutoFit/>
            <a:scene3d>
              <a:camera prst="orthographicFront"/>
              <a:lightRig rig="threePt" dir="t"/>
            </a:scene3d>
          </a:bodyPr>
          <a:lstStyle/>
          <a:p>
            <a:r>
              <a:rPr lang="en-US" altLang="zh-CN" sz="2400">
                <a:solidFill>
                  <a:schemeClr val="tx1">
                    <a:lumMod val="75000"/>
                    <a:lumOff val="25000"/>
                  </a:schemeClr>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④ </a:t>
            </a:r>
            <a:r>
              <a:rPr lang="zh-CN" altLang="en-US" sz="2400">
                <a:solidFill>
                  <a:schemeClr val="tx1">
                    <a:lumMod val="75000"/>
                    <a:lumOff val="25000"/>
                  </a:schemeClr>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合并</a:t>
            </a:r>
            <a:r>
              <a:rPr lang="en-US" altLang="zh-CN" sz="2400">
                <a:solidFill>
                  <a:schemeClr val="tx1">
                    <a:lumMod val="75000"/>
                    <a:lumOff val="25000"/>
                  </a:schemeClr>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3</a:t>
            </a:r>
            <a:r>
              <a:rPr lang="zh-CN" altLang="en-US" sz="2400">
                <a:solidFill>
                  <a:schemeClr val="tx1">
                    <a:lumMod val="75000"/>
                    <a:lumOff val="25000"/>
                  </a:schemeClr>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和</a:t>
            </a:r>
            <a:r>
              <a:rPr lang="en-US" altLang="zh-CN" sz="2400">
                <a:solidFill>
                  <a:schemeClr val="tx1">
                    <a:lumMod val="75000"/>
                    <a:lumOff val="25000"/>
                  </a:schemeClr>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5</a:t>
            </a:r>
          </a:p>
        </p:txBody>
      </p:sp>
      <p:grpSp>
        <p:nvGrpSpPr>
          <p:cNvPr id="13375" name="组合 13374"/>
          <p:cNvGrpSpPr/>
          <p:nvPr/>
        </p:nvGrpSpPr>
        <p:grpSpPr>
          <a:xfrm>
            <a:off x="9194863" y="3439620"/>
            <a:ext cx="575733" cy="575734"/>
            <a:chOff x="0" y="0"/>
            <a:chExt cx="680" cy="680"/>
          </a:xfrm>
        </p:grpSpPr>
        <p:sp>
          <p:nvSpPr>
            <p:cNvPr id="13376" name="椭圆 13375"/>
            <p:cNvSpPr/>
            <p:nvPr/>
          </p:nvSpPr>
          <p:spPr>
            <a:xfrm>
              <a:off x="0" y="0"/>
              <a:ext cx="680" cy="680"/>
            </a:xfrm>
            <a:prstGeom prst="ellipse">
              <a:avLst/>
            </a:prstGeom>
            <a:solidFill>
              <a:schemeClr val="accent1">
                <a:alpha val="100000"/>
              </a:schemeClr>
            </a:solidFill>
            <a:ln w="9525" cap="flat" cmpd="sng">
              <a:solidFill>
                <a:schemeClr val="tx1"/>
              </a:solidFill>
              <a:prstDash val="solid"/>
              <a:headEnd type="none" w="med" len="med"/>
              <a:tailEnd type="none" w="med" len="med"/>
            </a:ln>
          </p:spPr>
          <p:txBody>
            <a:bodyPr/>
            <a:lstStyle/>
            <a:p>
              <a:endParaRPr lang="zh-CN" altLang="en-US" sz="2400"/>
            </a:p>
          </p:txBody>
        </p:sp>
        <p:sp>
          <p:nvSpPr>
            <p:cNvPr id="13377" name="文本框 13376"/>
            <p:cNvSpPr txBox="1"/>
            <p:nvPr/>
          </p:nvSpPr>
          <p:spPr>
            <a:xfrm>
              <a:off x="123" y="73"/>
              <a:ext cx="550" cy="545"/>
            </a:xfrm>
            <a:prstGeom prst="rect">
              <a:avLst/>
            </a:prstGeom>
            <a:noFill/>
            <a:ln w="9525">
              <a:noFill/>
            </a:ln>
          </p:spPr>
          <p:txBody>
            <a:bodyPr vert="horz" wrap="square" anchor="t">
              <a:spAutoFit/>
            </a:bodyPr>
            <a:lstStyle/>
            <a:p>
              <a:r>
                <a:rPr lang="zh-CN" altLang="en-US" sz="2400" dirty="0">
                  <a:latin typeface="Arial" panose="020B0604020202020204" pitchFamily="34" charset="0"/>
                  <a:ea typeface="宋体" panose="02010600030101010101" pitchFamily="2" charset="-122"/>
                </a:rPr>
                <a:t>1</a:t>
              </a:r>
              <a:endParaRPr lang="zh-CN" altLang="en-US" sz="2400" dirty="0">
                <a:latin typeface="Arial" panose="020B0604020202020204" pitchFamily="34" charset="0"/>
              </a:endParaRPr>
            </a:p>
          </p:txBody>
        </p:sp>
      </p:grpSp>
      <p:grpSp>
        <p:nvGrpSpPr>
          <p:cNvPr id="13378" name="组合 13377"/>
          <p:cNvGrpSpPr/>
          <p:nvPr/>
        </p:nvGrpSpPr>
        <p:grpSpPr>
          <a:xfrm>
            <a:off x="8428630" y="4207970"/>
            <a:ext cx="575733" cy="575734"/>
            <a:chOff x="0" y="0"/>
            <a:chExt cx="680" cy="680"/>
          </a:xfrm>
        </p:grpSpPr>
        <p:sp>
          <p:nvSpPr>
            <p:cNvPr id="13379" name="椭圆 13378"/>
            <p:cNvSpPr/>
            <p:nvPr/>
          </p:nvSpPr>
          <p:spPr>
            <a:xfrm>
              <a:off x="0" y="0"/>
              <a:ext cx="680" cy="680"/>
            </a:xfrm>
            <a:prstGeom prst="ellipse">
              <a:avLst/>
            </a:prstGeom>
            <a:solidFill>
              <a:schemeClr val="accent1">
                <a:alpha val="100000"/>
              </a:schemeClr>
            </a:solidFill>
            <a:ln w="9525" cap="flat" cmpd="sng">
              <a:solidFill>
                <a:schemeClr val="tx1"/>
              </a:solidFill>
              <a:prstDash val="solid"/>
              <a:headEnd type="none" w="med" len="med"/>
              <a:tailEnd type="none" w="med" len="med"/>
            </a:ln>
          </p:spPr>
          <p:txBody>
            <a:bodyPr/>
            <a:lstStyle/>
            <a:p>
              <a:endParaRPr lang="zh-CN" altLang="en-US" sz="2400"/>
            </a:p>
          </p:txBody>
        </p:sp>
        <p:sp>
          <p:nvSpPr>
            <p:cNvPr id="13380" name="文本框 13379"/>
            <p:cNvSpPr txBox="1"/>
            <p:nvPr/>
          </p:nvSpPr>
          <p:spPr>
            <a:xfrm>
              <a:off x="147" y="41"/>
              <a:ext cx="488" cy="545"/>
            </a:xfrm>
            <a:prstGeom prst="rect">
              <a:avLst/>
            </a:prstGeom>
            <a:noFill/>
            <a:ln w="9525">
              <a:noFill/>
            </a:ln>
          </p:spPr>
          <p:txBody>
            <a:bodyPr vert="horz" wrap="square" anchor="t">
              <a:spAutoFit/>
            </a:bodyPr>
            <a:lstStyle/>
            <a:p>
              <a:r>
                <a:rPr lang="zh-CN" altLang="en-US" sz="2400" dirty="0">
                  <a:latin typeface="Arial" panose="020B0604020202020204" pitchFamily="34" charset="0"/>
                  <a:ea typeface="宋体" panose="02010600030101010101" pitchFamily="2" charset="-122"/>
                </a:rPr>
                <a:t>2</a:t>
              </a:r>
              <a:endParaRPr lang="zh-CN" altLang="en-US" sz="2400" dirty="0">
                <a:latin typeface="Arial" panose="020B0604020202020204" pitchFamily="34" charset="0"/>
              </a:endParaRPr>
            </a:p>
          </p:txBody>
        </p:sp>
      </p:grpSp>
      <p:grpSp>
        <p:nvGrpSpPr>
          <p:cNvPr id="13381" name="组合 13380"/>
          <p:cNvGrpSpPr/>
          <p:nvPr/>
        </p:nvGrpSpPr>
        <p:grpSpPr>
          <a:xfrm>
            <a:off x="9867963" y="4207970"/>
            <a:ext cx="575733" cy="575734"/>
            <a:chOff x="0" y="0"/>
            <a:chExt cx="680" cy="680"/>
          </a:xfrm>
        </p:grpSpPr>
        <p:sp>
          <p:nvSpPr>
            <p:cNvPr id="13382" name="椭圆 13381"/>
            <p:cNvSpPr/>
            <p:nvPr/>
          </p:nvSpPr>
          <p:spPr>
            <a:xfrm>
              <a:off x="0" y="0"/>
              <a:ext cx="680" cy="680"/>
            </a:xfrm>
            <a:prstGeom prst="ellipse">
              <a:avLst/>
            </a:prstGeom>
            <a:solidFill>
              <a:schemeClr val="accent1">
                <a:alpha val="100000"/>
              </a:schemeClr>
            </a:solidFill>
            <a:ln w="9525" cap="flat" cmpd="sng">
              <a:solidFill>
                <a:schemeClr val="tx1"/>
              </a:solidFill>
              <a:prstDash val="solid"/>
              <a:headEnd type="none" w="med" len="med"/>
              <a:tailEnd type="none" w="med" len="med"/>
            </a:ln>
          </p:spPr>
          <p:txBody>
            <a:bodyPr/>
            <a:lstStyle/>
            <a:p>
              <a:endParaRPr lang="zh-CN" altLang="en-US" sz="2400"/>
            </a:p>
          </p:txBody>
        </p:sp>
        <p:sp>
          <p:nvSpPr>
            <p:cNvPr id="13383" name="文本框 13382"/>
            <p:cNvSpPr txBox="1"/>
            <p:nvPr/>
          </p:nvSpPr>
          <p:spPr>
            <a:xfrm>
              <a:off x="118" y="67"/>
              <a:ext cx="488" cy="545"/>
            </a:xfrm>
            <a:prstGeom prst="rect">
              <a:avLst/>
            </a:prstGeom>
            <a:noFill/>
            <a:ln w="9525">
              <a:noFill/>
            </a:ln>
          </p:spPr>
          <p:txBody>
            <a:bodyPr vert="horz" wrap="square" anchor="t">
              <a:spAutoFit/>
            </a:bodyPr>
            <a:lstStyle/>
            <a:p>
              <a:r>
                <a:rPr lang="zh-CN" altLang="en-US" sz="2400" dirty="0">
                  <a:latin typeface="Arial" panose="020B0604020202020204" pitchFamily="34" charset="0"/>
                  <a:ea typeface="宋体" panose="02010600030101010101" pitchFamily="2" charset="-122"/>
                </a:rPr>
                <a:t>3</a:t>
              </a:r>
              <a:endParaRPr lang="zh-CN" altLang="en-US" sz="2400" dirty="0">
                <a:latin typeface="Arial" panose="020B0604020202020204" pitchFamily="34" charset="0"/>
              </a:endParaRPr>
            </a:p>
          </p:txBody>
        </p:sp>
      </p:grpSp>
      <p:sp>
        <p:nvSpPr>
          <p:cNvPr id="13384" name="直接连接符 13383"/>
          <p:cNvSpPr/>
          <p:nvPr/>
        </p:nvSpPr>
        <p:spPr>
          <a:xfrm flipH="1">
            <a:off x="8906997" y="3920104"/>
            <a:ext cx="385233" cy="383116"/>
          </a:xfrm>
          <a:prstGeom prst="line">
            <a:avLst/>
          </a:prstGeom>
          <a:ln w="19050" cap="flat" cmpd="sng">
            <a:solidFill>
              <a:schemeClr val="tx1"/>
            </a:solidFill>
            <a:prstDash val="solid"/>
            <a:headEnd type="none" w="med" len="med"/>
            <a:tailEnd type="none" w="med" len="med"/>
          </a:ln>
        </p:spPr>
      </p:sp>
      <p:sp>
        <p:nvSpPr>
          <p:cNvPr id="13385" name="直接连接符 13384"/>
          <p:cNvSpPr/>
          <p:nvPr/>
        </p:nvSpPr>
        <p:spPr>
          <a:xfrm>
            <a:off x="9675347" y="3922219"/>
            <a:ext cx="287867" cy="383117"/>
          </a:xfrm>
          <a:prstGeom prst="line">
            <a:avLst/>
          </a:prstGeom>
          <a:ln w="19050" cap="flat" cmpd="sng">
            <a:solidFill>
              <a:schemeClr val="tx1"/>
            </a:solidFill>
            <a:prstDash val="solid"/>
            <a:headEnd type="none" w="med" len="med"/>
            <a:tailEnd type="none" w="med" len="med"/>
          </a:ln>
        </p:spPr>
      </p:sp>
      <p:grpSp>
        <p:nvGrpSpPr>
          <p:cNvPr id="13386" name="组合 13385"/>
          <p:cNvGrpSpPr/>
          <p:nvPr/>
        </p:nvGrpSpPr>
        <p:grpSpPr>
          <a:xfrm>
            <a:off x="11404663" y="5937286"/>
            <a:ext cx="575733" cy="575734"/>
            <a:chOff x="0" y="0"/>
            <a:chExt cx="680" cy="680"/>
          </a:xfrm>
        </p:grpSpPr>
        <p:sp>
          <p:nvSpPr>
            <p:cNvPr id="13387" name="椭圆 13386"/>
            <p:cNvSpPr/>
            <p:nvPr/>
          </p:nvSpPr>
          <p:spPr>
            <a:xfrm>
              <a:off x="0" y="0"/>
              <a:ext cx="680" cy="680"/>
            </a:xfrm>
            <a:prstGeom prst="ellipse">
              <a:avLst/>
            </a:prstGeom>
            <a:solidFill>
              <a:schemeClr val="accent1">
                <a:alpha val="100000"/>
              </a:schemeClr>
            </a:solidFill>
            <a:ln w="9525" cap="flat" cmpd="sng">
              <a:solidFill>
                <a:schemeClr val="tx1"/>
              </a:solidFill>
              <a:prstDash val="solid"/>
              <a:headEnd type="none" w="med" len="med"/>
              <a:tailEnd type="none" w="med" len="med"/>
            </a:ln>
          </p:spPr>
          <p:txBody>
            <a:bodyPr/>
            <a:lstStyle/>
            <a:p>
              <a:endParaRPr lang="zh-CN" altLang="en-US" sz="2400"/>
            </a:p>
          </p:txBody>
        </p:sp>
        <p:sp>
          <p:nvSpPr>
            <p:cNvPr id="13388" name="文本框 13387"/>
            <p:cNvSpPr txBox="1"/>
            <p:nvPr/>
          </p:nvSpPr>
          <p:spPr>
            <a:xfrm>
              <a:off x="113" y="67"/>
              <a:ext cx="488" cy="545"/>
            </a:xfrm>
            <a:prstGeom prst="rect">
              <a:avLst/>
            </a:prstGeom>
            <a:noFill/>
            <a:ln w="9525">
              <a:noFill/>
            </a:ln>
          </p:spPr>
          <p:txBody>
            <a:bodyPr vert="horz" wrap="square" anchor="t">
              <a:spAutoFit/>
            </a:bodyPr>
            <a:lstStyle/>
            <a:p>
              <a:r>
                <a:rPr lang="zh-CN" altLang="en-US" sz="2400" dirty="0">
                  <a:latin typeface="Arial" panose="020B0604020202020204" pitchFamily="34" charset="0"/>
                  <a:ea typeface="宋体" panose="02010600030101010101" pitchFamily="2" charset="-122"/>
                </a:rPr>
                <a:t>4</a:t>
              </a:r>
              <a:endParaRPr lang="zh-CN" altLang="en-US" sz="2400" dirty="0">
                <a:latin typeface="Arial" panose="020B0604020202020204" pitchFamily="34" charset="0"/>
              </a:endParaRPr>
            </a:p>
          </p:txBody>
        </p:sp>
      </p:grpSp>
      <p:grpSp>
        <p:nvGrpSpPr>
          <p:cNvPr id="13389" name="组合 13388"/>
          <p:cNvGrpSpPr/>
          <p:nvPr/>
        </p:nvGrpSpPr>
        <p:grpSpPr>
          <a:xfrm>
            <a:off x="10636314" y="5073686"/>
            <a:ext cx="604520" cy="575734"/>
            <a:chOff x="0" y="0"/>
            <a:chExt cx="714" cy="680"/>
          </a:xfrm>
        </p:grpSpPr>
        <p:sp>
          <p:nvSpPr>
            <p:cNvPr id="13390" name="椭圆 13389"/>
            <p:cNvSpPr/>
            <p:nvPr/>
          </p:nvSpPr>
          <p:spPr>
            <a:xfrm>
              <a:off x="0" y="0"/>
              <a:ext cx="680" cy="680"/>
            </a:xfrm>
            <a:prstGeom prst="ellipse">
              <a:avLst/>
            </a:prstGeom>
            <a:solidFill>
              <a:schemeClr val="accent1">
                <a:alpha val="100000"/>
              </a:schemeClr>
            </a:solidFill>
            <a:ln w="9525" cap="flat" cmpd="sng">
              <a:solidFill>
                <a:schemeClr val="tx1"/>
              </a:solidFill>
              <a:prstDash val="solid"/>
              <a:headEnd type="none" w="med" len="med"/>
              <a:tailEnd type="none" w="med" len="med"/>
            </a:ln>
          </p:spPr>
          <p:txBody>
            <a:bodyPr/>
            <a:lstStyle/>
            <a:p>
              <a:endParaRPr lang="zh-CN" altLang="en-US" sz="2400"/>
            </a:p>
          </p:txBody>
        </p:sp>
        <p:sp>
          <p:nvSpPr>
            <p:cNvPr id="13391" name="文本框 13390"/>
            <p:cNvSpPr txBox="1"/>
            <p:nvPr/>
          </p:nvSpPr>
          <p:spPr>
            <a:xfrm>
              <a:off x="112" y="67"/>
              <a:ext cx="602" cy="545"/>
            </a:xfrm>
            <a:prstGeom prst="rect">
              <a:avLst/>
            </a:prstGeom>
            <a:noFill/>
            <a:ln w="9525">
              <a:noFill/>
            </a:ln>
          </p:spPr>
          <p:txBody>
            <a:bodyPr vert="horz" wrap="square" anchor="t">
              <a:spAutoFit/>
            </a:bodyPr>
            <a:lstStyle/>
            <a:p>
              <a:r>
                <a:rPr lang="zh-CN" altLang="en-US" sz="2400" dirty="0">
                  <a:latin typeface="Arial" panose="020B0604020202020204" pitchFamily="34" charset="0"/>
                  <a:ea typeface="宋体" panose="02010600030101010101" pitchFamily="2" charset="-122"/>
                </a:rPr>
                <a:t>5</a:t>
              </a:r>
              <a:endParaRPr lang="zh-CN" altLang="en-US" sz="2400" dirty="0">
                <a:latin typeface="Arial" panose="020B0604020202020204" pitchFamily="34" charset="0"/>
              </a:endParaRPr>
            </a:p>
          </p:txBody>
        </p:sp>
      </p:grpSp>
      <p:sp>
        <p:nvSpPr>
          <p:cNvPr id="13392" name="直接连接符 13391"/>
          <p:cNvSpPr/>
          <p:nvPr/>
        </p:nvSpPr>
        <p:spPr>
          <a:xfrm>
            <a:off x="11116796" y="5554170"/>
            <a:ext cx="383117" cy="480483"/>
          </a:xfrm>
          <a:prstGeom prst="line">
            <a:avLst/>
          </a:prstGeom>
          <a:ln w="19050" cap="flat" cmpd="sng">
            <a:solidFill>
              <a:schemeClr val="tx1"/>
            </a:solidFill>
            <a:prstDash val="solid"/>
            <a:headEnd type="none" w="med" len="med"/>
            <a:tailEnd type="none" w="med" len="med"/>
          </a:ln>
        </p:spPr>
      </p:sp>
      <p:sp>
        <p:nvSpPr>
          <p:cNvPr id="13393" name="直接连接符 13392"/>
          <p:cNvSpPr/>
          <p:nvPr/>
        </p:nvSpPr>
        <p:spPr>
          <a:xfrm>
            <a:off x="10348447" y="4688453"/>
            <a:ext cx="383116" cy="480484"/>
          </a:xfrm>
          <a:prstGeom prst="line">
            <a:avLst/>
          </a:prstGeom>
          <a:ln w="19050" cap="flat" cmpd="sng">
            <a:solidFill>
              <a:schemeClr val="tx1"/>
            </a:solidFill>
            <a:prstDash val="solid"/>
            <a:headEnd type="none" w="med" len="med"/>
            <a:tailEnd type="none" w="med" len="med"/>
          </a:ln>
        </p:spPr>
      </p:sp>
      <p:sp>
        <p:nvSpPr>
          <p:cNvPr id="13394" name="文本框 13393"/>
          <p:cNvSpPr txBox="1"/>
          <p:nvPr/>
        </p:nvSpPr>
        <p:spPr>
          <a:xfrm>
            <a:off x="190909" y="855113"/>
            <a:ext cx="9003954" cy="461665"/>
          </a:xfrm>
          <a:prstGeom prst="rect">
            <a:avLst/>
          </a:prstGeom>
          <a:noFill/>
          <a:ln w="9525">
            <a:noFill/>
          </a:ln>
        </p:spPr>
        <p:txBody>
          <a:bodyPr wrap="square">
            <a:spAutoFit/>
            <a:scene3d>
              <a:camera prst="orthographicFront"/>
              <a:lightRig rig="threePt" dir="t"/>
            </a:scene3d>
          </a:bodyPr>
          <a:lstStyle/>
          <a:p>
            <a:r>
              <a:rPr lang="zh-CN" altLang="en-US" sz="2400">
                <a:solidFill>
                  <a:srgbClr val="FF0000"/>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用</a:t>
            </a:r>
            <a:r>
              <a:rPr lang="en-US" altLang="zh-CN" sz="2400">
                <a:solidFill>
                  <a:srgbClr val="FF0000"/>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father[i]</a:t>
            </a:r>
            <a:r>
              <a:rPr lang="zh-CN" altLang="en-US" sz="2400">
                <a:solidFill>
                  <a:srgbClr val="FF0000"/>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表示元素</a:t>
            </a:r>
            <a:r>
              <a:rPr lang="en-US" altLang="zh-CN" sz="2400">
                <a:solidFill>
                  <a:srgbClr val="FF0000"/>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i</a:t>
            </a:r>
            <a:r>
              <a:rPr lang="zh-CN" altLang="en-US" sz="2400">
                <a:solidFill>
                  <a:srgbClr val="FF0000"/>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的父亲结点，进行不断并到不同的集合中</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52257" y="990814"/>
            <a:ext cx="11307234" cy="3423920"/>
          </a:xfrm>
        </p:spPr>
        <p:txBody>
          <a:bodyPr>
            <a:noAutofit/>
          </a:bodyPr>
          <a:lstStyle/>
          <a:p>
            <a:pPr algn="l">
              <a:spcBef>
                <a:spcPts val="0"/>
              </a:spcBef>
            </a:pPr>
            <a:r>
              <a:rPr lang="en-US" altLang="zh-CN" dirty="0">
                <a:solidFill>
                  <a:schemeClr val="tx1">
                    <a:lumMod val="75000"/>
                    <a:lumOff val="25000"/>
                  </a:schemeClr>
                </a:solidFill>
                <a:sym typeface="+mn-ea"/>
              </a:rPr>
              <a:t>以上做法当数据比较特殊的时候</a:t>
            </a:r>
            <a:r>
              <a:rPr lang="en-US" altLang="zh-CN">
                <a:solidFill>
                  <a:schemeClr val="tx1">
                    <a:lumMod val="75000"/>
                    <a:lumOff val="25000"/>
                  </a:schemeClr>
                </a:solidFill>
                <a:sym typeface="+mn-ea"/>
              </a:rPr>
              <a:t>，比如一条单链</a:t>
            </a:r>
            <a:r>
              <a:rPr lang="zh-CN" altLang="en-US">
                <a:solidFill>
                  <a:schemeClr val="tx1">
                    <a:lumMod val="75000"/>
                    <a:lumOff val="25000"/>
                  </a:schemeClr>
                </a:solidFill>
                <a:sym typeface="+mn-ea"/>
              </a:rPr>
              <a:t>很</a:t>
            </a:r>
            <a:r>
              <a:rPr lang="en-US" altLang="zh-CN">
                <a:solidFill>
                  <a:schemeClr val="tx1">
                    <a:lumMod val="75000"/>
                    <a:lumOff val="25000"/>
                  </a:schemeClr>
                </a:solidFill>
                <a:sym typeface="+mn-ea"/>
              </a:rPr>
              <a:t>长</a:t>
            </a:r>
            <a:r>
              <a:rPr lang="en-US" altLang="zh-CN" dirty="0">
                <a:solidFill>
                  <a:schemeClr val="tx1">
                    <a:lumMod val="75000"/>
                    <a:lumOff val="25000"/>
                  </a:schemeClr>
                </a:solidFill>
                <a:sym typeface="+mn-ea"/>
              </a:rPr>
              <a:t>，数据这种“并”与“查”的方式</a:t>
            </a:r>
            <a:r>
              <a:rPr lang="zh-CN" altLang="en-US" dirty="0">
                <a:solidFill>
                  <a:schemeClr val="tx1">
                    <a:lumMod val="75000"/>
                    <a:lumOff val="25000"/>
                  </a:schemeClr>
                </a:solidFill>
                <a:sym typeface="+mn-ea"/>
              </a:rPr>
              <a:t>可能</a:t>
            </a:r>
            <a:r>
              <a:rPr lang="en-US" altLang="zh-CN" dirty="0">
                <a:solidFill>
                  <a:schemeClr val="tx1">
                    <a:lumMod val="75000"/>
                    <a:lumOff val="25000"/>
                  </a:schemeClr>
                </a:solidFill>
                <a:sym typeface="+mn-ea"/>
              </a:rPr>
              <a:t>会超时。        </a:t>
            </a:r>
          </a:p>
          <a:p>
            <a:pPr algn="l">
              <a:spcBef>
                <a:spcPts val="0"/>
              </a:spcBef>
            </a:pPr>
            <a:r>
              <a:rPr lang="en-US" altLang="zh-CN">
                <a:solidFill>
                  <a:schemeClr val="tx1">
                    <a:lumMod val="75000"/>
                    <a:lumOff val="25000"/>
                  </a:schemeClr>
                </a:solidFill>
                <a:sym typeface="+mn-ea"/>
              </a:rPr>
              <a:t>下面有一种优化的方法</a:t>
            </a:r>
            <a:r>
              <a:rPr lang="en-US" altLang="zh-CN" dirty="0">
                <a:solidFill>
                  <a:schemeClr val="tx1">
                    <a:lumMod val="75000"/>
                    <a:lumOff val="25000"/>
                  </a:schemeClr>
                </a:solidFill>
                <a:sym typeface="+mn-ea"/>
              </a:rPr>
              <a:t>：</a:t>
            </a:r>
            <a:endParaRPr lang="en-US" altLang="zh-CN" dirty="0">
              <a:solidFill>
                <a:schemeClr val="tx1">
                  <a:lumMod val="75000"/>
                  <a:lumOff val="25000"/>
                </a:schemeClr>
              </a:solidFill>
            </a:endParaRPr>
          </a:p>
          <a:p>
            <a:pPr algn="l">
              <a:spcBef>
                <a:spcPts val="0"/>
              </a:spcBef>
            </a:pPr>
            <a:r>
              <a:rPr lang="en-US" altLang="zh-CN" dirty="0">
                <a:solidFill>
                  <a:srgbClr val="FF0000"/>
                </a:solidFill>
                <a:sym typeface="+mn-ea"/>
              </a:rPr>
              <a:t>并查集的路径压缩</a:t>
            </a:r>
            <a:endParaRPr lang="en-US" altLang="zh-CN" dirty="0">
              <a:solidFill>
                <a:srgbClr val="FF0000"/>
              </a:solidFill>
            </a:endParaRPr>
          </a:p>
          <a:p>
            <a:pPr algn="l">
              <a:spcBef>
                <a:spcPts val="0"/>
              </a:spcBef>
            </a:pPr>
            <a:r>
              <a:rPr lang="en-US" altLang="zh-CN">
                <a:solidFill>
                  <a:schemeClr val="tx1">
                    <a:lumMod val="75000"/>
                    <a:lumOff val="25000"/>
                  </a:schemeClr>
                </a:solidFill>
                <a:sym typeface="+mn-ea"/>
              </a:rPr>
              <a:t>　　此种做法就是将</a:t>
            </a:r>
            <a:r>
              <a:rPr lang="zh-CN" altLang="en-US">
                <a:solidFill>
                  <a:schemeClr val="tx1">
                    <a:lumMod val="75000"/>
                    <a:lumOff val="25000"/>
                  </a:schemeClr>
                </a:solidFill>
                <a:sym typeface="+mn-ea"/>
              </a:rPr>
              <a:t>集合中</a:t>
            </a:r>
            <a:r>
              <a:rPr lang="en-US" altLang="zh-CN">
                <a:solidFill>
                  <a:schemeClr val="tx1">
                    <a:lumMod val="75000"/>
                    <a:lumOff val="25000"/>
                  </a:schemeClr>
                </a:solidFill>
                <a:sym typeface="+mn-ea"/>
              </a:rPr>
              <a:t>元素</a:t>
            </a:r>
            <a:r>
              <a:rPr lang="zh-CN" altLang="en-US">
                <a:solidFill>
                  <a:schemeClr val="tx1">
                    <a:lumMod val="75000"/>
                    <a:lumOff val="25000"/>
                  </a:schemeClr>
                </a:solidFill>
                <a:sym typeface="+mn-ea"/>
              </a:rPr>
              <a:t>指向一个代表</a:t>
            </a:r>
            <a:r>
              <a:rPr lang="en-US" altLang="zh-CN">
                <a:solidFill>
                  <a:schemeClr val="tx1">
                    <a:lumMod val="75000"/>
                    <a:lumOff val="25000"/>
                  </a:schemeClr>
                </a:solidFill>
                <a:sym typeface="+mn-ea"/>
              </a:rPr>
              <a:t>，</a:t>
            </a:r>
            <a:r>
              <a:rPr lang="en-US" altLang="zh-CN" dirty="0">
                <a:solidFill>
                  <a:schemeClr val="tx1">
                    <a:lumMod val="75000"/>
                    <a:lumOff val="25000"/>
                  </a:schemeClr>
                </a:solidFill>
                <a:sym typeface="+mn-ea"/>
              </a:rPr>
              <a:t>当这棵树是链的时候，可见判断两个元素是否属于同一集合需要O(n)的时间，于是路径压缩产生了作用。</a:t>
            </a:r>
            <a:endParaRPr lang="en-US" altLang="zh-CN" dirty="0">
              <a:solidFill>
                <a:schemeClr val="tx1">
                  <a:lumMod val="75000"/>
                  <a:lumOff val="25000"/>
                </a:schemeClr>
              </a:solidFill>
            </a:endParaRPr>
          </a:p>
          <a:p>
            <a:pPr algn="l">
              <a:spcBef>
                <a:spcPts val="0"/>
              </a:spcBef>
            </a:pPr>
            <a:r>
              <a:rPr lang="en-US" altLang="zh-CN" dirty="0">
                <a:solidFill>
                  <a:schemeClr val="tx1">
                    <a:lumMod val="75000"/>
                    <a:lumOff val="25000"/>
                  </a:schemeClr>
                </a:solidFill>
                <a:sym typeface="+mn-ea"/>
              </a:rPr>
              <a:t>　　路径压缩实际上是在找完根结点之后，在递归回来的时候顺便把路径上元素的父亲指针都指向根结点。</a:t>
            </a:r>
            <a:endParaRPr lang="en-US" altLang="zh-CN" dirty="0">
              <a:solidFill>
                <a:schemeClr val="tx1">
                  <a:lumMod val="75000"/>
                  <a:lumOff val="25000"/>
                </a:schemeClr>
              </a:solidFill>
            </a:endParaRPr>
          </a:p>
          <a:p>
            <a:pPr algn="l">
              <a:spcBef>
                <a:spcPts val="0"/>
              </a:spcBef>
            </a:pPr>
            <a:r>
              <a:rPr lang="en-US" altLang="zh-CN" dirty="0">
                <a:solidFill>
                  <a:schemeClr val="tx1">
                    <a:lumMod val="75000"/>
                    <a:lumOff val="25000"/>
                  </a:schemeClr>
                </a:solidFill>
                <a:sym typeface="+mn-ea"/>
              </a:rPr>
              <a:t>　　这就是说，我们在“合并5和3”的时候，不是简单地将5的父亲指向3，而是直接指向根节点1，如图：</a:t>
            </a:r>
            <a:endParaRPr lang="en-US" altLang="zh-CN" dirty="0">
              <a:solidFill>
                <a:schemeClr val="tx1">
                  <a:lumMod val="75000"/>
                  <a:lumOff val="25000"/>
                </a:schemeClr>
              </a:solidFill>
            </a:endParaRPr>
          </a:p>
          <a:p>
            <a:pPr algn="l">
              <a:spcBef>
                <a:spcPts val="0"/>
              </a:spcBef>
            </a:pPr>
            <a:endParaRPr lang="en-US" altLang="zh-CN" sz="2133" dirty="0">
              <a:solidFill>
                <a:schemeClr val="accent1">
                  <a:lumMod val="50000"/>
                </a:schemeClr>
              </a:solidFill>
              <a:sym typeface="+mn-ea"/>
            </a:endParaRPr>
          </a:p>
        </p:txBody>
      </p:sp>
      <p:grpSp>
        <p:nvGrpSpPr>
          <p:cNvPr id="16391" name="组合 16390"/>
          <p:cNvGrpSpPr/>
          <p:nvPr/>
        </p:nvGrpSpPr>
        <p:grpSpPr>
          <a:xfrm>
            <a:off x="5025159" y="4414734"/>
            <a:ext cx="575733" cy="575734"/>
            <a:chOff x="0" y="0"/>
            <a:chExt cx="680" cy="680"/>
          </a:xfrm>
        </p:grpSpPr>
        <p:sp>
          <p:nvSpPr>
            <p:cNvPr id="16392" name="椭圆 16391"/>
            <p:cNvSpPr/>
            <p:nvPr/>
          </p:nvSpPr>
          <p:spPr>
            <a:xfrm>
              <a:off x="0" y="0"/>
              <a:ext cx="680" cy="680"/>
            </a:xfrm>
            <a:prstGeom prst="ellipse">
              <a:avLst/>
            </a:prstGeom>
            <a:solidFill>
              <a:schemeClr val="accent1">
                <a:alpha val="100000"/>
              </a:schemeClr>
            </a:solidFill>
            <a:ln w="9525" cap="flat" cmpd="sng">
              <a:solidFill>
                <a:schemeClr val="tx1"/>
              </a:solidFill>
              <a:prstDash val="solid"/>
              <a:headEnd type="none" w="med" len="med"/>
              <a:tailEnd type="none" w="med" len="med"/>
            </a:ln>
          </p:spPr>
          <p:txBody>
            <a:bodyPr/>
            <a:lstStyle/>
            <a:p>
              <a:endParaRPr lang="zh-CN" altLang="en-US" sz="2400"/>
            </a:p>
          </p:txBody>
        </p:sp>
        <p:sp>
          <p:nvSpPr>
            <p:cNvPr id="16393" name="文本框 16392"/>
            <p:cNvSpPr txBox="1"/>
            <p:nvPr/>
          </p:nvSpPr>
          <p:spPr>
            <a:xfrm>
              <a:off x="112" y="52"/>
              <a:ext cx="550" cy="545"/>
            </a:xfrm>
            <a:prstGeom prst="rect">
              <a:avLst/>
            </a:prstGeom>
            <a:noFill/>
            <a:ln w="9525">
              <a:noFill/>
            </a:ln>
          </p:spPr>
          <p:txBody>
            <a:bodyPr vert="horz" wrap="square" anchor="t">
              <a:spAutoFit/>
            </a:bodyPr>
            <a:lstStyle/>
            <a:p>
              <a:r>
                <a:rPr lang="zh-CN" altLang="en-US" sz="2400" dirty="0">
                  <a:latin typeface="Arial" panose="020B0604020202020204" pitchFamily="34" charset="0"/>
                  <a:ea typeface="宋体" panose="02010600030101010101" pitchFamily="2" charset="-122"/>
                </a:rPr>
                <a:t>1</a:t>
              </a:r>
              <a:endParaRPr lang="zh-CN" altLang="en-US" sz="2400" dirty="0">
                <a:latin typeface="Arial" panose="020B0604020202020204" pitchFamily="34" charset="0"/>
              </a:endParaRPr>
            </a:p>
          </p:txBody>
        </p:sp>
      </p:grpSp>
      <p:grpSp>
        <p:nvGrpSpPr>
          <p:cNvPr id="16394" name="组合 16393"/>
          <p:cNvGrpSpPr/>
          <p:nvPr/>
        </p:nvGrpSpPr>
        <p:grpSpPr>
          <a:xfrm>
            <a:off x="3405062" y="5365540"/>
            <a:ext cx="575733" cy="575734"/>
            <a:chOff x="0" y="0"/>
            <a:chExt cx="680" cy="680"/>
          </a:xfrm>
        </p:grpSpPr>
        <p:sp>
          <p:nvSpPr>
            <p:cNvPr id="16395" name="椭圆 16394"/>
            <p:cNvSpPr/>
            <p:nvPr/>
          </p:nvSpPr>
          <p:spPr>
            <a:xfrm>
              <a:off x="0" y="0"/>
              <a:ext cx="680" cy="680"/>
            </a:xfrm>
            <a:prstGeom prst="ellipse">
              <a:avLst/>
            </a:prstGeom>
            <a:solidFill>
              <a:schemeClr val="accent1">
                <a:alpha val="100000"/>
              </a:schemeClr>
            </a:solidFill>
            <a:ln w="9525" cap="flat" cmpd="sng">
              <a:solidFill>
                <a:schemeClr val="tx1"/>
              </a:solidFill>
              <a:prstDash val="solid"/>
              <a:headEnd type="none" w="med" len="med"/>
              <a:tailEnd type="none" w="med" len="med"/>
            </a:ln>
          </p:spPr>
          <p:txBody>
            <a:bodyPr/>
            <a:lstStyle/>
            <a:p>
              <a:endParaRPr lang="zh-CN" altLang="en-US" sz="2400"/>
            </a:p>
          </p:txBody>
        </p:sp>
        <p:sp>
          <p:nvSpPr>
            <p:cNvPr id="16396" name="文本框 16395"/>
            <p:cNvSpPr txBox="1"/>
            <p:nvPr/>
          </p:nvSpPr>
          <p:spPr>
            <a:xfrm>
              <a:off x="150" y="72"/>
              <a:ext cx="488" cy="545"/>
            </a:xfrm>
            <a:prstGeom prst="rect">
              <a:avLst/>
            </a:prstGeom>
            <a:noFill/>
            <a:ln w="9525">
              <a:noFill/>
            </a:ln>
          </p:spPr>
          <p:txBody>
            <a:bodyPr vert="horz" wrap="square" anchor="t">
              <a:spAutoFit/>
            </a:bodyPr>
            <a:lstStyle/>
            <a:p>
              <a:r>
                <a:rPr lang="zh-CN" altLang="en-US" sz="2400" dirty="0">
                  <a:latin typeface="Arial" panose="020B0604020202020204" pitchFamily="34" charset="0"/>
                  <a:ea typeface="宋体" panose="02010600030101010101" pitchFamily="2" charset="-122"/>
                </a:rPr>
                <a:t>2</a:t>
              </a:r>
              <a:endParaRPr lang="zh-CN" altLang="en-US" sz="2400" dirty="0">
                <a:latin typeface="Arial" panose="020B0604020202020204" pitchFamily="34" charset="0"/>
              </a:endParaRPr>
            </a:p>
          </p:txBody>
        </p:sp>
      </p:grpSp>
      <p:grpSp>
        <p:nvGrpSpPr>
          <p:cNvPr id="16397" name="组合 16396"/>
          <p:cNvGrpSpPr/>
          <p:nvPr/>
        </p:nvGrpSpPr>
        <p:grpSpPr>
          <a:xfrm>
            <a:off x="4447308" y="5373583"/>
            <a:ext cx="575733" cy="575734"/>
            <a:chOff x="0" y="0"/>
            <a:chExt cx="680" cy="680"/>
          </a:xfrm>
        </p:grpSpPr>
        <p:sp>
          <p:nvSpPr>
            <p:cNvPr id="16398" name="椭圆 16397"/>
            <p:cNvSpPr/>
            <p:nvPr/>
          </p:nvSpPr>
          <p:spPr>
            <a:xfrm>
              <a:off x="0" y="0"/>
              <a:ext cx="680" cy="680"/>
            </a:xfrm>
            <a:prstGeom prst="ellipse">
              <a:avLst/>
            </a:prstGeom>
            <a:solidFill>
              <a:schemeClr val="accent1">
                <a:alpha val="100000"/>
              </a:schemeClr>
            </a:solidFill>
            <a:ln w="9525" cap="flat" cmpd="sng">
              <a:solidFill>
                <a:schemeClr val="tx1"/>
              </a:solidFill>
              <a:prstDash val="solid"/>
              <a:headEnd type="none" w="med" len="med"/>
              <a:tailEnd type="none" w="med" len="med"/>
            </a:ln>
          </p:spPr>
          <p:txBody>
            <a:bodyPr/>
            <a:lstStyle/>
            <a:p>
              <a:endParaRPr lang="zh-CN" altLang="en-US" sz="2400"/>
            </a:p>
          </p:txBody>
        </p:sp>
        <p:sp>
          <p:nvSpPr>
            <p:cNvPr id="16399" name="文本框 16398"/>
            <p:cNvSpPr txBox="1"/>
            <p:nvPr/>
          </p:nvSpPr>
          <p:spPr>
            <a:xfrm>
              <a:off x="137" y="58"/>
              <a:ext cx="488" cy="545"/>
            </a:xfrm>
            <a:prstGeom prst="rect">
              <a:avLst/>
            </a:prstGeom>
            <a:noFill/>
            <a:ln w="9525">
              <a:noFill/>
            </a:ln>
          </p:spPr>
          <p:txBody>
            <a:bodyPr vert="horz" wrap="square" anchor="t">
              <a:spAutoFit/>
            </a:bodyPr>
            <a:lstStyle/>
            <a:p>
              <a:r>
                <a:rPr lang="zh-CN" altLang="en-US" sz="2400" dirty="0">
                  <a:latin typeface="Arial" panose="020B0604020202020204" pitchFamily="34" charset="0"/>
                  <a:ea typeface="宋体" panose="02010600030101010101" pitchFamily="2" charset="-122"/>
                </a:rPr>
                <a:t>3</a:t>
              </a:r>
              <a:endParaRPr lang="zh-CN" altLang="en-US" sz="2400" dirty="0">
                <a:latin typeface="Arial" panose="020B0604020202020204" pitchFamily="34" charset="0"/>
              </a:endParaRPr>
            </a:p>
          </p:txBody>
        </p:sp>
      </p:grpSp>
      <p:grpSp>
        <p:nvGrpSpPr>
          <p:cNvPr id="16400" name="组合 16399"/>
          <p:cNvGrpSpPr/>
          <p:nvPr/>
        </p:nvGrpSpPr>
        <p:grpSpPr>
          <a:xfrm>
            <a:off x="6908140" y="5365540"/>
            <a:ext cx="575733" cy="575734"/>
            <a:chOff x="0" y="0"/>
            <a:chExt cx="680" cy="680"/>
          </a:xfrm>
        </p:grpSpPr>
        <p:sp>
          <p:nvSpPr>
            <p:cNvPr id="16401" name="椭圆 16400"/>
            <p:cNvSpPr/>
            <p:nvPr/>
          </p:nvSpPr>
          <p:spPr>
            <a:xfrm>
              <a:off x="0" y="0"/>
              <a:ext cx="680" cy="680"/>
            </a:xfrm>
            <a:prstGeom prst="ellipse">
              <a:avLst/>
            </a:prstGeom>
            <a:solidFill>
              <a:schemeClr val="accent1">
                <a:alpha val="100000"/>
              </a:schemeClr>
            </a:solidFill>
            <a:ln w="9525" cap="flat" cmpd="sng">
              <a:solidFill>
                <a:schemeClr val="tx1"/>
              </a:solidFill>
              <a:prstDash val="solid"/>
              <a:headEnd type="none" w="med" len="med"/>
              <a:tailEnd type="none" w="med" len="med"/>
            </a:ln>
          </p:spPr>
          <p:txBody>
            <a:bodyPr/>
            <a:lstStyle/>
            <a:p>
              <a:endParaRPr lang="zh-CN" altLang="en-US" sz="2400"/>
            </a:p>
          </p:txBody>
        </p:sp>
        <p:sp>
          <p:nvSpPr>
            <p:cNvPr id="16402" name="文本框 16401"/>
            <p:cNvSpPr txBox="1"/>
            <p:nvPr/>
          </p:nvSpPr>
          <p:spPr>
            <a:xfrm>
              <a:off x="129" y="67"/>
              <a:ext cx="488" cy="545"/>
            </a:xfrm>
            <a:prstGeom prst="rect">
              <a:avLst/>
            </a:prstGeom>
            <a:noFill/>
            <a:ln w="9525">
              <a:noFill/>
            </a:ln>
          </p:spPr>
          <p:txBody>
            <a:bodyPr vert="horz" wrap="square" anchor="t">
              <a:spAutoFit/>
            </a:bodyPr>
            <a:lstStyle/>
            <a:p>
              <a:r>
                <a:rPr lang="zh-CN" altLang="en-US" sz="2400" dirty="0">
                  <a:latin typeface="Arial" panose="020B0604020202020204" pitchFamily="34" charset="0"/>
                  <a:ea typeface="宋体" panose="02010600030101010101" pitchFamily="2" charset="-122"/>
                </a:rPr>
                <a:t>4</a:t>
              </a:r>
              <a:endParaRPr lang="zh-CN" altLang="en-US" sz="2400" dirty="0">
                <a:latin typeface="Arial" panose="020B0604020202020204" pitchFamily="34" charset="0"/>
              </a:endParaRPr>
            </a:p>
          </p:txBody>
        </p:sp>
      </p:grpSp>
      <p:grpSp>
        <p:nvGrpSpPr>
          <p:cNvPr id="16403" name="组合 16402"/>
          <p:cNvGrpSpPr/>
          <p:nvPr/>
        </p:nvGrpSpPr>
        <p:grpSpPr>
          <a:xfrm>
            <a:off x="5744822" y="5388027"/>
            <a:ext cx="635000" cy="575734"/>
            <a:chOff x="0" y="0"/>
            <a:chExt cx="750" cy="680"/>
          </a:xfrm>
        </p:grpSpPr>
        <p:sp>
          <p:nvSpPr>
            <p:cNvPr id="16404" name="椭圆 16403"/>
            <p:cNvSpPr/>
            <p:nvPr/>
          </p:nvSpPr>
          <p:spPr>
            <a:xfrm>
              <a:off x="0" y="0"/>
              <a:ext cx="680" cy="680"/>
            </a:xfrm>
            <a:prstGeom prst="ellipse">
              <a:avLst/>
            </a:prstGeom>
            <a:solidFill>
              <a:schemeClr val="accent1">
                <a:alpha val="100000"/>
              </a:schemeClr>
            </a:solidFill>
            <a:ln w="9525" cap="flat" cmpd="sng">
              <a:solidFill>
                <a:schemeClr val="tx1"/>
              </a:solidFill>
              <a:prstDash val="solid"/>
              <a:headEnd type="none" w="med" len="med"/>
              <a:tailEnd type="none" w="med" len="med"/>
            </a:ln>
          </p:spPr>
          <p:txBody>
            <a:bodyPr/>
            <a:lstStyle/>
            <a:p>
              <a:endParaRPr lang="zh-CN" altLang="en-US" sz="2400"/>
            </a:p>
          </p:txBody>
        </p:sp>
        <p:sp>
          <p:nvSpPr>
            <p:cNvPr id="16405" name="文本框 16404"/>
            <p:cNvSpPr txBox="1"/>
            <p:nvPr/>
          </p:nvSpPr>
          <p:spPr>
            <a:xfrm>
              <a:off x="148" y="67"/>
              <a:ext cx="602" cy="545"/>
            </a:xfrm>
            <a:prstGeom prst="rect">
              <a:avLst/>
            </a:prstGeom>
            <a:noFill/>
            <a:ln w="9525">
              <a:noFill/>
            </a:ln>
          </p:spPr>
          <p:txBody>
            <a:bodyPr vert="horz" wrap="square" anchor="t">
              <a:spAutoFit/>
            </a:bodyPr>
            <a:lstStyle/>
            <a:p>
              <a:r>
                <a:rPr lang="zh-CN" altLang="en-US" sz="2400" dirty="0">
                  <a:latin typeface="Arial" panose="020B0604020202020204" pitchFamily="34" charset="0"/>
                  <a:ea typeface="宋体" panose="02010600030101010101" pitchFamily="2" charset="-122"/>
                </a:rPr>
                <a:t>5</a:t>
              </a:r>
              <a:endParaRPr lang="zh-CN" altLang="en-US" sz="2400" dirty="0">
                <a:latin typeface="Arial" panose="020B0604020202020204" pitchFamily="34" charset="0"/>
              </a:endParaRPr>
            </a:p>
          </p:txBody>
        </p:sp>
      </p:grpSp>
      <p:sp>
        <p:nvSpPr>
          <p:cNvPr id="16406" name="直接连接符 16405"/>
          <p:cNvSpPr/>
          <p:nvPr/>
        </p:nvSpPr>
        <p:spPr>
          <a:xfrm flipH="1">
            <a:off x="3727937" y="4797851"/>
            <a:ext cx="1297219" cy="559646"/>
          </a:xfrm>
          <a:prstGeom prst="line">
            <a:avLst/>
          </a:prstGeom>
          <a:ln w="19050" cap="flat" cmpd="sng">
            <a:solidFill>
              <a:schemeClr val="tx1"/>
            </a:solidFill>
            <a:prstDash val="solid"/>
            <a:headEnd type="none" w="med" len="med"/>
            <a:tailEnd type="none" w="med" len="med"/>
          </a:ln>
        </p:spPr>
      </p:sp>
      <p:sp>
        <p:nvSpPr>
          <p:cNvPr id="16407" name="直接连接符 16406"/>
          <p:cNvSpPr/>
          <p:nvPr/>
        </p:nvSpPr>
        <p:spPr>
          <a:xfrm flipH="1">
            <a:off x="4832541" y="4895216"/>
            <a:ext cx="287867" cy="480484"/>
          </a:xfrm>
          <a:prstGeom prst="line">
            <a:avLst/>
          </a:prstGeom>
          <a:ln w="19050" cap="flat" cmpd="sng">
            <a:solidFill>
              <a:schemeClr val="tx1"/>
            </a:solidFill>
            <a:prstDash val="solid"/>
            <a:headEnd type="none" w="med" len="med"/>
            <a:tailEnd type="none" w="med" len="med"/>
          </a:ln>
        </p:spPr>
      </p:sp>
      <p:sp>
        <p:nvSpPr>
          <p:cNvPr id="16408" name="直接连接符 16407"/>
          <p:cNvSpPr/>
          <p:nvPr/>
        </p:nvSpPr>
        <p:spPr>
          <a:xfrm>
            <a:off x="5505643" y="4895217"/>
            <a:ext cx="465666" cy="527473"/>
          </a:xfrm>
          <a:prstGeom prst="line">
            <a:avLst/>
          </a:prstGeom>
          <a:ln w="19050" cap="flat" cmpd="sng">
            <a:solidFill>
              <a:schemeClr val="tx1"/>
            </a:solidFill>
            <a:prstDash val="solid"/>
            <a:headEnd type="none" w="med" len="med"/>
            <a:tailEnd type="none" w="med" len="med"/>
          </a:ln>
        </p:spPr>
      </p:sp>
      <p:sp>
        <p:nvSpPr>
          <p:cNvPr id="16409" name="直接连接符 16408"/>
          <p:cNvSpPr/>
          <p:nvPr/>
        </p:nvSpPr>
        <p:spPr>
          <a:xfrm>
            <a:off x="5600895" y="4797851"/>
            <a:ext cx="1416466" cy="624416"/>
          </a:xfrm>
          <a:prstGeom prst="line">
            <a:avLst/>
          </a:prstGeom>
          <a:ln w="19050" cap="flat" cmpd="sng">
            <a:solidFill>
              <a:schemeClr val="tx1"/>
            </a:solidFill>
            <a:prstDash val="solid"/>
            <a:headEnd type="none" w="med" len="med"/>
            <a:tailEnd type="none" w="med" len="med"/>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30360" y="1058796"/>
            <a:ext cx="11131280" cy="4476096"/>
          </a:xfrm>
        </p:spPr>
        <p:txBody>
          <a:bodyPr>
            <a:noAutofit/>
          </a:bodyPr>
          <a:lstStyle/>
          <a:p>
            <a:pPr algn="l">
              <a:spcBef>
                <a:spcPts val="0"/>
              </a:spcBef>
            </a:pPr>
            <a:r>
              <a:rPr sz="2667">
                <a:solidFill>
                  <a:schemeClr val="tx1">
                    <a:lumMod val="75000"/>
                    <a:lumOff val="25000"/>
                  </a:schemeClr>
                </a:solidFill>
                <a:sym typeface="+mn-ea"/>
              </a:rPr>
              <a:t>Floyd</a:t>
            </a:r>
            <a:r>
              <a:rPr sz="2667" dirty="0">
                <a:solidFill>
                  <a:schemeClr val="tx1">
                    <a:lumMod val="75000"/>
                    <a:lumOff val="25000"/>
                  </a:schemeClr>
                </a:solidFill>
                <a:sym typeface="+mn-ea"/>
              </a:rPr>
              <a:t>算法</a:t>
            </a:r>
            <a:endParaRPr sz="2667" dirty="0">
              <a:solidFill>
                <a:schemeClr val="tx1">
                  <a:lumMod val="75000"/>
                  <a:lumOff val="25000"/>
                </a:schemeClr>
              </a:solidFill>
            </a:endParaRPr>
          </a:p>
          <a:p>
            <a:pPr algn="l">
              <a:spcBef>
                <a:spcPts val="0"/>
              </a:spcBef>
            </a:pPr>
            <a:r>
              <a:rPr sz="2667" dirty="0">
                <a:solidFill>
                  <a:schemeClr val="tx1">
                    <a:lumMod val="75000"/>
                    <a:lumOff val="25000"/>
                  </a:schemeClr>
                </a:solidFill>
                <a:sym typeface="+mn-ea"/>
              </a:rPr>
              <a:t>　　　时间复杂度：O(N</a:t>
            </a:r>
            <a:r>
              <a:rPr sz="2667" baseline="30000" dirty="0">
                <a:solidFill>
                  <a:schemeClr val="tx1">
                    <a:lumMod val="75000"/>
                    <a:lumOff val="25000"/>
                  </a:schemeClr>
                </a:solidFill>
                <a:sym typeface="+mn-ea"/>
              </a:rPr>
              <a:t>3</a:t>
            </a:r>
            <a:r>
              <a:rPr sz="2667" dirty="0">
                <a:solidFill>
                  <a:schemeClr val="tx1">
                    <a:lumMod val="75000"/>
                    <a:lumOff val="25000"/>
                  </a:schemeClr>
                </a:solidFill>
                <a:sym typeface="+mn-ea"/>
              </a:rPr>
              <a:t> )</a:t>
            </a:r>
            <a:endParaRPr sz="2667" dirty="0">
              <a:solidFill>
                <a:schemeClr val="tx1">
                  <a:lumMod val="75000"/>
                  <a:lumOff val="25000"/>
                </a:schemeClr>
              </a:solidFill>
            </a:endParaRPr>
          </a:p>
          <a:p>
            <a:pPr algn="l">
              <a:spcBef>
                <a:spcPts val="0"/>
              </a:spcBef>
            </a:pPr>
            <a:r>
              <a:rPr sz="2667" dirty="0">
                <a:solidFill>
                  <a:schemeClr val="tx1">
                    <a:lumMod val="75000"/>
                    <a:lumOff val="25000"/>
                  </a:schemeClr>
                </a:solidFill>
                <a:sym typeface="+mn-ea"/>
              </a:rPr>
              <a:t>算法实现：</a:t>
            </a:r>
            <a:endParaRPr sz="2667" dirty="0">
              <a:solidFill>
                <a:schemeClr val="tx1">
                  <a:lumMod val="75000"/>
                  <a:lumOff val="25000"/>
                </a:schemeClr>
              </a:solidFill>
            </a:endParaRPr>
          </a:p>
          <a:p>
            <a:pPr algn="l">
              <a:spcBef>
                <a:spcPts val="0"/>
              </a:spcBef>
            </a:pPr>
            <a:r>
              <a:rPr sz="2667">
                <a:solidFill>
                  <a:schemeClr val="tx1">
                    <a:lumMod val="75000"/>
                    <a:lumOff val="25000"/>
                  </a:schemeClr>
                </a:solidFill>
                <a:sym typeface="+mn-ea"/>
              </a:rPr>
              <a:t>　　把相连的两点间的距离设为</a:t>
            </a:r>
            <a:r>
              <a:rPr lang="en-US" sz="2667">
                <a:solidFill>
                  <a:schemeClr val="tx1">
                    <a:lumMod val="75000"/>
                    <a:lumOff val="25000"/>
                  </a:schemeClr>
                </a:solidFill>
                <a:sym typeface="+mn-ea"/>
              </a:rPr>
              <a:t>g</a:t>
            </a:r>
            <a:r>
              <a:rPr sz="2667">
                <a:solidFill>
                  <a:schemeClr val="tx1">
                    <a:lumMod val="75000"/>
                    <a:lumOff val="25000"/>
                  </a:schemeClr>
                </a:solidFill>
                <a:sym typeface="+mn-ea"/>
              </a:rPr>
              <a:t>[</a:t>
            </a:r>
            <a:r>
              <a:rPr sz="2667" dirty="0">
                <a:solidFill>
                  <a:schemeClr val="tx1">
                    <a:lumMod val="75000"/>
                    <a:lumOff val="25000"/>
                  </a:schemeClr>
                </a:solidFill>
                <a:sym typeface="+mn-ea"/>
              </a:rPr>
              <a:t>i][j]=true</a:t>
            </a:r>
            <a:r>
              <a:rPr sz="2667">
                <a:solidFill>
                  <a:schemeClr val="tx1">
                    <a:lumMod val="75000"/>
                    <a:lumOff val="25000"/>
                  </a:schemeClr>
                </a:solidFill>
                <a:sym typeface="+mn-ea"/>
              </a:rPr>
              <a:t>,不相连的两点设为</a:t>
            </a:r>
            <a:r>
              <a:rPr lang="en-US" sz="2667">
                <a:solidFill>
                  <a:schemeClr val="tx1">
                    <a:lumMod val="75000"/>
                    <a:lumOff val="25000"/>
                  </a:schemeClr>
                </a:solidFill>
                <a:sym typeface="+mn-ea"/>
              </a:rPr>
              <a:t>g</a:t>
            </a:r>
            <a:r>
              <a:rPr sz="2667">
                <a:solidFill>
                  <a:schemeClr val="tx1">
                    <a:lumMod val="75000"/>
                    <a:lumOff val="25000"/>
                  </a:schemeClr>
                </a:solidFill>
                <a:sym typeface="+mn-ea"/>
              </a:rPr>
              <a:t>[</a:t>
            </a:r>
            <a:r>
              <a:rPr sz="2667" dirty="0">
                <a:solidFill>
                  <a:schemeClr val="tx1">
                    <a:lumMod val="75000"/>
                    <a:lumOff val="25000"/>
                  </a:schemeClr>
                </a:solidFill>
                <a:sym typeface="+mn-ea"/>
              </a:rPr>
              <a:t>i][j]=false，</a:t>
            </a:r>
            <a:r>
              <a:rPr sz="2667">
                <a:solidFill>
                  <a:schemeClr val="tx1">
                    <a:lumMod val="75000"/>
                    <a:lumOff val="25000"/>
                  </a:schemeClr>
                </a:solidFill>
                <a:sym typeface="+mn-ea"/>
              </a:rPr>
              <a:t>用Floyd</a:t>
            </a:r>
            <a:r>
              <a:rPr sz="2667" dirty="0">
                <a:solidFill>
                  <a:schemeClr val="tx1">
                    <a:lumMod val="75000"/>
                    <a:lumOff val="25000"/>
                  </a:schemeClr>
                </a:solidFill>
                <a:sym typeface="+mn-ea"/>
              </a:rPr>
              <a:t>算法的变形：</a:t>
            </a:r>
            <a:endParaRPr sz="2667" dirty="0">
              <a:solidFill>
                <a:schemeClr val="tx1">
                  <a:lumMod val="75000"/>
                  <a:lumOff val="25000"/>
                </a:schemeClr>
              </a:solidFill>
            </a:endParaRPr>
          </a:p>
          <a:p>
            <a:pPr algn="l">
              <a:spcBef>
                <a:spcPts val="0"/>
              </a:spcBef>
            </a:pPr>
            <a:r>
              <a:rPr sz="2667" dirty="0">
                <a:solidFill>
                  <a:schemeClr val="tx1">
                    <a:lumMod val="75000"/>
                    <a:lumOff val="25000"/>
                  </a:schemeClr>
                </a:solidFill>
                <a:sym typeface="+mn-ea"/>
              </a:rPr>
              <a:t>　for (k = 1; k &lt;= n; k++)</a:t>
            </a:r>
            <a:endParaRPr sz="2667" dirty="0">
              <a:solidFill>
                <a:schemeClr val="tx1">
                  <a:lumMod val="75000"/>
                  <a:lumOff val="25000"/>
                </a:schemeClr>
              </a:solidFill>
            </a:endParaRPr>
          </a:p>
          <a:p>
            <a:pPr algn="l">
              <a:spcBef>
                <a:spcPts val="0"/>
              </a:spcBef>
            </a:pPr>
            <a:r>
              <a:rPr sz="2667" dirty="0">
                <a:solidFill>
                  <a:schemeClr val="tx1">
                    <a:lumMod val="75000"/>
                    <a:lumOff val="25000"/>
                  </a:schemeClr>
                </a:solidFill>
                <a:sym typeface="+mn-ea"/>
              </a:rPr>
              <a:t>        for (i = 1; i &lt;= n; i++)</a:t>
            </a:r>
            <a:endParaRPr sz="2667" dirty="0">
              <a:solidFill>
                <a:schemeClr val="tx1">
                  <a:lumMod val="75000"/>
                  <a:lumOff val="25000"/>
                </a:schemeClr>
              </a:solidFill>
            </a:endParaRPr>
          </a:p>
          <a:p>
            <a:pPr algn="l">
              <a:spcBef>
                <a:spcPts val="0"/>
              </a:spcBef>
            </a:pPr>
            <a:r>
              <a:rPr sz="2667" dirty="0">
                <a:solidFill>
                  <a:schemeClr val="tx1">
                    <a:lumMod val="75000"/>
                    <a:lumOff val="25000"/>
                  </a:schemeClr>
                </a:solidFill>
                <a:sym typeface="+mn-ea"/>
              </a:rPr>
              <a:t>            for (j = 1; j &lt;= n; j++)</a:t>
            </a:r>
            <a:endParaRPr sz="2667" dirty="0">
              <a:solidFill>
                <a:schemeClr val="tx1">
                  <a:lumMod val="75000"/>
                  <a:lumOff val="25000"/>
                </a:schemeClr>
              </a:solidFill>
            </a:endParaRPr>
          </a:p>
          <a:p>
            <a:pPr algn="l">
              <a:spcBef>
                <a:spcPts val="0"/>
              </a:spcBef>
            </a:pPr>
            <a:r>
              <a:rPr sz="2667">
                <a:solidFill>
                  <a:schemeClr val="tx1">
                    <a:lumMod val="75000"/>
                    <a:lumOff val="25000"/>
                  </a:schemeClr>
                </a:solidFill>
                <a:sym typeface="+mn-ea"/>
              </a:rPr>
              <a:t>　           </a:t>
            </a:r>
            <a:r>
              <a:rPr lang="en-US" sz="2667">
                <a:solidFill>
                  <a:schemeClr val="tx1">
                    <a:lumMod val="75000"/>
                    <a:lumOff val="25000"/>
                  </a:schemeClr>
                </a:solidFill>
                <a:sym typeface="+mn-ea"/>
              </a:rPr>
              <a:t>g</a:t>
            </a:r>
            <a:r>
              <a:rPr sz="2667">
                <a:solidFill>
                  <a:schemeClr val="tx1">
                    <a:lumMod val="75000"/>
                    <a:lumOff val="25000"/>
                  </a:schemeClr>
                </a:solidFill>
                <a:sym typeface="+mn-ea"/>
              </a:rPr>
              <a:t>[</a:t>
            </a:r>
            <a:r>
              <a:rPr sz="2667" dirty="0">
                <a:solidFill>
                  <a:schemeClr val="tx1">
                    <a:lumMod val="75000"/>
                    <a:lumOff val="25000"/>
                  </a:schemeClr>
                </a:solidFill>
                <a:sym typeface="+mn-ea"/>
              </a:rPr>
              <a:t>i][j] </a:t>
            </a:r>
            <a:r>
              <a:rPr sz="2667">
                <a:solidFill>
                  <a:schemeClr val="tx1">
                    <a:lumMod val="75000"/>
                    <a:lumOff val="25000"/>
                  </a:schemeClr>
                </a:solidFill>
                <a:sym typeface="+mn-ea"/>
              </a:rPr>
              <a:t>= </a:t>
            </a:r>
            <a:r>
              <a:rPr lang="en-US" sz="2667">
                <a:solidFill>
                  <a:schemeClr val="tx1">
                    <a:lumMod val="75000"/>
                    <a:lumOff val="25000"/>
                  </a:schemeClr>
                </a:solidFill>
                <a:sym typeface="+mn-ea"/>
              </a:rPr>
              <a:t>g</a:t>
            </a:r>
            <a:r>
              <a:rPr sz="2667">
                <a:solidFill>
                  <a:schemeClr val="tx1">
                    <a:lumMod val="75000"/>
                    <a:lumOff val="25000"/>
                  </a:schemeClr>
                </a:solidFill>
                <a:sym typeface="+mn-ea"/>
              </a:rPr>
              <a:t>[</a:t>
            </a:r>
            <a:r>
              <a:rPr sz="2667" dirty="0">
                <a:solidFill>
                  <a:schemeClr val="tx1">
                    <a:lumMod val="75000"/>
                    <a:lumOff val="25000"/>
                  </a:schemeClr>
                </a:solidFill>
                <a:sym typeface="+mn-ea"/>
              </a:rPr>
              <a:t>i][j] </a:t>
            </a:r>
            <a:r>
              <a:rPr sz="2667">
                <a:solidFill>
                  <a:schemeClr val="tx1">
                    <a:lumMod val="75000"/>
                    <a:lumOff val="25000"/>
                  </a:schemeClr>
                </a:solidFill>
                <a:sym typeface="+mn-ea"/>
              </a:rPr>
              <a:t>|| (</a:t>
            </a:r>
            <a:r>
              <a:rPr lang="en-US" sz="2667">
                <a:solidFill>
                  <a:schemeClr val="tx1">
                    <a:lumMod val="75000"/>
                    <a:lumOff val="25000"/>
                  </a:schemeClr>
                </a:solidFill>
                <a:sym typeface="+mn-ea"/>
              </a:rPr>
              <a:t>g</a:t>
            </a:r>
            <a:r>
              <a:rPr sz="2667">
                <a:solidFill>
                  <a:schemeClr val="tx1">
                    <a:lumMod val="75000"/>
                    <a:lumOff val="25000"/>
                  </a:schemeClr>
                </a:solidFill>
                <a:sym typeface="+mn-ea"/>
              </a:rPr>
              <a:t>[</a:t>
            </a:r>
            <a:r>
              <a:rPr sz="2667" dirty="0">
                <a:solidFill>
                  <a:schemeClr val="tx1">
                    <a:lumMod val="75000"/>
                    <a:lumOff val="25000"/>
                  </a:schemeClr>
                </a:solidFill>
                <a:sym typeface="+mn-ea"/>
              </a:rPr>
              <a:t>i][k] </a:t>
            </a:r>
            <a:r>
              <a:rPr sz="2667">
                <a:solidFill>
                  <a:schemeClr val="tx1">
                    <a:lumMod val="75000"/>
                    <a:lumOff val="25000"/>
                  </a:schemeClr>
                </a:solidFill>
                <a:sym typeface="+mn-ea"/>
              </a:rPr>
              <a:t>&amp;&amp; </a:t>
            </a:r>
            <a:r>
              <a:rPr lang="en-US" sz="2667">
                <a:solidFill>
                  <a:schemeClr val="tx1">
                    <a:lumMod val="75000"/>
                    <a:lumOff val="25000"/>
                  </a:schemeClr>
                </a:solidFill>
                <a:sym typeface="+mn-ea"/>
              </a:rPr>
              <a:t>g</a:t>
            </a:r>
            <a:r>
              <a:rPr sz="2667">
                <a:solidFill>
                  <a:schemeClr val="tx1">
                    <a:lumMod val="75000"/>
                    <a:lumOff val="25000"/>
                  </a:schemeClr>
                </a:solidFill>
                <a:sym typeface="+mn-ea"/>
              </a:rPr>
              <a:t>[</a:t>
            </a:r>
            <a:r>
              <a:rPr sz="2667" dirty="0">
                <a:solidFill>
                  <a:schemeClr val="tx1">
                    <a:lumMod val="75000"/>
                    <a:lumOff val="25000"/>
                  </a:schemeClr>
                </a:solidFill>
                <a:sym typeface="+mn-ea"/>
              </a:rPr>
              <a:t>k][j]);</a:t>
            </a:r>
            <a:endParaRPr sz="2667" dirty="0">
              <a:solidFill>
                <a:schemeClr val="tx1">
                  <a:lumMod val="75000"/>
                  <a:lumOff val="25000"/>
                </a:schemeClr>
              </a:solidFill>
            </a:endParaRPr>
          </a:p>
          <a:p>
            <a:pPr algn="l">
              <a:spcBef>
                <a:spcPts val="0"/>
              </a:spcBef>
            </a:pPr>
            <a:r>
              <a:rPr sz="2667">
                <a:solidFill>
                  <a:schemeClr val="tx1">
                    <a:lumMod val="75000"/>
                    <a:lumOff val="25000"/>
                  </a:schemeClr>
                </a:solidFill>
                <a:sym typeface="+mn-ea"/>
              </a:rPr>
              <a:t>　　最后如果</a:t>
            </a:r>
            <a:r>
              <a:rPr lang="en-US" sz="2667">
                <a:solidFill>
                  <a:schemeClr val="tx1">
                    <a:lumMod val="75000"/>
                    <a:lumOff val="25000"/>
                  </a:schemeClr>
                </a:solidFill>
                <a:sym typeface="+mn-ea"/>
              </a:rPr>
              <a:t>g</a:t>
            </a:r>
            <a:r>
              <a:rPr sz="2667">
                <a:solidFill>
                  <a:schemeClr val="tx1">
                    <a:lumMod val="75000"/>
                    <a:lumOff val="25000"/>
                  </a:schemeClr>
                </a:solidFill>
                <a:sym typeface="+mn-ea"/>
              </a:rPr>
              <a:t>[</a:t>
            </a:r>
            <a:r>
              <a:rPr sz="2667" dirty="0">
                <a:solidFill>
                  <a:schemeClr val="tx1">
                    <a:lumMod val="75000"/>
                    <a:lumOff val="25000"/>
                  </a:schemeClr>
                </a:solidFill>
                <a:sym typeface="+mn-ea"/>
              </a:rPr>
              <a:t>i][j]=true的话，那么就说明两点之间有路径连通。</a:t>
            </a:r>
            <a:endParaRPr sz="2667" dirty="0">
              <a:solidFill>
                <a:schemeClr val="tx1">
                  <a:lumMod val="75000"/>
                  <a:lumOff val="25000"/>
                </a:schemeClr>
              </a:solidFill>
            </a:endParaRPr>
          </a:p>
          <a:p>
            <a:pPr algn="l">
              <a:spcBef>
                <a:spcPts val="0"/>
              </a:spcBef>
            </a:pPr>
            <a:r>
              <a:rPr sz="2667" dirty="0">
                <a:solidFill>
                  <a:schemeClr val="tx1">
                    <a:lumMod val="75000"/>
                    <a:lumOff val="25000"/>
                  </a:schemeClr>
                </a:solidFill>
                <a:sym typeface="+mn-ea"/>
              </a:rPr>
              <a:t>　　有向图与无向图都适用。</a:t>
            </a:r>
          </a:p>
        </p:txBody>
      </p:sp>
      <p:sp>
        <p:nvSpPr>
          <p:cNvPr id="4" name="文本框 3"/>
          <p:cNvSpPr txBox="1"/>
          <p:nvPr/>
        </p:nvSpPr>
        <p:spPr>
          <a:xfrm>
            <a:off x="1743903" y="242609"/>
            <a:ext cx="7585287" cy="523220"/>
          </a:xfrm>
          <a:prstGeom prst="rect">
            <a:avLst/>
          </a:prstGeom>
          <a:noFill/>
        </p:spPr>
        <p:txBody>
          <a:bodyPr wrap="square" rtlCol="0">
            <a:spAutoFit/>
          </a:bodyPr>
          <a:lstStyle/>
          <a:p>
            <a:r>
              <a:rPr lang="zh-CN" altLang="en-US" sz="2800" b="1" i="1" dirty="0">
                <a:ln w="22225">
                  <a:solidFill>
                    <a:schemeClr val="accent2"/>
                  </a:solidFill>
                  <a:prstDash val="solid"/>
                </a:ln>
                <a:solidFill>
                  <a:schemeClr val="accent2">
                    <a:lumMod val="40000"/>
                    <a:lumOff val="60000"/>
                  </a:schemeClr>
                </a:solidFill>
                <a:latin typeface="+mj-lt"/>
                <a:ea typeface="+mj-ea"/>
                <a:cs typeface="+mj-cs"/>
                <a:sym typeface="+mn-ea"/>
              </a:rPr>
              <a:t>判断图中的两点是否连通</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432571" y="1098896"/>
            <a:ext cx="8074120" cy="4396971"/>
          </a:xfrm>
        </p:spPr>
        <p:txBody>
          <a:bodyPr>
            <a:noAutofit/>
          </a:bodyPr>
          <a:lstStyle/>
          <a:p>
            <a:pPr algn="l"/>
            <a:r>
              <a:rPr lang="zh-CN" altLang="en-US" sz="2133">
                <a:solidFill>
                  <a:schemeClr val="tx1">
                    <a:lumMod val="75000"/>
                    <a:lumOff val="25000"/>
                  </a:schemeClr>
                </a:solidFill>
                <a:sym typeface="+mn-ea"/>
              </a:rPr>
              <a:t>有</a:t>
            </a:r>
            <a:r>
              <a:rPr lang="en-US" altLang="zh-CN" sz="2133" dirty="0">
                <a:solidFill>
                  <a:schemeClr val="tx1">
                    <a:lumMod val="75000"/>
                    <a:lumOff val="25000"/>
                  </a:schemeClr>
                </a:solidFill>
                <a:sym typeface="+mn-ea"/>
              </a:rPr>
              <a:t>n</a:t>
            </a:r>
            <a:r>
              <a:rPr lang="zh-CN" altLang="en-US" sz="2133" dirty="0">
                <a:solidFill>
                  <a:schemeClr val="tx1">
                    <a:lumMod val="75000"/>
                    <a:lumOff val="25000"/>
                  </a:schemeClr>
                </a:solidFill>
                <a:sym typeface="+mn-ea"/>
              </a:rPr>
              <a:t>个人，</a:t>
            </a:r>
            <a:r>
              <a:rPr lang="zh-CN" altLang="en-US" sz="2133">
                <a:solidFill>
                  <a:schemeClr val="tx1">
                    <a:lumMod val="75000"/>
                    <a:lumOff val="25000"/>
                  </a:schemeClr>
                </a:solidFill>
                <a:sym typeface="+mn-ea"/>
              </a:rPr>
              <a:t>编号为</a:t>
            </a:r>
            <a:r>
              <a:rPr lang="en-US" altLang="zh-CN" sz="2133" dirty="0">
                <a:solidFill>
                  <a:schemeClr val="tx1">
                    <a:lumMod val="75000"/>
                    <a:lumOff val="25000"/>
                  </a:schemeClr>
                </a:solidFill>
                <a:sym typeface="+mn-ea"/>
              </a:rPr>
              <a:t>1,2,……n</a:t>
            </a:r>
            <a:r>
              <a:rPr lang="zh-CN" altLang="en-US" sz="2133" dirty="0">
                <a:solidFill>
                  <a:schemeClr val="tx1">
                    <a:lumMod val="75000"/>
                    <a:lumOff val="25000"/>
                  </a:schemeClr>
                </a:solidFill>
                <a:sym typeface="+mn-ea"/>
              </a:rPr>
              <a:t>，另外还</a:t>
            </a:r>
            <a:r>
              <a:rPr lang="zh-CN" altLang="en-US" sz="2133">
                <a:solidFill>
                  <a:schemeClr val="tx1">
                    <a:lumMod val="75000"/>
                    <a:lumOff val="25000"/>
                  </a:schemeClr>
                </a:solidFill>
                <a:sym typeface="+mn-ea"/>
              </a:rPr>
              <a:t>知道存在</a:t>
            </a:r>
            <a:r>
              <a:rPr lang="en-US" altLang="zh-CN" sz="2133" dirty="0">
                <a:solidFill>
                  <a:schemeClr val="tx1">
                    <a:lumMod val="75000"/>
                    <a:lumOff val="25000"/>
                  </a:schemeClr>
                </a:solidFill>
                <a:sym typeface="+mn-ea"/>
              </a:rPr>
              <a:t>K</a:t>
            </a:r>
            <a:r>
              <a:rPr lang="zh-CN" altLang="en-US" sz="2133" dirty="0">
                <a:solidFill>
                  <a:schemeClr val="tx1">
                    <a:lumMod val="75000"/>
                    <a:lumOff val="25000"/>
                  </a:schemeClr>
                </a:solidFill>
                <a:sym typeface="+mn-ea"/>
              </a:rPr>
              <a:t>个关系。一个关系的表达为二</a:t>
            </a:r>
            <a:r>
              <a:rPr lang="zh-CN" altLang="en-US" sz="2133">
                <a:solidFill>
                  <a:schemeClr val="tx1">
                    <a:lumMod val="75000"/>
                    <a:lumOff val="25000"/>
                  </a:schemeClr>
                </a:solidFill>
                <a:sym typeface="+mn-ea"/>
              </a:rPr>
              <a:t>元组（</a:t>
            </a:r>
            <a:r>
              <a:rPr lang="en-US" altLang="zh-CN" sz="2133">
                <a:solidFill>
                  <a:schemeClr val="tx1">
                    <a:lumMod val="75000"/>
                    <a:lumOff val="25000"/>
                  </a:schemeClr>
                </a:solidFill>
                <a:sym typeface="+mn-ea"/>
              </a:rPr>
              <a:t>α</a:t>
            </a:r>
            <a:r>
              <a:rPr lang="zh-CN" altLang="en-US" sz="2133">
                <a:solidFill>
                  <a:schemeClr val="tx1">
                    <a:lumMod val="75000"/>
                    <a:lumOff val="25000"/>
                  </a:schemeClr>
                </a:solidFill>
                <a:sym typeface="+mn-ea"/>
              </a:rPr>
              <a:t>，</a:t>
            </a:r>
            <a:r>
              <a:rPr lang="en-US" altLang="zh-CN" sz="2133" dirty="0">
                <a:solidFill>
                  <a:schemeClr val="tx1">
                    <a:lumMod val="75000"/>
                    <a:lumOff val="25000"/>
                  </a:schemeClr>
                </a:solidFill>
                <a:sym typeface="+mn-ea"/>
              </a:rPr>
              <a:t>β</a:t>
            </a:r>
            <a:r>
              <a:rPr lang="zh-CN" altLang="en-US" sz="2133" dirty="0">
                <a:solidFill>
                  <a:schemeClr val="tx1">
                    <a:lumMod val="75000"/>
                    <a:lumOff val="25000"/>
                  </a:schemeClr>
                </a:solidFill>
                <a:sym typeface="+mn-ea"/>
              </a:rPr>
              <a:t>）形式</a:t>
            </a:r>
            <a:r>
              <a:rPr lang="zh-CN" altLang="en-US" sz="2133">
                <a:solidFill>
                  <a:schemeClr val="tx1">
                    <a:lumMod val="75000"/>
                    <a:lumOff val="25000"/>
                  </a:schemeClr>
                </a:solidFill>
                <a:sym typeface="+mn-ea"/>
              </a:rPr>
              <a:t>，表示</a:t>
            </a:r>
            <a:r>
              <a:rPr lang="en-US" altLang="zh-CN" sz="2133">
                <a:solidFill>
                  <a:schemeClr val="tx1">
                    <a:lumMod val="75000"/>
                    <a:lumOff val="25000"/>
                  </a:schemeClr>
                </a:solidFill>
                <a:sym typeface="+mn-ea"/>
              </a:rPr>
              <a:t>α</a:t>
            </a:r>
            <a:r>
              <a:rPr lang="zh-CN" altLang="en-US" sz="2133">
                <a:solidFill>
                  <a:schemeClr val="tx1">
                    <a:lumMod val="75000"/>
                    <a:lumOff val="25000"/>
                  </a:schemeClr>
                </a:solidFill>
                <a:sym typeface="+mn-ea"/>
              </a:rPr>
              <a:t>，</a:t>
            </a:r>
            <a:r>
              <a:rPr lang="en-US" altLang="zh-CN" sz="2133" dirty="0">
                <a:solidFill>
                  <a:schemeClr val="tx1">
                    <a:lumMod val="75000"/>
                    <a:lumOff val="25000"/>
                  </a:schemeClr>
                </a:solidFill>
                <a:sym typeface="+mn-ea"/>
              </a:rPr>
              <a:t>β</a:t>
            </a:r>
            <a:r>
              <a:rPr lang="zh-CN" altLang="en-US" sz="2133" dirty="0">
                <a:solidFill>
                  <a:schemeClr val="tx1">
                    <a:lumMod val="75000"/>
                    <a:lumOff val="25000"/>
                  </a:schemeClr>
                </a:solidFill>
                <a:sym typeface="+mn-ea"/>
              </a:rPr>
              <a:t>为同一家庭的成员。</a:t>
            </a:r>
          </a:p>
          <a:p>
            <a:pPr algn="l"/>
            <a:r>
              <a:rPr lang="zh-CN" altLang="en-US" sz="2133">
                <a:solidFill>
                  <a:schemeClr val="tx1">
                    <a:lumMod val="75000"/>
                    <a:lumOff val="25000"/>
                  </a:schemeClr>
                </a:solidFill>
                <a:sym typeface="+mn-ea"/>
              </a:rPr>
              <a:t>当</a:t>
            </a:r>
            <a:r>
              <a:rPr lang="en-US" altLang="zh-CN" sz="2133">
                <a:solidFill>
                  <a:schemeClr val="tx1">
                    <a:lumMod val="75000"/>
                    <a:lumOff val="25000"/>
                  </a:schemeClr>
                </a:solidFill>
                <a:sym typeface="+mn-ea"/>
              </a:rPr>
              <a:t>n</a:t>
            </a:r>
            <a:r>
              <a:rPr lang="zh-CN" altLang="en-US" sz="2133">
                <a:solidFill>
                  <a:schemeClr val="tx1">
                    <a:lumMod val="75000"/>
                    <a:lumOff val="25000"/>
                  </a:schemeClr>
                </a:solidFill>
                <a:sym typeface="+mn-ea"/>
              </a:rPr>
              <a:t>，</a:t>
            </a:r>
            <a:r>
              <a:rPr lang="en-US" altLang="zh-CN" sz="2133">
                <a:solidFill>
                  <a:schemeClr val="tx1">
                    <a:lumMod val="75000"/>
                    <a:lumOff val="25000"/>
                  </a:schemeClr>
                </a:solidFill>
                <a:sym typeface="+mn-ea"/>
              </a:rPr>
              <a:t>k</a:t>
            </a:r>
            <a:r>
              <a:rPr lang="zh-CN" altLang="en-US" sz="2133">
                <a:solidFill>
                  <a:schemeClr val="tx1">
                    <a:lumMod val="75000"/>
                    <a:lumOff val="25000"/>
                  </a:schemeClr>
                </a:solidFill>
                <a:sym typeface="+mn-ea"/>
              </a:rPr>
              <a:t>和</a:t>
            </a:r>
            <a:r>
              <a:rPr lang="en-US" altLang="zh-CN" sz="2133" dirty="0">
                <a:solidFill>
                  <a:schemeClr val="tx1">
                    <a:lumMod val="75000"/>
                    <a:lumOff val="25000"/>
                  </a:schemeClr>
                </a:solidFill>
                <a:sym typeface="+mn-ea"/>
              </a:rPr>
              <a:t>k</a:t>
            </a:r>
            <a:r>
              <a:rPr lang="zh-CN" altLang="en-US" sz="2133" dirty="0">
                <a:solidFill>
                  <a:schemeClr val="tx1">
                    <a:lumMod val="75000"/>
                    <a:lumOff val="25000"/>
                  </a:schemeClr>
                </a:solidFill>
                <a:sym typeface="+mn-ea"/>
              </a:rPr>
              <a:t>个关系给出之后，求出其中共有多少个家庭、最大的家庭中有多少人？</a:t>
            </a:r>
          </a:p>
          <a:p>
            <a:pPr algn="l"/>
            <a:r>
              <a:rPr lang="zh-CN" altLang="en-US" sz="2133">
                <a:solidFill>
                  <a:schemeClr val="tx1">
                    <a:lumMod val="75000"/>
                    <a:lumOff val="25000"/>
                  </a:schemeClr>
                </a:solidFill>
                <a:sym typeface="+mn-ea"/>
              </a:rPr>
              <a:t>例如：</a:t>
            </a:r>
            <a:r>
              <a:rPr lang="en-US" altLang="zh-CN" sz="2133">
                <a:solidFill>
                  <a:schemeClr val="tx1">
                    <a:lumMod val="75000"/>
                    <a:lumOff val="25000"/>
                  </a:schemeClr>
                </a:solidFill>
                <a:sym typeface="+mn-ea"/>
              </a:rPr>
              <a:t>n</a:t>
            </a:r>
            <a:r>
              <a:rPr lang="zh-CN" altLang="en-US" sz="2133">
                <a:solidFill>
                  <a:schemeClr val="tx1">
                    <a:lumMod val="75000"/>
                    <a:lumOff val="25000"/>
                  </a:schemeClr>
                </a:solidFill>
                <a:sym typeface="+mn-ea"/>
              </a:rPr>
              <a:t>＝</a:t>
            </a:r>
            <a:r>
              <a:rPr lang="en-US" altLang="zh-CN" sz="2133">
                <a:solidFill>
                  <a:schemeClr val="tx1">
                    <a:lumMod val="75000"/>
                    <a:lumOff val="25000"/>
                  </a:schemeClr>
                </a:solidFill>
                <a:sym typeface="+mn-ea"/>
              </a:rPr>
              <a:t>6</a:t>
            </a:r>
            <a:r>
              <a:rPr lang="zh-CN" altLang="en-US" sz="2133">
                <a:solidFill>
                  <a:schemeClr val="tx1">
                    <a:lumMod val="75000"/>
                    <a:lumOff val="25000"/>
                  </a:schemeClr>
                </a:solidFill>
                <a:sym typeface="+mn-ea"/>
              </a:rPr>
              <a:t>，</a:t>
            </a:r>
            <a:r>
              <a:rPr lang="en-US" altLang="zh-CN" sz="2133">
                <a:solidFill>
                  <a:schemeClr val="tx1">
                    <a:lumMod val="75000"/>
                    <a:lumOff val="25000"/>
                  </a:schemeClr>
                </a:solidFill>
                <a:sym typeface="+mn-ea"/>
              </a:rPr>
              <a:t>k</a:t>
            </a:r>
            <a:r>
              <a:rPr lang="zh-CN" altLang="en-US" sz="2133">
                <a:solidFill>
                  <a:schemeClr val="tx1">
                    <a:lumMod val="75000"/>
                    <a:lumOff val="25000"/>
                  </a:schemeClr>
                </a:solidFill>
                <a:sym typeface="+mn-ea"/>
              </a:rPr>
              <a:t>＝</a:t>
            </a:r>
            <a:r>
              <a:rPr lang="en-US" altLang="zh-CN" sz="2133" dirty="0">
                <a:solidFill>
                  <a:schemeClr val="tx1">
                    <a:lumMod val="75000"/>
                    <a:lumOff val="25000"/>
                  </a:schemeClr>
                </a:solidFill>
                <a:sym typeface="+mn-ea"/>
              </a:rPr>
              <a:t>3</a:t>
            </a:r>
            <a:r>
              <a:rPr lang="zh-CN" altLang="en-US" sz="2133" dirty="0">
                <a:solidFill>
                  <a:schemeClr val="tx1">
                    <a:lumMod val="75000"/>
                    <a:lumOff val="25000"/>
                  </a:schemeClr>
                </a:solidFill>
                <a:sym typeface="+mn-ea"/>
              </a:rPr>
              <a:t>，三个关系</a:t>
            </a:r>
            <a:r>
              <a:rPr lang="zh-CN" altLang="en-US" sz="2133">
                <a:solidFill>
                  <a:schemeClr val="tx1">
                    <a:lumMod val="75000"/>
                    <a:lumOff val="25000"/>
                  </a:schemeClr>
                </a:solidFill>
                <a:sym typeface="+mn-ea"/>
              </a:rPr>
              <a:t>为（</a:t>
            </a:r>
            <a:r>
              <a:rPr lang="en-US" altLang="zh-CN" sz="2133">
                <a:solidFill>
                  <a:schemeClr val="tx1">
                    <a:lumMod val="75000"/>
                    <a:lumOff val="25000"/>
                  </a:schemeClr>
                </a:solidFill>
                <a:sym typeface="+mn-ea"/>
              </a:rPr>
              <a:t>1,2</a:t>
            </a:r>
            <a:r>
              <a:rPr lang="zh-CN" altLang="en-US" sz="2133">
                <a:solidFill>
                  <a:schemeClr val="tx1">
                    <a:lumMod val="75000"/>
                    <a:lumOff val="25000"/>
                  </a:schemeClr>
                </a:solidFill>
                <a:sym typeface="+mn-ea"/>
              </a:rPr>
              <a:t>），</a:t>
            </a:r>
            <a:r>
              <a:rPr lang="en-US" altLang="zh-CN" sz="2133" dirty="0">
                <a:solidFill>
                  <a:schemeClr val="tx1">
                    <a:lumMod val="75000"/>
                    <a:lumOff val="25000"/>
                  </a:schemeClr>
                </a:solidFill>
                <a:sym typeface="+mn-ea"/>
              </a:rPr>
              <a:t>(1,3</a:t>
            </a:r>
            <a:r>
              <a:rPr lang="en-US" altLang="zh-CN" sz="2133">
                <a:solidFill>
                  <a:schemeClr val="tx1">
                    <a:lumMod val="75000"/>
                    <a:lumOff val="25000"/>
                  </a:schemeClr>
                </a:solidFill>
                <a:sym typeface="+mn-ea"/>
              </a:rPr>
              <a:t>)</a:t>
            </a:r>
            <a:r>
              <a:rPr lang="zh-CN" altLang="en-US" sz="2133">
                <a:solidFill>
                  <a:schemeClr val="tx1">
                    <a:lumMod val="75000"/>
                    <a:lumOff val="25000"/>
                  </a:schemeClr>
                </a:solidFill>
                <a:sym typeface="+mn-ea"/>
              </a:rPr>
              <a:t>，</a:t>
            </a:r>
            <a:r>
              <a:rPr lang="en-US" altLang="zh-CN" sz="2133" dirty="0">
                <a:solidFill>
                  <a:schemeClr val="tx1">
                    <a:lumMod val="75000"/>
                    <a:lumOff val="25000"/>
                  </a:schemeClr>
                </a:solidFill>
                <a:sym typeface="+mn-ea"/>
              </a:rPr>
              <a:t>(4,5)</a:t>
            </a:r>
          </a:p>
          <a:p>
            <a:pPr algn="l"/>
            <a:r>
              <a:rPr lang="zh-CN" altLang="en-US" sz="2133">
                <a:solidFill>
                  <a:schemeClr val="tx1">
                    <a:lumMod val="75000"/>
                    <a:lumOff val="25000"/>
                  </a:schemeClr>
                </a:solidFill>
                <a:sym typeface="+mn-ea"/>
              </a:rPr>
              <a:t>此时，</a:t>
            </a:r>
            <a:r>
              <a:rPr lang="en-US" altLang="zh-CN" sz="2133" dirty="0">
                <a:solidFill>
                  <a:schemeClr val="tx1">
                    <a:lumMod val="75000"/>
                    <a:lumOff val="25000"/>
                  </a:schemeClr>
                </a:solidFill>
                <a:sym typeface="+mn-ea"/>
              </a:rPr>
              <a:t>6</a:t>
            </a:r>
            <a:r>
              <a:rPr lang="zh-CN" altLang="en-US" sz="2133" dirty="0">
                <a:solidFill>
                  <a:schemeClr val="tx1">
                    <a:lumMod val="75000"/>
                    <a:lumOff val="25000"/>
                  </a:schemeClr>
                </a:solidFill>
                <a:sym typeface="+mn-ea"/>
              </a:rPr>
              <a:t>个人组成三个家庭，即</a:t>
            </a:r>
            <a:r>
              <a:rPr lang="zh-CN" altLang="en-US" sz="2133">
                <a:solidFill>
                  <a:schemeClr val="tx1">
                    <a:lumMod val="75000"/>
                    <a:lumOff val="25000"/>
                  </a:schemeClr>
                </a:solidFill>
                <a:sym typeface="+mn-ea"/>
              </a:rPr>
              <a:t>：｛</a:t>
            </a:r>
            <a:r>
              <a:rPr lang="en-US" altLang="zh-CN" sz="2133" dirty="0">
                <a:solidFill>
                  <a:schemeClr val="tx1">
                    <a:lumMod val="75000"/>
                    <a:lumOff val="25000"/>
                  </a:schemeClr>
                </a:solidFill>
                <a:sym typeface="+mn-ea"/>
              </a:rPr>
              <a:t>1,2,3</a:t>
            </a:r>
            <a:r>
              <a:rPr lang="zh-CN" altLang="en-US" sz="2133" dirty="0">
                <a:solidFill>
                  <a:schemeClr val="tx1">
                    <a:lumMod val="75000"/>
                    <a:lumOff val="25000"/>
                  </a:schemeClr>
                </a:solidFill>
                <a:sym typeface="+mn-ea"/>
              </a:rPr>
              <a:t>｝为一个</a:t>
            </a:r>
            <a:r>
              <a:rPr lang="zh-CN" altLang="en-US" sz="2133">
                <a:solidFill>
                  <a:schemeClr val="tx1">
                    <a:lumMod val="75000"/>
                    <a:lumOff val="25000"/>
                  </a:schemeClr>
                </a:solidFill>
                <a:sym typeface="+mn-ea"/>
              </a:rPr>
              <a:t>家庭，｛</a:t>
            </a:r>
            <a:r>
              <a:rPr lang="en-US" altLang="zh-CN" sz="2133" dirty="0">
                <a:solidFill>
                  <a:schemeClr val="tx1">
                    <a:lumMod val="75000"/>
                    <a:lumOff val="25000"/>
                  </a:schemeClr>
                </a:solidFill>
                <a:sym typeface="+mn-ea"/>
              </a:rPr>
              <a:t>4,5</a:t>
            </a:r>
            <a:r>
              <a:rPr lang="zh-CN" altLang="en-US" sz="2133" dirty="0">
                <a:solidFill>
                  <a:schemeClr val="tx1">
                    <a:lumMod val="75000"/>
                    <a:lumOff val="25000"/>
                  </a:schemeClr>
                </a:solidFill>
                <a:sym typeface="+mn-ea"/>
              </a:rPr>
              <a:t>｝为一个</a:t>
            </a:r>
            <a:r>
              <a:rPr lang="zh-CN" altLang="en-US" sz="2133">
                <a:solidFill>
                  <a:schemeClr val="tx1">
                    <a:lumMod val="75000"/>
                    <a:lumOff val="25000"/>
                  </a:schemeClr>
                </a:solidFill>
                <a:sym typeface="+mn-ea"/>
              </a:rPr>
              <a:t>家庭，｛</a:t>
            </a:r>
            <a:r>
              <a:rPr lang="en-US" altLang="zh-CN" sz="2133" dirty="0">
                <a:solidFill>
                  <a:schemeClr val="tx1">
                    <a:lumMod val="75000"/>
                    <a:lumOff val="25000"/>
                  </a:schemeClr>
                </a:solidFill>
                <a:sym typeface="+mn-ea"/>
              </a:rPr>
              <a:t>6</a:t>
            </a:r>
            <a:r>
              <a:rPr lang="zh-CN" altLang="en-US" sz="2133" dirty="0">
                <a:solidFill>
                  <a:schemeClr val="tx1">
                    <a:lumMod val="75000"/>
                    <a:lumOff val="25000"/>
                  </a:schemeClr>
                </a:solidFill>
                <a:sym typeface="+mn-ea"/>
              </a:rPr>
              <a:t>｝单独为一个家庭，第一个家庭的人数为最多。</a:t>
            </a:r>
          </a:p>
          <a:p>
            <a:pPr algn="l"/>
            <a:r>
              <a:rPr lang="en-US" altLang="zh-CN" sz="2133">
                <a:solidFill>
                  <a:schemeClr val="tx1">
                    <a:lumMod val="75000"/>
                    <a:lumOff val="25000"/>
                  </a:schemeClr>
                </a:solidFill>
                <a:sym typeface="+mn-ea"/>
              </a:rPr>
              <a:t>【</a:t>
            </a:r>
            <a:r>
              <a:rPr lang="zh-CN" altLang="en-US" sz="2133">
                <a:solidFill>
                  <a:schemeClr val="tx1">
                    <a:lumMod val="75000"/>
                    <a:lumOff val="25000"/>
                  </a:schemeClr>
                </a:solidFill>
                <a:sym typeface="+mn-ea"/>
              </a:rPr>
              <a:t>输入</a:t>
            </a:r>
            <a:r>
              <a:rPr lang="en-US" altLang="zh-CN" sz="2133" dirty="0">
                <a:solidFill>
                  <a:schemeClr val="tx1">
                    <a:lumMod val="75000"/>
                    <a:lumOff val="25000"/>
                  </a:schemeClr>
                </a:solidFill>
                <a:sym typeface="+mn-ea"/>
              </a:rPr>
              <a:t>】</a:t>
            </a:r>
          </a:p>
          <a:p>
            <a:pPr algn="l"/>
            <a:r>
              <a:rPr lang="zh-CN" altLang="en-US" sz="2133" dirty="0">
                <a:solidFill>
                  <a:schemeClr val="tx1">
                    <a:lumMod val="75000"/>
                    <a:lumOff val="25000"/>
                  </a:schemeClr>
                </a:solidFill>
                <a:sym typeface="+mn-ea"/>
              </a:rPr>
              <a:t>第</a:t>
            </a:r>
            <a:r>
              <a:rPr lang="zh-CN" altLang="en-US" sz="2133">
                <a:solidFill>
                  <a:schemeClr val="tx1">
                    <a:lumMod val="75000"/>
                    <a:lumOff val="25000"/>
                  </a:schemeClr>
                </a:solidFill>
                <a:sym typeface="+mn-ea"/>
              </a:rPr>
              <a:t>一行为</a:t>
            </a:r>
            <a:r>
              <a:rPr lang="en-US" altLang="zh-CN" sz="2133" dirty="0">
                <a:solidFill>
                  <a:schemeClr val="tx1">
                    <a:lumMod val="75000"/>
                    <a:lumOff val="25000"/>
                  </a:schemeClr>
                </a:solidFill>
                <a:sym typeface="+mn-ea"/>
              </a:rPr>
              <a:t>n,k</a:t>
            </a:r>
            <a:r>
              <a:rPr lang="zh-CN" altLang="en-US" sz="2133" dirty="0">
                <a:solidFill>
                  <a:schemeClr val="tx1">
                    <a:lumMod val="75000"/>
                    <a:lumOff val="25000"/>
                  </a:schemeClr>
                </a:solidFill>
                <a:sym typeface="+mn-ea"/>
              </a:rPr>
              <a:t>二个</a:t>
            </a:r>
            <a:r>
              <a:rPr lang="zh-CN" altLang="en-US" sz="2133">
                <a:solidFill>
                  <a:schemeClr val="tx1">
                    <a:lumMod val="75000"/>
                    <a:lumOff val="25000"/>
                  </a:schemeClr>
                </a:solidFill>
                <a:sym typeface="+mn-ea"/>
              </a:rPr>
              <a:t>整数（</a:t>
            </a:r>
            <a:r>
              <a:rPr lang="en-US" altLang="zh-CN" sz="2133" dirty="0">
                <a:solidFill>
                  <a:schemeClr val="tx1">
                    <a:lumMod val="75000"/>
                    <a:lumOff val="25000"/>
                  </a:schemeClr>
                </a:solidFill>
                <a:sym typeface="+mn-ea"/>
              </a:rPr>
              <a:t>1≤n≤100</a:t>
            </a:r>
            <a:r>
              <a:rPr lang="zh-CN" altLang="en-US" sz="2133" dirty="0">
                <a:solidFill>
                  <a:schemeClr val="tx1">
                    <a:lumMod val="75000"/>
                    <a:lumOff val="25000"/>
                  </a:schemeClr>
                </a:solidFill>
                <a:sym typeface="+mn-ea"/>
              </a:rPr>
              <a:t>）（用空格</a:t>
            </a:r>
            <a:r>
              <a:rPr lang="zh-CN" altLang="en-US" sz="2133">
                <a:solidFill>
                  <a:schemeClr val="tx1">
                    <a:lumMod val="75000"/>
                    <a:lumOff val="25000"/>
                  </a:schemeClr>
                </a:solidFill>
                <a:sym typeface="+mn-ea"/>
              </a:rPr>
              <a:t>分隔）</a:t>
            </a:r>
            <a:r>
              <a:rPr lang="en-US" altLang="zh-CN" sz="2133" dirty="0">
                <a:solidFill>
                  <a:schemeClr val="tx1">
                    <a:lumMod val="75000"/>
                    <a:lumOff val="25000"/>
                  </a:schemeClr>
                </a:solidFill>
                <a:sym typeface="+mn-ea"/>
              </a:rPr>
              <a:t>;</a:t>
            </a:r>
          </a:p>
          <a:p>
            <a:pPr algn="l"/>
            <a:r>
              <a:rPr lang="zh-CN" altLang="en-US" sz="2133">
                <a:solidFill>
                  <a:schemeClr val="tx1">
                    <a:lumMod val="75000"/>
                    <a:lumOff val="25000"/>
                  </a:schemeClr>
                </a:solidFill>
                <a:sym typeface="+mn-ea"/>
              </a:rPr>
              <a:t>接下来的</a:t>
            </a:r>
            <a:r>
              <a:rPr lang="en-US" altLang="zh-CN" sz="2133" dirty="0">
                <a:solidFill>
                  <a:schemeClr val="tx1">
                    <a:lumMod val="75000"/>
                    <a:lumOff val="25000"/>
                  </a:schemeClr>
                </a:solidFill>
                <a:sym typeface="+mn-ea"/>
              </a:rPr>
              <a:t>k</a:t>
            </a:r>
            <a:r>
              <a:rPr lang="zh-CN" altLang="en-US" sz="2133" dirty="0">
                <a:solidFill>
                  <a:schemeClr val="tx1">
                    <a:lumMod val="75000"/>
                    <a:lumOff val="25000"/>
                  </a:schemeClr>
                </a:solidFill>
                <a:sym typeface="+mn-ea"/>
              </a:rPr>
              <a:t>行，每行二个整数（用空格分隔）表示关系。</a:t>
            </a:r>
          </a:p>
          <a:p>
            <a:pPr algn="l"/>
            <a:r>
              <a:rPr lang="en-US" altLang="zh-CN" sz="2133">
                <a:solidFill>
                  <a:schemeClr val="tx1">
                    <a:lumMod val="75000"/>
                    <a:lumOff val="25000"/>
                  </a:schemeClr>
                </a:solidFill>
                <a:sym typeface="+mn-ea"/>
              </a:rPr>
              <a:t>【</a:t>
            </a:r>
            <a:r>
              <a:rPr lang="zh-CN" altLang="en-US" sz="2133">
                <a:solidFill>
                  <a:schemeClr val="tx1">
                    <a:lumMod val="75000"/>
                    <a:lumOff val="25000"/>
                  </a:schemeClr>
                </a:solidFill>
                <a:sym typeface="+mn-ea"/>
              </a:rPr>
              <a:t>输出</a:t>
            </a:r>
            <a:r>
              <a:rPr lang="en-US" altLang="zh-CN" sz="2133" dirty="0">
                <a:solidFill>
                  <a:schemeClr val="tx1">
                    <a:lumMod val="75000"/>
                    <a:lumOff val="25000"/>
                  </a:schemeClr>
                </a:solidFill>
                <a:sym typeface="+mn-ea"/>
              </a:rPr>
              <a:t>】</a:t>
            </a:r>
          </a:p>
          <a:p>
            <a:pPr algn="l"/>
            <a:r>
              <a:rPr lang="zh-CN" altLang="en-US" sz="2133" dirty="0">
                <a:solidFill>
                  <a:schemeClr val="tx1">
                    <a:lumMod val="75000"/>
                    <a:lumOff val="25000"/>
                  </a:schemeClr>
                </a:solidFill>
                <a:sym typeface="+mn-ea"/>
              </a:rPr>
              <a:t>二个整数（分别表示家庭个数和最大家庭人数）。</a:t>
            </a:r>
          </a:p>
          <a:p>
            <a:pPr algn="l"/>
            <a:endParaRPr lang="en-US" altLang="zh-CN" sz="1600" dirty="0">
              <a:solidFill>
                <a:schemeClr val="accent1">
                  <a:lumMod val="50000"/>
                </a:schemeClr>
              </a:solidFill>
              <a:sym typeface="+mn-ea"/>
            </a:endParaRPr>
          </a:p>
        </p:txBody>
      </p:sp>
      <p:sp>
        <p:nvSpPr>
          <p:cNvPr id="7" name="文本框 6">
            <a:extLst>
              <a:ext uri="{FF2B5EF4-FFF2-40B4-BE49-F238E27FC236}">
                <a16:creationId xmlns:a16="http://schemas.microsoft.com/office/drawing/2014/main" id="{7A40CF99-EA21-4001-9F05-9477FDB7AE2F}"/>
              </a:ext>
            </a:extLst>
          </p:cNvPr>
          <p:cNvSpPr txBox="1"/>
          <p:nvPr/>
        </p:nvSpPr>
        <p:spPr>
          <a:xfrm>
            <a:off x="1745673" y="272534"/>
            <a:ext cx="6096000" cy="523220"/>
          </a:xfrm>
          <a:prstGeom prst="rect">
            <a:avLst/>
          </a:prstGeom>
          <a:noFill/>
        </p:spPr>
        <p:txBody>
          <a:bodyPr wrap="square">
            <a:spAutoFit/>
          </a:bodyPr>
          <a:lstStyle/>
          <a:p>
            <a:pPr algn="l"/>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家庭问题</a:t>
            </a:r>
            <a:r>
              <a:rPr lang="en-US" altLang="zh-CN" sz="2800" b="1" i="1">
                <a:ln w="22225">
                  <a:solidFill>
                    <a:schemeClr val="accent2"/>
                  </a:solidFill>
                  <a:prstDash val="solid"/>
                </a:ln>
                <a:solidFill>
                  <a:schemeClr val="accent2">
                    <a:lumMod val="40000"/>
                    <a:lumOff val="60000"/>
                  </a:schemeClr>
                </a:solidFill>
                <a:latin typeface="+mj-lt"/>
                <a:ea typeface="+mj-ea"/>
                <a:cs typeface="+mj-cs"/>
                <a:sym typeface="+mn-ea"/>
              </a:rPr>
              <a:t>(family)</a:t>
            </a:r>
            <a:endParaRPr lang="en-US" altLang="zh-CN"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sp>
        <p:nvSpPr>
          <p:cNvPr id="8" name="文本框 7">
            <a:extLst>
              <a:ext uri="{FF2B5EF4-FFF2-40B4-BE49-F238E27FC236}">
                <a16:creationId xmlns:a16="http://schemas.microsoft.com/office/drawing/2014/main" id="{760124A3-C1A8-49D3-A5A0-DEF1C0863104}"/>
              </a:ext>
            </a:extLst>
          </p:cNvPr>
          <p:cNvSpPr txBox="1"/>
          <p:nvPr/>
        </p:nvSpPr>
        <p:spPr>
          <a:xfrm>
            <a:off x="8963891" y="1089428"/>
            <a:ext cx="2667000" cy="2389950"/>
          </a:xfrm>
          <a:prstGeom prst="rect">
            <a:avLst/>
          </a:prstGeom>
          <a:noFill/>
        </p:spPr>
        <p:txBody>
          <a:bodyPr wrap="square">
            <a:spAutoFit/>
          </a:bodyPr>
          <a:lstStyle/>
          <a:p>
            <a:pPr algn="l"/>
            <a:r>
              <a:rPr lang="en-US" altLang="zh-CN" sz="2133">
                <a:solidFill>
                  <a:schemeClr val="tx1">
                    <a:lumMod val="75000"/>
                    <a:lumOff val="25000"/>
                  </a:schemeClr>
                </a:solidFill>
                <a:sym typeface="+mn-ea"/>
              </a:rPr>
              <a:t>【</a:t>
            </a:r>
            <a:r>
              <a:rPr lang="zh-CN" altLang="en-US" sz="2133">
                <a:solidFill>
                  <a:schemeClr val="tx1">
                    <a:lumMod val="75000"/>
                    <a:lumOff val="25000"/>
                  </a:schemeClr>
                </a:solidFill>
                <a:sym typeface="+mn-ea"/>
              </a:rPr>
              <a:t>输入样例</a:t>
            </a:r>
            <a:r>
              <a:rPr lang="en-US" altLang="zh-CN" sz="2133">
                <a:solidFill>
                  <a:schemeClr val="tx1">
                    <a:lumMod val="75000"/>
                    <a:lumOff val="25000"/>
                  </a:schemeClr>
                </a:solidFill>
                <a:sym typeface="+mn-ea"/>
              </a:rPr>
              <a:t>】</a:t>
            </a:r>
          </a:p>
          <a:p>
            <a:pPr algn="l"/>
            <a:r>
              <a:rPr lang="en-US" altLang="zh-CN" sz="2133">
                <a:solidFill>
                  <a:schemeClr val="tx1">
                    <a:lumMod val="75000"/>
                    <a:lumOff val="25000"/>
                  </a:schemeClr>
                </a:solidFill>
                <a:sym typeface="+mn-ea"/>
              </a:rPr>
              <a:t>6  3</a:t>
            </a:r>
          </a:p>
          <a:p>
            <a:pPr algn="l"/>
            <a:r>
              <a:rPr lang="en-US" altLang="zh-CN" sz="2133">
                <a:solidFill>
                  <a:schemeClr val="tx1">
                    <a:lumMod val="75000"/>
                    <a:lumOff val="25000"/>
                  </a:schemeClr>
                </a:solidFill>
                <a:sym typeface="+mn-ea"/>
              </a:rPr>
              <a:t>1  2</a:t>
            </a:r>
          </a:p>
          <a:p>
            <a:pPr algn="l"/>
            <a:r>
              <a:rPr lang="en-US" altLang="zh-CN" sz="2133">
                <a:solidFill>
                  <a:schemeClr val="tx1">
                    <a:lumMod val="75000"/>
                    <a:lumOff val="25000"/>
                  </a:schemeClr>
                </a:solidFill>
                <a:sym typeface="+mn-ea"/>
              </a:rPr>
              <a:t>1  3</a:t>
            </a:r>
          </a:p>
          <a:p>
            <a:pPr algn="l"/>
            <a:r>
              <a:rPr lang="en-US" altLang="zh-CN" sz="2133">
                <a:solidFill>
                  <a:schemeClr val="tx1">
                    <a:lumMod val="75000"/>
                    <a:lumOff val="25000"/>
                  </a:schemeClr>
                </a:solidFill>
                <a:sym typeface="+mn-ea"/>
              </a:rPr>
              <a:t>4  5</a:t>
            </a:r>
          </a:p>
          <a:p>
            <a:pPr algn="l"/>
            <a:r>
              <a:rPr lang="en-US" altLang="zh-CN" sz="2133">
                <a:solidFill>
                  <a:schemeClr val="tx1">
                    <a:lumMod val="75000"/>
                    <a:lumOff val="25000"/>
                  </a:schemeClr>
                </a:solidFill>
                <a:sym typeface="+mn-ea"/>
              </a:rPr>
              <a:t>【</a:t>
            </a:r>
            <a:r>
              <a:rPr lang="zh-CN" altLang="en-US" sz="2133">
                <a:solidFill>
                  <a:schemeClr val="tx1">
                    <a:lumMod val="75000"/>
                    <a:lumOff val="25000"/>
                  </a:schemeClr>
                </a:solidFill>
                <a:sym typeface="+mn-ea"/>
              </a:rPr>
              <a:t>输出样例</a:t>
            </a:r>
            <a:r>
              <a:rPr lang="en-US" altLang="zh-CN" sz="2133">
                <a:solidFill>
                  <a:schemeClr val="tx1">
                    <a:lumMod val="75000"/>
                    <a:lumOff val="25000"/>
                  </a:schemeClr>
                </a:solidFill>
                <a:sym typeface="+mn-ea"/>
              </a:rPr>
              <a:t>】</a:t>
            </a:r>
          </a:p>
          <a:p>
            <a:pPr algn="l"/>
            <a:r>
              <a:rPr lang="en-US" altLang="zh-CN" sz="2133">
                <a:solidFill>
                  <a:schemeClr val="tx1">
                    <a:lumMod val="75000"/>
                    <a:lumOff val="25000"/>
                  </a:schemeClr>
                </a:solidFill>
                <a:sym typeface="+mn-ea"/>
              </a:rPr>
              <a:t>3 3</a:t>
            </a:r>
            <a:endParaRPr lang="zh-CN" altLang="en-US" sz="2133">
              <a:solidFill>
                <a:schemeClr val="tx1">
                  <a:lumMod val="75000"/>
                  <a:lumOff val="25000"/>
                </a:schemeClr>
              </a:solidFill>
            </a:endParaRPr>
          </a:p>
        </p:txBody>
      </p:sp>
    </p:spTree>
    <p:extLst>
      <p:ext uri="{BB962C8B-B14F-4D97-AF65-F5344CB8AC3E}">
        <p14:creationId xmlns:p14="http://schemas.microsoft.com/office/powerpoint/2010/main" val="2664953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35800" y="1037177"/>
            <a:ext cx="11430617" cy="5107941"/>
          </a:xfrm>
        </p:spPr>
        <p:txBody>
          <a:bodyPr>
            <a:noAutofit/>
          </a:bodyPr>
          <a:lstStyle/>
          <a:p>
            <a:pPr algn="l" latinLnBrk="0">
              <a:lnSpc>
                <a:spcPct val="100000"/>
              </a:lnSpc>
            </a:pPr>
            <a:r>
              <a:rPr lang="en-US" altLang="zh-CN" sz="2200">
                <a:solidFill>
                  <a:schemeClr val="tx1">
                    <a:lumMod val="75000"/>
                    <a:lumOff val="25000"/>
                  </a:schemeClr>
                </a:solidFill>
                <a:sym typeface="+mn-ea"/>
              </a:rPr>
              <a:t>Alice</a:t>
            </a:r>
            <a:r>
              <a:rPr lang="zh-CN" altLang="en-US" sz="2200" dirty="0">
                <a:solidFill>
                  <a:schemeClr val="tx1">
                    <a:lumMod val="75000"/>
                    <a:lumOff val="25000"/>
                  </a:schemeClr>
                </a:solidFill>
                <a:sym typeface="+mn-ea"/>
              </a:rPr>
              <a:t>和</a:t>
            </a:r>
            <a:r>
              <a:rPr lang="en-US" altLang="zh-CN" sz="2200" dirty="0">
                <a:solidFill>
                  <a:schemeClr val="tx1">
                    <a:lumMod val="75000"/>
                    <a:lumOff val="25000"/>
                  </a:schemeClr>
                </a:solidFill>
                <a:sym typeface="+mn-ea"/>
              </a:rPr>
              <a:t>Bob</a:t>
            </a:r>
            <a:r>
              <a:rPr lang="zh-CN" altLang="en-US" sz="2200" dirty="0">
                <a:solidFill>
                  <a:schemeClr val="tx1">
                    <a:lumMod val="75000"/>
                    <a:lumOff val="25000"/>
                  </a:schemeClr>
                </a:solidFill>
                <a:sym typeface="+mn-ea"/>
              </a:rPr>
              <a:t>玩了一个古老的游戏：首先画一个</a:t>
            </a:r>
            <a:r>
              <a:rPr lang="en-US" altLang="zh-CN" sz="2200" dirty="0">
                <a:solidFill>
                  <a:schemeClr val="tx1">
                    <a:lumMod val="75000"/>
                    <a:lumOff val="25000"/>
                  </a:schemeClr>
                </a:solidFill>
                <a:sym typeface="+mn-ea"/>
              </a:rPr>
              <a:t>n * n</a:t>
            </a:r>
            <a:r>
              <a:rPr lang="zh-CN" altLang="en-US" sz="2200" dirty="0">
                <a:solidFill>
                  <a:schemeClr val="tx1">
                    <a:lumMod val="75000"/>
                    <a:lumOff val="25000"/>
                  </a:schemeClr>
                </a:solidFill>
                <a:sym typeface="+mn-ea"/>
              </a:rPr>
              <a:t>的点阵（下图</a:t>
            </a:r>
            <a:r>
              <a:rPr lang="en-US" altLang="zh-CN" sz="2200" dirty="0">
                <a:solidFill>
                  <a:schemeClr val="tx1">
                    <a:lumMod val="75000"/>
                    <a:lumOff val="25000"/>
                  </a:schemeClr>
                </a:solidFill>
                <a:sym typeface="+mn-ea"/>
              </a:rPr>
              <a:t>n = 3</a:t>
            </a:r>
            <a:r>
              <a:rPr lang="zh-CN" altLang="en-US" sz="2200" dirty="0">
                <a:solidFill>
                  <a:schemeClr val="tx1">
                    <a:lumMod val="75000"/>
                    <a:lumOff val="25000"/>
                  </a:schemeClr>
                </a:solidFill>
                <a:sym typeface="+mn-ea"/>
              </a:rPr>
              <a:t>）；接着，他们两个轮流在相邻的点之间画上红边和蓝边：</a:t>
            </a:r>
            <a:endParaRPr lang="zh-CN" altLang="en-US" sz="2200" dirty="0">
              <a:solidFill>
                <a:schemeClr val="tx1">
                  <a:lumMod val="75000"/>
                  <a:lumOff val="25000"/>
                </a:schemeClr>
              </a:solidFill>
            </a:endParaRPr>
          </a:p>
          <a:p>
            <a:pPr algn="l" latinLnBrk="0">
              <a:lnSpc>
                <a:spcPct val="100000"/>
              </a:lnSpc>
            </a:pPr>
            <a:endParaRPr lang="en-US" altLang="zh-CN" sz="2200" dirty="0">
              <a:solidFill>
                <a:schemeClr val="tx1">
                  <a:lumMod val="75000"/>
                  <a:lumOff val="25000"/>
                </a:schemeClr>
              </a:solidFill>
            </a:endParaRPr>
          </a:p>
          <a:p>
            <a:pPr algn="l" latinLnBrk="0">
              <a:lnSpc>
                <a:spcPct val="100000"/>
              </a:lnSpc>
            </a:pPr>
            <a:endParaRPr lang="zh-CN" altLang="en-US" sz="2200" dirty="0">
              <a:solidFill>
                <a:schemeClr val="tx1">
                  <a:lumMod val="75000"/>
                  <a:lumOff val="25000"/>
                </a:schemeClr>
              </a:solidFill>
            </a:endParaRPr>
          </a:p>
          <a:p>
            <a:pPr algn="l" latinLnBrk="0">
              <a:lnSpc>
                <a:spcPct val="100000"/>
              </a:lnSpc>
            </a:pPr>
            <a:r>
              <a:rPr lang="zh-CN" altLang="en-US" sz="2200" dirty="0">
                <a:solidFill>
                  <a:schemeClr val="tx1">
                    <a:lumMod val="75000"/>
                    <a:lumOff val="25000"/>
                  </a:schemeClr>
                </a:solidFill>
                <a:sym typeface="+mn-ea"/>
              </a:rPr>
              <a:t>     直到围成一个封闭的圈（面积不必为</a:t>
            </a:r>
            <a:r>
              <a:rPr lang="en-US" altLang="zh-CN" sz="2200" dirty="0">
                <a:solidFill>
                  <a:schemeClr val="tx1">
                    <a:lumMod val="75000"/>
                    <a:lumOff val="25000"/>
                  </a:schemeClr>
                </a:solidFill>
                <a:sym typeface="+mn-ea"/>
              </a:rPr>
              <a:t>1</a:t>
            </a:r>
            <a:r>
              <a:rPr lang="zh-CN" altLang="en-US" sz="2200" dirty="0">
                <a:solidFill>
                  <a:schemeClr val="tx1">
                    <a:lumMod val="75000"/>
                    <a:lumOff val="25000"/>
                  </a:schemeClr>
                </a:solidFill>
                <a:sym typeface="+mn-ea"/>
              </a:rPr>
              <a:t>）为止，“封圈”的那个人就是赢家。因为棋盘实在是太大了</a:t>
            </a:r>
            <a:r>
              <a:rPr lang="en-US" altLang="zh-CN" sz="2200" dirty="0">
                <a:solidFill>
                  <a:schemeClr val="tx1">
                    <a:lumMod val="75000"/>
                    <a:lumOff val="25000"/>
                  </a:schemeClr>
                </a:solidFill>
                <a:sym typeface="+mn-ea"/>
              </a:rPr>
              <a:t>(n &lt;= 200)</a:t>
            </a:r>
            <a:r>
              <a:rPr lang="zh-CN" altLang="en-US" sz="2200" dirty="0">
                <a:solidFill>
                  <a:schemeClr val="tx1">
                    <a:lumMod val="75000"/>
                    <a:lumOff val="25000"/>
                  </a:schemeClr>
                </a:solidFill>
                <a:sym typeface="+mn-ea"/>
              </a:rPr>
              <a:t>，他们的游戏实在是太长了！他们甚至在游戏中都不知道谁赢得了游戏。于是请你写一个程序，帮助他们计算他们是否结束了游戏？ </a:t>
            </a:r>
            <a:endParaRPr lang="zh-CN" altLang="en-US" sz="2200" dirty="0">
              <a:solidFill>
                <a:schemeClr val="tx1">
                  <a:lumMod val="75000"/>
                  <a:lumOff val="25000"/>
                </a:schemeClr>
              </a:solidFill>
            </a:endParaRPr>
          </a:p>
          <a:p>
            <a:pPr algn="l" latinLnBrk="0">
              <a:lnSpc>
                <a:spcPct val="100000"/>
              </a:lnSpc>
            </a:pPr>
            <a:r>
              <a:rPr lang="en-US" altLang="zh-CN" sz="2200" dirty="0">
                <a:solidFill>
                  <a:schemeClr val="tx1">
                    <a:lumMod val="75000"/>
                    <a:lumOff val="25000"/>
                  </a:schemeClr>
                </a:solidFill>
                <a:sym typeface="+mn-ea"/>
              </a:rPr>
              <a:t>【</a:t>
            </a:r>
            <a:r>
              <a:rPr lang="zh-CN" altLang="en-US" sz="2200" dirty="0">
                <a:solidFill>
                  <a:schemeClr val="tx1">
                    <a:lumMod val="75000"/>
                    <a:lumOff val="25000"/>
                  </a:schemeClr>
                </a:solidFill>
                <a:sym typeface="+mn-ea"/>
              </a:rPr>
              <a:t>输入格式</a:t>
            </a:r>
            <a:r>
              <a:rPr lang="en-US" altLang="zh-CN" sz="2200" dirty="0">
                <a:solidFill>
                  <a:schemeClr val="tx1">
                    <a:lumMod val="75000"/>
                    <a:lumOff val="25000"/>
                  </a:schemeClr>
                </a:solidFill>
                <a:sym typeface="+mn-ea"/>
              </a:rPr>
              <a:t>】</a:t>
            </a:r>
            <a:endParaRPr lang="zh-CN" altLang="en-US" sz="2200" dirty="0">
              <a:solidFill>
                <a:schemeClr val="tx1">
                  <a:lumMod val="75000"/>
                  <a:lumOff val="25000"/>
                </a:schemeClr>
              </a:solidFill>
            </a:endParaRPr>
          </a:p>
          <a:p>
            <a:pPr algn="l" latinLnBrk="0">
              <a:lnSpc>
                <a:spcPct val="100000"/>
              </a:lnSpc>
            </a:pPr>
            <a:r>
              <a:rPr lang="zh-CN" altLang="en-US" sz="2200" dirty="0">
                <a:solidFill>
                  <a:schemeClr val="tx1">
                    <a:lumMod val="75000"/>
                    <a:lumOff val="25000"/>
                  </a:schemeClr>
                </a:solidFill>
                <a:sym typeface="+mn-ea"/>
              </a:rPr>
              <a:t>　　输入数据第一行为两个整数</a:t>
            </a:r>
            <a:r>
              <a:rPr lang="en-US" altLang="zh-CN" sz="2200" dirty="0">
                <a:solidFill>
                  <a:schemeClr val="tx1">
                    <a:lumMod val="75000"/>
                    <a:lumOff val="25000"/>
                  </a:schemeClr>
                </a:solidFill>
                <a:sym typeface="+mn-ea"/>
              </a:rPr>
              <a:t>n</a:t>
            </a:r>
            <a:r>
              <a:rPr lang="zh-CN" altLang="en-US" sz="2200" dirty="0">
                <a:solidFill>
                  <a:schemeClr val="tx1">
                    <a:lumMod val="75000"/>
                    <a:lumOff val="25000"/>
                  </a:schemeClr>
                </a:solidFill>
                <a:sym typeface="+mn-ea"/>
              </a:rPr>
              <a:t>和</a:t>
            </a:r>
            <a:r>
              <a:rPr lang="en-US" altLang="zh-CN" sz="2200" dirty="0">
                <a:solidFill>
                  <a:schemeClr val="tx1">
                    <a:lumMod val="75000"/>
                    <a:lumOff val="25000"/>
                  </a:schemeClr>
                </a:solidFill>
                <a:sym typeface="+mn-ea"/>
              </a:rPr>
              <a:t>m</a:t>
            </a:r>
            <a:r>
              <a:rPr lang="zh-CN" altLang="en-US" sz="2200" dirty="0">
                <a:solidFill>
                  <a:schemeClr val="tx1">
                    <a:lumMod val="75000"/>
                    <a:lumOff val="25000"/>
                  </a:schemeClr>
                </a:solidFill>
                <a:sym typeface="+mn-ea"/>
              </a:rPr>
              <a:t>。</a:t>
            </a:r>
            <a:r>
              <a:rPr lang="en-US" altLang="zh-CN" sz="2200" dirty="0">
                <a:solidFill>
                  <a:schemeClr val="tx1">
                    <a:lumMod val="75000"/>
                    <a:lumOff val="25000"/>
                  </a:schemeClr>
                </a:solidFill>
                <a:sym typeface="+mn-ea"/>
              </a:rPr>
              <a:t>m</a:t>
            </a:r>
            <a:r>
              <a:rPr lang="zh-CN" altLang="en-US" sz="2200" dirty="0">
                <a:solidFill>
                  <a:schemeClr val="tx1">
                    <a:lumMod val="75000"/>
                    <a:lumOff val="25000"/>
                  </a:schemeClr>
                </a:solidFill>
                <a:sym typeface="+mn-ea"/>
              </a:rPr>
              <a:t>表示一共画了</a:t>
            </a:r>
            <a:r>
              <a:rPr lang="en-US" altLang="zh-CN" sz="2200" dirty="0">
                <a:solidFill>
                  <a:schemeClr val="tx1">
                    <a:lumMod val="75000"/>
                    <a:lumOff val="25000"/>
                  </a:schemeClr>
                </a:solidFill>
                <a:sym typeface="+mn-ea"/>
              </a:rPr>
              <a:t>m</a:t>
            </a:r>
            <a:r>
              <a:rPr lang="zh-CN" altLang="en-US" sz="2200" dirty="0">
                <a:solidFill>
                  <a:schemeClr val="tx1">
                    <a:lumMod val="75000"/>
                    <a:lumOff val="25000"/>
                  </a:schemeClr>
                </a:solidFill>
                <a:sym typeface="+mn-ea"/>
              </a:rPr>
              <a:t>条线。以后</a:t>
            </a:r>
            <a:r>
              <a:rPr lang="en-US" altLang="zh-CN" sz="2200" dirty="0">
                <a:solidFill>
                  <a:schemeClr val="tx1">
                    <a:lumMod val="75000"/>
                    <a:lumOff val="25000"/>
                  </a:schemeClr>
                </a:solidFill>
                <a:sym typeface="+mn-ea"/>
              </a:rPr>
              <a:t>m</a:t>
            </a:r>
            <a:r>
              <a:rPr lang="zh-CN" altLang="en-US" sz="2200" dirty="0">
                <a:solidFill>
                  <a:schemeClr val="tx1">
                    <a:lumMod val="75000"/>
                    <a:lumOff val="25000"/>
                  </a:schemeClr>
                </a:solidFill>
                <a:sym typeface="+mn-ea"/>
              </a:rPr>
              <a:t>行，每行首先有两个数字</a:t>
            </a:r>
            <a:r>
              <a:rPr lang="en-US" altLang="zh-CN" sz="2200" dirty="0">
                <a:solidFill>
                  <a:schemeClr val="tx1">
                    <a:lumMod val="75000"/>
                    <a:lumOff val="25000"/>
                  </a:schemeClr>
                </a:solidFill>
                <a:sym typeface="+mn-ea"/>
              </a:rPr>
              <a:t>(x, y)</a:t>
            </a:r>
            <a:r>
              <a:rPr lang="zh-CN" altLang="en-US" sz="2200" dirty="0">
                <a:solidFill>
                  <a:schemeClr val="tx1">
                    <a:lumMod val="75000"/>
                    <a:lumOff val="25000"/>
                  </a:schemeClr>
                </a:solidFill>
                <a:sym typeface="+mn-ea"/>
              </a:rPr>
              <a:t>，代表了画线的起点坐标，接着用空格隔开一个字符，假如字符是</a:t>
            </a:r>
            <a:r>
              <a:rPr lang="en-US" altLang="zh-CN" sz="2200" dirty="0">
                <a:solidFill>
                  <a:schemeClr val="tx1">
                    <a:lumMod val="75000"/>
                    <a:lumOff val="25000"/>
                  </a:schemeClr>
                </a:solidFill>
                <a:sym typeface="+mn-ea"/>
              </a:rPr>
              <a:t>"D "</a:t>
            </a:r>
            <a:r>
              <a:rPr lang="zh-CN" altLang="en-US" sz="2200" dirty="0">
                <a:solidFill>
                  <a:schemeClr val="tx1">
                    <a:lumMod val="75000"/>
                    <a:lumOff val="25000"/>
                  </a:schemeClr>
                </a:solidFill>
                <a:sym typeface="+mn-ea"/>
              </a:rPr>
              <a:t>，则是向下连一条边，如果是</a:t>
            </a:r>
            <a:r>
              <a:rPr lang="en-US" altLang="zh-CN" sz="2200" dirty="0">
                <a:solidFill>
                  <a:schemeClr val="tx1">
                    <a:lumMod val="75000"/>
                    <a:lumOff val="25000"/>
                  </a:schemeClr>
                </a:solidFill>
                <a:sym typeface="+mn-ea"/>
              </a:rPr>
              <a:t>"R "</a:t>
            </a:r>
            <a:r>
              <a:rPr lang="zh-CN" altLang="en-US" sz="2200" dirty="0">
                <a:solidFill>
                  <a:schemeClr val="tx1">
                    <a:lumMod val="75000"/>
                    <a:lumOff val="25000"/>
                  </a:schemeClr>
                </a:solidFill>
                <a:sym typeface="+mn-ea"/>
              </a:rPr>
              <a:t>就是向右连一条边。输入数据不会有重复的边且保证正确。 </a:t>
            </a:r>
            <a:endParaRPr lang="zh-CN" altLang="en-US" sz="2200" dirty="0">
              <a:solidFill>
                <a:schemeClr val="tx1">
                  <a:lumMod val="75000"/>
                  <a:lumOff val="25000"/>
                </a:schemeClr>
              </a:solidFill>
            </a:endParaRPr>
          </a:p>
          <a:p>
            <a:pPr algn="l" latinLnBrk="0">
              <a:lnSpc>
                <a:spcPct val="100000"/>
              </a:lnSpc>
            </a:pPr>
            <a:r>
              <a:rPr lang="en-US" altLang="zh-CN" sz="2200" dirty="0">
                <a:solidFill>
                  <a:schemeClr val="tx1">
                    <a:lumMod val="75000"/>
                    <a:lumOff val="25000"/>
                  </a:schemeClr>
                </a:solidFill>
                <a:sym typeface="+mn-ea"/>
              </a:rPr>
              <a:t>【</a:t>
            </a:r>
            <a:r>
              <a:rPr lang="zh-CN" altLang="en-US" sz="2200" dirty="0">
                <a:solidFill>
                  <a:schemeClr val="tx1">
                    <a:lumMod val="75000"/>
                    <a:lumOff val="25000"/>
                  </a:schemeClr>
                </a:solidFill>
                <a:sym typeface="+mn-ea"/>
              </a:rPr>
              <a:t>输出格式</a:t>
            </a:r>
            <a:r>
              <a:rPr lang="en-US" altLang="zh-CN" sz="2200" dirty="0">
                <a:solidFill>
                  <a:schemeClr val="tx1">
                    <a:lumMod val="75000"/>
                    <a:lumOff val="25000"/>
                  </a:schemeClr>
                </a:solidFill>
                <a:sym typeface="+mn-ea"/>
              </a:rPr>
              <a:t>】</a:t>
            </a:r>
            <a:endParaRPr lang="zh-CN" altLang="en-US" sz="2200" dirty="0">
              <a:solidFill>
                <a:schemeClr val="tx1">
                  <a:lumMod val="75000"/>
                  <a:lumOff val="25000"/>
                </a:schemeClr>
              </a:solidFill>
            </a:endParaRPr>
          </a:p>
          <a:p>
            <a:pPr algn="l" latinLnBrk="0">
              <a:lnSpc>
                <a:spcPct val="100000"/>
              </a:lnSpc>
            </a:pPr>
            <a:r>
              <a:rPr lang="zh-CN" altLang="en-US" sz="2200" dirty="0">
                <a:solidFill>
                  <a:schemeClr val="tx1">
                    <a:lumMod val="75000"/>
                    <a:lumOff val="25000"/>
                  </a:schemeClr>
                </a:solidFill>
                <a:sym typeface="+mn-ea"/>
              </a:rPr>
              <a:t>　　输出一行：在第几步的时候结束。假如</a:t>
            </a:r>
            <a:r>
              <a:rPr lang="en-US" altLang="zh-CN" sz="2200" dirty="0">
                <a:solidFill>
                  <a:schemeClr val="tx1">
                    <a:lumMod val="75000"/>
                    <a:lumOff val="25000"/>
                  </a:schemeClr>
                </a:solidFill>
                <a:sym typeface="+mn-ea"/>
              </a:rPr>
              <a:t>m</a:t>
            </a:r>
            <a:r>
              <a:rPr lang="zh-CN" altLang="en-US" sz="2200" dirty="0">
                <a:solidFill>
                  <a:schemeClr val="tx1">
                    <a:lumMod val="75000"/>
                    <a:lumOff val="25000"/>
                  </a:schemeClr>
                </a:solidFill>
                <a:sym typeface="+mn-ea"/>
              </a:rPr>
              <a:t>步之后也没有结束，则输出一行“</a:t>
            </a:r>
            <a:r>
              <a:rPr lang="en-US" altLang="zh-CN" sz="2200" dirty="0">
                <a:solidFill>
                  <a:schemeClr val="tx1">
                    <a:lumMod val="75000"/>
                    <a:lumOff val="25000"/>
                  </a:schemeClr>
                </a:solidFill>
                <a:sym typeface="+mn-ea"/>
              </a:rPr>
              <a:t>draw”</a:t>
            </a:r>
            <a:r>
              <a:rPr lang="zh-CN" altLang="en-US" sz="2200">
                <a:solidFill>
                  <a:schemeClr val="tx1">
                    <a:lumMod val="75000"/>
                    <a:lumOff val="25000"/>
                  </a:schemeClr>
                </a:solidFill>
                <a:sym typeface="+mn-ea"/>
              </a:rPr>
              <a:t>。</a:t>
            </a:r>
            <a:r>
              <a:rPr lang="zh-CN" altLang="en-US">
                <a:solidFill>
                  <a:schemeClr val="tx1">
                    <a:lumMod val="75000"/>
                    <a:lumOff val="25000"/>
                  </a:schemeClr>
                </a:solidFill>
                <a:sym typeface="+mn-ea"/>
              </a:rPr>
              <a:t> </a:t>
            </a:r>
            <a:endParaRPr lang="zh-CN" altLang="en-US" dirty="0">
              <a:solidFill>
                <a:schemeClr val="tx1">
                  <a:lumMod val="75000"/>
                  <a:lumOff val="25000"/>
                </a:schemeClr>
              </a:solidFill>
            </a:endParaRPr>
          </a:p>
        </p:txBody>
      </p:sp>
      <p:pic>
        <p:nvPicPr>
          <p:cNvPr id="20487" name="图片 20486" descr="1226"/>
          <p:cNvPicPr>
            <a:picLocks noChangeAspect="1"/>
          </p:cNvPicPr>
          <p:nvPr/>
        </p:nvPicPr>
        <p:blipFill>
          <a:blip r:embed="rId2"/>
          <a:stretch>
            <a:fillRect/>
          </a:stretch>
        </p:blipFill>
        <p:spPr>
          <a:xfrm>
            <a:off x="3700607" y="1879678"/>
            <a:ext cx="2089149" cy="825500"/>
          </a:xfrm>
          <a:prstGeom prst="rect">
            <a:avLst/>
          </a:prstGeom>
          <a:noFill/>
          <a:ln w="9525">
            <a:noFill/>
          </a:ln>
        </p:spPr>
      </p:pic>
      <p:sp>
        <p:nvSpPr>
          <p:cNvPr id="7" name="文本框 6">
            <a:extLst>
              <a:ext uri="{FF2B5EF4-FFF2-40B4-BE49-F238E27FC236}">
                <a16:creationId xmlns:a16="http://schemas.microsoft.com/office/drawing/2014/main" id="{60CBDE3C-6033-4CC0-BC7D-0EA4E17954BC}"/>
              </a:ext>
            </a:extLst>
          </p:cNvPr>
          <p:cNvSpPr txBox="1"/>
          <p:nvPr/>
        </p:nvSpPr>
        <p:spPr>
          <a:xfrm>
            <a:off x="1697182" y="264575"/>
            <a:ext cx="6096000" cy="523220"/>
          </a:xfrm>
          <a:prstGeom prst="rect">
            <a:avLst/>
          </a:prstGeom>
          <a:noFill/>
        </p:spPr>
        <p:txBody>
          <a:bodyPr wrap="square">
            <a:spAutoFit/>
          </a:bodyPr>
          <a:lstStyle/>
          <a:p>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格子游戏</a:t>
            </a:r>
            <a:endParaRPr lang="zh-CN" altLang="en-US" sz="2800" b="1" i="1">
              <a:ln w="22225">
                <a:solidFill>
                  <a:schemeClr val="accent2"/>
                </a:solidFill>
                <a:prstDash val="solid"/>
              </a:ln>
              <a:solidFill>
                <a:schemeClr val="accent2">
                  <a:lumMod val="40000"/>
                  <a:lumOff val="60000"/>
                </a:schemeClr>
              </a:solidFill>
              <a:latin typeface="+mj-lt"/>
              <a:ea typeface="+mj-ea"/>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7F2A19B-AA10-41E6-88EE-0B31F50ABB62}"/>
              </a:ext>
            </a:extLst>
          </p:cNvPr>
          <p:cNvSpPr txBox="1"/>
          <p:nvPr/>
        </p:nvSpPr>
        <p:spPr>
          <a:xfrm>
            <a:off x="1513649" y="1308654"/>
            <a:ext cx="2563091" cy="3416320"/>
          </a:xfrm>
          <a:prstGeom prst="rect">
            <a:avLst/>
          </a:prstGeom>
          <a:noFill/>
        </p:spPr>
        <p:txBody>
          <a:bodyPr wrap="square">
            <a:spAutoFit/>
          </a:bodyPr>
          <a:lstStyle/>
          <a:p>
            <a:pPr algn="l" latinLnBrk="0">
              <a:lnSpc>
                <a:spcPct val="100000"/>
              </a:lnSpc>
            </a:pPr>
            <a:r>
              <a:rPr lang="en-US" altLang="zh-CN" sz="2400">
                <a:solidFill>
                  <a:schemeClr val="tx1">
                    <a:lumMod val="75000"/>
                    <a:lumOff val="25000"/>
                  </a:schemeClr>
                </a:solidFill>
                <a:sym typeface="+mn-ea"/>
              </a:rPr>
              <a:t>【</a:t>
            </a:r>
            <a:r>
              <a:rPr lang="zh-CN" altLang="en-US" sz="2400">
                <a:solidFill>
                  <a:schemeClr val="tx1">
                    <a:lumMod val="75000"/>
                    <a:lumOff val="25000"/>
                  </a:schemeClr>
                </a:solidFill>
                <a:sym typeface="+mn-ea"/>
              </a:rPr>
              <a:t>输入样例</a:t>
            </a:r>
            <a:r>
              <a:rPr lang="en-US" altLang="zh-CN" sz="2400">
                <a:solidFill>
                  <a:schemeClr val="tx1">
                    <a:lumMod val="75000"/>
                    <a:lumOff val="25000"/>
                  </a:schemeClr>
                </a:solidFill>
                <a:sym typeface="+mn-ea"/>
              </a:rPr>
              <a:t>】</a:t>
            </a:r>
            <a:endParaRPr lang="zh-CN" altLang="en-US" sz="2400">
              <a:solidFill>
                <a:schemeClr val="tx1">
                  <a:lumMod val="75000"/>
                  <a:lumOff val="25000"/>
                </a:schemeClr>
              </a:solidFill>
            </a:endParaRPr>
          </a:p>
          <a:p>
            <a:pPr algn="l" latinLnBrk="0">
              <a:lnSpc>
                <a:spcPct val="100000"/>
              </a:lnSpc>
            </a:pPr>
            <a:r>
              <a:rPr lang="en-US" altLang="zh-CN" sz="2400">
                <a:solidFill>
                  <a:schemeClr val="tx1">
                    <a:lumMod val="75000"/>
                    <a:lumOff val="25000"/>
                  </a:schemeClr>
                </a:solidFill>
                <a:sym typeface="+mn-ea"/>
              </a:rPr>
              <a:t>3 5</a:t>
            </a:r>
            <a:endParaRPr lang="zh-CN" altLang="en-US" sz="2400">
              <a:solidFill>
                <a:schemeClr val="tx1">
                  <a:lumMod val="75000"/>
                  <a:lumOff val="25000"/>
                </a:schemeClr>
              </a:solidFill>
            </a:endParaRPr>
          </a:p>
          <a:p>
            <a:pPr algn="l" latinLnBrk="0">
              <a:lnSpc>
                <a:spcPct val="100000"/>
              </a:lnSpc>
            </a:pPr>
            <a:r>
              <a:rPr lang="en-US" altLang="zh-CN" sz="2400">
                <a:solidFill>
                  <a:schemeClr val="tx1">
                    <a:lumMod val="75000"/>
                    <a:lumOff val="25000"/>
                  </a:schemeClr>
                </a:solidFill>
                <a:sym typeface="+mn-ea"/>
              </a:rPr>
              <a:t>1 1 D</a:t>
            </a:r>
            <a:endParaRPr lang="zh-CN" altLang="en-US" sz="2400">
              <a:solidFill>
                <a:schemeClr val="tx1">
                  <a:lumMod val="75000"/>
                  <a:lumOff val="25000"/>
                </a:schemeClr>
              </a:solidFill>
            </a:endParaRPr>
          </a:p>
          <a:p>
            <a:pPr algn="l" latinLnBrk="0">
              <a:lnSpc>
                <a:spcPct val="100000"/>
              </a:lnSpc>
            </a:pPr>
            <a:r>
              <a:rPr lang="en-US" altLang="zh-CN" sz="2400">
                <a:solidFill>
                  <a:schemeClr val="tx1">
                    <a:lumMod val="75000"/>
                    <a:lumOff val="25000"/>
                  </a:schemeClr>
                </a:solidFill>
                <a:sym typeface="+mn-ea"/>
              </a:rPr>
              <a:t>1 1 R</a:t>
            </a:r>
            <a:endParaRPr lang="zh-CN" altLang="en-US" sz="2400">
              <a:solidFill>
                <a:schemeClr val="tx1">
                  <a:lumMod val="75000"/>
                  <a:lumOff val="25000"/>
                </a:schemeClr>
              </a:solidFill>
            </a:endParaRPr>
          </a:p>
          <a:p>
            <a:pPr algn="l" latinLnBrk="0">
              <a:lnSpc>
                <a:spcPct val="100000"/>
              </a:lnSpc>
            </a:pPr>
            <a:r>
              <a:rPr lang="en-US" altLang="zh-CN" sz="2400">
                <a:solidFill>
                  <a:schemeClr val="tx1">
                    <a:lumMod val="75000"/>
                    <a:lumOff val="25000"/>
                  </a:schemeClr>
                </a:solidFill>
                <a:sym typeface="+mn-ea"/>
              </a:rPr>
              <a:t>1 2 D</a:t>
            </a:r>
            <a:endParaRPr lang="zh-CN" altLang="en-US" sz="2400">
              <a:solidFill>
                <a:schemeClr val="tx1">
                  <a:lumMod val="75000"/>
                  <a:lumOff val="25000"/>
                </a:schemeClr>
              </a:solidFill>
            </a:endParaRPr>
          </a:p>
          <a:p>
            <a:pPr algn="l" latinLnBrk="0">
              <a:lnSpc>
                <a:spcPct val="100000"/>
              </a:lnSpc>
            </a:pPr>
            <a:r>
              <a:rPr lang="en-US" altLang="zh-CN" sz="2400">
                <a:solidFill>
                  <a:schemeClr val="tx1">
                    <a:lumMod val="75000"/>
                    <a:lumOff val="25000"/>
                  </a:schemeClr>
                </a:solidFill>
                <a:sym typeface="+mn-ea"/>
              </a:rPr>
              <a:t>2 1 R</a:t>
            </a:r>
            <a:endParaRPr lang="zh-CN" altLang="en-US" sz="2400">
              <a:solidFill>
                <a:schemeClr val="tx1">
                  <a:lumMod val="75000"/>
                  <a:lumOff val="25000"/>
                </a:schemeClr>
              </a:solidFill>
            </a:endParaRPr>
          </a:p>
          <a:p>
            <a:pPr algn="l" latinLnBrk="0">
              <a:lnSpc>
                <a:spcPct val="100000"/>
              </a:lnSpc>
            </a:pPr>
            <a:r>
              <a:rPr lang="en-US" altLang="zh-CN" sz="2400">
                <a:solidFill>
                  <a:schemeClr val="tx1">
                    <a:lumMod val="75000"/>
                    <a:lumOff val="25000"/>
                  </a:schemeClr>
                </a:solidFill>
                <a:sym typeface="+mn-ea"/>
              </a:rPr>
              <a:t>2 2 D</a:t>
            </a:r>
            <a:endParaRPr lang="zh-CN" altLang="en-US" sz="2400">
              <a:solidFill>
                <a:schemeClr val="tx1">
                  <a:lumMod val="75000"/>
                  <a:lumOff val="25000"/>
                </a:schemeClr>
              </a:solidFill>
            </a:endParaRPr>
          </a:p>
          <a:p>
            <a:pPr algn="l" latinLnBrk="0">
              <a:lnSpc>
                <a:spcPct val="100000"/>
              </a:lnSpc>
            </a:pPr>
            <a:r>
              <a:rPr lang="en-US" altLang="zh-CN" sz="2400">
                <a:solidFill>
                  <a:schemeClr val="tx1">
                    <a:lumMod val="75000"/>
                    <a:lumOff val="25000"/>
                  </a:schemeClr>
                </a:solidFill>
                <a:sym typeface="+mn-ea"/>
              </a:rPr>
              <a:t>【</a:t>
            </a:r>
            <a:r>
              <a:rPr lang="zh-CN" altLang="en-US" sz="2400">
                <a:solidFill>
                  <a:schemeClr val="tx1">
                    <a:lumMod val="75000"/>
                    <a:lumOff val="25000"/>
                  </a:schemeClr>
                </a:solidFill>
                <a:sym typeface="+mn-ea"/>
              </a:rPr>
              <a:t>输出样例</a:t>
            </a:r>
            <a:r>
              <a:rPr lang="en-US" altLang="zh-CN" sz="2400">
                <a:solidFill>
                  <a:schemeClr val="tx1">
                    <a:lumMod val="75000"/>
                    <a:lumOff val="25000"/>
                  </a:schemeClr>
                </a:solidFill>
                <a:sym typeface="+mn-ea"/>
              </a:rPr>
              <a:t>】</a:t>
            </a:r>
            <a:endParaRPr lang="zh-CN" altLang="en-US" sz="2400">
              <a:solidFill>
                <a:schemeClr val="tx1">
                  <a:lumMod val="75000"/>
                  <a:lumOff val="25000"/>
                </a:schemeClr>
              </a:solidFill>
            </a:endParaRPr>
          </a:p>
          <a:p>
            <a:pPr algn="l" latinLnBrk="0">
              <a:lnSpc>
                <a:spcPct val="100000"/>
              </a:lnSpc>
            </a:pPr>
            <a:r>
              <a:rPr lang="en-US" altLang="zh-CN" sz="2400">
                <a:solidFill>
                  <a:schemeClr val="tx1">
                    <a:lumMod val="75000"/>
                    <a:lumOff val="25000"/>
                  </a:schemeClr>
                </a:solidFill>
                <a:sym typeface="+mn-ea"/>
              </a:rPr>
              <a:t>4</a:t>
            </a:r>
            <a:endParaRPr lang="en-US" altLang="zh-CN" sz="2400" dirty="0">
              <a:solidFill>
                <a:schemeClr val="tx1">
                  <a:lumMod val="75000"/>
                  <a:lumOff val="25000"/>
                </a:schemeClr>
              </a:solidFill>
              <a:sym typeface="+mn-ea"/>
            </a:endParaRPr>
          </a:p>
        </p:txBody>
      </p:sp>
    </p:spTree>
    <p:extLst>
      <p:ext uri="{BB962C8B-B14F-4D97-AF65-F5344CB8AC3E}">
        <p14:creationId xmlns:p14="http://schemas.microsoft.com/office/powerpoint/2010/main" val="2565284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326428" y="1126914"/>
            <a:ext cx="10764520" cy="4442613"/>
          </a:xfrm>
        </p:spPr>
        <p:txBody>
          <a:bodyPr>
            <a:noAutofit/>
          </a:bodyPr>
          <a:lstStyle/>
          <a:p>
            <a:pPr algn="l"/>
            <a:r>
              <a:rPr lang="zh-CN" altLang="en-US">
                <a:solidFill>
                  <a:schemeClr val="tx1">
                    <a:lumMod val="75000"/>
                    <a:lumOff val="25000"/>
                  </a:schemeClr>
                </a:solidFill>
                <a:sym typeface="+mn-ea"/>
              </a:rPr>
              <a:t>在</a:t>
            </a:r>
            <a:r>
              <a:rPr lang="zh-CN" altLang="en-US" dirty="0">
                <a:solidFill>
                  <a:schemeClr val="tx1">
                    <a:lumMod val="75000"/>
                    <a:lumOff val="25000"/>
                  </a:schemeClr>
                </a:solidFill>
                <a:sym typeface="+mn-ea"/>
              </a:rPr>
              <a:t>某城市里住着</a:t>
            </a:r>
            <a:r>
              <a:rPr lang="en-US" altLang="zh-CN" dirty="0">
                <a:solidFill>
                  <a:schemeClr val="tx1">
                    <a:lumMod val="75000"/>
                    <a:lumOff val="25000"/>
                  </a:schemeClr>
                </a:solidFill>
                <a:sym typeface="+mn-ea"/>
              </a:rPr>
              <a:t>n</a:t>
            </a:r>
            <a:r>
              <a:rPr lang="zh-CN" altLang="en-US" dirty="0">
                <a:solidFill>
                  <a:schemeClr val="tx1">
                    <a:lumMod val="75000"/>
                    <a:lumOff val="25000"/>
                  </a:schemeClr>
                </a:solidFill>
                <a:sym typeface="+mn-ea"/>
              </a:rPr>
              <a:t>个人，任何两个认识的人不是朋友就是敌人，而且满足：</a:t>
            </a:r>
          </a:p>
          <a:p>
            <a:pPr algn="l"/>
            <a:r>
              <a:rPr lang="en-US" altLang="zh-CN" dirty="0">
                <a:solidFill>
                  <a:schemeClr val="tx1">
                    <a:lumMod val="75000"/>
                    <a:lumOff val="25000"/>
                  </a:schemeClr>
                </a:solidFill>
                <a:sym typeface="+mn-ea"/>
              </a:rPr>
              <a:t>1</a:t>
            </a:r>
            <a:r>
              <a:rPr lang="zh-CN" altLang="en-US" dirty="0">
                <a:solidFill>
                  <a:schemeClr val="tx1">
                    <a:lumMod val="75000"/>
                    <a:lumOff val="25000"/>
                  </a:schemeClr>
                </a:solidFill>
                <a:sym typeface="+mn-ea"/>
              </a:rPr>
              <a:t>、我朋友的朋友是我的朋友；</a:t>
            </a:r>
          </a:p>
          <a:p>
            <a:pPr algn="l"/>
            <a:r>
              <a:rPr lang="en-US" altLang="zh-CN" dirty="0">
                <a:solidFill>
                  <a:schemeClr val="tx1">
                    <a:lumMod val="75000"/>
                    <a:lumOff val="25000"/>
                  </a:schemeClr>
                </a:solidFill>
                <a:sym typeface="+mn-ea"/>
              </a:rPr>
              <a:t>2</a:t>
            </a:r>
            <a:r>
              <a:rPr lang="zh-CN" altLang="en-US" dirty="0">
                <a:solidFill>
                  <a:schemeClr val="tx1">
                    <a:lumMod val="75000"/>
                    <a:lumOff val="25000"/>
                  </a:schemeClr>
                </a:solidFill>
                <a:sym typeface="+mn-ea"/>
              </a:rPr>
              <a:t>、我敌人的敌人是我的朋友；</a:t>
            </a:r>
          </a:p>
          <a:p>
            <a:pPr algn="l"/>
            <a:r>
              <a:rPr lang="zh-CN" altLang="en-US" dirty="0">
                <a:solidFill>
                  <a:schemeClr val="tx1">
                    <a:lumMod val="75000"/>
                    <a:lumOff val="25000"/>
                  </a:schemeClr>
                </a:solidFill>
                <a:sym typeface="+mn-ea"/>
              </a:rPr>
              <a:t>所有是朋友的人组成一个团伙。告诉你关于这</a:t>
            </a:r>
            <a:r>
              <a:rPr lang="en-US" altLang="zh-CN" dirty="0">
                <a:solidFill>
                  <a:schemeClr val="tx1">
                    <a:lumMod val="75000"/>
                    <a:lumOff val="25000"/>
                  </a:schemeClr>
                </a:solidFill>
                <a:sym typeface="+mn-ea"/>
              </a:rPr>
              <a:t>n</a:t>
            </a:r>
            <a:r>
              <a:rPr lang="zh-CN" altLang="en-US" dirty="0">
                <a:solidFill>
                  <a:schemeClr val="tx1">
                    <a:lumMod val="75000"/>
                    <a:lumOff val="25000"/>
                  </a:schemeClr>
                </a:solidFill>
                <a:sym typeface="+mn-ea"/>
              </a:rPr>
              <a:t>个人的</a:t>
            </a:r>
            <a:r>
              <a:rPr lang="en-US" altLang="zh-CN" dirty="0">
                <a:solidFill>
                  <a:schemeClr val="tx1">
                    <a:lumMod val="75000"/>
                    <a:lumOff val="25000"/>
                  </a:schemeClr>
                </a:solidFill>
                <a:sym typeface="+mn-ea"/>
              </a:rPr>
              <a:t>m</a:t>
            </a:r>
            <a:r>
              <a:rPr lang="zh-CN" altLang="en-US" dirty="0">
                <a:solidFill>
                  <a:schemeClr val="tx1">
                    <a:lumMod val="75000"/>
                    <a:lumOff val="25000"/>
                  </a:schemeClr>
                </a:solidFill>
                <a:sym typeface="+mn-ea"/>
              </a:rPr>
              <a:t>条信息，即某两个人是朋友，或者某两个人是敌人，请你编写一个程序，计算出这个城市最多可能有多少个团伙？</a:t>
            </a:r>
          </a:p>
          <a:p>
            <a:pPr algn="l"/>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输入</a:t>
            </a:r>
            <a:r>
              <a:rPr lang="en-US" altLang="zh-CN" dirty="0">
                <a:solidFill>
                  <a:schemeClr val="tx1">
                    <a:lumMod val="75000"/>
                    <a:lumOff val="25000"/>
                  </a:schemeClr>
                </a:solidFill>
                <a:sym typeface="+mn-ea"/>
              </a:rPr>
              <a:t>】</a:t>
            </a:r>
          </a:p>
          <a:p>
            <a:pPr algn="l"/>
            <a:r>
              <a:rPr lang="zh-CN" altLang="en-US" dirty="0">
                <a:solidFill>
                  <a:schemeClr val="tx1">
                    <a:lumMod val="75000"/>
                    <a:lumOff val="25000"/>
                  </a:schemeClr>
                </a:solidFill>
                <a:sym typeface="+mn-ea"/>
              </a:rPr>
              <a:t>第</a:t>
            </a:r>
            <a:r>
              <a:rPr lang="en-US" altLang="zh-CN" dirty="0">
                <a:solidFill>
                  <a:schemeClr val="tx1">
                    <a:lumMod val="75000"/>
                    <a:lumOff val="25000"/>
                  </a:schemeClr>
                </a:solidFill>
                <a:sym typeface="+mn-ea"/>
              </a:rPr>
              <a:t>1</a:t>
            </a:r>
            <a:r>
              <a:rPr lang="zh-CN" altLang="en-US" dirty="0">
                <a:solidFill>
                  <a:schemeClr val="tx1">
                    <a:lumMod val="75000"/>
                    <a:lumOff val="25000"/>
                  </a:schemeClr>
                </a:solidFill>
                <a:sym typeface="+mn-ea"/>
              </a:rPr>
              <a:t>行为</a:t>
            </a:r>
            <a:r>
              <a:rPr lang="en-US" altLang="zh-CN" dirty="0">
                <a:solidFill>
                  <a:schemeClr val="tx1">
                    <a:lumMod val="75000"/>
                    <a:lumOff val="25000"/>
                  </a:schemeClr>
                </a:solidFill>
                <a:sym typeface="+mn-ea"/>
              </a:rPr>
              <a:t>n</a:t>
            </a:r>
            <a:r>
              <a:rPr lang="zh-CN" altLang="en-US" dirty="0">
                <a:solidFill>
                  <a:schemeClr val="tx1">
                    <a:lumMod val="75000"/>
                    <a:lumOff val="25000"/>
                  </a:schemeClr>
                </a:solidFill>
                <a:sym typeface="+mn-ea"/>
              </a:rPr>
              <a:t>和</a:t>
            </a:r>
            <a:r>
              <a:rPr lang="en-US" altLang="zh-CN" dirty="0">
                <a:solidFill>
                  <a:schemeClr val="tx1">
                    <a:lumMod val="75000"/>
                    <a:lumOff val="25000"/>
                  </a:schemeClr>
                </a:solidFill>
                <a:sym typeface="+mn-ea"/>
              </a:rPr>
              <a:t>m</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1&lt;n&lt;1000,1≤m≤100 000</a:t>
            </a:r>
            <a:r>
              <a:rPr lang="zh-CN" altLang="en-US" dirty="0">
                <a:solidFill>
                  <a:schemeClr val="tx1">
                    <a:lumMod val="75000"/>
                    <a:lumOff val="25000"/>
                  </a:schemeClr>
                </a:solidFill>
                <a:sym typeface="+mn-ea"/>
              </a:rPr>
              <a:t>；</a:t>
            </a:r>
          </a:p>
          <a:p>
            <a:pPr algn="l"/>
            <a:r>
              <a:rPr lang="zh-CN" altLang="en-US" dirty="0">
                <a:solidFill>
                  <a:schemeClr val="tx1">
                    <a:lumMod val="75000"/>
                    <a:lumOff val="25000"/>
                  </a:schemeClr>
                </a:solidFill>
                <a:sym typeface="+mn-ea"/>
              </a:rPr>
              <a:t>以下</a:t>
            </a:r>
            <a:r>
              <a:rPr lang="en-US" altLang="zh-CN" dirty="0">
                <a:solidFill>
                  <a:schemeClr val="tx1">
                    <a:lumMod val="75000"/>
                    <a:lumOff val="25000"/>
                  </a:schemeClr>
                </a:solidFill>
                <a:sym typeface="+mn-ea"/>
              </a:rPr>
              <a:t>m</a:t>
            </a:r>
            <a:r>
              <a:rPr lang="zh-CN" altLang="en-US" dirty="0">
                <a:solidFill>
                  <a:schemeClr val="tx1">
                    <a:lumMod val="75000"/>
                    <a:lumOff val="25000"/>
                  </a:schemeClr>
                </a:solidFill>
                <a:sym typeface="+mn-ea"/>
              </a:rPr>
              <a:t>行，每行为</a:t>
            </a:r>
            <a:r>
              <a:rPr lang="en-US" altLang="zh-CN" dirty="0">
                <a:solidFill>
                  <a:schemeClr val="tx1">
                    <a:lumMod val="75000"/>
                    <a:lumOff val="25000"/>
                  </a:schemeClr>
                </a:solidFill>
                <a:sym typeface="+mn-ea"/>
              </a:rPr>
              <a:t>p x y</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p</a:t>
            </a:r>
            <a:r>
              <a:rPr lang="zh-CN" altLang="en-US" dirty="0">
                <a:solidFill>
                  <a:schemeClr val="tx1">
                    <a:lumMod val="75000"/>
                    <a:lumOff val="25000"/>
                  </a:schemeClr>
                </a:solidFill>
                <a:sym typeface="+mn-ea"/>
              </a:rPr>
              <a:t>的值为</a:t>
            </a:r>
            <a:r>
              <a:rPr lang="en-US" altLang="zh-CN" dirty="0">
                <a:solidFill>
                  <a:schemeClr val="tx1">
                    <a:lumMod val="75000"/>
                    <a:lumOff val="25000"/>
                  </a:schemeClr>
                </a:solidFill>
                <a:sym typeface="+mn-ea"/>
              </a:rPr>
              <a:t>0</a:t>
            </a:r>
            <a:r>
              <a:rPr lang="zh-CN" altLang="en-US" dirty="0">
                <a:solidFill>
                  <a:schemeClr val="tx1">
                    <a:lumMod val="75000"/>
                    <a:lumOff val="25000"/>
                  </a:schemeClr>
                </a:solidFill>
                <a:sym typeface="+mn-ea"/>
              </a:rPr>
              <a:t>或</a:t>
            </a:r>
            <a:r>
              <a:rPr lang="en-US" altLang="zh-CN" dirty="0">
                <a:solidFill>
                  <a:schemeClr val="tx1">
                    <a:lumMod val="75000"/>
                    <a:lumOff val="25000"/>
                  </a:schemeClr>
                </a:solidFill>
                <a:sym typeface="+mn-ea"/>
              </a:rPr>
              <a:t>1</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p</a:t>
            </a:r>
            <a:r>
              <a:rPr lang="zh-CN" altLang="en-US" dirty="0">
                <a:solidFill>
                  <a:schemeClr val="tx1">
                    <a:lumMod val="75000"/>
                    <a:lumOff val="25000"/>
                  </a:schemeClr>
                </a:solidFill>
                <a:sym typeface="+mn-ea"/>
              </a:rPr>
              <a:t>为</a:t>
            </a:r>
            <a:r>
              <a:rPr lang="en-US" altLang="zh-CN" dirty="0">
                <a:solidFill>
                  <a:schemeClr val="tx1">
                    <a:lumMod val="75000"/>
                    <a:lumOff val="25000"/>
                  </a:schemeClr>
                </a:solidFill>
                <a:sym typeface="+mn-ea"/>
              </a:rPr>
              <a:t>0</a:t>
            </a:r>
            <a:r>
              <a:rPr lang="zh-CN" altLang="en-US" dirty="0">
                <a:solidFill>
                  <a:schemeClr val="tx1">
                    <a:lumMod val="75000"/>
                    <a:lumOff val="25000"/>
                  </a:schemeClr>
                </a:solidFill>
                <a:sym typeface="+mn-ea"/>
              </a:rPr>
              <a:t>时，表示</a:t>
            </a:r>
            <a:r>
              <a:rPr lang="en-US" altLang="zh-CN" dirty="0">
                <a:solidFill>
                  <a:schemeClr val="tx1">
                    <a:lumMod val="75000"/>
                    <a:lumOff val="25000"/>
                  </a:schemeClr>
                </a:solidFill>
                <a:sym typeface="+mn-ea"/>
              </a:rPr>
              <a:t>x</a:t>
            </a:r>
            <a:r>
              <a:rPr lang="zh-CN" altLang="en-US" dirty="0">
                <a:solidFill>
                  <a:schemeClr val="tx1">
                    <a:lumMod val="75000"/>
                    <a:lumOff val="25000"/>
                  </a:schemeClr>
                </a:solidFill>
                <a:sym typeface="+mn-ea"/>
              </a:rPr>
              <a:t>和</a:t>
            </a:r>
            <a:r>
              <a:rPr lang="en-US" altLang="zh-CN" dirty="0">
                <a:solidFill>
                  <a:schemeClr val="tx1">
                    <a:lumMod val="75000"/>
                    <a:lumOff val="25000"/>
                  </a:schemeClr>
                </a:solidFill>
                <a:sym typeface="+mn-ea"/>
              </a:rPr>
              <a:t>y</a:t>
            </a:r>
            <a:r>
              <a:rPr lang="zh-CN" altLang="en-US" dirty="0">
                <a:solidFill>
                  <a:schemeClr val="tx1">
                    <a:lumMod val="75000"/>
                    <a:lumOff val="25000"/>
                  </a:schemeClr>
                </a:solidFill>
                <a:sym typeface="+mn-ea"/>
              </a:rPr>
              <a:t>是朋友，</a:t>
            </a:r>
            <a:r>
              <a:rPr lang="en-US" altLang="zh-CN" dirty="0">
                <a:solidFill>
                  <a:schemeClr val="tx1">
                    <a:lumMod val="75000"/>
                    <a:lumOff val="25000"/>
                  </a:schemeClr>
                </a:solidFill>
                <a:sym typeface="+mn-ea"/>
              </a:rPr>
              <a:t>p</a:t>
            </a:r>
            <a:r>
              <a:rPr lang="zh-CN" altLang="en-US" dirty="0">
                <a:solidFill>
                  <a:schemeClr val="tx1">
                    <a:lumMod val="75000"/>
                    <a:lumOff val="25000"/>
                  </a:schemeClr>
                </a:solidFill>
                <a:sym typeface="+mn-ea"/>
              </a:rPr>
              <a:t>为</a:t>
            </a:r>
            <a:r>
              <a:rPr lang="en-US" altLang="zh-CN" dirty="0">
                <a:solidFill>
                  <a:schemeClr val="tx1">
                    <a:lumMod val="75000"/>
                    <a:lumOff val="25000"/>
                  </a:schemeClr>
                </a:solidFill>
                <a:sym typeface="+mn-ea"/>
              </a:rPr>
              <a:t>1</a:t>
            </a:r>
            <a:r>
              <a:rPr lang="zh-CN" altLang="en-US" dirty="0">
                <a:solidFill>
                  <a:schemeClr val="tx1">
                    <a:lumMod val="75000"/>
                    <a:lumOff val="25000"/>
                  </a:schemeClr>
                </a:solidFill>
                <a:sym typeface="+mn-ea"/>
              </a:rPr>
              <a:t>时，表示</a:t>
            </a:r>
            <a:r>
              <a:rPr lang="en-US" altLang="zh-CN" dirty="0">
                <a:solidFill>
                  <a:schemeClr val="tx1">
                    <a:lumMod val="75000"/>
                    <a:lumOff val="25000"/>
                  </a:schemeClr>
                </a:solidFill>
                <a:sym typeface="+mn-ea"/>
              </a:rPr>
              <a:t>x</a:t>
            </a:r>
            <a:r>
              <a:rPr lang="zh-CN" altLang="en-US" dirty="0">
                <a:solidFill>
                  <a:schemeClr val="tx1">
                    <a:lumMod val="75000"/>
                    <a:lumOff val="25000"/>
                  </a:schemeClr>
                </a:solidFill>
                <a:sym typeface="+mn-ea"/>
              </a:rPr>
              <a:t>和</a:t>
            </a:r>
            <a:r>
              <a:rPr lang="en-US" altLang="zh-CN" dirty="0">
                <a:solidFill>
                  <a:schemeClr val="tx1">
                    <a:lumMod val="75000"/>
                    <a:lumOff val="25000"/>
                  </a:schemeClr>
                </a:solidFill>
                <a:sym typeface="+mn-ea"/>
              </a:rPr>
              <a:t>y</a:t>
            </a:r>
            <a:r>
              <a:rPr lang="zh-CN" altLang="en-US" dirty="0">
                <a:solidFill>
                  <a:schemeClr val="tx1">
                    <a:lumMod val="75000"/>
                    <a:lumOff val="25000"/>
                  </a:schemeClr>
                </a:solidFill>
                <a:sym typeface="+mn-ea"/>
              </a:rPr>
              <a:t>是敌人。</a:t>
            </a:r>
          </a:p>
          <a:p>
            <a:pPr algn="l"/>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输出</a:t>
            </a:r>
            <a:r>
              <a:rPr lang="en-US" altLang="zh-CN" dirty="0">
                <a:solidFill>
                  <a:schemeClr val="tx1">
                    <a:lumMod val="75000"/>
                    <a:lumOff val="25000"/>
                  </a:schemeClr>
                </a:solidFill>
                <a:sym typeface="+mn-ea"/>
              </a:rPr>
              <a:t>】</a:t>
            </a:r>
          </a:p>
          <a:p>
            <a:pPr algn="l"/>
            <a:r>
              <a:rPr lang="zh-CN" altLang="en-US" dirty="0">
                <a:solidFill>
                  <a:schemeClr val="tx1">
                    <a:lumMod val="75000"/>
                    <a:lumOff val="25000"/>
                  </a:schemeClr>
                </a:solidFill>
                <a:sym typeface="+mn-ea"/>
              </a:rPr>
              <a:t>一个整数，表示这</a:t>
            </a:r>
            <a:r>
              <a:rPr lang="en-US" altLang="zh-CN" dirty="0">
                <a:solidFill>
                  <a:schemeClr val="tx1">
                    <a:lumMod val="75000"/>
                    <a:lumOff val="25000"/>
                  </a:schemeClr>
                </a:solidFill>
                <a:sym typeface="+mn-ea"/>
              </a:rPr>
              <a:t>n</a:t>
            </a:r>
            <a:r>
              <a:rPr lang="zh-CN" altLang="en-US" dirty="0">
                <a:solidFill>
                  <a:schemeClr val="tx1">
                    <a:lumMod val="75000"/>
                    <a:lumOff val="25000"/>
                  </a:schemeClr>
                </a:solidFill>
                <a:sym typeface="+mn-ea"/>
              </a:rPr>
              <a:t>个人最多可能有几个团伙。</a:t>
            </a:r>
          </a:p>
          <a:p>
            <a:pPr algn="l"/>
            <a:endParaRPr lang="en-US" altLang="zh-CN" sz="1600" dirty="0">
              <a:solidFill>
                <a:schemeClr val="tx1">
                  <a:lumMod val="75000"/>
                  <a:lumOff val="25000"/>
                </a:schemeClr>
              </a:solidFill>
              <a:sym typeface="+mn-ea"/>
            </a:endParaRPr>
          </a:p>
        </p:txBody>
      </p:sp>
      <p:sp>
        <p:nvSpPr>
          <p:cNvPr id="7" name="文本框 6">
            <a:extLst>
              <a:ext uri="{FF2B5EF4-FFF2-40B4-BE49-F238E27FC236}">
                <a16:creationId xmlns:a16="http://schemas.microsoft.com/office/drawing/2014/main" id="{874EE1BC-3D77-4AF2-986C-47E517C5C6D9}"/>
              </a:ext>
            </a:extLst>
          </p:cNvPr>
          <p:cNvSpPr txBox="1"/>
          <p:nvPr/>
        </p:nvSpPr>
        <p:spPr>
          <a:xfrm>
            <a:off x="1731818" y="227507"/>
            <a:ext cx="6096000" cy="523220"/>
          </a:xfrm>
          <a:prstGeom prst="rect">
            <a:avLst/>
          </a:prstGeom>
          <a:noFill/>
        </p:spPr>
        <p:txBody>
          <a:bodyPr wrap="square">
            <a:spAutoFit/>
          </a:bodyPr>
          <a:lstStyle/>
          <a:p>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团伙</a:t>
            </a:r>
            <a:r>
              <a:rPr lang="en-US" altLang="zh-CN" sz="2800" b="1" i="1">
                <a:ln w="22225">
                  <a:solidFill>
                    <a:schemeClr val="accent2"/>
                  </a:solidFill>
                  <a:prstDash val="solid"/>
                </a:ln>
                <a:solidFill>
                  <a:schemeClr val="accent2">
                    <a:lumMod val="40000"/>
                    <a:lumOff val="60000"/>
                  </a:schemeClr>
                </a:solidFill>
                <a:latin typeface="+mj-lt"/>
                <a:ea typeface="+mj-ea"/>
                <a:cs typeface="+mj-cs"/>
                <a:sym typeface="+mn-ea"/>
              </a:rPr>
              <a:t>(group)</a:t>
            </a:r>
            <a:endParaRPr lang="en-US" altLang="zh-CN"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5C6A42A-B0AA-4A61-86BF-BDD5BF0A9FB7}"/>
              </a:ext>
            </a:extLst>
          </p:cNvPr>
          <p:cNvSpPr txBox="1"/>
          <p:nvPr/>
        </p:nvSpPr>
        <p:spPr>
          <a:xfrm>
            <a:off x="1004455" y="1124911"/>
            <a:ext cx="6096000" cy="3046988"/>
          </a:xfrm>
          <a:prstGeom prst="rect">
            <a:avLst/>
          </a:prstGeom>
          <a:noFill/>
        </p:spPr>
        <p:txBody>
          <a:bodyPr wrap="square">
            <a:spAutoFit/>
          </a:bodyPr>
          <a:lstStyle/>
          <a:p>
            <a:pPr algn="l"/>
            <a:r>
              <a:rPr lang="en-US" altLang="zh-CN" sz="2400">
                <a:solidFill>
                  <a:schemeClr val="tx1">
                    <a:lumMod val="75000"/>
                    <a:lumOff val="25000"/>
                  </a:schemeClr>
                </a:solidFill>
                <a:sym typeface="+mn-ea"/>
              </a:rPr>
              <a:t>【</a:t>
            </a:r>
            <a:r>
              <a:rPr lang="zh-CN" altLang="en-US" sz="2400">
                <a:solidFill>
                  <a:schemeClr val="tx1">
                    <a:lumMod val="75000"/>
                    <a:lumOff val="25000"/>
                  </a:schemeClr>
                </a:solidFill>
                <a:sym typeface="+mn-ea"/>
              </a:rPr>
              <a:t>输入样例</a:t>
            </a:r>
            <a:r>
              <a:rPr lang="en-US" altLang="zh-CN" sz="2400">
                <a:solidFill>
                  <a:schemeClr val="tx1">
                    <a:lumMod val="75000"/>
                    <a:lumOff val="25000"/>
                  </a:schemeClr>
                </a:solidFill>
                <a:sym typeface="+mn-ea"/>
              </a:rPr>
              <a:t>】</a:t>
            </a:r>
          </a:p>
          <a:p>
            <a:pPr algn="l"/>
            <a:r>
              <a:rPr lang="en-US" altLang="zh-CN" sz="2400">
                <a:solidFill>
                  <a:schemeClr val="tx1">
                    <a:lumMod val="75000"/>
                    <a:lumOff val="25000"/>
                  </a:schemeClr>
                </a:solidFill>
                <a:sym typeface="+mn-ea"/>
              </a:rPr>
              <a:t>6 4</a:t>
            </a:r>
          </a:p>
          <a:p>
            <a:pPr algn="l"/>
            <a:r>
              <a:rPr lang="en-US" altLang="zh-CN" sz="2400">
                <a:solidFill>
                  <a:schemeClr val="tx1">
                    <a:lumMod val="75000"/>
                    <a:lumOff val="25000"/>
                  </a:schemeClr>
                </a:solidFill>
                <a:sym typeface="+mn-ea"/>
              </a:rPr>
              <a:t>1 1 4</a:t>
            </a:r>
          </a:p>
          <a:p>
            <a:pPr algn="l"/>
            <a:r>
              <a:rPr lang="en-US" altLang="zh-CN" sz="2400">
                <a:solidFill>
                  <a:schemeClr val="tx1">
                    <a:lumMod val="75000"/>
                    <a:lumOff val="25000"/>
                  </a:schemeClr>
                </a:solidFill>
                <a:sym typeface="+mn-ea"/>
              </a:rPr>
              <a:t>0 3 5</a:t>
            </a:r>
          </a:p>
          <a:p>
            <a:pPr algn="l"/>
            <a:r>
              <a:rPr lang="en-US" altLang="zh-CN" sz="2400">
                <a:solidFill>
                  <a:schemeClr val="tx1">
                    <a:lumMod val="75000"/>
                    <a:lumOff val="25000"/>
                  </a:schemeClr>
                </a:solidFill>
                <a:sym typeface="+mn-ea"/>
              </a:rPr>
              <a:t>0 4 6</a:t>
            </a:r>
          </a:p>
          <a:p>
            <a:pPr algn="l"/>
            <a:r>
              <a:rPr lang="en-US" altLang="zh-CN" sz="2400">
                <a:solidFill>
                  <a:schemeClr val="tx1">
                    <a:lumMod val="75000"/>
                    <a:lumOff val="25000"/>
                  </a:schemeClr>
                </a:solidFill>
                <a:sym typeface="+mn-ea"/>
              </a:rPr>
              <a:t>1 1 2</a:t>
            </a:r>
          </a:p>
          <a:p>
            <a:pPr algn="l"/>
            <a:r>
              <a:rPr lang="en-US" altLang="zh-CN" sz="2400">
                <a:solidFill>
                  <a:schemeClr val="tx1">
                    <a:lumMod val="75000"/>
                    <a:lumOff val="25000"/>
                  </a:schemeClr>
                </a:solidFill>
                <a:sym typeface="+mn-ea"/>
              </a:rPr>
              <a:t>【</a:t>
            </a:r>
            <a:r>
              <a:rPr lang="zh-CN" altLang="en-US" sz="2400">
                <a:solidFill>
                  <a:schemeClr val="tx1">
                    <a:lumMod val="75000"/>
                    <a:lumOff val="25000"/>
                  </a:schemeClr>
                </a:solidFill>
                <a:sym typeface="+mn-ea"/>
              </a:rPr>
              <a:t>输出样例</a:t>
            </a:r>
            <a:r>
              <a:rPr lang="en-US" altLang="zh-CN" sz="2400">
                <a:solidFill>
                  <a:schemeClr val="tx1">
                    <a:lumMod val="75000"/>
                    <a:lumOff val="25000"/>
                  </a:schemeClr>
                </a:solidFill>
                <a:sym typeface="+mn-ea"/>
              </a:rPr>
              <a:t>】</a:t>
            </a:r>
          </a:p>
          <a:p>
            <a:pPr algn="l"/>
            <a:r>
              <a:rPr lang="en-US" altLang="zh-CN" sz="2400">
                <a:solidFill>
                  <a:schemeClr val="tx1">
                    <a:lumMod val="75000"/>
                    <a:lumOff val="25000"/>
                  </a:schemeClr>
                </a:solidFill>
                <a:sym typeface="+mn-ea"/>
              </a:rPr>
              <a:t>3</a:t>
            </a:r>
            <a:endParaRPr lang="zh-CN" altLang="en-US" sz="2400"/>
          </a:p>
        </p:txBody>
      </p:sp>
    </p:spTree>
    <p:extLst>
      <p:ext uri="{BB962C8B-B14F-4D97-AF65-F5344CB8AC3E}">
        <p14:creationId xmlns:p14="http://schemas.microsoft.com/office/powerpoint/2010/main" val="3465449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485756" y="1022173"/>
            <a:ext cx="11055080" cy="4960620"/>
          </a:xfrm>
        </p:spPr>
        <p:txBody>
          <a:bodyPr>
            <a:noAutofit/>
          </a:bodyPr>
          <a:lstStyle/>
          <a:p>
            <a:pPr algn="l"/>
            <a:r>
              <a:rPr lang="zh-CN" altLang="en-US">
                <a:solidFill>
                  <a:schemeClr val="tx1">
                    <a:lumMod val="75000"/>
                    <a:lumOff val="25000"/>
                  </a:schemeClr>
                </a:solidFill>
                <a:sym typeface="+mn-ea"/>
              </a:rPr>
              <a:t>某个</a:t>
            </a:r>
            <a:r>
              <a:rPr lang="zh-CN" altLang="en-US" dirty="0">
                <a:solidFill>
                  <a:schemeClr val="tx1">
                    <a:lumMod val="75000"/>
                    <a:lumOff val="25000"/>
                  </a:schemeClr>
                </a:solidFill>
                <a:sym typeface="+mn-ea"/>
              </a:rPr>
              <a:t>地区有</a:t>
            </a:r>
            <a:r>
              <a:rPr lang="en-US" altLang="zh-CN" dirty="0">
                <a:solidFill>
                  <a:schemeClr val="tx1">
                    <a:lumMod val="75000"/>
                    <a:lumOff val="25000"/>
                  </a:schemeClr>
                </a:solidFill>
                <a:sym typeface="+mn-ea"/>
              </a:rPr>
              <a:t>n(n≤1000)</a:t>
            </a:r>
            <a:r>
              <a:rPr lang="zh-CN" altLang="en-US" dirty="0">
                <a:solidFill>
                  <a:schemeClr val="tx1">
                    <a:lumMod val="75000"/>
                    <a:lumOff val="25000"/>
                  </a:schemeClr>
                </a:solidFill>
                <a:sym typeface="+mn-ea"/>
              </a:rPr>
              <a:t>个犯罪团伙，当地警方按照他们的危险程度由高到低给他们编号为</a:t>
            </a:r>
            <a:r>
              <a:rPr lang="en-US" altLang="zh-CN" dirty="0">
                <a:solidFill>
                  <a:schemeClr val="tx1">
                    <a:lumMod val="75000"/>
                    <a:lumOff val="25000"/>
                  </a:schemeClr>
                </a:solidFill>
                <a:sym typeface="+mn-ea"/>
              </a:rPr>
              <a:t>1-n</a:t>
            </a:r>
            <a:r>
              <a:rPr lang="zh-CN" altLang="en-US" dirty="0">
                <a:solidFill>
                  <a:schemeClr val="tx1">
                    <a:lumMod val="75000"/>
                    <a:lumOff val="25000"/>
                  </a:schemeClr>
                </a:solidFill>
                <a:sym typeface="+mn-ea"/>
              </a:rPr>
              <a:t>，他们有些团伙之间有直接联系，但是任意两个团伙都可以通过直接或间接的方式联系，这样这里就形成了一个庞大的犯罪集团，犯罪集团的危险程度由集团内的犯罪团伙数量唯一确定，而与单个犯罪团伙的危险程度无关（该犯罪集团的危险程度为</a:t>
            </a:r>
            <a:r>
              <a:rPr lang="en-US" altLang="zh-CN" dirty="0">
                <a:solidFill>
                  <a:schemeClr val="tx1">
                    <a:lumMod val="75000"/>
                    <a:lumOff val="25000"/>
                  </a:schemeClr>
                </a:solidFill>
                <a:sym typeface="+mn-ea"/>
              </a:rPr>
              <a:t>n</a:t>
            </a:r>
            <a:r>
              <a:rPr lang="zh-CN" altLang="en-US" dirty="0">
                <a:solidFill>
                  <a:schemeClr val="tx1">
                    <a:lumMod val="75000"/>
                    <a:lumOff val="25000"/>
                  </a:schemeClr>
                </a:solidFill>
                <a:sym typeface="+mn-ea"/>
              </a:rPr>
              <a:t>）。现在当地警方希望花尽量少的时间（即打击掉尽量少的团伙），使得庞大的犯罪集团分离成若干个较小的集团，并且他们中最大的一个的危险程度不超过</a:t>
            </a:r>
            <a:r>
              <a:rPr lang="en-US" altLang="zh-CN" dirty="0">
                <a:solidFill>
                  <a:schemeClr val="tx1">
                    <a:lumMod val="75000"/>
                    <a:lumOff val="25000"/>
                  </a:schemeClr>
                </a:solidFill>
                <a:sym typeface="+mn-ea"/>
              </a:rPr>
              <a:t>n/2</a:t>
            </a:r>
            <a:r>
              <a:rPr lang="zh-CN" altLang="en-US" dirty="0">
                <a:solidFill>
                  <a:schemeClr val="tx1">
                    <a:lumMod val="75000"/>
                    <a:lumOff val="25000"/>
                  </a:schemeClr>
                </a:solidFill>
                <a:sym typeface="+mn-ea"/>
              </a:rPr>
              <a:t>。为达到最好的效果，他们将按顺序打击掉编号</a:t>
            </a:r>
            <a:r>
              <a:rPr lang="en-US" altLang="zh-CN" dirty="0">
                <a:solidFill>
                  <a:schemeClr val="tx1">
                    <a:lumMod val="75000"/>
                    <a:lumOff val="25000"/>
                  </a:schemeClr>
                </a:solidFill>
                <a:sym typeface="+mn-ea"/>
              </a:rPr>
              <a:t>1</a:t>
            </a:r>
            <a:r>
              <a:rPr lang="zh-CN" altLang="en-US" dirty="0">
                <a:solidFill>
                  <a:schemeClr val="tx1">
                    <a:lumMod val="75000"/>
                    <a:lumOff val="25000"/>
                  </a:schemeClr>
                </a:solidFill>
                <a:sym typeface="+mn-ea"/>
              </a:rPr>
              <a:t>到</a:t>
            </a:r>
            <a:r>
              <a:rPr lang="en-US" altLang="zh-CN" dirty="0">
                <a:solidFill>
                  <a:schemeClr val="tx1">
                    <a:lumMod val="75000"/>
                    <a:lumOff val="25000"/>
                  </a:schemeClr>
                </a:solidFill>
                <a:sym typeface="+mn-ea"/>
              </a:rPr>
              <a:t>k</a:t>
            </a:r>
            <a:r>
              <a:rPr lang="zh-CN" altLang="en-US" dirty="0">
                <a:solidFill>
                  <a:schemeClr val="tx1">
                    <a:lumMod val="75000"/>
                    <a:lumOff val="25000"/>
                  </a:schemeClr>
                </a:solidFill>
                <a:sym typeface="+mn-ea"/>
              </a:rPr>
              <a:t>的犯罪团伙，请编程求出</a:t>
            </a:r>
            <a:r>
              <a:rPr lang="en-US" altLang="zh-CN" dirty="0">
                <a:solidFill>
                  <a:schemeClr val="tx1">
                    <a:lumMod val="75000"/>
                    <a:lumOff val="25000"/>
                  </a:schemeClr>
                </a:solidFill>
                <a:sym typeface="+mn-ea"/>
              </a:rPr>
              <a:t>k</a:t>
            </a:r>
            <a:r>
              <a:rPr lang="zh-CN" altLang="en-US" dirty="0">
                <a:solidFill>
                  <a:schemeClr val="tx1">
                    <a:lumMod val="75000"/>
                    <a:lumOff val="25000"/>
                  </a:schemeClr>
                </a:solidFill>
                <a:sym typeface="+mn-ea"/>
              </a:rPr>
              <a:t>的最小值。</a:t>
            </a:r>
          </a:p>
          <a:p>
            <a:pPr algn="l"/>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输入</a:t>
            </a:r>
            <a:r>
              <a:rPr lang="en-US" altLang="zh-CN" dirty="0">
                <a:solidFill>
                  <a:schemeClr val="tx1">
                    <a:lumMod val="75000"/>
                    <a:lumOff val="25000"/>
                  </a:schemeClr>
                </a:solidFill>
                <a:sym typeface="+mn-ea"/>
              </a:rPr>
              <a:t>】</a:t>
            </a:r>
          </a:p>
          <a:p>
            <a:pPr algn="l"/>
            <a:r>
              <a:rPr lang="zh-CN" altLang="en-US" dirty="0">
                <a:solidFill>
                  <a:schemeClr val="tx1">
                    <a:lumMod val="75000"/>
                    <a:lumOff val="25000"/>
                  </a:schemeClr>
                </a:solidFill>
                <a:sym typeface="+mn-ea"/>
              </a:rPr>
              <a:t>第一行一个正整数</a:t>
            </a:r>
            <a:r>
              <a:rPr lang="en-US" altLang="zh-CN" dirty="0">
                <a:solidFill>
                  <a:schemeClr val="tx1">
                    <a:lumMod val="75000"/>
                    <a:lumOff val="25000"/>
                  </a:schemeClr>
                </a:solidFill>
                <a:sym typeface="+mn-ea"/>
              </a:rPr>
              <a:t>n</a:t>
            </a:r>
            <a:r>
              <a:rPr lang="zh-CN" altLang="en-US" dirty="0">
                <a:solidFill>
                  <a:schemeClr val="tx1">
                    <a:lumMod val="75000"/>
                    <a:lumOff val="25000"/>
                  </a:schemeClr>
                </a:solidFill>
                <a:sym typeface="+mn-ea"/>
              </a:rPr>
              <a:t>。接下来的</a:t>
            </a:r>
            <a:r>
              <a:rPr lang="en-US" altLang="zh-CN" dirty="0">
                <a:solidFill>
                  <a:schemeClr val="tx1">
                    <a:lumMod val="75000"/>
                    <a:lumOff val="25000"/>
                  </a:schemeClr>
                </a:solidFill>
                <a:sym typeface="+mn-ea"/>
              </a:rPr>
              <a:t>n</a:t>
            </a:r>
            <a:r>
              <a:rPr lang="zh-CN" altLang="en-US" dirty="0">
                <a:solidFill>
                  <a:schemeClr val="tx1">
                    <a:lumMod val="75000"/>
                    <a:lumOff val="25000"/>
                  </a:schemeClr>
                </a:solidFill>
                <a:sym typeface="+mn-ea"/>
              </a:rPr>
              <a:t>行每行有若干个正整数，第一个整数表示该行除第一个外还有多少个整数，若第</a:t>
            </a:r>
            <a:r>
              <a:rPr lang="en-US" altLang="zh-CN" dirty="0">
                <a:solidFill>
                  <a:schemeClr val="tx1">
                    <a:lumMod val="75000"/>
                    <a:lumOff val="25000"/>
                  </a:schemeClr>
                </a:solidFill>
                <a:sym typeface="+mn-ea"/>
              </a:rPr>
              <a:t>i</a:t>
            </a:r>
            <a:r>
              <a:rPr lang="zh-CN" altLang="en-US" dirty="0">
                <a:solidFill>
                  <a:schemeClr val="tx1">
                    <a:lumMod val="75000"/>
                    <a:lumOff val="25000"/>
                  </a:schemeClr>
                </a:solidFill>
                <a:sym typeface="+mn-ea"/>
              </a:rPr>
              <a:t>行存在正整数</a:t>
            </a:r>
            <a:r>
              <a:rPr lang="en-US" altLang="zh-CN" dirty="0">
                <a:solidFill>
                  <a:schemeClr val="tx1">
                    <a:lumMod val="75000"/>
                    <a:lumOff val="25000"/>
                  </a:schemeClr>
                </a:solidFill>
                <a:sym typeface="+mn-ea"/>
              </a:rPr>
              <a:t>k</a:t>
            </a:r>
            <a:r>
              <a:rPr lang="zh-CN" altLang="en-US" dirty="0">
                <a:solidFill>
                  <a:schemeClr val="tx1">
                    <a:lumMod val="75000"/>
                    <a:lumOff val="25000"/>
                  </a:schemeClr>
                </a:solidFill>
                <a:sym typeface="+mn-ea"/>
              </a:rPr>
              <a:t>，表示</a:t>
            </a:r>
            <a:r>
              <a:rPr lang="en-US" altLang="zh-CN" dirty="0">
                <a:solidFill>
                  <a:schemeClr val="tx1">
                    <a:lumMod val="75000"/>
                    <a:lumOff val="25000"/>
                  </a:schemeClr>
                </a:solidFill>
                <a:sym typeface="+mn-ea"/>
              </a:rPr>
              <a:t>i</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k</a:t>
            </a:r>
            <a:r>
              <a:rPr lang="zh-CN" altLang="en-US" dirty="0">
                <a:solidFill>
                  <a:schemeClr val="tx1">
                    <a:lumMod val="75000"/>
                    <a:lumOff val="25000"/>
                  </a:schemeClr>
                </a:solidFill>
                <a:sym typeface="+mn-ea"/>
              </a:rPr>
              <a:t>两个团伙可以直接联系。</a:t>
            </a:r>
          </a:p>
          <a:p>
            <a:pPr algn="l"/>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输出</a:t>
            </a:r>
            <a:r>
              <a:rPr lang="en-US" altLang="zh-CN" dirty="0">
                <a:solidFill>
                  <a:schemeClr val="tx1">
                    <a:lumMod val="75000"/>
                    <a:lumOff val="25000"/>
                  </a:schemeClr>
                </a:solidFill>
                <a:sym typeface="+mn-ea"/>
              </a:rPr>
              <a:t>】</a:t>
            </a:r>
          </a:p>
          <a:p>
            <a:pPr algn="l"/>
            <a:r>
              <a:rPr lang="zh-CN" altLang="en-US" dirty="0">
                <a:solidFill>
                  <a:schemeClr val="tx1">
                    <a:lumMod val="75000"/>
                    <a:lumOff val="25000"/>
                  </a:schemeClr>
                </a:solidFill>
                <a:sym typeface="+mn-ea"/>
              </a:rPr>
              <a:t>一个正整数，为</a:t>
            </a:r>
            <a:r>
              <a:rPr lang="en-US" altLang="zh-CN" dirty="0">
                <a:solidFill>
                  <a:schemeClr val="tx1">
                    <a:lumMod val="75000"/>
                    <a:lumOff val="25000"/>
                  </a:schemeClr>
                </a:solidFill>
                <a:sym typeface="+mn-ea"/>
              </a:rPr>
              <a:t>k</a:t>
            </a:r>
            <a:r>
              <a:rPr lang="zh-CN" altLang="en-US" dirty="0">
                <a:solidFill>
                  <a:schemeClr val="tx1">
                    <a:lumMod val="75000"/>
                    <a:lumOff val="25000"/>
                  </a:schemeClr>
                </a:solidFill>
                <a:sym typeface="+mn-ea"/>
              </a:rPr>
              <a:t>的最小值。</a:t>
            </a:r>
          </a:p>
        </p:txBody>
      </p:sp>
      <p:sp>
        <p:nvSpPr>
          <p:cNvPr id="7" name="文本框 6">
            <a:extLst>
              <a:ext uri="{FF2B5EF4-FFF2-40B4-BE49-F238E27FC236}">
                <a16:creationId xmlns:a16="http://schemas.microsoft.com/office/drawing/2014/main" id="{4D31CAA4-6952-4F35-8ED9-5F1F0EAE0A2B}"/>
              </a:ext>
            </a:extLst>
          </p:cNvPr>
          <p:cNvSpPr txBox="1"/>
          <p:nvPr/>
        </p:nvSpPr>
        <p:spPr>
          <a:xfrm>
            <a:off x="1669472" y="237898"/>
            <a:ext cx="6096000" cy="523220"/>
          </a:xfrm>
          <a:prstGeom prst="rect">
            <a:avLst/>
          </a:prstGeom>
          <a:noFill/>
        </p:spPr>
        <p:txBody>
          <a:bodyPr wrap="square">
            <a:spAutoFit/>
          </a:bodyPr>
          <a:lstStyle/>
          <a:p>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打击犯罪</a:t>
            </a:r>
            <a:r>
              <a:rPr lang="en-US" altLang="zh-CN" sz="2800" b="1" i="1">
                <a:ln w="22225">
                  <a:solidFill>
                    <a:schemeClr val="accent2"/>
                  </a:solidFill>
                  <a:prstDash val="solid"/>
                </a:ln>
                <a:solidFill>
                  <a:schemeClr val="accent2">
                    <a:lumMod val="40000"/>
                    <a:lumOff val="60000"/>
                  </a:schemeClr>
                </a:solidFill>
                <a:latin typeface="+mj-lt"/>
                <a:ea typeface="+mj-ea"/>
                <a:cs typeface="+mj-cs"/>
                <a:sym typeface="+mn-ea"/>
              </a:rPr>
              <a:t>(black)</a:t>
            </a:r>
            <a:endParaRPr lang="en-US" altLang="zh-CN"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1046018" y="1132840"/>
            <a:ext cx="3598333" cy="4592320"/>
          </a:xfrm>
        </p:spPr>
        <p:txBody>
          <a:bodyPr>
            <a:noAutofit/>
          </a:bodyPr>
          <a:lstStyle/>
          <a:p>
            <a:pPr algn="l"/>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输入样例</a:t>
            </a:r>
            <a:r>
              <a:rPr lang="en-US" altLang="zh-CN" dirty="0">
                <a:solidFill>
                  <a:schemeClr val="tx1">
                    <a:lumMod val="75000"/>
                    <a:lumOff val="25000"/>
                  </a:schemeClr>
                </a:solidFill>
                <a:sym typeface="+mn-ea"/>
              </a:rPr>
              <a:t>】</a:t>
            </a:r>
          </a:p>
          <a:p>
            <a:pPr algn="l"/>
            <a:r>
              <a:rPr lang="en-US" altLang="zh-CN" dirty="0">
                <a:solidFill>
                  <a:schemeClr val="tx1">
                    <a:lumMod val="75000"/>
                    <a:lumOff val="25000"/>
                  </a:schemeClr>
                </a:solidFill>
                <a:sym typeface="+mn-ea"/>
              </a:rPr>
              <a:t>7</a:t>
            </a:r>
          </a:p>
          <a:p>
            <a:pPr algn="l"/>
            <a:r>
              <a:rPr lang="en-US" altLang="zh-CN" dirty="0">
                <a:solidFill>
                  <a:schemeClr val="tx1">
                    <a:lumMod val="75000"/>
                    <a:lumOff val="25000"/>
                  </a:schemeClr>
                </a:solidFill>
                <a:sym typeface="+mn-ea"/>
              </a:rPr>
              <a:t>2 2 5</a:t>
            </a:r>
          </a:p>
          <a:p>
            <a:pPr algn="l"/>
            <a:r>
              <a:rPr lang="en-US" altLang="zh-CN" dirty="0">
                <a:solidFill>
                  <a:schemeClr val="tx1">
                    <a:lumMod val="75000"/>
                    <a:lumOff val="25000"/>
                  </a:schemeClr>
                </a:solidFill>
                <a:sym typeface="+mn-ea"/>
              </a:rPr>
              <a:t>3 1 3 4</a:t>
            </a:r>
          </a:p>
          <a:p>
            <a:pPr algn="l"/>
            <a:r>
              <a:rPr lang="en-US" altLang="zh-CN" dirty="0">
                <a:solidFill>
                  <a:schemeClr val="tx1">
                    <a:lumMod val="75000"/>
                    <a:lumOff val="25000"/>
                  </a:schemeClr>
                </a:solidFill>
                <a:sym typeface="+mn-ea"/>
              </a:rPr>
              <a:t>2 2 4</a:t>
            </a:r>
          </a:p>
          <a:p>
            <a:pPr algn="l"/>
            <a:r>
              <a:rPr lang="en-US" altLang="zh-CN" dirty="0">
                <a:solidFill>
                  <a:schemeClr val="tx1">
                    <a:lumMod val="75000"/>
                    <a:lumOff val="25000"/>
                  </a:schemeClr>
                </a:solidFill>
                <a:sym typeface="+mn-ea"/>
              </a:rPr>
              <a:t>2 2 3</a:t>
            </a:r>
          </a:p>
          <a:p>
            <a:pPr algn="l"/>
            <a:r>
              <a:rPr lang="en-US" altLang="zh-CN" dirty="0">
                <a:solidFill>
                  <a:schemeClr val="tx1">
                    <a:lumMod val="75000"/>
                    <a:lumOff val="25000"/>
                  </a:schemeClr>
                </a:solidFill>
                <a:sym typeface="+mn-ea"/>
              </a:rPr>
              <a:t>3 1 6 7</a:t>
            </a:r>
          </a:p>
          <a:p>
            <a:pPr algn="l"/>
            <a:r>
              <a:rPr lang="en-US" altLang="zh-CN" dirty="0">
                <a:solidFill>
                  <a:schemeClr val="tx1">
                    <a:lumMod val="75000"/>
                    <a:lumOff val="25000"/>
                  </a:schemeClr>
                </a:solidFill>
                <a:sym typeface="+mn-ea"/>
              </a:rPr>
              <a:t>2 5 7</a:t>
            </a:r>
          </a:p>
          <a:p>
            <a:pPr algn="l"/>
            <a:r>
              <a:rPr lang="en-US" altLang="zh-CN" dirty="0">
                <a:solidFill>
                  <a:schemeClr val="tx1">
                    <a:lumMod val="75000"/>
                    <a:lumOff val="25000"/>
                  </a:schemeClr>
                </a:solidFill>
                <a:sym typeface="+mn-ea"/>
              </a:rPr>
              <a:t>2 5 6</a:t>
            </a:r>
          </a:p>
          <a:p>
            <a:pPr algn="l"/>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输出样例</a:t>
            </a:r>
            <a:r>
              <a:rPr lang="en-US" altLang="zh-CN" dirty="0">
                <a:solidFill>
                  <a:schemeClr val="tx1">
                    <a:lumMod val="75000"/>
                    <a:lumOff val="25000"/>
                  </a:schemeClr>
                </a:solidFill>
                <a:sym typeface="+mn-ea"/>
              </a:rPr>
              <a:t>】</a:t>
            </a:r>
          </a:p>
          <a:p>
            <a:pPr algn="l"/>
            <a:r>
              <a:rPr lang="en-US" altLang="zh-CN">
                <a:solidFill>
                  <a:schemeClr val="tx1">
                    <a:lumMod val="75000"/>
                    <a:lumOff val="25000"/>
                  </a:schemeClr>
                </a:solidFill>
                <a:sym typeface="+mn-ea"/>
              </a:rPr>
              <a:t>1</a:t>
            </a:r>
            <a:endParaRPr lang="en-US" altLang="zh-CN" dirty="0">
              <a:solidFill>
                <a:schemeClr val="tx1">
                  <a:lumMod val="75000"/>
                  <a:lumOff val="25000"/>
                </a:schemeClr>
              </a:solidFill>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596592" y="1064721"/>
            <a:ext cx="10764520" cy="4617720"/>
          </a:xfrm>
        </p:spPr>
        <p:txBody>
          <a:bodyPr>
            <a:noAutofit/>
          </a:bodyPr>
          <a:lstStyle/>
          <a:p>
            <a:pPr algn="l"/>
            <a:r>
              <a:rPr lang="en-US" altLang="zh-CN">
                <a:solidFill>
                  <a:schemeClr val="tx1">
                    <a:lumMod val="75000"/>
                    <a:lumOff val="25000"/>
                  </a:schemeClr>
                </a:solidFill>
                <a:sym typeface="+mn-ea"/>
              </a:rPr>
              <a:t>Joe</a:t>
            </a:r>
            <a:r>
              <a:rPr lang="zh-CN" altLang="en-US" dirty="0">
                <a:solidFill>
                  <a:schemeClr val="tx1">
                    <a:lumMod val="75000"/>
                    <a:lumOff val="25000"/>
                  </a:schemeClr>
                </a:solidFill>
                <a:sym typeface="+mn-ea"/>
              </a:rPr>
              <a:t>觉得云朵很美，决定去山上的商店买一些云朵。商店里有</a:t>
            </a:r>
            <a:r>
              <a:rPr lang="en-US" altLang="zh-CN" dirty="0">
                <a:solidFill>
                  <a:schemeClr val="tx1">
                    <a:lumMod val="75000"/>
                    <a:lumOff val="25000"/>
                  </a:schemeClr>
                </a:solidFill>
                <a:sym typeface="+mn-ea"/>
              </a:rPr>
              <a:t>n</a:t>
            </a:r>
            <a:r>
              <a:rPr lang="zh-CN" altLang="en-US" dirty="0">
                <a:solidFill>
                  <a:schemeClr val="tx1">
                    <a:lumMod val="75000"/>
                    <a:lumOff val="25000"/>
                  </a:schemeClr>
                </a:solidFill>
                <a:sym typeface="+mn-ea"/>
              </a:rPr>
              <a:t>朵云，云朵被编号为</a:t>
            </a:r>
            <a:r>
              <a:rPr lang="en-US" altLang="zh-CN" dirty="0">
                <a:solidFill>
                  <a:schemeClr val="tx1">
                    <a:lumMod val="75000"/>
                    <a:lumOff val="25000"/>
                  </a:schemeClr>
                </a:solidFill>
                <a:sym typeface="+mn-ea"/>
              </a:rPr>
              <a:t>1</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2</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n</a:t>
            </a:r>
            <a:r>
              <a:rPr lang="zh-CN" altLang="en-US" dirty="0">
                <a:solidFill>
                  <a:schemeClr val="tx1">
                    <a:lumMod val="75000"/>
                    <a:lumOff val="25000"/>
                  </a:schemeClr>
                </a:solidFill>
                <a:sym typeface="+mn-ea"/>
              </a:rPr>
              <a:t>，并且每朵云都有一个价值。但是商店老板跟他说，一些云朵要搭配来买才好，所以买一朵云则与这朵云有搭配的云都要买。</a:t>
            </a:r>
          </a:p>
          <a:p>
            <a:pPr algn="l"/>
            <a:r>
              <a:rPr lang="zh-CN" altLang="en-US" dirty="0">
                <a:solidFill>
                  <a:schemeClr val="tx1">
                    <a:lumMod val="75000"/>
                    <a:lumOff val="25000"/>
                  </a:schemeClr>
                </a:solidFill>
                <a:sym typeface="+mn-ea"/>
              </a:rPr>
              <a:t>但是</a:t>
            </a:r>
            <a:r>
              <a:rPr lang="en-US" altLang="zh-CN" dirty="0">
                <a:solidFill>
                  <a:schemeClr val="tx1">
                    <a:lumMod val="75000"/>
                    <a:lumOff val="25000"/>
                  </a:schemeClr>
                </a:solidFill>
                <a:sym typeface="+mn-ea"/>
              </a:rPr>
              <a:t>Joe</a:t>
            </a:r>
            <a:r>
              <a:rPr lang="zh-CN" altLang="en-US" dirty="0">
                <a:solidFill>
                  <a:schemeClr val="tx1">
                    <a:lumMod val="75000"/>
                    <a:lumOff val="25000"/>
                  </a:schemeClr>
                </a:solidFill>
                <a:sym typeface="+mn-ea"/>
              </a:rPr>
              <a:t>的钱有限，所以他希望买的价值越多越好。</a:t>
            </a:r>
          </a:p>
          <a:p>
            <a:pPr algn="l"/>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输入</a:t>
            </a:r>
            <a:r>
              <a:rPr lang="en-US" altLang="zh-CN" dirty="0">
                <a:solidFill>
                  <a:schemeClr val="tx1">
                    <a:lumMod val="75000"/>
                    <a:lumOff val="25000"/>
                  </a:schemeClr>
                </a:solidFill>
                <a:sym typeface="+mn-ea"/>
              </a:rPr>
              <a:t>】</a:t>
            </a:r>
          </a:p>
          <a:p>
            <a:pPr algn="l"/>
            <a:r>
              <a:rPr lang="zh-CN" altLang="en-US" dirty="0">
                <a:solidFill>
                  <a:schemeClr val="tx1">
                    <a:lumMod val="75000"/>
                    <a:lumOff val="25000"/>
                  </a:schemeClr>
                </a:solidFill>
                <a:sym typeface="+mn-ea"/>
              </a:rPr>
              <a:t>第</a:t>
            </a:r>
            <a:r>
              <a:rPr lang="en-US" altLang="zh-CN" dirty="0">
                <a:solidFill>
                  <a:schemeClr val="tx1">
                    <a:lumMod val="75000"/>
                    <a:lumOff val="25000"/>
                  </a:schemeClr>
                </a:solidFill>
                <a:sym typeface="+mn-ea"/>
              </a:rPr>
              <a:t>1</a:t>
            </a:r>
            <a:r>
              <a:rPr lang="zh-CN" altLang="en-US" dirty="0">
                <a:solidFill>
                  <a:schemeClr val="tx1">
                    <a:lumMod val="75000"/>
                    <a:lumOff val="25000"/>
                  </a:schemeClr>
                </a:solidFill>
                <a:sym typeface="+mn-ea"/>
              </a:rPr>
              <a:t>行</a:t>
            </a:r>
            <a:r>
              <a:rPr lang="en-US" altLang="zh-CN" dirty="0">
                <a:solidFill>
                  <a:schemeClr val="tx1">
                    <a:lumMod val="75000"/>
                    <a:lumOff val="25000"/>
                  </a:schemeClr>
                </a:solidFill>
                <a:sym typeface="+mn-ea"/>
              </a:rPr>
              <a:t>n</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m</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w</a:t>
            </a:r>
            <a:r>
              <a:rPr lang="zh-CN" altLang="en-US" dirty="0">
                <a:solidFill>
                  <a:schemeClr val="tx1">
                    <a:lumMod val="75000"/>
                    <a:lumOff val="25000"/>
                  </a:schemeClr>
                </a:solidFill>
                <a:sym typeface="+mn-ea"/>
              </a:rPr>
              <a:t>，表示</a:t>
            </a:r>
            <a:r>
              <a:rPr lang="en-US" altLang="zh-CN" dirty="0">
                <a:solidFill>
                  <a:schemeClr val="tx1">
                    <a:lumMod val="75000"/>
                    <a:lumOff val="25000"/>
                  </a:schemeClr>
                </a:solidFill>
                <a:sym typeface="+mn-ea"/>
              </a:rPr>
              <a:t>n</a:t>
            </a:r>
            <a:r>
              <a:rPr lang="zh-CN" altLang="en-US" dirty="0">
                <a:solidFill>
                  <a:schemeClr val="tx1">
                    <a:lumMod val="75000"/>
                    <a:lumOff val="25000"/>
                  </a:schemeClr>
                </a:solidFill>
                <a:sym typeface="+mn-ea"/>
              </a:rPr>
              <a:t>朵云，</a:t>
            </a:r>
            <a:r>
              <a:rPr lang="en-US" altLang="zh-CN" dirty="0">
                <a:solidFill>
                  <a:schemeClr val="tx1">
                    <a:lumMod val="75000"/>
                    <a:lumOff val="25000"/>
                  </a:schemeClr>
                </a:solidFill>
                <a:sym typeface="+mn-ea"/>
              </a:rPr>
              <a:t>m</a:t>
            </a:r>
            <a:r>
              <a:rPr lang="zh-CN" altLang="en-US" dirty="0">
                <a:solidFill>
                  <a:schemeClr val="tx1">
                    <a:lumMod val="75000"/>
                    <a:lumOff val="25000"/>
                  </a:schemeClr>
                </a:solidFill>
                <a:sym typeface="+mn-ea"/>
              </a:rPr>
              <a:t>个搭配，</a:t>
            </a:r>
            <a:r>
              <a:rPr lang="en-US" altLang="zh-CN" dirty="0">
                <a:solidFill>
                  <a:schemeClr val="tx1">
                    <a:lumMod val="75000"/>
                    <a:lumOff val="25000"/>
                  </a:schemeClr>
                </a:solidFill>
                <a:sym typeface="+mn-ea"/>
              </a:rPr>
              <a:t>Joe</a:t>
            </a:r>
            <a:r>
              <a:rPr lang="zh-CN" altLang="en-US" dirty="0">
                <a:solidFill>
                  <a:schemeClr val="tx1">
                    <a:lumMod val="75000"/>
                    <a:lumOff val="25000"/>
                  </a:schemeClr>
                </a:solidFill>
                <a:sym typeface="+mn-ea"/>
              </a:rPr>
              <a:t>有</a:t>
            </a:r>
            <a:r>
              <a:rPr lang="en-US" altLang="zh-CN" dirty="0">
                <a:solidFill>
                  <a:schemeClr val="tx1">
                    <a:lumMod val="75000"/>
                    <a:lumOff val="25000"/>
                  </a:schemeClr>
                </a:solidFill>
                <a:sym typeface="+mn-ea"/>
              </a:rPr>
              <a:t>w</a:t>
            </a:r>
            <a:r>
              <a:rPr lang="zh-CN" altLang="en-US" dirty="0">
                <a:solidFill>
                  <a:schemeClr val="tx1">
                    <a:lumMod val="75000"/>
                    <a:lumOff val="25000"/>
                  </a:schemeClr>
                </a:solidFill>
                <a:sym typeface="+mn-ea"/>
              </a:rPr>
              <a:t>的钱。</a:t>
            </a:r>
          </a:p>
          <a:p>
            <a:pPr algn="l"/>
            <a:r>
              <a:rPr lang="zh-CN" altLang="en-US" dirty="0">
                <a:solidFill>
                  <a:schemeClr val="tx1">
                    <a:lumMod val="75000"/>
                    <a:lumOff val="25000"/>
                  </a:schemeClr>
                </a:solidFill>
                <a:sym typeface="+mn-ea"/>
              </a:rPr>
              <a:t>第</a:t>
            </a:r>
            <a:r>
              <a:rPr lang="en-US" altLang="zh-CN" dirty="0">
                <a:solidFill>
                  <a:schemeClr val="tx1">
                    <a:lumMod val="75000"/>
                    <a:lumOff val="25000"/>
                  </a:schemeClr>
                </a:solidFill>
                <a:sym typeface="+mn-ea"/>
              </a:rPr>
              <a:t>2~n+1</a:t>
            </a:r>
            <a:r>
              <a:rPr lang="zh-CN" altLang="en-US" dirty="0">
                <a:solidFill>
                  <a:schemeClr val="tx1">
                    <a:lumMod val="75000"/>
                    <a:lumOff val="25000"/>
                  </a:schemeClr>
                </a:solidFill>
                <a:sym typeface="+mn-ea"/>
              </a:rPr>
              <a:t>行，每行</a:t>
            </a:r>
            <a:r>
              <a:rPr lang="en-US" altLang="zh-CN" dirty="0">
                <a:solidFill>
                  <a:schemeClr val="tx1">
                    <a:lumMod val="75000"/>
                    <a:lumOff val="25000"/>
                  </a:schemeClr>
                </a:solidFill>
                <a:sym typeface="+mn-ea"/>
              </a:rPr>
              <a:t>ci</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di</a:t>
            </a:r>
            <a:r>
              <a:rPr lang="zh-CN" altLang="en-US" dirty="0">
                <a:solidFill>
                  <a:schemeClr val="tx1">
                    <a:lumMod val="75000"/>
                    <a:lumOff val="25000"/>
                  </a:schemeClr>
                </a:solidFill>
                <a:sym typeface="+mn-ea"/>
              </a:rPr>
              <a:t>表示</a:t>
            </a:r>
            <a:r>
              <a:rPr lang="en-US" altLang="zh-CN" dirty="0">
                <a:solidFill>
                  <a:schemeClr val="tx1">
                    <a:lumMod val="75000"/>
                    <a:lumOff val="25000"/>
                  </a:schemeClr>
                </a:solidFill>
                <a:sym typeface="+mn-ea"/>
              </a:rPr>
              <a:t>i</a:t>
            </a:r>
            <a:r>
              <a:rPr lang="zh-CN" altLang="en-US" dirty="0">
                <a:solidFill>
                  <a:schemeClr val="tx1">
                    <a:lumMod val="75000"/>
                    <a:lumOff val="25000"/>
                  </a:schemeClr>
                </a:solidFill>
                <a:sym typeface="+mn-ea"/>
              </a:rPr>
              <a:t>朵云的价钱和价值。</a:t>
            </a:r>
          </a:p>
          <a:p>
            <a:pPr algn="l"/>
            <a:r>
              <a:rPr lang="zh-CN" altLang="en-US" dirty="0">
                <a:solidFill>
                  <a:schemeClr val="tx1">
                    <a:lumMod val="75000"/>
                    <a:lumOff val="25000"/>
                  </a:schemeClr>
                </a:solidFill>
                <a:sym typeface="+mn-ea"/>
              </a:rPr>
              <a:t>第</a:t>
            </a:r>
            <a:r>
              <a:rPr lang="en-US" altLang="zh-CN" dirty="0">
                <a:solidFill>
                  <a:schemeClr val="tx1">
                    <a:lumMod val="75000"/>
                    <a:lumOff val="25000"/>
                  </a:schemeClr>
                </a:solidFill>
                <a:sym typeface="+mn-ea"/>
              </a:rPr>
              <a:t>n+2~n+1+m</a:t>
            </a:r>
            <a:r>
              <a:rPr lang="zh-CN" altLang="en-US" dirty="0">
                <a:solidFill>
                  <a:schemeClr val="tx1">
                    <a:lumMod val="75000"/>
                    <a:lumOff val="25000"/>
                  </a:schemeClr>
                </a:solidFill>
                <a:sym typeface="+mn-ea"/>
              </a:rPr>
              <a:t>行，每行</a:t>
            </a:r>
            <a:r>
              <a:rPr lang="en-US" altLang="zh-CN" dirty="0">
                <a:solidFill>
                  <a:schemeClr val="tx1">
                    <a:lumMod val="75000"/>
                    <a:lumOff val="25000"/>
                  </a:schemeClr>
                </a:solidFill>
                <a:sym typeface="+mn-ea"/>
              </a:rPr>
              <a:t>ui</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vi</a:t>
            </a:r>
            <a:r>
              <a:rPr lang="zh-CN" altLang="en-US" dirty="0">
                <a:solidFill>
                  <a:schemeClr val="tx1">
                    <a:lumMod val="75000"/>
                    <a:lumOff val="25000"/>
                  </a:schemeClr>
                </a:solidFill>
                <a:sym typeface="+mn-ea"/>
              </a:rPr>
              <a:t>，表示买</a:t>
            </a:r>
            <a:r>
              <a:rPr lang="en-US" altLang="zh-CN" dirty="0">
                <a:solidFill>
                  <a:schemeClr val="tx1">
                    <a:lumMod val="75000"/>
                    <a:lumOff val="25000"/>
                  </a:schemeClr>
                </a:solidFill>
                <a:sym typeface="+mn-ea"/>
              </a:rPr>
              <a:t>ui</a:t>
            </a:r>
            <a:r>
              <a:rPr lang="zh-CN" altLang="en-US" dirty="0">
                <a:solidFill>
                  <a:schemeClr val="tx1">
                    <a:lumMod val="75000"/>
                    <a:lumOff val="25000"/>
                  </a:schemeClr>
                </a:solidFill>
                <a:sym typeface="+mn-ea"/>
              </a:rPr>
              <a:t>就必须买</a:t>
            </a:r>
            <a:r>
              <a:rPr lang="en-US" altLang="zh-CN" dirty="0">
                <a:solidFill>
                  <a:schemeClr val="tx1">
                    <a:lumMod val="75000"/>
                    <a:lumOff val="25000"/>
                  </a:schemeClr>
                </a:solidFill>
                <a:sym typeface="+mn-ea"/>
              </a:rPr>
              <a:t>vi</a:t>
            </a:r>
            <a:r>
              <a:rPr lang="zh-CN" altLang="en-US" dirty="0">
                <a:solidFill>
                  <a:schemeClr val="tx1">
                    <a:lumMod val="75000"/>
                    <a:lumOff val="25000"/>
                  </a:schemeClr>
                </a:solidFill>
                <a:sym typeface="+mn-ea"/>
              </a:rPr>
              <a:t>，同理，如果买</a:t>
            </a:r>
            <a:r>
              <a:rPr lang="en-US" altLang="zh-CN" dirty="0">
                <a:solidFill>
                  <a:schemeClr val="tx1">
                    <a:lumMod val="75000"/>
                    <a:lumOff val="25000"/>
                  </a:schemeClr>
                </a:solidFill>
                <a:sym typeface="+mn-ea"/>
              </a:rPr>
              <a:t>vi</a:t>
            </a:r>
            <a:r>
              <a:rPr lang="zh-CN" altLang="en-US" dirty="0">
                <a:solidFill>
                  <a:schemeClr val="tx1">
                    <a:lumMod val="75000"/>
                    <a:lumOff val="25000"/>
                  </a:schemeClr>
                </a:solidFill>
                <a:sym typeface="+mn-ea"/>
              </a:rPr>
              <a:t>就必须买</a:t>
            </a:r>
            <a:r>
              <a:rPr lang="en-US" altLang="zh-CN" dirty="0">
                <a:solidFill>
                  <a:schemeClr val="tx1">
                    <a:lumMod val="75000"/>
                    <a:lumOff val="25000"/>
                  </a:schemeClr>
                </a:solidFill>
                <a:sym typeface="+mn-ea"/>
              </a:rPr>
              <a:t>ui</a:t>
            </a:r>
            <a:r>
              <a:rPr lang="zh-CN" altLang="en-US" dirty="0">
                <a:solidFill>
                  <a:schemeClr val="tx1">
                    <a:lumMod val="75000"/>
                    <a:lumOff val="25000"/>
                  </a:schemeClr>
                </a:solidFill>
                <a:sym typeface="+mn-ea"/>
              </a:rPr>
              <a:t>。</a:t>
            </a:r>
          </a:p>
          <a:p>
            <a:pPr algn="l"/>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输出</a:t>
            </a:r>
            <a:r>
              <a:rPr lang="en-US" altLang="zh-CN" dirty="0">
                <a:solidFill>
                  <a:schemeClr val="tx1">
                    <a:lumMod val="75000"/>
                    <a:lumOff val="25000"/>
                  </a:schemeClr>
                </a:solidFill>
                <a:sym typeface="+mn-ea"/>
              </a:rPr>
              <a:t>】</a:t>
            </a:r>
          </a:p>
          <a:p>
            <a:pPr algn="l"/>
            <a:r>
              <a:rPr lang="zh-CN" altLang="en-US" dirty="0">
                <a:solidFill>
                  <a:schemeClr val="tx1">
                    <a:lumMod val="75000"/>
                    <a:lumOff val="25000"/>
                  </a:schemeClr>
                </a:solidFill>
                <a:sym typeface="+mn-ea"/>
              </a:rPr>
              <a:t>一行，表示可以获得的最大价值。</a:t>
            </a:r>
          </a:p>
        </p:txBody>
      </p:sp>
      <p:sp>
        <p:nvSpPr>
          <p:cNvPr id="7" name="文本框 6">
            <a:extLst>
              <a:ext uri="{FF2B5EF4-FFF2-40B4-BE49-F238E27FC236}">
                <a16:creationId xmlns:a16="http://schemas.microsoft.com/office/drawing/2014/main" id="{F5199F33-ECF9-41D3-BF99-A991DCE44CD9}"/>
              </a:ext>
            </a:extLst>
          </p:cNvPr>
          <p:cNvSpPr txBox="1"/>
          <p:nvPr/>
        </p:nvSpPr>
        <p:spPr>
          <a:xfrm>
            <a:off x="1745673" y="241300"/>
            <a:ext cx="6096000" cy="523220"/>
          </a:xfrm>
          <a:prstGeom prst="rect">
            <a:avLst/>
          </a:prstGeom>
          <a:noFill/>
        </p:spPr>
        <p:txBody>
          <a:bodyPr wrap="square">
            <a:spAutoFit/>
          </a:bodyPr>
          <a:lstStyle/>
          <a:p>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搭配购买</a:t>
            </a:r>
            <a:r>
              <a:rPr lang="en-US" altLang="zh-CN" sz="2800" b="1" i="1">
                <a:ln w="22225">
                  <a:solidFill>
                    <a:schemeClr val="accent2"/>
                  </a:solidFill>
                  <a:prstDash val="solid"/>
                </a:ln>
                <a:solidFill>
                  <a:schemeClr val="accent2">
                    <a:lumMod val="40000"/>
                    <a:lumOff val="60000"/>
                  </a:schemeClr>
                </a:solidFill>
                <a:latin typeface="+mj-lt"/>
                <a:ea typeface="+mj-ea"/>
                <a:cs typeface="+mj-cs"/>
                <a:sym typeface="+mn-ea"/>
              </a:rPr>
              <a:t>(buy)</a:t>
            </a:r>
            <a:endParaRPr lang="en-US" altLang="zh-CN"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831273" y="994142"/>
            <a:ext cx="3643745" cy="5658273"/>
          </a:xfrm>
        </p:spPr>
        <p:txBody>
          <a:bodyPr>
            <a:noAutofit/>
          </a:bodyPr>
          <a:lstStyle/>
          <a:p>
            <a:pPr algn="l"/>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输入样例</a:t>
            </a:r>
            <a:r>
              <a:rPr lang="en-US" altLang="zh-CN" dirty="0">
                <a:solidFill>
                  <a:schemeClr val="tx1">
                    <a:lumMod val="75000"/>
                    <a:lumOff val="25000"/>
                  </a:schemeClr>
                </a:solidFill>
                <a:sym typeface="+mn-ea"/>
              </a:rPr>
              <a:t>】</a:t>
            </a:r>
          </a:p>
          <a:p>
            <a:pPr algn="l"/>
            <a:r>
              <a:rPr lang="en-US" altLang="zh-CN" dirty="0">
                <a:solidFill>
                  <a:schemeClr val="tx1">
                    <a:lumMod val="75000"/>
                    <a:lumOff val="25000"/>
                  </a:schemeClr>
                </a:solidFill>
                <a:sym typeface="+mn-ea"/>
              </a:rPr>
              <a:t>5 3 10</a:t>
            </a:r>
          </a:p>
          <a:p>
            <a:pPr algn="l"/>
            <a:r>
              <a:rPr lang="en-US" altLang="zh-CN" dirty="0">
                <a:solidFill>
                  <a:schemeClr val="tx1">
                    <a:lumMod val="75000"/>
                    <a:lumOff val="25000"/>
                  </a:schemeClr>
                </a:solidFill>
                <a:sym typeface="+mn-ea"/>
              </a:rPr>
              <a:t>3 10</a:t>
            </a:r>
          </a:p>
          <a:p>
            <a:pPr algn="l"/>
            <a:r>
              <a:rPr lang="en-US" altLang="zh-CN" dirty="0">
                <a:solidFill>
                  <a:schemeClr val="tx1">
                    <a:lumMod val="75000"/>
                    <a:lumOff val="25000"/>
                  </a:schemeClr>
                </a:solidFill>
                <a:sym typeface="+mn-ea"/>
              </a:rPr>
              <a:t>3 10</a:t>
            </a:r>
          </a:p>
          <a:p>
            <a:pPr algn="l"/>
            <a:r>
              <a:rPr lang="en-US" altLang="zh-CN" dirty="0">
                <a:solidFill>
                  <a:schemeClr val="tx1">
                    <a:lumMod val="75000"/>
                    <a:lumOff val="25000"/>
                  </a:schemeClr>
                </a:solidFill>
                <a:sym typeface="+mn-ea"/>
              </a:rPr>
              <a:t>3 10</a:t>
            </a:r>
          </a:p>
          <a:p>
            <a:pPr algn="l"/>
            <a:r>
              <a:rPr lang="en-US" altLang="zh-CN" dirty="0">
                <a:solidFill>
                  <a:schemeClr val="tx1">
                    <a:lumMod val="75000"/>
                    <a:lumOff val="25000"/>
                  </a:schemeClr>
                </a:solidFill>
                <a:sym typeface="+mn-ea"/>
              </a:rPr>
              <a:t>5 100</a:t>
            </a:r>
          </a:p>
          <a:p>
            <a:pPr algn="l"/>
            <a:r>
              <a:rPr lang="en-US" altLang="zh-CN" dirty="0">
                <a:solidFill>
                  <a:schemeClr val="tx1">
                    <a:lumMod val="75000"/>
                    <a:lumOff val="25000"/>
                  </a:schemeClr>
                </a:solidFill>
                <a:sym typeface="+mn-ea"/>
              </a:rPr>
              <a:t>10 1</a:t>
            </a:r>
          </a:p>
          <a:p>
            <a:pPr algn="l"/>
            <a:r>
              <a:rPr lang="en-US" altLang="zh-CN" dirty="0">
                <a:solidFill>
                  <a:schemeClr val="tx1">
                    <a:lumMod val="75000"/>
                    <a:lumOff val="25000"/>
                  </a:schemeClr>
                </a:solidFill>
                <a:sym typeface="+mn-ea"/>
              </a:rPr>
              <a:t>1 3</a:t>
            </a:r>
          </a:p>
          <a:p>
            <a:pPr algn="l"/>
            <a:r>
              <a:rPr lang="en-US" altLang="zh-CN" dirty="0">
                <a:solidFill>
                  <a:schemeClr val="tx1">
                    <a:lumMod val="75000"/>
                    <a:lumOff val="25000"/>
                  </a:schemeClr>
                </a:solidFill>
                <a:sym typeface="+mn-ea"/>
              </a:rPr>
              <a:t>3 2</a:t>
            </a:r>
          </a:p>
          <a:p>
            <a:pPr algn="l"/>
            <a:r>
              <a:rPr lang="en-US" altLang="zh-CN" dirty="0">
                <a:solidFill>
                  <a:schemeClr val="tx1">
                    <a:lumMod val="75000"/>
                    <a:lumOff val="25000"/>
                  </a:schemeClr>
                </a:solidFill>
                <a:sym typeface="+mn-ea"/>
              </a:rPr>
              <a:t>4 2</a:t>
            </a:r>
          </a:p>
          <a:p>
            <a:pPr algn="l"/>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输出样例</a:t>
            </a:r>
            <a:r>
              <a:rPr lang="en-US" altLang="zh-CN" dirty="0">
                <a:solidFill>
                  <a:schemeClr val="tx1">
                    <a:lumMod val="75000"/>
                    <a:lumOff val="25000"/>
                  </a:schemeClr>
                </a:solidFill>
                <a:sym typeface="+mn-ea"/>
              </a:rPr>
              <a:t>】</a:t>
            </a:r>
          </a:p>
          <a:p>
            <a:pPr algn="l"/>
            <a:r>
              <a:rPr lang="en-US" altLang="zh-CN">
                <a:solidFill>
                  <a:schemeClr val="tx1">
                    <a:lumMod val="75000"/>
                    <a:lumOff val="25000"/>
                  </a:schemeClr>
                </a:solidFill>
                <a:sym typeface="+mn-ea"/>
              </a:rPr>
              <a:t>1</a:t>
            </a:r>
            <a:endParaRPr lang="en-US" altLang="zh-CN" dirty="0">
              <a:solidFill>
                <a:schemeClr val="tx1">
                  <a:lumMod val="75000"/>
                  <a:lumOff val="25000"/>
                </a:schemeClr>
              </a:solidFill>
              <a:sym typeface="+mn-ea"/>
            </a:endParaRPr>
          </a:p>
        </p:txBody>
      </p:sp>
      <p:sp>
        <p:nvSpPr>
          <p:cNvPr id="7" name="文本框 6">
            <a:extLst>
              <a:ext uri="{FF2B5EF4-FFF2-40B4-BE49-F238E27FC236}">
                <a16:creationId xmlns:a16="http://schemas.microsoft.com/office/drawing/2014/main" id="{F630B543-EA8E-417B-AB1C-0C40D329E50F}"/>
              </a:ext>
            </a:extLst>
          </p:cNvPr>
          <p:cNvSpPr txBox="1"/>
          <p:nvPr/>
        </p:nvSpPr>
        <p:spPr>
          <a:xfrm>
            <a:off x="3789219" y="994142"/>
            <a:ext cx="7329054" cy="2308324"/>
          </a:xfrm>
          <a:prstGeom prst="rect">
            <a:avLst/>
          </a:prstGeom>
          <a:noFill/>
        </p:spPr>
        <p:txBody>
          <a:bodyPr wrap="square">
            <a:spAutoFit/>
          </a:bodyPr>
          <a:lstStyle/>
          <a:p>
            <a:pPr algn="l"/>
            <a:r>
              <a:rPr lang="en-US" altLang="zh-CN" sz="2400">
                <a:solidFill>
                  <a:schemeClr val="tx1">
                    <a:lumMod val="75000"/>
                    <a:lumOff val="25000"/>
                  </a:schemeClr>
                </a:solidFill>
                <a:sym typeface="+mn-ea"/>
              </a:rPr>
              <a:t>【</a:t>
            </a:r>
            <a:r>
              <a:rPr lang="zh-CN" altLang="en-US" sz="2400">
                <a:solidFill>
                  <a:schemeClr val="tx1">
                    <a:lumMod val="75000"/>
                    <a:lumOff val="25000"/>
                  </a:schemeClr>
                </a:solidFill>
                <a:sym typeface="+mn-ea"/>
              </a:rPr>
              <a:t>提示</a:t>
            </a:r>
            <a:r>
              <a:rPr lang="en-US" altLang="zh-CN" sz="2400">
                <a:solidFill>
                  <a:schemeClr val="tx1">
                    <a:lumMod val="75000"/>
                    <a:lumOff val="25000"/>
                  </a:schemeClr>
                </a:solidFill>
                <a:sym typeface="+mn-ea"/>
              </a:rPr>
              <a:t>】</a:t>
            </a:r>
          </a:p>
          <a:p>
            <a:pPr algn="l"/>
            <a:r>
              <a:rPr lang="en-US" altLang="zh-CN" sz="2400">
                <a:solidFill>
                  <a:schemeClr val="tx1">
                    <a:lumMod val="75000"/>
                    <a:lumOff val="25000"/>
                  </a:schemeClr>
                </a:solidFill>
                <a:sym typeface="+mn-ea"/>
              </a:rPr>
              <a:t>【</a:t>
            </a:r>
            <a:r>
              <a:rPr lang="zh-CN" altLang="en-US" sz="2400">
                <a:solidFill>
                  <a:schemeClr val="tx1">
                    <a:lumMod val="75000"/>
                    <a:lumOff val="25000"/>
                  </a:schemeClr>
                </a:solidFill>
                <a:sym typeface="+mn-ea"/>
              </a:rPr>
              <a:t>数据范围</a:t>
            </a:r>
            <a:r>
              <a:rPr lang="en-US" altLang="zh-CN" sz="2400">
                <a:solidFill>
                  <a:schemeClr val="tx1">
                    <a:lumMod val="75000"/>
                    <a:lumOff val="25000"/>
                  </a:schemeClr>
                </a:solidFill>
                <a:sym typeface="+mn-ea"/>
              </a:rPr>
              <a:t>】</a:t>
            </a:r>
          </a:p>
          <a:p>
            <a:pPr algn="l"/>
            <a:r>
              <a:rPr lang="en-US" altLang="zh-CN" sz="2400">
                <a:solidFill>
                  <a:schemeClr val="tx1">
                    <a:lumMod val="75000"/>
                    <a:lumOff val="25000"/>
                  </a:schemeClr>
                </a:solidFill>
                <a:sym typeface="+mn-ea"/>
              </a:rPr>
              <a:t>30%</a:t>
            </a:r>
            <a:r>
              <a:rPr lang="zh-CN" altLang="en-US" sz="2400">
                <a:solidFill>
                  <a:schemeClr val="tx1">
                    <a:lumMod val="75000"/>
                    <a:lumOff val="25000"/>
                  </a:schemeClr>
                </a:solidFill>
                <a:sym typeface="+mn-ea"/>
              </a:rPr>
              <a:t>的数据保证：</a:t>
            </a:r>
            <a:r>
              <a:rPr lang="en-US" altLang="zh-CN" sz="2400">
                <a:solidFill>
                  <a:schemeClr val="tx1">
                    <a:lumMod val="75000"/>
                    <a:lumOff val="25000"/>
                  </a:schemeClr>
                </a:solidFill>
                <a:sym typeface="+mn-ea"/>
              </a:rPr>
              <a:t>n≤100</a:t>
            </a:r>
            <a:r>
              <a:rPr lang="zh-CN" altLang="en-US" sz="2400">
                <a:solidFill>
                  <a:schemeClr val="tx1">
                    <a:lumMod val="75000"/>
                    <a:lumOff val="25000"/>
                  </a:schemeClr>
                </a:solidFill>
                <a:sym typeface="+mn-ea"/>
              </a:rPr>
              <a:t>；</a:t>
            </a:r>
          </a:p>
          <a:p>
            <a:pPr algn="l"/>
            <a:r>
              <a:rPr lang="en-US" altLang="zh-CN" sz="2400">
                <a:solidFill>
                  <a:schemeClr val="tx1">
                    <a:lumMod val="75000"/>
                    <a:lumOff val="25000"/>
                  </a:schemeClr>
                </a:solidFill>
                <a:sym typeface="+mn-ea"/>
              </a:rPr>
              <a:t>50%</a:t>
            </a:r>
            <a:r>
              <a:rPr lang="zh-CN" altLang="en-US" sz="2400">
                <a:solidFill>
                  <a:schemeClr val="tx1">
                    <a:lumMod val="75000"/>
                    <a:lumOff val="25000"/>
                  </a:schemeClr>
                </a:solidFill>
                <a:sym typeface="+mn-ea"/>
              </a:rPr>
              <a:t>的数据保证：</a:t>
            </a:r>
            <a:r>
              <a:rPr lang="en-US" altLang="zh-CN" sz="2400">
                <a:solidFill>
                  <a:schemeClr val="tx1">
                    <a:lumMod val="75000"/>
                    <a:lumOff val="25000"/>
                  </a:schemeClr>
                </a:solidFill>
                <a:sym typeface="+mn-ea"/>
              </a:rPr>
              <a:t>n≤1,000</a:t>
            </a:r>
            <a:r>
              <a:rPr lang="zh-CN" altLang="en-US" sz="2400">
                <a:solidFill>
                  <a:schemeClr val="tx1">
                    <a:lumMod val="75000"/>
                    <a:lumOff val="25000"/>
                  </a:schemeClr>
                </a:solidFill>
                <a:sym typeface="+mn-ea"/>
              </a:rPr>
              <a:t>；</a:t>
            </a:r>
            <a:r>
              <a:rPr lang="en-US" altLang="zh-CN" sz="2400">
                <a:solidFill>
                  <a:schemeClr val="tx1">
                    <a:lumMod val="75000"/>
                    <a:lumOff val="25000"/>
                  </a:schemeClr>
                </a:solidFill>
                <a:sym typeface="+mn-ea"/>
              </a:rPr>
              <a:t>m≤100</a:t>
            </a:r>
            <a:r>
              <a:rPr lang="zh-CN" altLang="en-US" sz="2400">
                <a:solidFill>
                  <a:schemeClr val="tx1">
                    <a:lumMod val="75000"/>
                    <a:lumOff val="25000"/>
                  </a:schemeClr>
                </a:solidFill>
                <a:sym typeface="+mn-ea"/>
              </a:rPr>
              <a:t>；</a:t>
            </a:r>
            <a:r>
              <a:rPr lang="en-US" altLang="zh-CN" sz="2400">
                <a:solidFill>
                  <a:schemeClr val="tx1">
                    <a:lumMod val="75000"/>
                    <a:lumOff val="25000"/>
                  </a:schemeClr>
                </a:solidFill>
                <a:sym typeface="+mn-ea"/>
              </a:rPr>
              <a:t>w≤1,000</a:t>
            </a:r>
            <a:r>
              <a:rPr lang="zh-CN" altLang="en-US" sz="2400">
                <a:solidFill>
                  <a:schemeClr val="tx1">
                    <a:lumMod val="75000"/>
                    <a:lumOff val="25000"/>
                  </a:schemeClr>
                </a:solidFill>
                <a:sym typeface="+mn-ea"/>
              </a:rPr>
              <a:t>；</a:t>
            </a:r>
          </a:p>
          <a:p>
            <a:pPr algn="l"/>
            <a:r>
              <a:rPr lang="en-US" altLang="zh-CN" sz="2400">
                <a:solidFill>
                  <a:schemeClr val="tx1">
                    <a:lumMod val="75000"/>
                    <a:lumOff val="25000"/>
                  </a:schemeClr>
                </a:solidFill>
                <a:sym typeface="+mn-ea"/>
              </a:rPr>
              <a:t>100%</a:t>
            </a:r>
            <a:r>
              <a:rPr lang="zh-CN" altLang="en-US" sz="2400">
                <a:solidFill>
                  <a:schemeClr val="tx1">
                    <a:lumMod val="75000"/>
                    <a:lumOff val="25000"/>
                  </a:schemeClr>
                </a:solidFill>
                <a:sym typeface="+mn-ea"/>
              </a:rPr>
              <a:t>的数据保证：</a:t>
            </a:r>
            <a:r>
              <a:rPr lang="en-US" altLang="zh-CN" sz="2400">
                <a:solidFill>
                  <a:schemeClr val="tx1">
                    <a:lumMod val="75000"/>
                    <a:lumOff val="25000"/>
                  </a:schemeClr>
                </a:solidFill>
                <a:sym typeface="+mn-ea"/>
              </a:rPr>
              <a:t>n≤10,000</a:t>
            </a:r>
            <a:r>
              <a:rPr lang="zh-CN" altLang="en-US" sz="2400">
                <a:solidFill>
                  <a:schemeClr val="tx1">
                    <a:lumMod val="75000"/>
                    <a:lumOff val="25000"/>
                  </a:schemeClr>
                </a:solidFill>
                <a:sym typeface="+mn-ea"/>
              </a:rPr>
              <a:t>；</a:t>
            </a:r>
            <a:r>
              <a:rPr lang="en-US" altLang="zh-CN" sz="2400">
                <a:solidFill>
                  <a:schemeClr val="tx1">
                    <a:lumMod val="75000"/>
                    <a:lumOff val="25000"/>
                  </a:schemeClr>
                </a:solidFill>
                <a:sym typeface="+mn-ea"/>
              </a:rPr>
              <a:t>0≤m≤5000</a:t>
            </a:r>
            <a:r>
              <a:rPr lang="zh-CN" altLang="en-US" sz="2400">
                <a:solidFill>
                  <a:schemeClr val="tx1">
                    <a:lumMod val="75000"/>
                    <a:lumOff val="25000"/>
                  </a:schemeClr>
                </a:solidFill>
                <a:sym typeface="+mn-ea"/>
              </a:rPr>
              <a:t>；</a:t>
            </a:r>
            <a:r>
              <a:rPr lang="en-US" altLang="zh-CN" sz="2400">
                <a:solidFill>
                  <a:schemeClr val="tx1">
                    <a:lumMod val="75000"/>
                    <a:lumOff val="25000"/>
                  </a:schemeClr>
                </a:solidFill>
                <a:sym typeface="+mn-ea"/>
              </a:rPr>
              <a:t>w≤10,000</a:t>
            </a:r>
            <a:r>
              <a:rPr lang="zh-CN" altLang="en-US" sz="2400">
                <a:solidFill>
                  <a:schemeClr val="tx1">
                    <a:lumMod val="75000"/>
                    <a:lumOff val="25000"/>
                  </a:schemeClr>
                </a:solidFill>
                <a:sym typeface="+mn-ea"/>
              </a:rPr>
              <a:t>。</a:t>
            </a:r>
            <a:endParaRPr lang="zh-CN" altLang="en-US" sz="2400" dirty="0">
              <a:solidFill>
                <a:schemeClr val="tx1">
                  <a:lumMod val="75000"/>
                  <a:lumOff val="25000"/>
                </a:schemeClr>
              </a:solidFill>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471902" y="1120140"/>
            <a:ext cx="10764520" cy="4617720"/>
          </a:xfrm>
        </p:spPr>
        <p:txBody>
          <a:bodyPr>
            <a:noAutofit/>
          </a:bodyPr>
          <a:lstStyle/>
          <a:p>
            <a:pPr algn="l"/>
            <a:r>
              <a:rPr lang="zh-CN" altLang="en-US">
                <a:solidFill>
                  <a:schemeClr val="tx1">
                    <a:lumMod val="75000"/>
                    <a:lumOff val="25000"/>
                  </a:schemeClr>
                </a:solidFill>
                <a:sym typeface="+mn-ea"/>
              </a:rPr>
              <a:t>现代</a:t>
            </a:r>
            <a:r>
              <a:rPr lang="zh-CN" altLang="en-US" dirty="0">
                <a:solidFill>
                  <a:schemeClr val="tx1">
                    <a:lumMod val="75000"/>
                    <a:lumOff val="25000"/>
                  </a:schemeClr>
                </a:solidFill>
                <a:sym typeface="+mn-ea"/>
              </a:rPr>
              <a:t>的人对于本家族血统越来越感兴趣，现在给出充足的父子关系，请你编写程序找到某个人的最早的祖先。</a:t>
            </a:r>
          </a:p>
          <a:p>
            <a:pPr algn="l"/>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输入</a:t>
            </a:r>
            <a:r>
              <a:rPr lang="en-US" altLang="zh-CN" dirty="0">
                <a:solidFill>
                  <a:schemeClr val="tx1">
                    <a:lumMod val="75000"/>
                    <a:lumOff val="25000"/>
                  </a:schemeClr>
                </a:solidFill>
                <a:sym typeface="+mn-ea"/>
              </a:rPr>
              <a:t>】</a:t>
            </a:r>
          </a:p>
          <a:p>
            <a:pPr algn="l"/>
            <a:r>
              <a:rPr lang="zh-CN" altLang="en-US" dirty="0">
                <a:solidFill>
                  <a:schemeClr val="tx1">
                    <a:lumMod val="75000"/>
                    <a:lumOff val="25000"/>
                  </a:schemeClr>
                </a:solidFill>
                <a:sym typeface="+mn-ea"/>
              </a:rPr>
              <a:t>由多行组成，首先是一系列有关父子关系的描述，其中每一组父子关系由二行组成，用</a:t>
            </a:r>
            <a:r>
              <a:rPr lang="en-US" altLang="zh-CN" dirty="0">
                <a:solidFill>
                  <a:schemeClr val="tx1">
                    <a:lumMod val="75000"/>
                    <a:lumOff val="25000"/>
                  </a:schemeClr>
                </a:solidFill>
                <a:sym typeface="+mn-ea"/>
              </a:rPr>
              <a:t>#name</a:t>
            </a:r>
            <a:r>
              <a:rPr lang="zh-CN" altLang="en-US" dirty="0">
                <a:solidFill>
                  <a:schemeClr val="tx1">
                    <a:lumMod val="75000"/>
                    <a:lumOff val="25000"/>
                  </a:schemeClr>
                </a:solidFill>
                <a:sym typeface="+mn-ea"/>
              </a:rPr>
              <a:t>的形式描写一组父子关系中的父亲的名字，用</a:t>
            </a:r>
            <a:r>
              <a:rPr lang="en-US" altLang="zh-CN" dirty="0">
                <a:solidFill>
                  <a:schemeClr val="tx1">
                    <a:lumMod val="75000"/>
                    <a:lumOff val="25000"/>
                  </a:schemeClr>
                </a:solidFill>
                <a:sym typeface="+mn-ea"/>
              </a:rPr>
              <a:t>+name</a:t>
            </a:r>
            <a:r>
              <a:rPr lang="zh-CN" altLang="en-US" dirty="0">
                <a:solidFill>
                  <a:schemeClr val="tx1">
                    <a:lumMod val="75000"/>
                    <a:lumOff val="25000"/>
                  </a:schemeClr>
                </a:solidFill>
                <a:sym typeface="+mn-ea"/>
              </a:rPr>
              <a:t>的形式描写一组父子关系中的儿子的名字；接下来用</a:t>
            </a:r>
            <a:r>
              <a:rPr lang="en-US" altLang="zh-CN" dirty="0">
                <a:solidFill>
                  <a:schemeClr val="tx1">
                    <a:lumMod val="75000"/>
                    <a:lumOff val="25000"/>
                  </a:schemeClr>
                </a:solidFill>
                <a:sym typeface="+mn-ea"/>
              </a:rPr>
              <a:t>?name</a:t>
            </a:r>
            <a:r>
              <a:rPr lang="zh-CN" altLang="en-US" dirty="0">
                <a:solidFill>
                  <a:schemeClr val="tx1">
                    <a:lumMod val="75000"/>
                    <a:lumOff val="25000"/>
                  </a:schemeClr>
                </a:solidFill>
                <a:sym typeface="+mn-ea"/>
              </a:rPr>
              <a:t>的形式表示要求该人的最早的祖先；最后用单独的一个</a:t>
            </a:r>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表示文件结束。规定每个人的名字都有且只有</a:t>
            </a:r>
            <a:r>
              <a:rPr lang="en-US" altLang="zh-CN" dirty="0">
                <a:solidFill>
                  <a:schemeClr val="tx1">
                    <a:lumMod val="75000"/>
                    <a:lumOff val="25000"/>
                  </a:schemeClr>
                </a:solidFill>
                <a:sym typeface="+mn-ea"/>
              </a:rPr>
              <a:t>6</a:t>
            </a:r>
            <a:r>
              <a:rPr lang="zh-CN" altLang="en-US" dirty="0">
                <a:solidFill>
                  <a:schemeClr val="tx1">
                    <a:lumMod val="75000"/>
                    <a:lumOff val="25000"/>
                  </a:schemeClr>
                </a:solidFill>
                <a:sym typeface="+mn-ea"/>
              </a:rPr>
              <a:t>个字符，而且首字母大写，且没有任意两个人的名字相同。最多可能有</a:t>
            </a:r>
            <a:r>
              <a:rPr lang="en-US" altLang="zh-CN" dirty="0">
                <a:solidFill>
                  <a:schemeClr val="tx1">
                    <a:lumMod val="75000"/>
                    <a:lumOff val="25000"/>
                  </a:schemeClr>
                </a:solidFill>
                <a:sym typeface="+mn-ea"/>
              </a:rPr>
              <a:t>1000</a:t>
            </a:r>
            <a:r>
              <a:rPr lang="zh-CN" altLang="en-US" dirty="0">
                <a:solidFill>
                  <a:schemeClr val="tx1">
                    <a:lumMod val="75000"/>
                    <a:lumOff val="25000"/>
                  </a:schemeClr>
                </a:solidFill>
                <a:sym typeface="+mn-ea"/>
              </a:rPr>
              <a:t>组父子关系，总人数最多可能达到</a:t>
            </a:r>
            <a:r>
              <a:rPr lang="en-US" altLang="zh-CN" dirty="0">
                <a:solidFill>
                  <a:schemeClr val="tx1">
                    <a:lumMod val="75000"/>
                    <a:lumOff val="25000"/>
                  </a:schemeClr>
                </a:solidFill>
                <a:sym typeface="+mn-ea"/>
              </a:rPr>
              <a:t>50000</a:t>
            </a:r>
            <a:r>
              <a:rPr lang="zh-CN" altLang="en-US" dirty="0">
                <a:solidFill>
                  <a:schemeClr val="tx1">
                    <a:lumMod val="75000"/>
                    <a:lumOff val="25000"/>
                  </a:schemeClr>
                </a:solidFill>
                <a:sym typeface="+mn-ea"/>
              </a:rPr>
              <a:t>人，家谱中的记载不超过</a:t>
            </a:r>
            <a:r>
              <a:rPr lang="en-US" altLang="zh-CN" dirty="0">
                <a:solidFill>
                  <a:schemeClr val="tx1">
                    <a:lumMod val="75000"/>
                    <a:lumOff val="25000"/>
                  </a:schemeClr>
                </a:solidFill>
                <a:sym typeface="+mn-ea"/>
              </a:rPr>
              <a:t>30</a:t>
            </a:r>
            <a:r>
              <a:rPr lang="zh-CN" altLang="en-US" dirty="0">
                <a:solidFill>
                  <a:schemeClr val="tx1">
                    <a:lumMod val="75000"/>
                    <a:lumOff val="25000"/>
                  </a:schemeClr>
                </a:solidFill>
                <a:sym typeface="+mn-ea"/>
              </a:rPr>
              <a:t>代。</a:t>
            </a:r>
          </a:p>
          <a:p>
            <a:pPr algn="l"/>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输出</a:t>
            </a:r>
            <a:r>
              <a:rPr lang="en-US" altLang="zh-CN" dirty="0">
                <a:solidFill>
                  <a:schemeClr val="tx1">
                    <a:lumMod val="75000"/>
                    <a:lumOff val="25000"/>
                  </a:schemeClr>
                </a:solidFill>
                <a:sym typeface="+mn-ea"/>
              </a:rPr>
              <a:t>】</a:t>
            </a:r>
          </a:p>
          <a:p>
            <a:pPr algn="l"/>
            <a:r>
              <a:rPr lang="zh-CN" altLang="en-US" dirty="0">
                <a:solidFill>
                  <a:schemeClr val="tx1">
                    <a:lumMod val="75000"/>
                    <a:lumOff val="25000"/>
                  </a:schemeClr>
                </a:solidFill>
                <a:sym typeface="+mn-ea"/>
              </a:rPr>
              <a:t>按照输入的要求顺序，求出每一个要找祖先的人的祖先，格式：本人的名字</a:t>
            </a:r>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一个空格</a:t>
            </a:r>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祖先的名字</a:t>
            </a:r>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回车。</a:t>
            </a:r>
          </a:p>
        </p:txBody>
      </p:sp>
      <p:sp>
        <p:nvSpPr>
          <p:cNvPr id="7" name="文本框 6">
            <a:extLst>
              <a:ext uri="{FF2B5EF4-FFF2-40B4-BE49-F238E27FC236}">
                <a16:creationId xmlns:a16="http://schemas.microsoft.com/office/drawing/2014/main" id="{BA700F0E-DB49-4B5B-9BAB-F4A707E82799}"/>
              </a:ext>
            </a:extLst>
          </p:cNvPr>
          <p:cNvSpPr txBox="1"/>
          <p:nvPr/>
        </p:nvSpPr>
        <p:spPr>
          <a:xfrm>
            <a:off x="1697182" y="241300"/>
            <a:ext cx="6096000" cy="523220"/>
          </a:xfrm>
          <a:prstGeom prst="rect">
            <a:avLst/>
          </a:prstGeom>
          <a:noFill/>
        </p:spPr>
        <p:txBody>
          <a:bodyPr wrap="square">
            <a:spAutoFit/>
          </a:bodyPr>
          <a:lstStyle/>
          <a:p>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家谱</a:t>
            </a:r>
            <a:r>
              <a:rPr lang="en-US" altLang="zh-CN" sz="2800" b="1" i="1">
                <a:ln w="22225">
                  <a:solidFill>
                    <a:schemeClr val="accent2"/>
                  </a:solidFill>
                  <a:prstDash val="solid"/>
                </a:ln>
                <a:solidFill>
                  <a:schemeClr val="accent2">
                    <a:lumMod val="40000"/>
                    <a:lumOff val="60000"/>
                  </a:schemeClr>
                </a:solidFill>
                <a:latin typeface="+mj-lt"/>
                <a:ea typeface="+mj-ea"/>
                <a:cs typeface="+mj-cs"/>
                <a:sym typeface="+mn-ea"/>
              </a:rPr>
              <a:t>(gen)</a:t>
            </a:r>
            <a:endParaRPr lang="zh-CN" altLang="en-US" sz="2800" b="1" i="1">
              <a:ln w="22225">
                <a:solidFill>
                  <a:schemeClr val="accent2"/>
                </a:solidFill>
                <a:prstDash val="solid"/>
              </a:ln>
              <a:solidFill>
                <a:schemeClr val="accent2">
                  <a:lumMod val="40000"/>
                  <a:lumOff val="60000"/>
                </a:schemeClr>
              </a:solidFill>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82739" y="963740"/>
            <a:ext cx="11034297" cy="4536516"/>
          </a:xfrm>
        </p:spPr>
        <p:txBody>
          <a:bodyPr>
            <a:noAutofit/>
          </a:bodyPr>
          <a:lstStyle/>
          <a:p>
            <a:pPr algn="l">
              <a:lnSpc>
                <a:spcPct val="100000"/>
              </a:lnSpc>
              <a:spcBef>
                <a:spcPts val="0"/>
              </a:spcBef>
            </a:pPr>
            <a:r>
              <a:rPr sz="2667">
                <a:solidFill>
                  <a:schemeClr val="tx1">
                    <a:lumMod val="75000"/>
                    <a:lumOff val="25000"/>
                  </a:schemeClr>
                </a:solidFill>
                <a:sym typeface="+mn-ea"/>
              </a:rPr>
              <a:t>遍历算法</a:t>
            </a:r>
            <a:endParaRPr sz="2667" dirty="0">
              <a:solidFill>
                <a:schemeClr val="tx1">
                  <a:lumMod val="75000"/>
                  <a:lumOff val="25000"/>
                </a:schemeClr>
              </a:solidFill>
            </a:endParaRPr>
          </a:p>
          <a:p>
            <a:pPr algn="l">
              <a:lnSpc>
                <a:spcPct val="100000"/>
              </a:lnSpc>
              <a:spcBef>
                <a:spcPts val="0"/>
              </a:spcBef>
            </a:pPr>
            <a:r>
              <a:rPr sz="2667" dirty="0">
                <a:solidFill>
                  <a:schemeClr val="tx1">
                    <a:lumMod val="75000"/>
                    <a:lumOff val="25000"/>
                  </a:schemeClr>
                </a:solidFill>
                <a:sym typeface="+mn-ea"/>
              </a:rPr>
              <a:t>　　时间复杂度：O(N</a:t>
            </a:r>
            <a:r>
              <a:rPr sz="2667" baseline="30000" dirty="0">
                <a:solidFill>
                  <a:schemeClr val="tx1">
                    <a:lumMod val="75000"/>
                    <a:lumOff val="25000"/>
                  </a:schemeClr>
                </a:solidFill>
                <a:sym typeface="+mn-ea"/>
              </a:rPr>
              <a:t>2</a:t>
            </a:r>
            <a:r>
              <a:rPr sz="2667" dirty="0">
                <a:solidFill>
                  <a:schemeClr val="tx1">
                    <a:lumMod val="75000"/>
                    <a:lumOff val="25000"/>
                  </a:schemeClr>
                </a:solidFill>
                <a:sym typeface="+mn-ea"/>
              </a:rPr>
              <a:t> )</a:t>
            </a:r>
            <a:endParaRPr sz="2667" dirty="0">
              <a:solidFill>
                <a:schemeClr val="tx1">
                  <a:lumMod val="75000"/>
                  <a:lumOff val="25000"/>
                </a:schemeClr>
              </a:solidFill>
            </a:endParaRPr>
          </a:p>
          <a:p>
            <a:pPr algn="l">
              <a:lnSpc>
                <a:spcPct val="100000"/>
              </a:lnSpc>
              <a:spcBef>
                <a:spcPts val="0"/>
              </a:spcBef>
            </a:pPr>
            <a:r>
              <a:rPr sz="2667" dirty="0">
                <a:solidFill>
                  <a:schemeClr val="tx1">
                    <a:lumMod val="75000"/>
                    <a:lumOff val="25000"/>
                  </a:schemeClr>
                </a:solidFill>
                <a:sym typeface="+mn-ea"/>
              </a:rPr>
              <a:t>算法实现：</a:t>
            </a:r>
            <a:endParaRPr sz="2667" dirty="0">
              <a:solidFill>
                <a:schemeClr val="tx1">
                  <a:lumMod val="75000"/>
                  <a:lumOff val="25000"/>
                </a:schemeClr>
              </a:solidFill>
            </a:endParaRPr>
          </a:p>
          <a:p>
            <a:pPr algn="l">
              <a:lnSpc>
                <a:spcPct val="100000"/>
              </a:lnSpc>
              <a:spcBef>
                <a:spcPts val="0"/>
              </a:spcBef>
            </a:pPr>
            <a:r>
              <a:rPr sz="2667" dirty="0">
                <a:solidFill>
                  <a:schemeClr val="tx1">
                    <a:lumMod val="75000"/>
                    <a:lumOff val="25000"/>
                  </a:schemeClr>
                </a:solidFill>
                <a:sym typeface="+mn-ea"/>
              </a:rPr>
              <a:t>　　从任意一个顶点出发，进行一次遍历，能够从这个点出发到达的点就与起点是联通的。这样就可以求出此顶点和其它各个顶点的连通情况。所以只要把每个顶点作为出发点都进行一次遍历，就能知道任意两个顶点之间是否有路存在。</a:t>
            </a:r>
            <a:endParaRPr sz="2667" dirty="0">
              <a:solidFill>
                <a:schemeClr val="tx1">
                  <a:lumMod val="75000"/>
                  <a:lumOff val="25000"/>
                </a:schemeClr>
              </a:solidFill>
            </a:endParaRPr>
          </a:p>
          <a:p>
            <a:pPr algn="l">
              <a:lnSpc>
                <a:spcPct val="100000"/>
              </a:lnSpc>
              <a:spcBef>
                <a:spcPts val="0"/>
              </a:spcBef>
            </a:pPr>
            <a:r>
              <a:rPr sz="2667" dirty="0">
                <a:solidFill>
                  <a:schemeClr val="tx1">
                    <a:lumMod val="75000"/>
                    <a:lumOff val="25000"/>
                  </a:schemeClr>
                </a:solidFill>
                <a:sym typeface="+mn-ea"/>
              </a:rPr>
              <a:t>　　可以使用DFS实现。</a:t>
            </a:r>
            <a:endParaRPr sz="2667" dirty="0">
              <a:solidFill>
                <a:schemeClr val="tx1">
                  <a:lumMod val="75000"/>
                  <a:lumOff val="25000"/>
                </a:schemeClr>
              </a:solidFill>
            </a:endParaRPr>
          </a:p>
          <a:p>
            <a:pPr algn="l">
              <a:lnSpc>
                <a:spcPct val="100000"/>
              </a:lnSpc>
              <a:spcBef>
                <a:spcPts val="0"/>
              </a:spcBef>
            </a:pPr>
            <a:r>
              <a:rPr sz="2667" dirty="0">
                <a:solidFill>
                  <a:schemeClr val="tx1">
                    <a:lumMod val="75000"/>
                    <a:lumOff val="25000"/>
                  </a:schemeClr>
                </a:solidFill>
                <a:sym typeface="+mn-ea"/>
              </a:rPr>
              <a:t>　　有向图与无向图都适用。</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581892" y="928562"/>
            <a:ext cx="2708563" cy="5153583"/>
          </a:xfrm>
        </p:spPr>
        <p:txBody>
          <a:bodyPr>
            <a:noAutofit/>
          </a:bodyPr>
          <a:lstStyle/>
          <a:p>
            <a:pPr algn="l"/>
            <a:r>
              <a:rPr lang="en-US" altLang="zh-CN" sz="2300" dirty="0">
                <a:solidFill>
                  <a:schemeClr val="tx1">
                    <a:lumMod val="75000"/>
                    <a:lumOff val="25000"/>
                  </a:schemeClr>
                </a:solidFill>
                <a:sym typeface="+mn-ea"/>
              </a:rPr>
              <a:t>【</a:t>
            </a:r>
            <a:r>
              <a:rPr lang="zh-CN" altLang="en-US" sz="2300" dirty="0">
                <a:solidFill>
                  <a:schemeClr val="tx1">
                    <a:lumMod val="75000"/>
                    <a:lumOff val="25000"/>
                  </a:schemeClr>
                </a:solidFill>
                <a:sym typeface="+mn-ea"/>
              </a:rPr>
              <a:t>输入样例</a:t>
            </a:r>
            <a:r>
              <a:rPr lang="en-US" altLang="zh-CN" sz="2300" dirty="0">
                <a:solidFill>
                  <a:schemeClr val="tx1">
                    <a:lumMod val="75000"/>
                    <a:lumOff val="25000"/>
                  </a:schemeClr>
                </a:solidFill>
                <a:sym typeface="+mn-ea"/>
              </a:rPr>
              <a:t>】</a:t>
            </a:r>
          </a:p>
          <a:p>
            <a:pPr algn="l"/>
            <a:r>
              <a:rPr lang="en-US" altLang="zh-CN" sz="2300" dirty="0">
                <a:solidFill>
                  <a:schemeClr val="tx1">
                    <a:lumMod val="75000"/>
                    <a:lumOff val="25000"/>
                  </a:schemeClr>
                </a:solidFill>
                <a:sym typeface="+mn-ea"/>
              </a:rPr>
              <a:t>#George</a:t>
            </a:r>
          </a:p>
          <a:p>
            <a:pPr algn="l"/>
            <a:r>
              <a:rPr lang="en-US" altLang="zh-CN" sz="2300" dirty="0">
                <a:solidFill>
                  <a:schemeClr val="tx1">
                    <a:lumMod val="75000"/>
                    <a:lumOff val="25000"/>
                  </a:schemeClr>
                </a:solidFill>
                <a:sym typeface="+mn-ea"/>
              </a:rPr>
              <a:t>+Rodney</a:t>
            </a:r>
          </a:p>
          <a:p>
            <a:pPr algn="l"/>
            <a:r>
              <a:rPr lang="en-US" altLang="zh-CN" sz="2300" dirty="0">
                <a:solidFill>
                  <a:schemeClr val="tx1">
                    <a:lumMod val="75000"/>
                    <a:lumOff val="25000"/>
                  </a:schemeClr>
                </a:solidFill>
                <a:sym typeface="+mn-ea"/>
              </a:rPr>
              <a:t>#Arthur</a:t>
            </a:r>
          </a:p>
          <a:p>
            <a:pPr algn="l"/>
            <a:r>
              <a:rPr lang="en-US" altLang="zh-CN" sz="2300" dirty="0">
                <a:solidFill>
                  <a:schemeClr val="tx1">
                    <a:lumMod val="75000"/>
                    <a:lumOff val="25000"/>
                  </a:schemeClr>
                </a:solidFill>
                <a:sym typeface="+mn-ea"/>
              </a:rPr>
              <a:t>+Gareth</a:t>
            </a:r>
          </a:p>
          <a:p>
            <a:pPr algn="l"/>
            <a:r>
              <a:rPr lang="en-US" altLang="zh-CN" sz="2300" dirty="0">
                <a:solidFill>
                  <a:schemeClr val="tx1">
                    <a:lumMod val="75000"/>
                    <a:lumOff val="25000"/>
                  </a:schemeClr>
                </a:solidFill>
                <a:sym typeface="+mn-ea"/>
              </a:rPr>
              <a:t>+Walter</a:t>
            </a:r>
          </a:p>
          <a:p>
            <a:pPr algn="l"/>
            <a:r>
              <a:rPr lang="en-US" altLang="zh-CN" sz="2300" dirty="0">
                <a:solidFill>
                  <a:schemeClr val="tx1">
                    <a:lumMod val="75000"/>
                    <a:lumOff val="25000"/>
                  </a:schemeClr>
                </a:solidFill>
                <a:sym typeface="+mn-ea"/>
              </a:rPr>
              <a:t>#Gareth</a:t>
            </a:r>
          </a:p>
          <a:p>
            <a:pPr algn="l"/>
            <a:r>
              <a:rPr lang="en-US" altLang="zh-CN" sz="2300" dirty="0">
                <a:solidFill>
                  <a:schemeClr val="tx1">
                    <a:lumMod val="75000"/>
                    <a:lumOff val="25000"/>
                  </a:schemeClr>
                </a:solidFill>
                <a:sym typeface="+mn-ea"/>
              </a:rPr>
              <a:t>+Edward</a:t>
            </a:r>
          </a:p>
          <a:p>
            <a:pPr algn="l"/>
            <a:r>
              <a:rPr lang="en-US" altLang="zh-CN" sz="2300" dirty="0">
                <a:solidFill>
                  <a:schemeClr val="tx1">
                    <a:lumMod val="75000"/>
                    <a:lumOff val="25000"/>
                  </a:schemeClr>
                </a:solidFill>
                <a:sym typeface="+mn-ea"/>
              </a:rPr>
              <a:t>?Edward</a:t>
            </a:r>
          </a:p>
          <a:p>
            <a:pPr algn="l"/>
            <a:r>
              <a:rPr lang="en-US" altLang="zh-CN" sz="2300" dirty="0">
                <a:solidFill>
                  <a:schemeClr val="tx1">
                    <a:lumMod val="75000"/>
                    <a:lumOff val="25000"/>
                  </a:schemeClr>
                </a:solidFill>
                <a:sym typeface="+mn-ea"/>
              </a:rPr>
              <a:t>?Walter</a:t>
            </a:r>
          </a:p>
          <a:p>
            <a:pPr algn="l"/>
            <a:r>
              <a:rPr lang="en-US" altLang="zh-CN" sz="2300" dirty="0">
                <a:solidFill>
                  <a:schemeClr val="tx1">
                    <a:lumMod val="75000"/>
                    <a:lumOff val="25000"/>
                  </a:schemeClr>
                </a:solidFill>
                <a:sym typeface="+mn-ea"/>
              </a:rPr>
              <a:t>?Rodney</a:t>
            </a:r>
          </a:p>
          <a:p>
            <a:pPr algn="l"/>
            <a:r>
              <a:rPr lang="en-US" altLang="zh-CN" sz="2300" dirty="0">
                <a:solidFill>
                  <a:schemeClr val="tx1">
                    <a:lumMod val="75000"/>
                    <a:lumOff val="25000"/>
                  </a:schemeClr>
                </a:solidFill>
                <a:sym typeface="+mn-ea"/>
              </a:rPr>
              <a:t>?Arthur</a:t>
            </a:r>
          </a:p>
          <a:p>
            <a:pPr algn="l"/>
            <a:r>
              <a:rPr lang="en-US" altLang="zh-CN" sz="2300">
                <a:solidFill>
                  <a:schemeClr val="tx1">
                    <a:lumMod val="75000"/>
                    <a:lumOff val="25000"/>
                  </a:schemeClr>
                </a:solidFill>
                <a:sym typeface="+mn-ea"/>
              </a:rPr>
              <a:t>$</a:t>
            </a:r>
          </a:p>
        </p:txBody>
      </p:sp>
      <p:sp>
        <p:nvSpPr>
          <p:cNvPr id="7" name="文本框 6">
            <a:extLst>
              <a:ext uri="{FF2B5EF4-FFF2-40B4-BE49-F238E27FC236}">
                <a16:creationId xmlns:a16="http://schemas.microsoft.com/office/drawing/2014/main" id="{F75944B0-F125-4D14-9E60-4BA8B5A60B83}"/>
              </a:ext>
            </a:extLst>
          </p:cNvPr>
          <p:cNvSpPr txBox="1"/>
          <p:nvPr/>
        </p:nvSpPr>
        <p:spPr>
          <a:xfrm>
            <a:off x="3186545" y="928562"/>
            <a:ext cx="6096000" cy="1862048"/>
          </a:xfrm>
          <a:prstGeom prst="rect">
            <a:avLst/>
          </a:prstGeom>
          <a:noFill/>
        </p:spPr>
        <p:txBody>
          <a:bodyPr wrap="square">
            <a:spAutoFit/>
          </a:bodyPr>
          <a:lstStyle/>
          <a:p>
            <a:pPr algn="l"/>
            <a:r>
              <a:rPr lang="en-US" altLang="zh-CN" sz="2300">
                <a:solidFill>
                  <a:schemeClr val="tx1">
                    <a:lumMod val="75000"/>
                    <a:lumOff val="25000"/>
                  </a:schemeClr>
                </a:solidFill>
                <a:sym typeface="+mn-ea"/>
              </a:rPr>
              <a:t>【</a:t>
            </a:r>
            <a:r>
              <a:rPr lang="zh-CN" altLang="en-US" sz="2300">
                <a:solidFill>
                  <a:schemeClr val="tx1">
                    <a:lumMod val="75000"/>
                    <a:lumOff val="25000"/>
                  </a:schemeClr>
                </a:solidFill>
                <a:sym typeface="+mn-ea"/>
              </a:rPr>
              <a:t>输出样例</a:t>
            </a:r>
            <a:r>
              <a:rPr lang="en-US" altLang="zh-CN" sz="2300">
                <a:solidFill>
                  <a:schemeClr val="tx1">
                    <a:lumMod val="75000"/>
                    <a:lumOff val="25000"/>
                  </a:schemeClr>
                </a:solidFill>
                <a:sym typeface="+mn-ea"/>
              </a:rPr>
              <a:t>】</a:t>
            </a:r>
          </a:p>
          <a:p>
            <a:pPr algn="l"/>
            <a:r>
              <a:rPr lang="en-US" altLang="zh-CN" sz="2300">
                <a:solidFill>
                  <a:schemeClr val="tx1">
                    <a:lumMod val="75000"/>
                    <a:lumOff val="25000"/>
                  </a:schemeClr>
                </a:solidFill>
                <a:sym typeface="+mn-ea"/>
              </a:rPr>
              <a:t>Edward Arthur</a:t>
            </a:r>
          </a:p>
          <a:p>
            <a:pPr algn="l"/>
            <a:r>
              <a:rPr lang="en-US" altLang="zh-CN" sz="2300">
                <a:solidFill>
                  <a:schemeClr val="tx1">
                    <a:lumMod val="75000"/>
                    <a:lumOff val="25000"/>
                  </a:schemeClr>
                </a:solidFill>
                <a:sym typeface="+mn-ea"/>
              </a:rPr>
              <a:t>Walter Arthur</a:t>
            </a:r>
          </a:p>
          <a:p>
            <a:pPr algn="l"/>
            <a:r>
              <a:rPr lang="en-US" altLang="zh-CN" sz="2300">
                <a:solidFill>
                  <a:schemeClr val="tx1">
                    <a:lumMod val="75000"/>
                    <a:lumOff val="25000"/>
                  </a:schemeClr>
                </a:solidFill>
                <a:sym typeface="+mn-ea"/>
              </a:rPr>
              <a:t>Rodney George</a:t>
            </a:r>
          </a:p>
          <a:p>
            <a:pPr algn="l"/>
            <a:r>
              <a:rPr lang="en-US" altLang="zh-CN" sz="2300">
                <a:solidFill>
                  <a:schemeClr val="tx1">
                    <a:lumMod val="75000"/>
                    <a:lumOff val="25000"/>
                  </a:schemeClr>
                </a:solidFill>
                <a:sym typeface="+mn-ea"/>
              </a:rPr>
              <a:t>Arthur Arthur</a:t>
            </a:r>
            <a:endParaRPr lang="en-US" altLang="zh-CN" sz="2300" dirty="0">
              <a:solidFill>
                <a:schemeClr val="tx1">
                  <a:lumMod val="75000"/>
                  <a:lumOff val="25000"/>
                </a:schemeClr>
              </a:solidFill>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82738" y="984135"/>
            <a:ext cx="10639444" cy="5174211"/>
          </a:xfrm>
        </p:spPr>
        <p:txBody>
          <a:bodyPr>
            <a:noAutofit/>
          </a:bodyPr>
          <a:lstStyle/>
          <a:p>
            <a:pPr algn="l">
              <a:spcBef>
                <a:spcPts val="0"/>
              </a:spcBef>
            </a:pPr>
            <a:r>
              <a:rPr sz="2200" dirty="0">
                <a:solidFill>
                  <a:schemeClr val="tx1">
                    <a:lumMod val="75000"/>
                    <a:lumOff val="25000"/>
                  </a:schemeClr>
                </a:solidFill>
                <a:sym typeface="+mn-ea"/>
              </a:rPr>
              <a:t>最小环就是指在一张图中找出一个环，使得这个环上的各条边的权值之和最小。</a:t>
            </a:r>
            <a:r>
              <a:rPr sz="2200">
                <a:solidFill>
                  <a:schemeClr val="tx1">
                    <a:lumMod val="75000"/>
                    <a:lumOff val="25000"/>
                  </a:schemeClr>
                </a:solidFill>
                <a:sym typeface="+mn-ea"/>
              </a:rPr>
              <a:t>在Floyd</a:t>
            </a:r>
            <a:r>
              <a:rPr sz="2200" dirty="0">
                <a:solidFill>
                  <a:schemeClr val="tx1">
                    <a:lumMod val="75000"/>
                    <a:lumOff val="25000"/>
                  </a:schemeClr>
                </a:solidFill>
                <a:sym typeface="+mn-ea"/>
              </a:rPr>
              <a:t>的同时，可以顺便算出最小环。</a:t>
            </a:r>
            <a:endParaRPr sz="2200" dirty="0">
              <a:solidFill>
                <a:schemeClr val="tx1">
                  <a:lumMod val="75000"/>
                  <a:lumOff val="25000"/>
                </a:schemeClr>
              </a:solidFill>
            </a:endParaRPr>
          </a:p>
          <a:p>
            <a:pPr algn="l">
              <a:spcBef>
                <a:spcPts val="0"/>
              </a:spcBef>
            </a:pPr>
            <a:r>
              <a:rPr sz="2200" dirty="0">
                <a:solidFill>
                  <a:schemeClr val="tx1">
                    <a:lumMod val="75000"/>
                    <a:lumOff val="25000"/>
                  </a:schemeClr>
                </a:solidFill>
                <a:sym typeface="+mn-ea"/>
              </a:rPr>
              <a:t>　　记两点间的最短路为dis[i][j]，g[i][j]为边&lt;i,j&gt;的权值。</a:t>
            </a:r>
            <a:endParaRPr sz="2200" dirty="0">
              <a:solidFill>
                <a:schemeClr val="tx1">
                  <a:lumMod val="75000"/>
                  <a:lumOff val="25000"/>
                </a:schemeClr>
              </a:solidFill>
            </a:endParaRPr>
          </a:p>
          <a:p>
            <a:pPr algn="l">
              <a:spcBef>
                <a:spcPts val="0"/>
              </a:spcBef>
            </a:pPr>
            <a:r>
              <a:rPr sz="2200" dirty="0">
                <a:solidFill>
                  <a:schemeClr val="tx1">
                    <a:lumMod val="75000"/>
                    <a:lumOff val="25000"/>
                  </a:schemeClr>
                </a:solidFill>
                <a:sym typeface="+mn-ea"/>
              </a:rPr>
              <a:t>　　for  (k = 1; k &lt;= n; </a:t>
            </a:r>
            <a:r>
              <a:rPr sz="2200">
                <a:solidFill>
                  <a:schemeClr val="tx1">
                    <a:lumMod val="75000"/>
                    <a:lumOff val="25000"/>
                  </a:schemeClr>
                </a:solidFill>
                <a:sym typeface="+mn-ea"/>
              </a:rPr>
              <a:t>k++)</a:t>
            </a:r>
            <a:r>
              <a:rPr lang="en-US" sz="2200">
                <a:solidFill>
                  <a:schemeClr val="tx1">
                    <a:lumMod val="75000"/>
                    <a:lumOff val="25000"/>
                  </a:schemeClr>
                </a:solidFill>
                <a:sym typeface="+mn-ea"/>
              </a:rPr>
              <a:t> </a:t>
            </a:r>
            <a:r>
              <a:rPr lang="zh-CN" altLang="en-US" sz="2200">
                <a:solidFill>
                  <a:schemeClr val="tx1">
                    <a:lumMod val="75000"/>
                    <a:lumOff val="25000"/>
                  </a:schemeClr>
                </a:solidFill>
                <a:sym typeface="+mn-ea"/>
              </a:rPr>
              <a:t> </a:t>
            </a:r>
            <a:r>
              <a:rPr lang="en-US" altLang="zh-CN" sz="2200">
                <a:solidFill>
                  <a:schemeClr val="tx1">
                    <a:lumMod val="75000"/>
                    <a:lumOff val="25000"/>
                  </a:schemeClr>
                </a:solidFill>
                <a:sym typeface="+mn-ea"/>
              </a:rPr>
              <a:t>{ </a:t>
            </a:r>
            <a:endParaRPr sz="2200" dirty="0">
              <a:solidFill>
                <a:schemeClr val="tx1">
                  <a:lumMod val="75000"/>
                  <a:lumOff val="25000"/>
                </a:schemeClr>
              </a:solidFill>
            </a:endParaRPr>
          </a:p>
          <a:p>
            <a:pPr algn="l">
              <a:spcBef>
                <a:spcPts val="0"/>
              </a:spcBef>
            </a:pPr>
            <a:r>
              <a:rPr sz="2200" dirty="0">
                <a:solidFill>
                  <a:schemeClr val="tx1">
                    <a:lumMod val="75000"/>
                    <a:lumOff val="25000"/>
                  </a:schemeClr>
                </a:solidFill>
                <a:sym typeface="+mn-ea"/>
              </a:rPr>
              <a:t>　　　   for  (i = 1; i &lt;= k-1; i++)</a:t>
            </a:r>
            <a:endParaRPr sz="2200" dirty="0">
              <a:solidFill>
                <a:schemeClr val="tx1">
                  <a:lumMod val="75000"/>
                  <a:lumOff val="25000"/>
                </a:schemeClr>
              </a:solidFill>
            </a:endParaRPr>
          </a:p>
          <a:p>
            <a:pPr algn="l">
              <a:spcBef>
                <a:spcPts val="0"/>
              </a:spcBef>
            </a:pPr>
            <a:r>
              <a:rPr sz="2200">
                <a:solidFill>
                  <a:schemeClr val="tx1">
                    <a:lumMod val="75000"/>
                    <a:lumOff val="25000"/>
                  </a:schemeClr>
                </a:solidFill>
                <a:sym typeface="+mn-ea"/>
              </a:rPr>
              <a:t>                 </a:t>
            </a:r>
            <a:r>
              <a:rPr lang="en-US" sz="2200">
                <a:solidFill>
                  <a:schemeClr val="tx1">
                    <a:lumMod val="75000"/>
                    <a:lumOff val="25000"/>
                  </a:schemeClr>
                </a:solidFill>
                <a:sym typeface="+mn-ea"/>
              </a:rPr>
              <a:t>  </a:t>
            </a:r>
            <a:r>
              <a:rPr sz="2200">
                <a:solidFill>
                  <a:schemeClr val="tx1">
                    <a:lumMod val="75000"/>
                    <a:lumOff val="25000"/>
                  </a:schemeClr>
                </a:solidFill>
                <a:sym typeface="+mn-ea"/>
              </a:rPr>
              <a:t>for  </a:t>
            </a:r>
            <a:r>
              <a:rPr sz="2200" dirty="0">
                <a:solidFill>
                  <a:schemeClr val="tx1">
                    <a:lumMod val="75000"/>
                    <a:lumOff val="25000"/>
                  </a:schemeClr>
                </a:solidFill>
                <a:sym typeface="+mn-ea"/>
              </a:rPr>
              <a:t>(j = i+1; j &lt;= k-1; j++)</a:t>
            </a:r>
            <a:endParaRPr sz="2200" dirty="0">
              <a:solidFill>
                <a:schemeClr val="tx1">
                  <a:lumMod val="75000"/>
                  <a:lumOff val="25000"/>
                </a:schemeClr>
              </a:solidFill>
            </a:endParaRPr>
          </a:p>
          <a:p>
            <a:pPr algn="l">
              <a:spcBef>
                <a:spcPts val="0"/>
              </a:spcBef>
            </a:pPr>
            <a:r>
              <a:rPr sz="2200">
                <a:solidFill>
                  <a:schemeClr val="tx1">
                    <a:lumMod val="75000"/>
                    <a:lumOff val="25000"/>
                  </a:schemeClr>
                </a:solidFill>
                <a:sym typeface="+mn-ea"/>
              </a:rPr>
              <a:t>　　　　      </a:t>
            </a:r>
            <a:r>
              <a:rPr lang="en-US" sz="2200">
                <a:solidFill>
                  <a:schemeClr val="tx1">
                    <a:lumMod val="75000"/>
                    <a:lumOff val="25000"/>
                  </a:schemeClr>
                </a:solidFill>
                <a:sym typeface="+mn-ea"/>
              </a:rPr>
              <a:t>  </a:t>
            </a:r>
            <a:r>
              <a:rPr sz="2200">
                <a:solidFill>
                  <a:schemeClr val="tx1">
                    <a:lumMod val="75000"/>
                    <a:lumOff val="25000"/>
                  </a:schemeClr>
                </a:solidFill>
                <a:sym typeface="+mn-ea"/>
              </a:rPr>
              <a:t>answer </a:t>
            </a:r>
            <a:r>
              <a:rPr sz="2200" dirty="0">
                <a:solidFill>
                  <a:schemeClr val="tx1">
                    <a:lumMod val="75000"/>
                    <a:lumOff val="25000"/>
                  </a:schemeClr>
                </a:solidFill>
                <a:sym typeface="+mn-ea"/>
              </a:rPr>
              <a:t>= min(</a:t>
            </a:r>
            <a:r>
              <a:rPr sz="2200">
                <a:solidFill>
                  <a:schemeClr val="tx1">
                    <a:lumMod val="75000"/>
                    <a:lumOff val="25000"/>
                  </a:schemeClr>
                </a:solidFill>
                <a:sym typeface="+mn-ea"/>
              </a:rPr>
              <a:t>answer,</a:t>
            </a:r>
            <a:r>
              <a:rPr lang="en-US" sz="2200">
                <a:solidFill>
                  <a:schemeClr val="tx1">
                    <a:lumMod val="75000"/>
                    <a:lumOff val="25000"/>
                  </a:schemeClr>
                </a:solidFill>
                <a:sym typeface="+mn-ea"/>
              </a:rPr>
              <a:t>dis</a:t>
            </a:r>
            <a:r>
              <a:rPr sz="2200">
                <a:solidFill>
                  <a:schemeClr val="tx1">
                    <a:lumMod val="75000"/>
                    <a:lumOff val="25000"/>
                  </a:schemeClr>
                </a:solidFill>
                <a:sym typeface="+mn-ea"/>
              </a:rPr>
              <a:t>[</a:t>
            </a:r>
            <a:r>
              <a:rPr sz="2200" dirty="0">
                <a:solidFill>
                  <a:schemeClr val="tx1">
                    <a:lumMod val="75000"/>
                    <a:lumOff val="25000"/>
                  </a:schemeClr>
                </a:solidFill>
                <a:sym typeface="+mn-ea"/>
              </a:rPr>
              <a:t>i][j]+g[j][k]+g[k][i]);</a:t>
            </a:r>
            <a:endParaRPr sz="2200" dirty="0">
              <a:solidFill>
                <a:schemeClr val="tx1">
                  <a:lumMod val="75000"/>
                  <a:lumOff val="25000"/>
                </a:schemeClr>
              </a:solidFill>
            </a:endParaRPr>
          </a:p>
          <a:p>
            <a:pPr algn="l">
              <a:spcBef>
                <a:spcPts val="0"/>
              </a:spcBef>
            </a:pPr>
            <a:r>
              <a:rPr sz="2200" dirty="0">
                <a:solidFill>
                  <a:schemeClr val="tx1">
                    <a:lumMod val="75000"/>
                    <a:lumOff val="25000"/>
                  </a:schemeClr>
                </a:solidFill>
                <a:sym typeface="+mn-ea"/>
              </a:rPr>
              <a:t>　　　   for  (i = 1; i &lt;= n; i++)</a:t>
            </a:r>
            <a:endParaRPr sz="2200" dirty="0">
              <a:solidFill>
                <a:schemeClr val="tx1">
                  <a:lumMod val="75000"/>
                  <a:lumOff val="25000"/>
                </a:schemeClr>
              </a:solidFill>
            </a:endParaRPr>
          </a:p>
          <a:p>
            <a:pPr algn="l">
              <a:spcBef>
                <a:spcPts val="0"/>
              </a:spcBef>
            </a:pPr>
            <a:r>
              <a:rPr sz="2200">
                <a:solidFill>
                  <a:schemeClr val="tx1">
                    <a:lumMod val="75000"/>
                    <a:lumOff val="25000"/>
                  </a:schemeClr>
                </a:solidFill>
                <a:sym typeface="+mn-ea"/>
              </a:rPr>
              <a:t>                </a:t>
            </a:r>
            <a:r>
              <a:rPr lang="en-US" sz="2200">
                <a:solidFill>
                  <a:schemeClr val="tx1">
                    <a:lumMod val="75000"/>
                    <a:lumOff val="25000"/>
                  </a:schemeClr>
                </a:solidFill>
                <a:sym typeface="+mn-ea"/>
              </a:rPr>
              <a:t>   </a:t>
            </a:r>
            <a:r>
              <a:rPr sz="2200">
                <a:solidFill>
                  <a:schemeClr val="tx1">
                    <a:lumMod val="75000"/>
                    <a:lumOff val="25000"/>
                  </a:schemeClr>
                </a:solidFill>
                <a:sym typeface="+mn-ea"/>
              </a:rPr>
              <a:t>for  </a:t>
            </a:r>
            <a:r>
              <a:rPr sz="2200" dirty="0">
                <a:solidFill>
                  <a:schemeClr val="tx1">
                    <a:lumMod val="75000"/>
                    <a:lumOff val="25000"/>
                  </a:schemeClr>
                </a:solidFill>
                <a:sym typeface="+mn-ea"/>
              </a:rPr>
              <a:t>(j = 1; j &lt;= n; j++)</a:t>
            </a:r>
            <a:endParaRPr sz="2200" dirty="0">
              <a:solidFill>
                <a:schemeClr val="tx1">
                  <a:lumMod val="75000"/>
                  <a:lumOff val="25000"/>
                </a:schemeClr>
              </a:solidFill>
            </a:endParaRPr>
          </a:p>
          <a:p>
            <a:pPr algn="l">
              <a:spcBef>
                <a:spcPts val="0"/>
              </a:spcBef>
            </a:pPr>
            <a:r>
              <a:rPr sz="2200">
                <a:solidFill>
                  <a:schemeClr val="tx1">
                    <a:lumMod val="75000"/>
                    <a:lumOff val="25000"/>
                  </a:schemeClr>
                </a:solidFill>
                <a:sym typeface="+mn-ea"/>
              </a:rPr>
              <a:t>　　　　　 </a:t>
            </a:r>
            <a:r>
              <a:rPr lang="en-US" sz="2200">
                <a:solidFill>
                  <a:schemeClr val="tx1">
                    <a:lumMod val="75000"/>
                    <a:lumOff val="25000"/>
                  </a:schemeClr>
                </a:solidFill>
                <a:sym typeface="+mn-ea"/>
              </a:rPr>
              <a:t>   </a:t>
            </a:r>
            <a:r>
              <a:rPr sz="2200">
                <a:solidFill>
                  <a:schemeClr val="tx1">
                    <a:lumMod val="75000"/>
                    <a:lumOff val="25000"/>
                  </a:schemeClr>
                </a:solidFill>
                <a:sym typeface="+mn-ea"/>
              </a:rPr>
              <a:t>dis</a:t>
            </a:r>
            <a:r>
              <a:rPr sz="2200" dirty="0">
                <a:solidFill>
                  <a:schemeClr val="tx1">
                    <a:lumMod val="75000"/>
                    <a:lumOff val="25000"/>
                  </a:schemeClr>
                </a:solidFill>
                <a:sym typeface="+mn-ea"/>
              </a:rPr>
              <a:t>[i][j]=min(dis[i][j],dis[i][k]+dis[k][j]);</a:t>
            </a:r>
            <a:endParaRPr sz="2200" dirty="0">
              <a:solidFill>
                <a:schemeClr val="tx1">
                  <a:lumMod val="75000"/>
                  <a:lumOff val="25000"/>
                </a:schemeClr>
              </a:solidFill>
            </a:endParaRPr>
          </a:p>
          <a:p>
            <a:pPr algn="l">
              <a:spcBef>
                <a:spcPts val="0"/>
              </a:spcBef>
            </a:pPr>
            <a:r>
              <a:rPr sz="2200">
                <a:solidFill>
                  <a:schemeClr val="tx1">
                    <a:lumMod val="75000"/>
                    <a:lumOff val="25000"/>
                  </a:schemeClr>
                </a:solidFill>
                <a:sym typeface="+mn-ea"/>
              </a:rPr>
              <a:t>         }</a:t>
            </a:r>
            <a:endParaRPr sz="2200" dirty="0">
              <a:solidFill>
                <a:schemeClr val="tx1">
                  <a:lumMod val="75000"/>
                  <a:lumOff val="25000"/>
                </a:schemeClr>
              </a:solidFill>
            </a:endParaRPr>
          </a:p>
          <a:p>
            <a:pPr algn="l">
              <a:spcBef>
                <a:spcPts val="0"/>
              </a:spcBef>
            </a:pPr>
            <a:r>
              <a:rPr sz="2200" dirty="0">
                <a:solidFill>
                  <a:schemeClr val="tx1">
                    <a:lumMod val="75000"/>
                    <a:lumOff val="25000"/>
                  </a:schemeClr>
                </a:solidFill>
                <a:sym typeface="+mn-ea"/>
              </a:rPr>
              <a:t>　　answer即为这张图的最小环。</a:t>
            </a:r>
            <a:endParaRPr sz="2200" dirty="0">
              <a:solidFill>
                <a:schemeClr val="tx1">
                  <a:lumMod val="75000"/>
                  <a:lumOff val="25000"/>
                </a:schemeClr>
              </a:solidFill>
            </a:endParaRPr>
          </a:p>
          <a:p>
            <a:pPr algn="l">
              <a:spcBef>
                <a:spcPts val="0"/>
              </a:spcBef>
            </a:pPr>
            <a:r>
              <a:rPr sz="2200" dirty="0">
                <a:solidFill>
                  <a:schemeClr val="tx1">
                    <a:lumMod val="75000"/>
                    <a:lumOff val="25000"/>
                  </a:schemeClr>
                </a:solidFill>
                <a:sym typeface="+mn-ea"/>
              </a:rPr>
              <a:t>　　一个环中的最大结点为k(编号最大)，与它相连的两个点为i,j，这个环的最短长度为g[i][k]+g[k][j]+(i到j的路径中,所有结点编号都小于k的最短路径长度)。</a:t>
            </a:r>
            <a:endParaRPr sz="2200" dirty="0">
              <a:solidFill>
                <a:schemeClr val="tx1">
                  <a:lumMod val="75000"/>
                  <a:lumOff val="25000"/>
                </a:schemeClr>
              </a:solidFill>
            </a:endParaRPr>
          </a:p>
          <a:p>
            <a:pPr algn="l">
              <a:spcBef>
                <a:spcPts val="0"/>
              </a:spcBef>
            </a:pPr>
            <a:r>
              <a:rPr sz="2200" dirty="0">
                <a:solidFill>
                  <a:schemeClr val="tx1">
                    <a:lumMod val="75000"/>
                    <a:lumOff val="25000"/>
                  </a:schemeClr>
                </a:solidFill>
                <a:sym typeface="+mn-ea"/>
              </a:rPr>
              <a:t>　　</a:t>
            </a:r>
            <a:r>
              <a:rPr sz="2200">
                <a:solidFill>
                  <a:schemeClr val="tx1">
                    <a:lumMod val="75000"/>
                    <a:lumOff val="25000"/>
                  </a:schemeClr>
                </a:solidFill>
                <a:sym typeface="+mn-ea"/>
              </a:rPr>
              <a:t>根据Floyd</a:t>
            </a:r>
            <a:r>
              <a:rPr sz="2200" dirty="0">
                <a:solidFill>
                  <a:schemeClr val="tx1">
                    <a:lumMod val="75000"/>
                    <a:lumOff val="25000"/>
                  </a:schemeClr>
                </a:solidFill>
                <a:sym typeface="+mn-ea"/>
              </a:rPr>
              <a:t>的原理，在最外层循环做了k-1次之后，dis[i][j]则代表了i到j的路径中，所有结点编号都小于k的最短路径。</a:t>
            </a:r>
            <a:endParaRPr sz="2200" dirty="0">
              <a:solidFill>
                <a:schemeClr val="tx1">
                  <a:lumMod val="75000"/>
                  <a:lumOff val="25000"/>
                </a:schemeClr>
              </a:solidFill>
            </a:endParaRPr>
          </a:p>
          <a:p>
            <a:pPr algn="l">
              <a:spcBef>
                <a:spcPts val="0"/>
              </a:spcBef>
            </a:pPr>
            <a:r>
              <a:rPr sz="2200" dirty="0">
                <a:solidFill>
                  <a:schemeClr val="tx1">
                    <a:lumMod val="75000"/>
                    <a:lumOff val="25000"/>
                  </a:schemeClr>
                </a:solidFill>
                <a:sym typeface="+mn-ea"/>
              </a:rPr>
              <a:t>　　综上所述，该算法一定能找到图中最小环。</a:t>
            </a:r>
          </a:p>
        </p:txBody>
      </p:sp>
      <p:sp>
        <p:nvSpPr>
          <p:cNvPr id="4" name="文本框 3"/>
          <p:cNvSpPr txBox="1"/>
          <p:nvPr/>
        </p:nvSpPr>
        <p:spPr>
          <a:xfrm>
            <a:off x="1692180" y="254692"/>
            <a:ext cx="3460327" cy="523220"/>
          </a:xfrm>
          <a:prstGeom prst="rect">
            <a:avLst/>
          </a:prstGeom>
          <a:noFill/>
        </p:spPr>
        <p:txBody>
          <a:bodyPr wrap="square" rtlCol="0">
            <a:spAutoFit/>
          </a:bodyPr>
          <a:lstStyle/>
          <a:p>
            <a:r>
              <a:rPr lang="zh-CN" altLang="en-US" sz="2800" b="1" i="1" dirty="0">
                <a:ln w="22225">
                  <a:solidFill>
                    <a:schemeClr val="accent2"/>
                  </a:solidFill>
                  <a:prstDash val="solid"/>
                </a:ln>
                <a:solidFill>
                  <a:schemeClr val="accent2">
                    <a:lumMod val="40000"/>
                    <a:lumOff val="60000"/>
                  </a:schemeClr>
                </a:solidFill>
                <a:latin typeface="+mj-lt"/>
                <a:ea typeface="+mj-ea"/>
                <a:cs typeface="+mj-cs"/>
                <a:sym typeface="+mn-ea"/>
              </a:rPr>
              <a:t>最小环问题</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50411" y="918633"/>
            <a:ext cx="10831098" cy="1210733"/>
          </a:xfrm>
        </p:spPr>
        <p:txBody>
          <a:bodyPr>
            <a:noAutofit/>
          </a:bodyPr>
          <a:lstStyle/>
          <a:p>
            <a:pPr algn="l">
              <a:spcBef>
                <a:spcPts val="0"/>
              </a:spcBef>
            </a:pPr>
            <a:r>
              <a:rPr sz="2000" dirty="0">
                <a:solidFill>
                  <a:schemeClr val="tx1">
                    <a:lumMod val="75000"/>
                    <a:lumOff val="25000"/>
                  </a:schemeClr>
                </a:solidFill>
                <a:sym typeface="宋体" panose="02010600030101010101" pitchFamily="2" charset="-122"/>
              </a:rPr>
              <a:t>Kosaraju算法可以求出有向图中的强连通分量个数，并且对分属于不同强连通分量的点进行标记。它的算法描述较为简单：</a:t>
            </a:r>
            <a:endParaRPr sz="2000" dirty="0">
              <a:solidFill>
                <a:schemeClr val="tx1">
                  <a:lumMod val="75000"/>
                  <a:lumOff val="25000"/>
                </a:schemeClr>
              </a:solidFill>
              <a:sym typeface="Times New Roman" panose="02020603050405020304" pitchFamily="18" charset="0"/>
            </a:endParaRPr>
          </a:p>
          <a:p>
            <a:pPr algn="l">
              <a:spcBef>
                <a:spcPts val="0"/>
              </a:spcBef>
            </a:pPr>
            <a:r>
              <a:rPr sz="2000" dirty="0">
                <a:solidFill>
                  <a:schemeClr val="tx1">
                    <a:lumMod val="75000"/>
                    <a:lumOff val="25000"/>
                  </a:schemeClr>
                </a:solidFill>
                <a:sym typeface="Times New Roman" panose="02020603050405020304" pitchFamily="18" charset="0"/>
              </a:rPr>
              <a:t>(1) </a:t>
            </a:r>
            <a:r>
              <a:rPr sz="2000" dirty="0">
                <a:solidFill>
                  <a:schemeClr val="tx1">
                    <a:lumMod val="75000"/>
                    <a:lumOff val="25000"/>
                  </a:schemeClr>
                </a:solidFill>
                <a:sym typeface="宋体" panose="02010600030101010101" pitchFamily="2" charset="-122"/>
              </a:rPr>
              <a:t>第一次对图</a:t>
            </a:r>
            <a:r>
              <a:rPr sz="2000" dirty="0">
                <a:solidFill>
                  <a:schemeClr val="tx1">
                    <a:lumMod val="75000"/>
                    <a:lumOff val="25000"/>
                  </a:schemeClr>
                </a:solidFill>
                <a:sym typeface="Times New Roman" panose="02020603050405020304" pitchFamily="18" charset="0"/>
              </a:rPr>
              <a:t>G</a:t>
            </a:r>
            <a:r>
              <a:rPr sz="2000" dirty="0">
                <a:solidFill>
                  <a:schemeClr val="tx1">
                    <a:lumMod val="75000"/>
                    <a:lumOff val="25000"/>
                  </a:schemeClr>
                </a:solidFill>
                <a:sym typeface="宋体" panose="02010600030101010101" pitchFamily="2" charset="-122"/>
              </a:rPr>
              <a:t>进行</a:t>
            </a:r>
            <a:r>
              <a:rPr sz="2000" dirty="0">
                <a:solidFill>
                  <a:schemeClr val="tx1">
                    <a:lumMod val="75000"/>
                    <a:lumOff val="25000"/>
                  </a:schemeClr>
                </a:solidFill>
                <a:sym typeface="Times New Roman" panose="02020603050405020304" pitchFamily="18" charset="0"/>
              </a:rPr>
              <a:t>DFS</a:t>
            </a:r>
            <a:r>
              <a:rPr sz="2000" dirty="0">
                <a:solidFill>
                  <a:schemeClr val="tx1">
                    <a:lumMod val="75000"/>
                    <a:lumOff val="25000"/>
                  </a:schemeClr>
                </a:solidFill>
                <a:sym typeface="宋体" panose="02010600030101010101" pitchFamily="2" charset="-122"/>
              </a:rPr>
              <a:t>遍历，并在遍历过程中，记录每一个点的退出顺序。以下图为例：</a:t>
            </a:r>
            <a:endParaRPr sz="2000" dirty="0">
              <a:solidFill>
                <a:schemeClr val="tx1">
                  <a:lumMod val="75000"/>
                  <a:lumOff val="25000"/>
                </a:schemeClr>
              </a:solidFill>
              <a:sym typeface="+mn-ea"/>
            </a:endParaRPr>
          </a:p>
        </p:txBody>
      </p:sp>
      <p:sp>
        <p:nvSpPr>
          <p:cNvPr id="4" name="文本框 3"/>
          <p:cNvSpPr txBox="1"/>
          <p:nvPr/>
        </p:nvSpPr>
        <p:spPr>
          <a:xfrm>
            <a:off x="1673168" y="225792"/>
            <a:ext cx="6680200" cy="523220"/>
          </a:xfrm>
          <a:prstGeom prst="rect">
            <a:avLst/>
          </a:prstGeom>
          <a:noFill/>
        </p:spPr>
        <p:txBody>
          <a:bodyPr wrap="square" rtlCol="0">
            <a:spAutoFit/>
          </a:bodyPr>
          <a:lstStyle/>
          <a:p>
            <a:r>
              <a:rPr lang="zh-CN" altLang="en-US" sz="2800" b="1" i="1" dirty="0">
                <a:ln w="22225">
                  <a:solidFill>
                    <a:schemeClr val="accent2"/>
                  </a:solidFill>
                  <a:prstDash val="solid"/>
                </a:ln>
                <a:solidFill>
                  <a:schemeClr val="accent2">
                    <a:lumMod val="40000"/>
                    <a:lumOff val="60000"/>
                  </a:schemeClr>
                </a:solidFill>
                <a:latin typeface="+mj-lt"/>
                <a:ea typeface="+mj-ea"/>
                <a:cs typeface="+mj-cs"/>
                <a:sym typeface="宋体" panose="02010600030101010101" pitchFamily="2" charset="-122"/>
              </a:rPr>
              <a:t>求有向图的强连通分量</a:t>
            </a:r>
            <a:endParaRPr lang="zh-CN" altLang="en-US"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sp>
        <p:nvSpPr>
          <p:cNvPr id="7" name="副标题 2"/>
          <p:cNvSpPr>
            <a:spLocks noGrp="1"/>
          </p:cNvSpPr>
          <p:nvPr/>
        </p:nvSpPr>
        <p:spPr>
          <a:xfrm>
            <a:off x="1042247" y="5277908"/>
            <a:ext cx="10437707" cy="506307"/>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algn="l">
              <a:spcBef>
                <a:spcPts val="0"/>
              </a:spcBef>
            </a:pPr>
            <a:r>
              <a:rPr sz="2000" dirty="0">
                <a:solidFill>
                  <a:schemeClr val="tx1">
                    <a:lumMod val="75000"/>
                    <a:lumOff val="25000"/>
                  </a:schemeClr>
                </a:solidFill>
                <a:sym typeface="宋体" panose="02010600030101010101" pitchFamily="2" charset="-122"/>
              </a:rPr>
              <a:t>结点第二次被访问即为退出之时，那么我们可以得到结点的退出顺序：</a:t>
            </a:r>
            <a:endParaRPr sz="2000" dirty="0">
              <a:solidFill>
                <a:schemeClr val="tx1">
                  <a:lumMod val="75000"/>
                  <a:lumOff val="25000"/>
                </a:schemeClr>
              </a:solidFill>
            </a:endParaRPr>
          </a:p>
          <a:p>
            <a:pPr algn="l">
              <a:spcBef>
                <a:spcPts val="0"/>
              </a:spcBef>
            </a:pPr>
            <a:endParaRPr sz="2000" dirty="0">
              <a:solidFill>
                <a:schemeClr val="accent1">
                  <a:lumMod val="50000"/>
                </a:schemeClr>
              </a:solidFill>
              <a:sym typeface="+mn-ea"/>
            </a:endParaRPr>
          </a:p>
        </p:txBody>
      </p:sp>
      <p:sp>
        <p:nvSpPr>
          <p:cNvPr id="8" name="副标题 2"/>
          <p:cNvSpPr>
            <a:spLocks noGrp="1"/>
          </p:cNvSpPr>
          <p:nvPr/>
        </p:nvSpPr>
        <p:spPr>
          <a:xfrm>
            <a:off x="1042247" y="4230793"/>
            <a:ext cx="10437707" cy="506307"/>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algn="l">
              <a:spcBef>
                <a:spcPts val="0"/>
              </a:spcBef>
            </a:pPr>
            <a:r>
              <a:rPr sz="2000" dirty="0">
                <a:solidFill>
                  <a:schemeClr val="tx1">
                    <a:lumMod val="75000"/>
                    <a:lumOff val="25000"/>
                  </a:schemeClr>
                </a:solidFill>
                <a:sym typeface="宋体" panose="02010600030101010101" pitchFamily="2" charset="-122"/>
              </a:rPr>
              <a:t>如果以</a:t>
            </a:r>
            <a:r>
              <a:rPr sz="2000" dirty="0">
                <a:solidFill>
                  <a:schemeClr val="tx1">
                    <a:lumMod val="75000"/>
                    <a:lumOff val="25000"/>
                  </a:schemeClr>
                </a:solidFill>
                <a:sym typeface="Times New Roman" panose="02020603050405020304" pitchFamily="18" charset="0"/>
              </a:rPr>
              <a:t>1</a:t>
            </a:r>
            <a:r>
              <a:rPr sz="2000" dirty="0">
                <a:solidFill>
                  <a:schemeClr val="tx1">
                    <a:lumMod val="75000"/>
                    <a:lumOff val="25000"/>
                  </a:schemeClr>
                </a:solidFill>
                <a:sym typeface="宋体" panose="02010600030101010101" pitchFamily="2" charset="-122"/>
              </a:rPr>
              <a:t>为起点遍历，访问结点的顺序如下：</a:t>
            </a:r>
            <a:endParaRPr sz="2000" dirty="0">
              <a:solidFill>
                <a:schemeClr val="tx1">
                  <a:lumMod val="75000"/>
                  <a:lumOff val="25000"/>
                </a:schemeClr>
              </a:solidFill>
              <a:sym typeface="+mn-ea"/>
            </a:endParaRPr>
          </a:p>
        </p:txBody>
      </p:sp>
      <p:pic>
        <p:nvPicPr>
          <p:cNvPr id="13" name="图片 12">
            <a:extLst>
              <a:ext uri="{FF2B5EF4-FFF2-40B4-BE49-F238E27FC236}">
                <a16:creationId xmlns:a16="http://schemas.microsoft.com/office/drawing/2014/main" id="{D24ED923-FFFE-439A-A38B-522D34805D83}"/>
              </a:ext>
            </a:extLst>
          </p:cNvPr>
          <p:cNvPicPr>
            <a:picLocks noChangeAspect="1"/>
          </p:cNvPicPr>
          <p:nvPr/>
        </p:nvPicPr>
        <p:blipFill>
          <a:blip r:embed="rId2"/>
          <a:stretch>
            <a:fillRect/>
          </a:stretch>
        </p:blipFill>
        <p:spPr>
          <a:xfrm>
            <a:off x="3001085" y="1872545"/>
            <a:ext cx="4225637" cy="2291476"/>
          </a:xfrm>
          <a:prstGeom prst="rect">
            <a:avLst/>
          </a:prstGeom>
        </p:spPr>
      </p:pic>
      <p:graphicFrame>
        <p:nvGraphicFramePr>
          <p:cNvPr id="14" name="表格 14">
            <a:extLst>
              <a:ext uri="{FF2B5EF4-FFF2-40B4-BE49-F238E27FC236}">
                <a16:creationId xmlns:a16="http://schemas.microsoft.com/office/drawing/2014/main" id="{F329F0A8-E4EE-4DF9-A903-182BA0AEA6C5}"/>
              </a:ext>
            </a:extLst>
          </p:cNvPr>
          <p:cNvGraphicFramePr>
            <a:graphicFrameLocks noGrp="1"/>
          </p:cNvGraphicFramePr>
          <p:nvPr>
            <p:extLst>
              <p:ext uri="{D42A27DB-BD31-4B8C-83A1-F6EECF244321}">
                <p14:modId xmlns:p14="http://schemas.microsoft.com/office/powerpoint/2010/main" val="3141037731"/>
              </p:ext>
            </p:extLst>
          </p:nvPr>
        </p:nvGraphicFramePr>
        <p:xfrm>
          <a:off x="1908887" y="4770128"/>
          <a:ext cx="8127999" cy="370840"/>
        </p:xfrm>
        <a:graphic>
          <a:graphicData uri="http://schemas.openxmlformats.org/drawingml/2006/table">
            <a:tbl>
              <a:tblPr firstRow="1" bandRow="1">
                <a:tableStyleId>{7DF18680-E054-41AD-8BC1-D1AEF772440D}</a:tableStyleId>
              </a:tblPr>
              <a:tblGrid>
                <a:gridCol w="738909">
                  <a:extLst>
                    <a:ext uri="{9D8B030D-6E8A-4147-A177-3AD203B41FA5}">
                      <a16:colId xmlns:a16="http://schemas.microsoft.com/office/drawing/2014/main" val="3133017611"/>
                    </a:ext>
                  </a:extLst>
                </a:gridCol>
                <a:gridCol w="738909">
                  <a:extLst>
                    <a:ext uri="{9D8B030D-6E8A-4147-A177-3AD203B41FA5}">
                      <a16:colId xmlns:a16="http://schemas.microsoft.com/office/drawing/2014/main" val="1197409409"/>
                    </a:ext>
                  </a:extLst>
                </a:gridCol>
                <a:gridCol w="738909">
                  <a:extLst>
                    <a:ext uri="{9D8B030D-6E8A-4147-A177-3AD203B41FA5}">
                      <a16:colId xmlns:a16="http://schemas.microsoft.com/office/drawing/2014/main" val="620340459"/>
                    </a:ext>
                  </a:extLst>
                </a:gridCol>
                <a:gridCol w="738909">
                  <a:extLst>
                    <a:ext uri="{9D8B030D-6E8A-4147-A177-3AD203B41FA5}">
                      <a16:colId xmlns:a16="http://schemas.microsoft.com/office/drawing/2014/main" val="964939398"/>
                    </a:ext>
                  </a:extLst>
                </a:gridCol>
                <a:gridCol w="738909">
                  <a:extLst>
                    <a:ext uri="{9D8B030D-6E8A-4147-A177-3AD203B41FA5}">
                      <a16:colId xmlns:a16="http://schemas.microsoft.com/office/drawing/2014/main" val="2797066762"/>
                    </a:ext>
                  </a:extLst>
                </a:gridCol>
                <a:gridCol w="738909">
                  <a:extLst>
                    <a:ext uri="{9D8B030D-6E8A-4147-A177-3AD203B41FA5}">
                      <a16:colId xmlns:a16="http://schemas.microsoft.com/office/drawing/2014/main" val="1774028335"/>
                    </a:ext>
                  </a:extLst>
                </a:gridCol>
                <a:gridCol w="738909">
                  <a:extLst>
                    <a:ext uri="{9D8B030D-6E8A-4147-A177-3AD203B41FA5}">
                      <a16:colId xmlns:a16="http://schemas.microsoft.com/office/drawing/2014/main" val="216914728"/>
                    </a:ext>
                  </a:extLst>
                </a:gridCol>
                <a:gridCol w="738909">
                  <a:extLst>
                    <a:ext uri="{9D8B030D-6E8A-4147-A177-3AD203B41FA5}">
                      <a16:colId xmlns:a16="http://schemas.microsoft.com/office/drawing/2014/main" val="1942751038"/>
                    </a:ext>
                  </a:extLst>
                </a:gridCol>
                <a:gridCol w="738909">
                  <a:extLst>
                    <a:ext uri="{9D8B030D-6E8A-4147-A177-3AD203B41FA5}">
                      <a16:colId xmlns:a16="http://schemas.microsoft.com/office/drawing/2014/main" val="2485151236"/>
                    </a:ext>
                  </a:extLst>
                </a:gridCol>
                <a:gridCol w="738909">
                  <a:extLst>
                    <a:ext uri="{9D8B030D-6E8A-4147-A177-3AD203B41FA5}">
                      <a16:colId xmlns:a16="http://schemas.microsoft.com/office/drawing/2014/main" val="3296884995"/>
                    </a:ext>
                  </a:extLst>
                </a:gridCol>
                <a:gridCol w="738909">
                  <a:extLst>
                    <a:ext uri="{9D8B030D-6E8A-4147-A177-3AD203B41FA5}">
                      <a16:colId xmlns:a16="http://schemas.microsoft.com/office/drawing/2014/main" val="4171595150"/>
                    </a:ext>
                  </a:extLst>
                </a:gridCol>
              </a:tblGrid>
              <a:tr h="370840">
                <a:tc>
                  <a:txBody>
                    <a:bodyPr/>
                    <a:lstStyle/>
                    <a:p>
                      <a:pPr algn="ctr"/>
                      <a:r>
                        <a:rPr lang="en-US" altLang="zh-CN"/>
                        <a:t>1</a:t>
                      </a:r>
                      <a:endParaRPr lang="zh-CN" altLang="en-US"/>
                    </a:p>
                  </a:txBody>
                  <a:tcPr/>
                </a:tc>
                <a:tc>
                  <a:txBody>
                    <a:bodyPr/>
                    <a:lstStyle/>
                    <a:p>
                      <a:pPr algn="ctr"/>
                      <a:r>
                        <a:rPr lang="en-US" altLang="zh-CN"/>
                        <a:t>2</a:t>
                      </a:r>
                      <a:endParaRPr lang="zh-CN" altLang="en-US"/>
                    </a:p>
                  </a:txBody>
                  <a:tcPr/>
                </a:tc>
                <a:tc>
                  <a:txBody>
                    <a:bodyPr/>
                    <a:lstStyle/>
                    <a:p>
                      <a:pPr algn="ctr"/>
                      <a:r>
                        <a:rPr lang="en-US" altLang="zh-CN"/>
                        <a:t>3</a:t>
                      </a:r>
                      <a:endParaRPr lang="zh-CN" altLang="en-US"/>
                    </a:p>
                  </a:txBody>
                  <a:tcPr/>
                </a:tc>
                <a:tc>
                  <a:txBody>
                    <a:bodyPr/>
                    <a:lstStyle/>
                    <a:p>
                      <a:pPr algn="ctr"/>
                      <a:r>
                        <a:rPr lang="en-US" altLang="zh-CN"/>
                        <a:t>5</a:t>
                      </a:r>
                      <a:endParaRPr lang="zh-CN" altLang="en-US"/>
                    </a:p>
                  </a:txBody>
                  <a:tcPr/>
                </a:tc>
                <a:tc>
                  <a:txBody>
                    <a:bodyPr/>
                    <a:lstStyle/>
                    <a:p>
                      <a:pPr algn="ctr"/>
                      <a:r>
                        <a:rPr lang="en-US" altLang="zh-CN">
                          <a:solidFill>
                            <a:srgbClr val="FF0000"/>
                          </a:solidFill>
                        </a:rPr>
                        <a:t>5</a:t>
                      </a:r>
                      <a:endParaRPr lang="zh-CN" altLang="en-US">
                        <a:solidFill>
                          <a:srgbClr val="FF0000"/>
                        </a:solidFill>
                      </a:endParaRPr>
                    </a:p>
                  </a:txBody>
                  <a:tcPr/>
                </a:tc>
                <a:tc>
                  <a:txBody>
                    <a:bodyPr/>
                    <a:lstStyle/>
                    <a:p>
                      <a:pPr algn="ctr"/>
                      <a:r>
                        <a:rPr lang="en-US" altLang="zh-CN">
                          <a:solidFill>
                            <a:srgbClr val="FF0000"/>
                          </a:solidFill>
                        </a:rPr>
                        <a:t>3</a:t>
                      </a:r>
                      <a:endParaRPr lang="zh-CN" altLang="en-US">
                        <a:solidFill>
                          <a:srgbClr val="FF0000"/>
                        </a:solidFill>
                      </a:endParaRPr>
                    </a:p>
                  </a:txBody>
                  <a:tcPr/>
                </a:tc>
                <a:tc>
                  <a:txBody>
                    <a:bodyPr/>
                    <a:lstStyle/>
                    <a:p>
                      <a:pPr algn="ctr"/>
                      <a:r>
                        <a:rPr lang="en-US" altLang="zh-CN">
                          <a:solidFill>
                            <a:srgbClr val="FF0000"/>
                          </a:solidFill>
                        </a:rPr>
                        <a:t>2</a:t>
                      </a:r>
                      <a:endParaRPr lang="zh-CN" altLang="en-US">
                        <a:solidFill>
                          <a:srgbClr val="FF0000"/>
                        </a:solidFill>
                      </a:endParaRPr>
                    </a:p>
                  </a:txBody>
                  <a:tcPr/>
                </a:tc>
                <a:tc>
                  <a:txBody>
                    <a:bodyPr/>
                    <a:lstStyle/>
                    <a:p>
                      <a:pPr algn="ctr"/>
                      <a:r>
                        <a:rPr lang="en-US" altLang="zh-CN"/>
                        <a:t>1</a:t>
                      </a:r>
                      <a:endParaRPr lang="zh-CN" altLang="en-US"/>
                    </a:p>
                  </a:txBody>
                  <a:tcPr/>
                </a:tc>
                <a:tc>
                  <a:txBody>
                    <a:bodyPr/>
                    <a:lstStyle/>
                    <a:p>
                      <a:pPr algn="ctr"/>
                      <a:r>
                        <a:rPr lang="en-US" altLang="zh-CN"/>
                        <a:t>4</a:t>
                      </a:r>
                      <a:endParaRPr lang="zh-CN" altLang="en-US"/>
                    </a:p>
                  </a:txBody>
                  <a:tcPr/>
                </a:tc>
                <a:tc>
                  <a:txBody>
                    <a:bodyPr/>
                    <a:lstStyle/>
                    <a:p>
                      <a:pPr algn="ctr"/>
                      <a:r>
                        <a:rPr lang="en-US" altLang="zh-CN">
                          <a:solidFill>
                            <a:srgbClr val="FF0000"/>
                          </a:solidFill>
                        </a:rPr>
                        <a:t>4</a:t>
                      </a:r>
                      <a:endParaRPr lang="zh-CN" altLang="en-US">
                        <a:solidFill>
                          <a:srgbClr val="FF0000"/>
                        </a:solidFill>
                      </a:endParaRPr>
                    </a:p>
                  </a:txBody>
                  <a:tcPr/>
                </a:tc>
                <a:tc>
                  <a:txBody>
                    <a:bodyPr/>
                    <a:lstStyle/>
                    <a:p>
                      <a:pPr algn="ctr"/>
                      <a:r>
                        <a:rPr lang="en-US" altLang="zh-CN">
                          <a:solidFill>
                            <a:srgbClr val="FF0000"/>
                          </a:solidFill>
                        </a:rPr>
                        <a:t>1</a:t>
                      </a:r>
                      <a:endParaRPr lang="zh-CN" altLang="en-US">
                        <a:solidFill>
                          <a:srgbClr val="FF0000"/>
                        </a:solidFill>
                      </a:endParaRPr>
                    </a:p>
                  </a:txBody>
                  <a:tcPr/>
                </a:tc>
                <a:extLst>
                  <a:ext uri="{0D108BD9-81ED-4DB2-BD59-A6C34878D82A}">
                    <a16:rowId xmlns:a16="http://schemas.microsoft.com/office/drawing/2014/main" val="3465919816"/>
                  </a:ext>
                </a:extLst>
              </a:tr>
            </a:tbl>
          </a:graphicData>
        </a:graphic>
      </p:graphicFrame>
      <p:graphicFrame>
        <p:nvGraphicFramePr>
          <p:cNvPr id="15" name="表格 15">
            <a:extLst>
              <a:ext uri="{FF2B5EF4-FFF2-40B4-BE49-F238E27FC236}">
                <a16:creationId xmlns:a16="http://schemas.microsoft.com/office/drawing/2014/main" id="{4D30C341-7CFC-4DAA-BB17-B5F474F97AB2}"/>
              </a:ext>
            </a:extLst>
          </p:cNvPr>
          <p:cNvGraphicFramePr>
            <a:graphicFrameLocks noGrp="1"/>
          </p:cNvGraphicFramePr>
          <p:nvPr>
            <p:extLst>
              <p:ext uri="{D42A27DB-BD31-4B8C-83A1-F6EECF244321}">
                <p14:modId xmlns:p14="http://schemas.microsoft.com/office/powerpoint/2010/main" val="4059922804"/>
              </p:ext>
            </p:extLst>
          </p:nvPr>
        </p:nvGraphicFramePr>
        <p:xfrm>
          <a:off x="1908887" y="5840307"/>
          <a:ext cx="3205017" cy="365760"/>
        </p:xfrm>
        <a:graphic>
          <a:graphicData uri="http://schemas.openxmlformats.org/drawingml/2006/table">
            <a:tbl>
              <a:tblPr firstRow="1" bandRow="1">
                <a:tableStyleId>{93296810-A885-4BE3-A3E7-6D5BEEA58F35}</a:tableStyleId>
              </a:tblPr>
              <a:tblGrid>
                <a:gridCol w="634999">
                  <a:extLst>
                    <a:ext uri="{9D8B030D-6E8A-4147-A177-3AD203B41FA5}">
                      <a16:colId xmlns:a16="http://schemas.microsoft.com/office/drawing/2014/main" val="3393582184"/>
                    </a:ext>
                  </a:extLst>
                </a:gridCol>
                <a:gridCol w="658091">
                  <a:extLst>
                    <a:ext uri="{9D8B030D-6E8A-4147-A177-3AD203B41FA5}">
                      <a16:colId xmlns:a16="http://schemas.microsoft.com/office/drawing/2014/main" val="4059019136"/>
                    </a:ext>
                  </a:extLst>
                </a:gridCol>
                <a:gridCol w="658091">
                  <a:extLst>
                    <a:ext uri="{9D8B030D-6E8A-4147-A177-3AD203B41FA5}">
                      <a16:colId xmlns:a16="http://schemas.microsoft.com/office/drawing/2014/main" val="3563476787"/>
                    </a:ext>
                  </a:extLst>
                </a:gridCol>
                <a:gridCol w="630382">
                  <a:extLst>
                    <a:ext uri="{9D8B030D-6E8A-4147-A177-3AD203B41FA5}">
                      <a16:colId xmlns:a16="http://schemas.microsoft.com/office/drawing/2014/main" val="3246777803"/>
                    </a:ext>
                  </a:extLst>
                </a:gridCol>
                <a:gridCol w="623454">
                  <a:extLst>
                    <a:ext uri="{9D8B030D-6E8A-4147-A177-3AD203B41FA5}">
                      <a16:colId xmlns:a16="http://schemas.microsoft.com/office/drawing/2014/main" val="1843300957"/>
                    </a:ext>
                  </a:extLst>
                </a:gridCol>
              </a:tblGrid>
              <a:tr h="354792">
                <a:tc>
                  <a:txBody>
                    <a:bodyPr/>
                    <a:lstStyle/>
                    <a:p>
                      <a:pPr algn="ctr"/>
                      <a:r>
                        <a:rPr lang="en-US" altLang="zh-CN"/>
                        <a:t>5</a:t>
                      </a:r>
                      <a:endParaRPr lang="zh-CN" altLang="en-US"/>
                    </a:p>
                  </a:txBody>
                  <a:tcPr/>
                </a:tc>
                <a:tc>
                  <a:txBody>
                    <a:bodyPr/>
                    <a:lstStyle/>
                    <a:p>
                      <a:pPr algn="ctr"/>
                      <a:r>
                        <a:rPr lang="en-US" altLang="zh-CN"/>
                        <a:t>3</a:t>
                      </a:r>
                      <a:endParaRPr lang="zh-CN" altLang="en-US"/>
                    </a:p>
                  </a:txBody>
                  <a:tcPr/>
                </a:tc>
                <a:tc>
                  <a:txBody>
                    <a:bodyPr/>
                    <a:lstStyle/>
                    <a:p>
                      <a:pPr algn="ctr"/>
                      <a:r>
                        <a:rPr lang="en-US" altLang="zh-CN"/>
                        <a:t>2</a:t>
                      </a:r>
                      <a:endParaRPr lang="zh-CN" altLang="en-US"/>
                    </a:p>
                  </a:txBody>
                  <a:tcPr/>
                </a:tc>
                <a:tc>
                  <a:txBody>
                    <a:bodyPr/>
                    <a:lstStyle/>
                    <a:p>
                      <a:pPr algn="ctr"/>
                      <a:r>
                        <a:rPr lang="en-US" altLang="zh-CN"/>
                        <a:t>4</a:t>
                      </a:r>
                      <a:endParaRPr lang="zh-CN" altLang="en-US"/>
                    </a:p>
                  </a:txBody>
                  <a:tcPr/>
                </a:tc>
                <a:tc>
                  <a:txBody>
                    <a:bodyPr/>
                    <a:lstStyle/>
                    <a:p>
                      <a:pPr algn="ctr"/>
                      <a:r>
                        <a:rPr lang="en-US" altLang="zh-CN"/>
                        <a:t>1</a:t>
                      </a:r>
                      <a:endParaRPr lang="zh-CN" altLang="en-US"/>
                    </a:p>
                  </a:txBody>
                  <a:tcPr/>
                </a:tc>
                <a:extLst>
                  <a:ext uri="{0D108BD9-81ED-4DB2-BD59-A6C34878D82A}">
                    <a16:rowId xmlns:a16="http://schemas.microsoft.com/office/drawing/2014/main" val="235905994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744374" y="980017"/>
            <a:ext cx="10437707" cy="812800"/>
          </a:xfrm>
        </p:spPr>
        <p:txBody>
          <a:bodyPr>
            <a:noAutofit/>
          </a:bodyPr>
          <a:lstStyle/>
          <a:p>
            <a:pPr algn="l">
              <a:spcBef>
                <a:spcPts val="0"/>
              </a:spcBef>
            </a:pPr>
            <a:r>
              <a:rPr sz="2000" dirty="0">
                <a:solidFill>
                  <a:schemeClr val="tx1">
                    <a:lumMod val="75000"/>
                    <a:lumOff val="25000"/>
                  </a:schemeClr>
                </a:solidFill>
                <a:sym typeface="宋体" panose="02010600030101010101" pitchFamily="2" charset="-122"/>
              </a:rPr>
              <a:t>(2)倒转每一条边的方向，构造出一个反图</a:t>
            </a:r>
            <a:r>
              <a:rPr sz="2000" dirty="0">
                <a:solidFill>
                  <a:schemeClr val="tx1">
                    <a:lumMod val="75000"/>
                    <a:lumOff val="25000"/>
                  </a:schemeClr>
                </a:solidFill>
                <a:sym typeface="Times New Roman" panose="02020603050405020304" pitchFamily="18" charset="0"/>
              </a:rPr>
              <a:t>G’</a:t>
            </a:r>
            <a:r>
              <a:rPr sz="2000" dirty="0">
                <a:solidFill>
                  <a:schemeClr val="tx1">
                    <a:lumMod val="75000"/>
                    <a:lumOff val="25000"/>
                  </a:schemeClr>
                </a:solidFill>
                <a:sym typeface="宋体" panose="02010600030101010101" pitchFamily="2" charset="-122"/>
              </a:rPr>
              <a:t>。然后按照退出顺序的逆序对反图进行第二次</a:t>
            </a:r>
            <a:r>
              <a:rPr sz="2000" dirty="0">
                <a:solidFill>
                  <a:schemeClr val="tx1">
                    <a:lumMod val="75000"/>
                    <a:lumOff val="25000"/>
                  </a:schemeClr>
                </a:solidFill>
                <a:sym typeface="Times New Roman" panose="02020603050405020304" pitchFamily="18" charset="0"/>
              </a:rPr>
              <a:t>DFS</a:t>
            </a:r>
            <a:r>
              <a:rPr sz="2000" dirty="0">
                <a:solidFill>
                  <a:schemeClr val="tx1">
                    <a:lumMod val="75000"/>
                    <a:lumOff val="25000"/>
                  </a:schemeClr>
                </a:solidFill>
                <a:sym typeface="宋体" panose="02010600030101010101" pitchFamily="2" charset="-122"/>
              </a:rPr>
              <a:t>遍历。我们按</a:t>
            </a:r>
            <a:r>
              <a:rPr sz="2000" dirty="0">
                <a:solidFill>
                  <a:schemeClr val="tx1">
                    <a:lumMod val="75000"/>
                    <a:lumOff val="25000"/>
                  </a:schemeClr>
                </a:solidFill>
                <a:sym typeface="Times New Roman" panose="02020603050405020304" pitchFamily="18" charset="0"/>
              </a:rPr>
              <a:t>1</a:t>
            </a:r>
            <a:r>
              <a:rPr sz="2000" dirty="0">
                <a:solidFill>
                  <a:schemeClr val="tx1">
                    <a:lumMod val="75000"/>
                    <a:lumOff val="25000"/>
                  </a:schemeClr>
                </a:solidFill>
                <a:sym typeface="宋体" panose="02010600030101010101" pitchFamily="2" charset="-122"/>
              </a:rPr>
              <a:t>、</a:t>
            </a:r>
            <a:r>
              <a:rPr sz="2000" dirty="0">
                <a:solidFill>
                  <a:schemeClr val="tx1">
                    <a:lumMod val="75000"/>
                    <a:lumOff val="25000"/>
                  </a:schemeClr>
                </a:solidFill>
                <a:sym typeface="Times New Roman" panose="02020603050405020304" pitchFamily="18" charset="0"/>
              </a:rPr>
              <a:t>4</a:t>
            </a:r>
            <a:r>
              <a:rPr sz="2000" dirty="0">
                <a:solidFill>
                  <a:schemeClr val="tx1">
                    <a:lumMod val="75000"/>
                    <a:lumOff val="25000"/>
                  </a:schemeClr>
                </a:solidFill>
                <a:sym typeface="宋体" panose="02010600030101010101" pitchFamily="2" charset="-122"/>
              </a:rPr>
              <a:t>、</a:t>
            </a:r>
            <a:r>
              <a:rPr sz="2000" dirty="0">
                <a:solidFill>
                  <a:schemeClr val="tx1">
                    <a:lumMod val="75000"/>
                    <a:lumOff val="25000"/>
                  </a:schemeClr>
                </a:solidFill>
                <a:sym typeface="Times New Roman" panose="02020603050405020304" pitchFamily="18" charset="0"/>
              </a:rPr>
              <a:t>2</a:t>
            </a:r>
            <a:r>
              <a:rPr sz="2000" dirty="0">
                <a:solidFill>
                  <a:schemeClr val="tx1">
                    <a:lumMod val="75000"/>
                    <a:lumOff val="25000"/>
                  </a:schemeClr>
                </a:solidFill>
                <a:sym typeface="宋体" panose="02010600030101010101" pitchFamily="2" charset="-122"/>
              </a:rPr>
              <a:t>、</a:t>
            </a:r>
            <a:r>
              <a:rPr sz="2000" dirty="0">
                <a:solidFill>
                  <a:schemeClr val="tx1">
                    <a:lumMod val="75000"/>
                    <a:lumOff val="25000"/>
                  </a:schemeClr>
                </a:solidFill>
                <a:sym typeface="Times New Roman" panose="02020603050405020304" pitchFamily="18" charset="0"/>
              </a:rPr>
              <a:t>3</a:t>
            </a:r>
            <a:r>
              <a:rPr sz="2000" dirty="0">
                <a:solidFill>
                  <a:schemeClr val="tx1">
                    <a:lumMod val="75000"/>
                    <a:lumOff val="25000"/>
                  </a:schemeClr>
                </a:solidFill>
                <a:sym typeface="宋体" panose="02010600030101010101" pitchFamily="2" charset="-122"/>
              </a:rPr>
              <a:t>、</a:t>
            </a:r>
            <a:r>
              <a:rPr sz="2000" dirty="0">
                <a:solidFill>
                  <a:schemeClr val="tx1">
                    <a:lumMod val="75000"/>
                    <a:lumOff val="25000"/>
                  </a:schemeClr>
                </a:solidFill>
                <a:sym typeface="Times New Roman" panose="02020603050405020304" pitchFamily="18" charset="0"/>
              </a:rPr>
              <a:t>5</a:t>
            </a:r>
            <a:r>
              <a:rPr sz="2000" dirty="0">
                <a:solidFill>
                  <a:schemeClr val="tx1">
                    <a:lumMod val="75000"/>
                    <a:lumOff val="25000"/>
                  </a:schemeClr>
                </a:solidFill>
                <a:sym typeface="宋体" panose="02010600030101010101" pitchFamily="2" charset="-122"/>
              </a:rPr>
              <a:t>的逆序第二次</a:t>
            </a:r>
            <a:r>
              <a:rPr sz="2000" dirty="0">
                <a:solidFill>
                  <a:schemeClr val="tx1">
                    <a:lumMod val="75000"/>
                    <a:lumOff val="25000"/>
                  </a:schemeClr>
                </a:solidFill>
                <a:sym typeface="Times New Roman" panose="02020603050405020304" pitchFamily="18" charset="0"/>
              </a:rPr>
              <a:t>DFS</a:t>
            </a:r>
            <a:r>
              <a:rPr sz="2000" dirty="0">
                <a:solidFill>
                  <a:schemeClr val="tx1">
                    <a:lumMod val="75000"/>
                    <a:lumOff val="25000"/>
                  </a:schemeClr>
                </a:solidFill>
                <a:sym typeface="宋体" panose="02010600030101010101" pitchFamily="2" charset="-122"/>
              </a:rPr>
              <a:t>遍历：</a:t>
            </a:r>
            <a:endParaRPr sz="2000" dirty="0">
              <a:solidFill>
                <a:schemeClr val="tx1">
                  <a:lumMod val="75000"/>
                  <a:lumOff val="25000"/>
                </a:schemeClr>
              </a:solidFill>
              <a:sym typeface="+mn-ea"/>
            </a:endParaRPr>
          </a:p>
        </p:txBody>
      </p:sp>
      <p:sp>
        <p:nvSpPr>
          <p:cNvPr id="7" name="副标题 2"/>
          <p:cNvSpPr>
            <a:spLocks noGrp="1"/>
          </p:cNvSpPr>
          <p:nvPr/>
        </p:nvSpPr>
        <p:spPr>
          <a:xfrm>
            <a:off x="1034645" y="5065184"/>
            <a:ext cx="10437707" cy="763693"/>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algn="l">
              <a:spcBef>
                <a:spcPts val="0"/>
              </a:spcBef>
            </a:pPr>
            <a:r>
              <a:rPr sz="2000" dirty="0">
                <a:solidFill>
                  <a:schemeClr val="tx1">
                    <a:lumMod val="75000"/>
                    <a:lumOff val="25000"/>
                  </a:schemeClr>
                </a:solidFill>
                <a:sym typeface="宋体" panose="02010600030101010101" pitchFamily="2" charset="-122"/>
              </a:rPr>
              <a:t>每次遍历得到的那些点即属于同一个强连通分量。</a:t>
            </a:r>
            <a:r>
              <a:rPr sz="2000" dirty="0">
                <a:solidFill>
                  <a:schemeClr val="tx1">
                    <a:lumMod val="75000"/>
                    <a:lumOff val="25000"/>
                  </a:schemeClr>
                </a:solidFill>
                <a:sym typeface="Times New Roman" panose="02020603050405020304" pitchFamily="18" charset="0"/>
              </a:rPr>
              <a:t>1</a:t>
            </a:r>
            <a:r>
              <a:rPr sz="2000" dirty="0">
                <a:solidFill>
                  <a:schemeClr val="tx1">
                    <a:lumMod val="75000"/>
                    <a:lumOff val="25000"/>
                  </a:schemeClr>
                </a:solidFill>
                <a:sym typeface="宋体" panose="02010600030101010101" pitchFamily="2" charset="-122"/>
              </a:rPr>
              <a:t>、</a:t>
            </a:r>
            <a:r>
              <a:rPr sz="2000" dirty="0">
                <a:solidFill>
                  <a:schemeClr val="tx1">
                    <a:lumMod val="75000"/>
                    <a:lumOff val="25000"/>
                  </a:schemeClr>
                </a:solidFill>
                <a:sym typeface="Times New Roman" panose="02020603050405020304" pitchFamily="18" charset="0"/>
              </a:rPr>
              <a:t>4</a:t>
            </a:r>
            <a:r>
              <a:rPr sz="2000" dirty="0">
                <a:solidFill>
                  <a:schemeClr val="tx1">
                    <a:lumMod val="75000"/>
                    <a:lumOff val="25000"/>
                  </a:schemeClr>
                </a:solidFill>
                <a:sym typeface="宋体" panose="02010600030101010101" pitchFamily="2" charset="-122"/>
              </a:rPr>
              <a:t>属于同一个强连通分量，</a:t>
            </a:r>
            <a:r>
              <a:rPr sz="2000" dirty="0">
                <a:solidFill>
                  <a:schemeClr val="tx1">
                    <a:lumMod val="75000"/>
                    <a:lumOff val="25000"/>
                  </a:schemeClr>
                </a:solidFill>
                <a:sym typeface="Times New Roman" panose="02020603050405020304" pitchFamily="18" charset="0"/>
              </a:rPr>
              <a:t>2</a:t>
            </a:r>
            <a:r>
              <a:rPr sz="2000" dirty="0">
                <a:solidFill>
                  <a:schemeClr val="tx1">
                    <a:lumMod val="75000"/>
                    <a:lumOff val="25000"/>
                  </a:schemeClr>
                </a:solidFill>
                <a:sym typeface="宋体" panose="02010600030101010101" pitchFamily="2" charset="-122"/>
              </a:rPr>
              <a:t>、</a:t>
            </a:r>
            <a:r>
              <a:rPr sz="2000" dirty="0">
                <a:solidFill>
                  <a:schemeClr val="tx1">
                    <a:lumMod val="75000"/>
                    <a:lumOff val="25000"/>
                  </a:schemeClr>
                </a:solidFill>
                <a:sym typeface="Times New Roman" panose="02020603050405020304" pitchFamily="18" charset="0"/>
              </a:rPr>
              <a:t>3</a:t>
            </a:r>
            <a:r>
              <a:rPr sz="2000" dirty="0">
                <a:solidFill>
                  <a:schemeClr val="tx1">
                    <a:lumMod val="75000"/>
                    <a:lumOff val="25000"/>
                  </a:schemeClr>
                </a:solidFill>
                <a:sym typeface="宋体" panose="02010600030101010101" pitchFamily="2" charset="-122"/>
              </a:rPr>
              <a:t>、</a:t>
            </a:r>
            <a:r>
              <a:rPr sz="2000" dirty="0">
                <a:solidFill>
                  <a:schemeClr val="tx1">
                    <a:lumMod val="75000"/>
                    <a:lumOff val="25000"/>
                  </a:schemeClr>
                </a:solidFill>
                <a:sym typeface="Times New Roman" panose="02020603050405020304" pitchFamily="18" charset="0"/>
              </a:rPr>
              <a:t>5</a:t>
            </a:r>
            <a:r>
              <a:rPr sz="2000" dirty="0">
                <a:solidFill>
                  <a:schemeClr val="tx1">
                    <a:lumMod val="75000"/>
                    <a:lumOff val="25000"/>
                  </a:schemeClr>
                </a:solidFill>
                <a:sym typeface="宋体" panose="02010600030101010101" pitchFamily="2" charset="-122"/>
              </a:rPr>
              <a:t>属于另一个强连通分量。</a:t>
            </a:r>
            <a:endParaRPr sz="2000" dirty="0">
              <a:solidFill>
                <a:schemeClr val="tx1">
                  <a:lumMod val="75000"/>
                  <a:lumOff val="25000"/>
                </a:schemeClr>
              </a:solidFill>
              <a:sym typeface="+mn-ea"/>
            </a:endParaRPr>
          </a:p>
        </p:txBody>
      </p:sp>
      <p:sp>
        <p:nvSpPr>
          <p:cNvPr id="8" name="副标题 2"/>
          <p:cNvSpPr>
            <a:spLocks noGrp="1"/>
          </p:cNvSpPr>
          <p:nvPr/>
        </p:nvSpPr>
        <p:spPr>
          <a:xfrm>
            <a:off x="1104593" y="3758220"/>
            <a:ext cx="10437707" cy="506307"/>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algn="l">
              <a:spcBef>
                <a:spcPts val="0"/>
              </a:spcBef>
            </a:pPr>
            <a:r>
              <a:rPr sz="2000" dirty="0">
                <a:solidFill>
                  <a:schemeClr val="tx1">
                    <a:lumMod val="75000"/>
                    <a:lumOff val="25000"/>
                  </a:schemeClr>
                </a:solidFill>
                <a:sym typeface="宋体" panose="02010600030101010101" pitchFamily="2" charset="-122"/>
              </a:rPr>
              <a:t>访问过程如下：</a:t>
            </a:r>
            <a:endParaRPr sz="2000" dirty="0">
              <a:solidFill>
                <a:schemeClr val="tx1">
                  <a:lumMod val="75000"/>
                  <a:lumOff val="25000"/>
                </a:schemeClr>
              </a:solidFill>
              <a:sym typeface="+mn-ea"/>
            </a:endParaRPr>
          </a:p>
        </p:txBody>
      </p:sp>
      <p:pic>
        <p:nvPicPr>
          <p:cNvPr id="4" name="图片 3">
            <a:extLst>
              <a:ext uri="{FF2B5EF4-FFF2-40B4-BE49-F238E27FC236}">
                <a16:creationId xmlns:a16="http://schemas.microsoft.com/office/drawing/2014/main" id="{A31FAEF2-6B14-40C9-A708-8CA02515E7F0}"/>
              </a:ext>
            </a:extLst>
          </p:cNvPr>
          <p:cNvPicPr>
            <a:picLocks noChangeAspect="1"/>
          </p:cNvPicPr>
          <p:nvPr/>
        </p:nvPicPr>
        <p:blipFill>
          <a:blip r:embed="rId2"/>
          <a:stretch>
            <a:fillRect/>
          </a:stretch>
        </p:blipFill>
        <p:spPr>
          <a:xfrm>
            <a:off x="3658037" y="1792817"/>
            <a:ext cx="4038166" cy="2105089"/>
          </a:xfrm>
          <a:prstGeom prst="rect">
            <a:avLst/>
          </a:prstGeom>
        </p:spPr>
      </p:pic>
      <p:graphicFrame>
        <p:nvGraphicFramePr>
          <p:cNvPr id="5" name="表格 8">
            <a:extLst>
              <a:ext uri="{FF2B5EF4-FFF2-40B4-BE49-F238E27FC236}">
                <a16:creationId xmlns:a16="http://schemas.microsoft.com/office/drawing/2014/main" id="{7EE81FEC-E9D8-4EA9-84C9-6FAA823A3659}"/>
              </a:ext>
            </a:extLst>
          </p:cNvPr>
          <p:cNvGraphicFramePr>
            <a:graphicFrameLocks noGrp="1"/>
          </p:cNvGraphicFramePr>
          <p:nvPr>
            <p:extLst>
              <p:ext uri="{D42A27DB-BD31-4B8C-83A1-F6EECF244321}">
                <p14:modId xmlns:p14="http://schemas.microsoft.com/office/powerpoint/2010/main" val="204649773"/>
              </p:ext>
            </p:extLst>
          </p:nvPr>
        </p:nvGraphicFramePr>
        <p:xfrm>
          <a:off x="1761839" y="4319997"/>
          <a:ext cx="5851237" cy="390709"/>
        </p:xfrm>
        <a:graphic>
          <a:graphicData uri="http://schemas.openxmlformats.org/drawingml/2006/table">
            <a:tbl>
              <a:tblPr firstRow="1" bandRow="1">
                <a:tableStyleId>{5C22544A-7EE6-4342-B048-85BDC9FD1C3A}</a:tableStyleId>
              </a:tblPr>
              <a:tblGrid>
                <a:gridCol w="835891">
                  <a:extLst>
                    <a:ext uri="{9D8B030D-6E8A-4147-A177-3AD203B41FA5}">
                      <a16:colId xmlns:a16="http://schemas.microsoft.com/office/drawing/2014/main" val="442861736"/>
                    </a:ext>
                  </a:extLst>
                </a:gridCol>
                <a:gridCol w="835891">
                  <a:extLst>
                    <a:ext uri="{9D8B030D-6E8A-4147-A177-3AD203B41FA5}">
                      <a16:colId xmlns:a16="http://schemas.microsoft.com/office/drawing/2014/main" val="376207243"/>
                    </a:ext>
                  </a:extLst>
                </a:gridCol>
                <a:gridCol w="835891">
                  <a:extLst>
                    <a:ext uri="{9D8B030D-6E8A-4147-A177-3AD203B41FA5}">
                      <a16:colId xmlns:a16="http://schemas.microsoft.com/office/drawing/2014/main" val="1694074674"/>
                    </a:ext>
                  </a:extLst>
                </a:gridCol>
                <a:gridCol w="835891">
                  <a:extLst>
                    <a:ext uri="{9D8B030D-6E8A-4147-A177-3AD203B41FA5}">
                      <a16:colId xmlns:a16="http://schemas.microsoft.com/office/drawing/2014/main" val="3370011609"/>
                    </a:ext>
                  </a:extLst>
                </a:gridCol>
                <a:gridCol w="835891">
                  <a:extLst>
                    <a:ext uri="{9D8B030D-6E8A-4147-A177-3AD203B41FA5}">
                      <a16:colId xmlns:a16="http://schemas.microsoft.com/office/drawing/2014/main" val="3038965148"/>
                    </a:ext>
                  </a:extLst>
                </a:gridCol>
                <a:gridCol w="835891">
                  <a:extLst>
                    <a:ext uri="{9D8B030D-6E8A-4147-A177-3AD203B41FA5}">
                      <a16:colId xmlns:a16="http://schemas.microsoft.com/office/drawing/2014/main" val="4182584999"/>
                    </a:ext>
                  </a:extLst>
                </a:gridCol>
                <a:gridCol w="835891">
                  <a:extLst>
                    <a:ext uri="{9D8B030D-6E8A-4147-A177-3AD203B41FA5}">
                      <a16:colId xmlns:a16="http://schemas.microsoft.com/office/drawing/2014/main" val="2614930771"/>
                    </a:ext>
                  </a:extLst>
                </a:gridCol>
              </a:tblGrid>
              <a:tr h="390709">
                <a:tc>
                  <a:txBody>
                    <a:bodyPr/>
                    <a:lstStyle/>
                    <a:p>
                      <a:pPr algn="ctr"/>
                      <a:r>
                        <a:rPr lang="en-US" altLang="zh-CN"/>
                        <a:t>1</a:t>
                      </a:r>
                      <a:endParaRPr lang="zh-CN" altLang="en-US"/>
                    </a:p>
                  </a:txBody>
                  <a:tcPr/>
                </a:tc>
                <a:tc>
                  <a:txBody>
                    <a:bodyPr/>
                    <a:lstStyle/>
                    <a:p>
                      <a:pPr algn="ctr"/>
                      <a:r>
                        <a:rPr lang="en-US" altLang="zh-CN"/>
                        <a:t>4</a:t>
                      </a:r>
                      <a:endParaRPr lang="zh-CN" altLang="en-US"/>
                    </a:p>
                  </a:txBody>
                  <a:tcPr/>
                </a:tc>
                <a:tc>
                  <a:txBody>
                    <a:bodyPr/>
                    <a:lstStyle/>
                    <a:p>
                      <a:pPr algn="ctr"/>
                      <a:r>
                        <a:rPr lang="zh-CN" altLang="en-US"/>
                        <a:t>退出</a:t>
                      </a:r>
                    </a:p>
                  </a:txBody>
                  <a:tcPr/>
                </a:tc>
                <a:tc>
                  <a:txBody>
                    <a:bodyPr/>
                    <a:lstStyle/>
                    <a:p>
                      <a:pPr algn="ctr"/>
                      <a:r>
                        <a:rPr lang="en-US" altLang="zh-CN"/>
                        <a:t>2</a:t>
                      </a:r>
                      <a:endParaRPr lang="zh-CN" altLang="en-US"/>
                    </a:p>
                  </a:txBody>
                  <a:tcPr/>
                </a:tc>
                <a:tc>
                  <a:txBody>
                    <a:bodyPr/>
                    <a:lstStyle/>
                    <a:p>
                      <a:pPr algn="ctr"/>
                      <a:r>
                        <a:rPr lang="en-US" altLang="zh-CN"/>
                        <a:t>5</a:t>
                      </a:r>
                      <a:endParaRPr lang="zh-CN" altLang="en-US"/>
                    </a:p>
                  </a:txBody>
                  <a:tcPr/>
                </a:tc>
                <a:tc>
                  <a:txBody>
                    <a:bodyPr/>
                    <a:lstStyle/>
                    <a:p>
                      <a:pPr algn="ctr"/>
                      <a:r>
                        <a:rPr lang="en-US" altLang="zh-CN"/>
                        <a:t>3</a:t>
                      </a:r>
                      <a:endParaRPr lang="zh-CN" altLang="en-US"/>
                    </a:p>
                  </a:txBody>
                  <a:tcPr/>
                </a:tc>
                <a:tc>
                  <a:txBody>
                    <a:bodyPr/>
                    <a:lstStyle/>
                    <a:p>
                      <a:pPr algn="ctr"/>
                      <a:r>
                        <a:rPr lang="zh-CN" altLang="en-US"/>
                        <a:t>退出</a:t>
                      </a:r>
                    </a:p>
                  </a:txBody>
                  <a:tcPr/>
                </a:tc>
                <a:extLst>
                  <a:ext uri="{0D108BD9-81ED-4DB2-BD59-A6C34878D82A}">
                    <a16:rowId xmlns:a16="http://schemas.microsoft.com/office/drawing/2014/main" val="56584309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513464" y="937645"/>
            <a:ext cx="11034299" cy="4762500"/>
          </a:xfrm>
        </p:spPr>
        <p:txBody>
          <a:bodyPr>
            <a:noAutofit/>
          </a:bodyPr>
          <a:lstStyle/>
          <a:p>
            <a:pPr algn="l"/>
            <a:r>
              <a:rPr lang="zh-CN" altLang="en-US">
                <a:solidFill>
                  <a:schemeClr val="tx1">
                    <a:lumMod val="75000"/>
                    <a:lumOff val="25000"/>
                  </a:schemeClr>
                </a:solidFill>
                <a:sym typeface="+mn-ea"/>
              </a:rPr>
              <a:t>在</a:t>
            </a:r>
            <a:r>
              <a:rPr lang="en-US" altLang="zh-CN" dirty="0">
                <a:solidFill>
                  <a:schemeClr val="tx1">
                    <a:lumMod val="75000"/>
                    <a:lumOff val="25000"/>
                  </a:schemeClr>
                </a:solidFill>
                <a:sym typeface="+mn-ea"/>
              </a:rPr>
              <a:t>FJOI2010</a:t>
            </a:r>
            <a:r>
              <a:rPr lang="zh-CN" altLang="en-US" dirty="0">
                <a:solidFill>
                  <a:schemeClr val="tx1">
                    <a:lumMod val="75000"/>
                    <a:lumOff val="25000"/>
                  </a:schemeClr>
                </a:solidFill>
                <a:sym typeface="+mn-ea"/>
              </a:rPr>
              <a:t>夏令营快要结束的时候，很多营员提出来要把整个夏令营期间的资料刻录成一张光盘给大家，以便大家回去后继续学习。组委会觉得这个主意不错！可是组委会一时没有足够的空光盘，没法保证每个人都能拿到刻录上资料的光盘，怎么办呢？！</a:t>
            </a:r>
          </a:p>
          <a:p>
            <a:pPr algn="l"/>
            <a:r>
              <a:rPr lang="en-US" altLang="zh-CN" dirty="0">
                <a:solidFill>
                  <a:schemeClr val="tx1">
                    <a:lumMod val="75000"/>
                    <a:lumOff val="25000"/>
                  </a:schemeClr>
                </a:solidFill>
                <a:sym typeface="+mn-ea"/>
              </a:rPr>
              <a:t>DYJ</a:t>
            </a:r>
            <a:r>
              <a:rPr lang="zh-CN" altLang="en-US" dirty="0">
                <a:solidFill>
                  <a:schemeClr val="tx1">
                    <a:lumMod val="75000"/>
                    <a:lumOff val="25000"/>
                  </a:schemeClr>
                </a:solidFill>
                <a:sym typeface="+mn-ea"/>
              </a:rPr>
              <a:t>分析了一下所有营员的地域关系，发现有些营员是一个城市的，其实他们只需要一张就可以了，因为一个人拿到光盘后，其他人可以带着</a:t>
            </a:r>
            <a:r>
              <a:rPr lang="en-US" altLang="zh-CN" dirty="0">
                <a:solidFill>
                  <a:schemeClr val="tx1">
                    <a:lumMod val="75000"/>
                    <a:lumOff val="25000"/>
                  </a:schemeClr>
                </a:solidFill>
                <a:sym typeface="+mn-ea"/>
              </a:rPr>
              <a:t>U</a:t>
            </a:r>
            <a:r>
              <a:rPr lang="zh-CN" altLang="en-US" dirty="0">
                <a:solidFill>
                  <a:schemeClr val="tx1">
                    <a:lumMod val="75000"/>
                    <a:lumOff val="25000"/>
                  </a:schemeClr>
                </a:solidFill>
                <a:sym typeface="+mn-ea"/>
              </a:rPr>
              <a:t>盘之类的东西去拷贝啊！</a:t>
            </a:r>
          </a:p>
          <a:p>
            <a:pPr algn="l"/>
            <a:r>
              <a:rPr lang="zh-CN" altLang="en-US" dirty="0">
                <a:solidFill>
                  <a:schemeClr val="tx1">
                    <a:lumMod val="75000"/>
                    <a:lumOff val="25000"/>
                  </a:schemeClr>
                </a:solidFill>
                <a:sym typeface="+mn-ea"/>
              </a:rPr>
              <a:t>他们愿意某一些人到他那儿拷贝资料，当然也可能不愿意让另外一些人到他那儿拷贝资料，这与我们</a:t>
            </a:r>
            <a:r>
              <a:rPr lang="en-US" altLang="zh-CN" dirty="0">
                <a:solidFill>
                  <a:schemeClr val="tx1">
                    <a:lumMod val="75000"/>
                    <a:lumOff val="25000"/>
                  </a:schemeClr>
                </a:solidFill>
                <a:sym typeface="+mn-ea"/>
              </a:rPr>
              <a:t>FJOI</a:t>
            </a:r>
            <a:r>
              <a:rPr lang="zh-CN" altLang="en-US" dirty="0">
                <a:solidFill>
                  <a:schemeClr val="tx1">
                    <a:lumMod val="75000"/>
                    <a:lumOff val="25000"/>
                  </a:schemeClr>
                </a:solidFill>
                <a:sym typeface="+mn-ea"/>
              </a:rPr>
              <a:t>宣扬的团队合作精神格格不入！！！</a:t>
            </a:r>
          </a:p>
          <a:p>
            <a:pPr algn="l"/>
            <a:r>
              <a:rPr lang="zh-CN" altLang="en-US" dirty="0">
                <a:solidFill>
                  <a:schemeClr val="tx1">
                    <a:lumMod val="75000"/>
                    <a:lumOff val="25000"/>
                  </a:schemeClr>
                </a:solidFill>
                <a:sym typeface="+mn-ea"/>
              </a:rPr>
              <a:t>现在假设总共有</a:t>
            </a:r>
            <a:r>
              <a:rPr lang="en-US" altLang="zh-CN" dirty="0">
                <a:solidFill>
                  <a:schemeClr val="tx1">
                    <a:lumMod val="75000"/>
                    <a:lumOff val="25000"/>
                  </a:schemeClr>
                </a:solidFill>
                <a:sym typeface="+mn-ea"/>
              </a:rPr>
              <a:t>N</a:t>
            </a:r>
            <a:r>
              <a:rPr lang="zh-CN" altLang="en-US" dirty="0">
                <a:solidFill>
                  <a:schemeClr val="tx1">
                    <a:lumMod val="75000"/>
                    <a:lumOff val="25000"/>
                  </a:schemeClr>
                </a:solidFill>
                <a:sym typeface="+mn-ea"/>
              </a:rPr>
              <a:t>个营员（</a:t>
            </a:r>
            <a:r>
              <a:rPr lang="en-US" altLang="zh-CN" dirty="0">
                <a:solidFill>
                  <a:schemeClr val="tx1">
                    <a:lumMod val="75000"/>
                    <a:lumOff val="25000"/>
                  </a:schemeClr>
                </a:solidFill>
                <a:sym typeface="+mn-ea"/>
              </a:rPr>
              <a:t>2≤N≤200</a:t>
            </a:r>
            <a:r>
              <a:rPr lang="zh-CN" altLang="en-US" dirty="0">
                <a:solidFill>
                  <a:schemeClr val="tx1">
                    <a:lumMod val="75000"/>
                    <a:lumOff val="25000"/>
                  </a:schemeClr>
                </a:solidFill>
                <a:sym typeface="+mn-ea"/>
              </a:rPr>
              <a:t>），每个营员的编号为</a:t>
            </a:r>
            <a:r>
              <a:rPr lang="en-US" altLang="zh-CN" dirty="0">
                <a:solidFill>
                  <a:schemeClr val="tx1">
                    <a:lumMod val="75000"/>
                    <a:lumOff val="25000"/>
                  </a:schemeClr>
                </a:solidFill>
                <a:sym typeface="+mn-ea"/>
              </a:rPr>
              <a:t>1~N</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DYJ</a:t>
            </a:r>
            <a:r>
              <a:rPr lang="zh-CN" altLang="en-US" dirty="0">
                <a:solidFill>
                  <a:schemeClr val="tx1">
                    <a:lumMod val="75000"/>
                    <a:lumOff val="25000"/>
                  </a:schemeClr>
                </a:solidFill>
                <a:sym typeface="+mn-ea"/>
              </a:rPr>
              <a:t>给每个人发了一张调查表，让每个营员填上自己愿意让哪些人到他那儿拷贝资料。当然，如果</a:t>
            </a:r>
            <a:r>
              <a:rPr lang="en-US" altLang="zh-CN" dirty="0">
                <a:solidFill>
                  <a:schemeClr val="tx1">
                    <a:lumMod val="75000"/>
                    <a:lumOff val="25000"/>
                  </a:schemeClr>
                </a:solidFill>
                <a:sym typeface="+mn-ea"/>
              </a:rPr>
              <a:t>A</a:t>
            </a:r>
            <a:r>
              <a:rPr lang="zh-CN" altLang="en-US" dirty="0">
                <a:solidFill>
                  <a:schemeClr val="tx1">
                    <a:lumMod val="75000"/>
                    <a:lumOff val="25000"/>
                  </a:schemeClr>
                </a:solidFill>
                <a:sym typeface="+mn-ea"/>
              </a:rPr>
              <a:t>愿意把资料拷贝给</a:t>
            </a:r>
            <a:r>
              <a:rPr lang="en-US" altLang="zh-CN" dirty="0">
                <a:solidFill>
                  <a:schemeClr val="tx1">
                    <a:lumMod val="75000"/>
                    <a:lumOff val="25000"/>
                  </a:schemeClr>
                </a:solidFill>
                <a:sym typeface="+mn-ea"/>
              </a:rPr>
              <a:t>B</a:t>
            </a:r>
            <a:r>
              <a:rPr lang="zh-CN" altLang="en-US" dirty="0">
                <a:solidFill>
                  <a:schemeClr val="tx1">
                    <a:lumMod val="75000"/>
                    <a:lumOff val="25000"/>
                  </a:schemeClr>
                </a:solidFill>
                <a:sym typeface="+mn-ea"/>
              </a:rPr>
              <a:t>，而</a:t>
            </a:r>
            <a:r>
              <a:rPr lang="en-US" altLang="zh-CN" dirty="0">
                <a:solidFill>
                  <a:schemeClr val="tx1">
                    <a:lumMod val="75000"/>
                    <a:lumOff val="25000"/>
                  </a:schemeClr>
                </a:solidFill>
                <a:sym typeface="+mn-ea"/>
              </a:rPr>
              <a:t>B</a:t>
            </a:r>
            <a:r>
              <a:rPr lang="zh-CN" altLang="en-US" dirty="0">
                <a:solidFill>
                  <a:schemeClr val="tx1">
                    <a:lumMod val="75000"/>
                    <a:lumOff val="25000"/>
                  </a:schemeClr>
                </a:solidFill>
                <a:sym typeface="+mn-ea"/>
              </a:rPr>
              <a:t>又愿意把资料拷贝给</a:t>
            </a:r>
            <a:r>
              <a:rPr lang="en-US" altLang="zh-CN" dirty="0">
                <a:solidFill>
                  <a:schemeClr val="tx1">
                    <a:lumMod val="75000"/>
                    <a:lumOff val="25000"/>
                  </a:schemeClr>
                </a:solidFill>
                <a:sym typeface="+mn-ea"/>
              </a:rPr>
              <a:t>C</a:t>
            </a:r>
            <a:r>
              <a:rPr lang="zh-CN" altLang="en-US" dirty="0">
                <a:solidFill>
                  <a:schemeClr val="tx1">
                    <a:lumMod val="75000"/>
                    <a:lumOff val="25000"/>
                  </a:schemeClr>
                </a:solidFill>
                <a:sym typeface="+mn-ea"/>
              </a:rPr>
              <a:t>，则一旦</a:t>
            </a:r>
            <a:r>
              <a:rPr lang="en-US" altLang="zh-CN" dirty="0">
                <a:solidFill>
                  <a:schemeClr val="tx1">
                    <a:lumMod val="75000"/>
                    <a:lumOff val="25000"/>
                  </a:schemeClr>
                </a:solidFill>
                <a:sym typeface="+mn-ea"/>
              </a:rPr>
              <a:t>A</a:t>
            </a:r>
            <a:r>
              <a:rPr lang="zh-CN" altLang="en-US" dirty="0">
                <a:solidFill>
                  <a:schemeClr val="tx1">
                    <a:lumMod val="75000"/>
                    <a:lumOff val="25000"/>
                  </a:schemeClr>
                </a:solidFill>
                <a:sym typeface="+mn-ea"/>
              </a:rPr>
              <a:t>获得了资料，则</a:t>
            </a:r>
            <a:r>
              <a:rPr lang="en-US" altLang="zh-CN" dirty="0">
                <a:solidFill>
                  <a:schemeClr val="tx1">
                    <a:lumMod val="75000"/>
                    <a:lumOff val="25000"/>
                  </a:schemeClr>
                </a:solidFill>
                <a:sym typeface="+mn-ea"/>
              </a:rPr>
              <a:t>B</a:t>
            </a:r>
            <a:r>
              <a:rPr lang="zh-CN" altLang="en-US" dirty="0">
                <a:solidFill>
                  <a:schemeClr val="tx1">
                    <a:lumMod val="75000"/>
                    <a:lumOff val="25000"/>
                  </a:schemeClr>
                </a:solidFill>
                <a:sym typeface="+mn-ea"/>
              </a:rPr>
              <a:t>，</a:t>
            </a:r>
            <a:r>
              <a:rPr lang="en-US" altLang="zh-CN" dirty="0">
                <a:solidFill>
                  <a:schemeClr val="tx1">
                    <a:lumMod val="75000"/>
                    <a:lumOff val="25000"/>
                  </a:schemeClr>
                </a:solidFill>
                <a:sym typeface="+mn-ea"/>
              </a:rPr>
              <a:t>C</a:t>
            </a:r>
            <a:r>
              <a:rPr lang="zh-CN" altLang="en-US" dirty="0">
                <a:solidFill>
                  <a:schemeClr val="tx1">
                    <a:lumMod val="75000"/>
                    <a:lumOff val="25000"/>
                  </a:schemeClr>
                </a:solidFill>
                <a:sym typeface="+mn-ea"/>
              </a:rPr>
              <a:t>都会获得资料。</a:t>
            </a:r>
          </a:p>
          <a:p>
            <a:pPr algn="l"/>
            <a:r>
              <a:rPr lang="zh-CN" altLang="en-US" dirty="0">
                <a:solidFill>
                  <a:schemeClr val="tx1">
                    <a:lumMod val="75000"/>
                    <a:lumOff val="25000"/>
                  </a:schemeClr>
                </a:solidFill>
                <a:sym typeface="+mn-ea"/>
              </a:rPr>
              <a:t>现在，请你编写一个程序，根据回收上来的调查表，帮助</a:t>
            </a:r>
            <a:r>
              <a:rPr lang="en-US" altLang="zh-CN" dirty="0">
                <a:solidFill>
                  <a:schemeClr val="tx1">
                    <a:lumMod val="75000"/>
                    <a:lumOff val="25000"/>
                  </a:schemeClr>
                </a:solidFill>
                <a:sym typeface="+mn-ea"/>
              </a:rPr>
              <a:t>DYJ</a:t>
            </a:r>
            <a:r>
              <a:rPr lang="zh-CN" altLang="en-US" dirty="0">
                <a:solidFill>
                  <a:schemeClr val="tx1">
                    <a:lumMod val="75000"/>
                    <a:lumOff val="25000"/>
                  </a:schemeClr>
                </a:solidFill>
                <a:sym typeface="+mn-ea"/>
              </a:rPr>
              <a:t>计算出组委会至少要刻录多少张光盘，才能保证所有营员回去后都能得到夏令营资料？</a:t>
            </a:r>
          </a:p>
          <a:p>
            <a:pPr algn="l"/>
            <a:endParaRPr lang="zh-CN" altLang="en-US" sz="2133" dirty="0">
              <a:solidFill>
                <a:schemeClr val="accent1">
                  <a:lumMod val="50000"/>
                </a:schemeClr>
              </a:solidFill>
              <a:sym typeface="+mn-ea"/>
            </a:endParaRPr>
          </a:p>
        </p:txBody>
      </p:sp>
      <p:sp>
        <p:nvSpPr>
          <p:cNvPr id="7" name="文本框 6">
            <a:extLst>
              <a:ext uri="{FF2B5EF4-FFF2-40B4-BE49-F238E27FC236}">
                <a16:creationId xmlns:a16="http://schemas.microsoft.com/office/drawing/2014/main" id="{B06CF65E-46E8-44C3-AB0F-AA1686E31CB6}"/>
              </a:ext>
            </a:extLst>
          </p:cNvPr>
          <p:cNvSpPr txBox="1"/>
          <p:nvPr/>
        </p:nvSpPr>
        <p:spPr>
          <a:xfrm>
            <a:off x="1655619" y="206632"/>
            <a:ext cx="6096000" cy="523220"/>
          </a:xfrm>
          <a:prstGeom prst="rect">
            <a:avLst/>
          </a:prstGeom>
          <a:noFill/>
        </p:spPr>
        <p:txBody>
          <a:bodyPr wrap="square">
            <a:spAutoFit/>
          </a:bodyPr>
          <a:lstStyle/>
          <a:p>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刻录光盘</a:t>
            </a:r>
            <a:r>
              <a:rPr lang="en-US" altLang="zh-CN" sz="2800" b="1" i="1">
                <a:ln w="22225">
                  <a:solidFill>
                    <a:schemeClr val="accent2"/>
                  </a:solidFill>
                  <a:prstDash val="solid"/>
                </a:ln>
                <a:solidFill>
                  <a:schemeClr val="accent2">
                    <a:lumMod val="40000"/>
                    <a:lumOff val="60000"/>
                  </a:schemeClr>
                </a:solidFill>
                <a:latin typeface="+mj-lt"/>
                <a:ea typeface="+mj-ea"/>
                <a:cs typeface="+mj-cs"/>
                <a:sym typeface="+mn-ea"/>
              </a:rPr>
              <a:t>(cdrom)</a:t>
            </a:r>
            <a:endParaRPr lang="en-US" altLang="zh-CN"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394853" y="884845"/>
            <a:ext cx="11291455" cy="5793740"/>
          </a:xfrm>
        </p:spPr>
        <p:txBody>
          <a:bodyPr>
            <a:noAutofit/>
          </a:bodyPr>
          <a:lstStyle/>
          <a:p>
            <a:pPr algn="l"/>
            <a:r>
              <a:rPr lang="en-US" altLang="zh-CN" sz="2200" dirty="0">
                <a:solidFill>
                  <a:schemeClr val="tx1">
                    <a:lumMod val="75000"/>
                    <a:lumOff val="25000"/>
                  </a:schemeClr>
                </a:solidFill>
                <a:sym typeface="+mn-ea"/>
              </a:rPr>
              <a:t>【</a:t>
            </a:r>
            <a:r>
              <a:rPr lang="zh-CN" altLang="en-US" sz="2200" dirty="0">
                <a:solidFill>
                  <a:schemeClr val="tx1">
                    <a:lumMod val="75000"/>
                    <a:lumOff val="25000"/>
                  </a:schemeClr>
                </a:solidFill>
                <a:sym typeface="+mn-ea"/>
              </a:rPr>
              <a:t>输入</a:t>
            </a:r>
            <a:r>
              <a:rPr lang="en-US" altLang="zh-CN" sz="2200" dirty="0">
                <a:solidFill>
                  <a:schemeClr val="tx1">
                    <a:lumMod val="75000"/>
                    <a:lumOff val="25000"/>
                  </a:schemeClr>
                </a:solidFill>
                <a:sym typeface="+mn-ea"/>
              </a:rPr>
              <a:t>】</a:t>
            </a:r>
          </a:p>
          <a:p>
            <a:pPr algn="l"/>
            <a:r>
              <a:rPr lang="zh-CN" altLang="en-US" sz="2200" dirty="0">
                <a:solidFill>
                  <a:schemeClr val="tx1">
                    <a:lumMod val="75000"/>
                    <a:lumOff val="25000"/>
                  </a:schemeClr>
                </a:solidFill>
                <a:sym typeface="+mn-ea"/>
              </a:rPr>
              <a:t>先是一个数</a:t>
            </a:r>
            <a:r>
              <a:rPr lang="en-US" altLang="zh-CN" sz="2200" dirty="0">
                <a:solidFill>
                  <a:schemeClr val="tx1">
                    <a:lumMod val="75000"/>
                    <a:lumOff val="25000"/>
                  </a:schemeClr>
                </a:solidFill>
                <a:sym typeface="+mn-ea"/>
              </a:rPr>
              <a:t>N</a:t>
            </a:r>
            <a:r>
              <a:rPr lang="zh-CN" altLang="en-US" sz="2200" dirty="0">
                <a:solidFill>
                  <a:schemeClr val="tx1">
                    <a:lumMod val="75000"/>
                    <a:lumOff val="25000"/>
                  </a:schemeClr>
                </a:solidFill>
                <a:sym typeface="+mn-ea"/>
              </a:rPr>
              <a:t>，接下来的</a:t>
            </a:r>
            <a:r>
              <a:rPr lang="en-US" altLang="zh-CN" sz="2200" dirty="0">
                <a:solidFill>
                  <a:schemeClr val="tx1">
                    <a:lumMod val="75000"/>
                    <a:lumOff val="25000"/>
                  </a:schemeClr>
                </a:solidFill>
                <a:sym typeface="+mn-ea"/>
              </a:rPr>
              <a:t>N</a:t>
            </a:r>
            <a:r>
              <a:rPr lang="zh-CN" altLang="en-US" sz="2200" dirty="0">
                <a:solidFill>
                  <a:schemeClr val="tx1">
                    <a:lumMod val="75000"/>
                    <a:lumOff val="25000"/>
                  </a:schemeClr>
                </a:solidFill>
                <a:sym typeface="+mn-ea"/>
              </a:rPr>
              <a:t>行，分别表示各个营员愿意把自己获得的资料拷贝给其他哪些营员。即输入数据的第</a:t>
            </a:r>
            <a:r>
              <a:rPr lang="en-US" altLang="zh-CN" sz="2200" dirty="0">
                <a:solidFill>
                  <a:schemeClr val="tx1">
                    <a:lumMod val="75000"/>
                    <a:lumOff val="25000"/>
                  </a:schemeClr>
                </a:solidFill>
                <a:sym typeface="+mn-ea"/>
              </a:rPr>
              <a:t>i+1</a:t>
            </a:r>
            <a:r>
              <a:rPr lang="zh-CN" altLang="en-US" sz="2200" dirty="0">
                <a:solidFill>
                  <a:schemeClr val="tx1">
                    <a:lumMod val="75000"/>
                    <a:lumOff val="25000"/>
                  </a:schemeClr>
                </a:solidFill>
                <a:sym typeface="+mn-ea"/>
              </a:rPr>
              <a:t>行表示第</a:t>
            </a:r>
            <a:r>
              <a:rPr lang="en-US" altLang="zh-CN" sz="2200" dirty="0">
                <a:solidFill>
                  <a:schemeClr val="tx1">
                    <a:lumMod val="75000"/>
                    <a:lumOff val="25000"/>
                  </a:schemeClr>
                </a:solidFill>
                <a:sym typeface="+mn-ea"/>
              </a:rPr>
              <a:t>i</a:t>
            </a:r>
            <a:r>
              <a:rPr lang="zh-CN" altLang="en-US" sz="2200" dirty="0">
                <a:solidFill>
                  <a:schemeClr val="tx1">
                    <a:lumMod val="75000"/>
                    <a:lumOff val="25000"/>
                  </a:schemeClr>
                </a:solidFill>
                <a:sym typeface="+mn-ea"/>
              </a:rPr>
              <a:t>个营员愿意把资料拷贝给那些营员的编号，以一个</a:t>
            </a:r>
            <a:r>
              <a:rPr lang="en-US" altLang="zh-CN" sz="2200" dirty="0">
                <a:solidFill>
                  <a:schemeClr val="tx1">
                    <a:lumMod val="75000"/>
                    <a:lumOff val="25000"/>
                  </a:schemeClr>
                </a:solidFill>
                <a:sym typeface="+mn-ea"/>
              </a:rPr>
              <a:t>0</a:t>
            </a:r>
            <a:r>
              <a:rPr lang="zh-CN" altLang="en-US" sz="2200" dirty="0">
                <a:solidFill>
                  <a:schemeClr val="tx1">
                    <a:lumMod val="75000"/>
                    <a:lumOff val="25000"/>
                  </a:schemeClr>
                </a:solidFill>
                <a:sym typeface="+mn-ea"/>
              </a:rPr>
              <a:t>结束。如果一个营员不愿意拷贝资料给任何人，则相应的行只有</a:t>
            </a:r>
            <a:r>
              <a:rPr lang="en-US" altLang="zh-CN" sz="2200" dirty="0">
                <a:solidFill>
                  <a:schemeClr val="tx1">
                    <a:lumMod val="75000"/>
                    <a:lumOff val="25000"/>
                  </a:schemeClr>
                </a:solidFill>
                <a:sym typeface="+mn-ea"/>
              </a:rPr>
              <a:t>1</a:t>
            </a:r>
            <a:r>
              <a:rPr lang="zh-CN" altLang="en-US" sz="2200" dirty="0">
                <a:solidFill>
                  <a:schemeClr val="tx1">
                    <a:lumMod val="75000"/>
                    <a:lumOff val="25000"/>
                  </a:schemeClr>
                </a:solidFill>
                <a:sym typeface="+mn-ea"/>
              </a:rPr>
              <a:t>个</a:t>
            </a:r>
            <a:r>
              <a:rPr lang="en-US" altLang="zh-CN" sz="2200" dirty="0">
                <a:solidFill>
                  <a:schemeClr val="tx1">
                    <a:lumMod val="75000"/>
                    <a:lumOff val="25000"/>
                  </a:schemeClr>
                </a:solidFill>
                <a:sym typeface="+mn-ea"/>
              </a:rPr>
              <a:t>0</a:t>
            </a:r>
            <a:r>
              <a:rPr lang="zh-CN" altLang="en-US" sz="2200" dirty="0">
                <a:solidFill>
                  <a:schemeClr val="tx1">
                    <a:lumMod val="75000"/>
                    <a:lumOff val="25000"/>
                  </a:schemeClr>
                </a:solidFill>
                <a:sym typeface="+mn-ea"/>
              </a:rPr>
              <a:t>，一行中的若干数之间用一个空格隔开。</a:t>
            </a:r>
          </a:p>
          <a:p>
            <a:pPr algn="l"/>
            <a:r>
              <a:rPr lang="en-US" altLang="zh-CN" sz="2200" dirty="0">
                <a:solidFill>
                  <a:schemeClr val="tx1">
                    <a:lumMod val="75000"/>
                    <a:lumOff val="25000"/>
                  </a:schemeClr>
                </a:solidFill>
                <a:sym typeface="+mn-ea"/>
              </a:rPr>
              <a:t>【</a:t>
            </a:r>
            <a:r>
              <a:rPr lang="zh-CN" altLang="en-US" sz="2200" dirty="0">
                <a:solidFill>
                  <a:schemeClr val="tx1">
                    <a:lumMod val="75000"/>
                    <a:lumOff val="25000"/>
                  </a:schemeClr>
                </a:solidFill>
                <a:sym typeface="+mn-ea"/>
              </a:rPr>
              <a:t>输出</a:t>
            </a:r>
            <a:r>
              <a:rPr lang="en-US" altLang="zh-CN" sz="2200" dirty="0">
                <a:solidFill>
                  <a:schemeClr val="tx1">
                    <a:lumMod val="75000"/>
                    <a:lumOff val="25000"/>
                  </a:schemeClr>
                </a:solidFill>
                <a:sym typeface="+mn-ea"/>
              </a:rPr>
              <a:t>】</a:t>
            </a:r>
          </a:p>
          <a:p>
            <a:pPr algn="l"/>
            <a:r>
              <a:rPr lang="zh-CN" altLang="en-US" sz="2200" dirty="0">
                <a:solidFill>
                  <a:schemeClr val="tx1">
                    <a:lumMod val="75000"/>
                    <a:lumOff val="25000"/>
                  </a:schemeClr>
                </a:solidFill>
                <a:sym typeface="+mn-ea"/>
              </a:rPr>
              <a:t>一个正整数，表示最少要刻录的光盘数。</a:t>
            </a:r>
          </a:p>
          <a:p>
            <a:pPr algn="l"/>
            <a:r>
              <a:rPr lang="en-US" altLang="zh-CN" sz="2200" dirty="0">
                <a:solidFill>
                  <a:schemeClr val="tx1">
                    <a:lumMod val="75000"/>
                    <a:lumOff val="25000"/>
                  </a:schemeClr>
                </a:solidFill>
                <a:sym typeface="+mn-ea"/>
              </a:rPr>
              <a:t>【</a:t>
            </a:r>
            <a:r>
              <a:rPr lang="zh-CN" altLang="en-US" sz="2200" dirty="0">
                <a:solidFill>
                  <a:schemeClr val="tx1">
                    <a:lumMod val="75000"/>
                    <a:lumOff val="25000"/>
                  </a:schemeClr>
                </a:solidFill>
                <a:sym typeface="+mn-ea"/>
              </a:rPr>
              <a:t>输入样例</a:t>
            </a:r>
            <a:r>
              <a:rPr lang="en-US" altLang="zh-CN" sz="2200" dirty="0">
                <a:solidFill>
                  <a:schemeClr val="tx1">
                    <a:lumMod val="75000"/>
                    <a:lumOff val="25000"/>
                  </a:schemeClr>
                </a:solidFill>
                <a:sym typeface="+mn-ea"/>
              </a:rPr>
              <a:t>】</a:t>
            </a:r>
          </a:p>
          <a:p>
            <a:pPr algn="l"/>
            <a:r>
              <a:rPr lang="en-US" altLang="zh-CN" sz="2200" dirty="0">
                <a:solidFill>
                  <a:schemeClr val="tx1">
                    <a:lumMod val="75000"/>
                    <a:lumOff val="25000"/>
                  </a:schemeClr>
                </a:solidFill>
                <a:sym typeface="+mn-ea"/>
              </a:rPr>
              <a:t>5</a:t>
            </a:r>
          </a:p>
          <a:p>
            <a:pPr algn="l"/>
            <a:r>
              <a:rPr lang="en-US" altLang="zh-CN" sz="2200" dirty="0">
                <a:solidFill>
                  <a:schemeClr val="tx1">
                    <a:lumMod val="75000"/>
                    <a:lumOff val="25000"/>
                  </a:schemeClr>
                </a:solidFill>
                <a:sym typeface="+mn-ea"/>
              </a:rPr>
              <a:t>2 4 3 0</a:t>
            </a:r>
          </a:p>
          <a:p>
            <a:pPr algn="l"/>
            <a:r>
              <a:rPr lang="en-US" altLang="zh-CN" sz="2200" dirty="0">
                <a:solidFill>
                  <a:schemeClr val="tx1">
                    <a:lumMod val="75000"/>
                    <a:lumOff val="25000"/>
                  </a:schemeClr>
                </a:solidFill>
                <a:sym typeface="+mn-ea"/>
              </a:rPr>
              <a:t>4 5 0</a:t>
            </a:r>
          </a:p>
          <a:p>
            <a:pPr algn="l"/>
            <a:r>
              <a:rPr lang="en-US" altLang="zh-CN" sz="2200" dirty="0">
                <a:solidFill>
                  <a:schemeClr val="tx1">
                    <a:lumMod val="75000"/>
                    <a:lumOff val="25000"/>
                  </a:schemeClr>
                </a:solidFill>
                <a:sym typeface="+mn-ea"/>
              </a:rPr>
              <a:t>0</a:t>
            </a:r>
          </a:p>
          <a:p>
            <a:pPr algn="l"/>
            <a:r>
              <a:rPr lang="en-US" altLang="zh-CN" sz="2200" dirty="0">
                <a:solidFill>
                  <a:schemeClr val="tx1">
                    <a:lumMod val="75000"/>
                    <a:lumOff val="25000"/>
                  </a:schemeClr>
                </a:solidFill>
                <a:sym typeface="+mn-ea"/>
              </a:rPr>
              <a:t>0</a:t>
            </a:r>
          </a:p>
          <a:p>
            <a:pPr algn="l"/>
            <a:r>
              <a:rPr lang="en-US" altLang="zh-CN" sz="2200">
                <a:solidFill>
                  <a:schemeClr val="tx1">
                    <a:lumMod val="75000"/>
                    <a:lumOff val="25000"/>
                  </a:schemeClr>
                </a:solidFill>
                <a:sym typeface="+mn-ea"/>
              </a:rPr>
              <a:t>1 0</a:t>
            </a:r>
            <a:endParaRPr lang="en-US" altLang="zh-CN" sz="2200" dirty="0">
              <a:solidFill>
                <a:schemeClr val="tx1">
                  <a:lumMod val="75000"/>
                  <a:lumOff val="25000"/>
                </a:schemeClr>
              </a:solidFill>
              <a:sym typeface="+mn-ea"/>
            </a:endParaRPr>
          </a:p>
        </p:txBody>
      </p:sp>
      <p:sp>
        <p:nvSpPr>
          <p:cNvPr id="7" name="文本框 6">
            <a:extLst>
              <a:ext uri="{FF2B5EF4-FFF2-40B4-BE49-F238E27FC236}">
                <a16:creationId xmlns:a16="http://schemas.microsoft.com/office/drawing/2014/main" id="{3D6B0421-0D0F-4425-B5C2-4774E6686644}"/>
              </a:ext>
            </a:extLst>
          </p:cNvPr>
          <p:cNvSpPr txBox="1"/>
          <p:nvPr/>
        </p:nvSpPr>
        <p:spPr>
          <a:xfrm>
            <a:off x="2389910" y="3477491"/>
            <a:ext cx="6096000" cy="769441"/>
          </a:xfrm>
          <a:prstGeom prst="rect">
            <a:avLst/>
          </a:prstGeom>
          <a:noFill/>
        </p:spPr>
        <p:txBody>
          <a:bodyPr wrap="square">
            <a:spAutoFit/>
          </a:bodyPr>
          <a:lstStyle/>
          <a:p>
            <a:pPr algn="l"/>
            <a:r>
              <a:rPr lang="en-US" altLang="zh-CN" sz="2200">
                <a:solidFill>
                  <a:schemeClr val="tx1">
                    <a:lumMod val="75000"/>
                    <a:lumOff val="25000"/>
                  </a:schemeClr>
                </a:solidFill>
                <a:sym typeface="+mn-ea"/>
              </a:rPr>
              <a:t>【</a:t>
            </a:r>
            <a:r>
              <a:rPr lang="zh-CN" altLang="en-US" sz="2200">
                <a:solidFill>
                  <a:schemeClr val="tx1">
                    <a:lumMod val="75000"/>
                    <a:lumOff val="25000"/>
                  </a:schemeClr>
                </a:solidFill>
                <a:sym typeface="+mn-ea"/>
              </a:rPr>
              <a:t>输出样例</a:t>
            </a:r>
            <a:r>
              <a:rPr lang="en-US" altLang="zh-CN" sz="2200">
                <a:solidFill>
                  <a:schemeClr val="tx1">
                    <a:lumMod val="75000"/>
                    <a:lumOff val="25000"/>
                  </a:schemeClr>
                </a:solidFill>
                <a:sym typeface="+mn-ea"/>
              </a:rPr>
              <a:t>】</a:t>
            </a:r>
          </a:p>
          <a:p>
            <a:pPr algn="l"/>
            <a:r>
              <a:rPr lang="en-US" altLang="zh-CN" sz="2200">
                <a:solidFill>
                  <a:schemeClr val="tx1">
                    <a:lumMod val="75000"/>
                    <a:lumOff val="25000"/>
                  </a:schemeClr>
                </a:solidFill>
                <a:sym typeface="+mn-ea"/>
              </a:rPr>
              <a:t>1</a:t>
            </a:r>
            <a:endParaRPr lang="en-US" altLang="zh-CN" sz="2200" dirty="0">
              <a:solidFill>
                <a:schemeClr val="tx1">
                  <a:lumMod val="75000"/>
                  <a:lumOff val="25000"/>
                </a:schemeClr>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506537" y="1052599"/>
            <a:ext cx="10985807" cy="4960620"/>
          </a:xfrm>
        </p:spPr>
        <p:txBody>
          <a:bodyPr>
            <a:noAutofit/>
          </a:bodyPr>
          <a:lstStyle/>
          <a:p>
            <a:pPr algn="l"/>
            <a:r>
              <a:rPr lang="zh-CN" altLang="en-US" sz="2133">
                <a:solidFill>
                  <a:schemeClr val="tx1">
                    <a:lumMod val="75000"/>
                    <a:lumOff val="25000"/>
                  </a:schemeClr>
                </a:solidFill>
                <a:sym typeface="+mn-ea"/>
              </a:rPr>
              <a:t>有</a:t>
            </a:r>
            <a:r>
              <a:rPr lang="en-US" altLang="zh-CN" sz="2133" dirty="0">
                <a:solidFill>
                  <a:schemeClr val="tx1">
                    <a:lumMod val="75000"/>
                    <a:lumOff val="25000"/>
                  </a:schemeClr>
                </a:solidFill>
                <a:sym typeface="+mn-ea"/>
              </a:rPr>
              <a:t>n</a:t>
            </a:r>
            <a:r>
              <a:rPr lang="zh-CN" altLang="en-US" sz="2133" dirty="0">
                <a:solidFill>
                  <a:schemeClr val="tx1">
                    <a:lumMod val="75000"/>
                    <a:lumOff val="25000"/>
                  </a:schemeClr>
                </a:solidFill>
                <a:sym typeface="+mn-ea"/>
              </a:rPr>
              <a:t>颗形状和大小都一致的珍珠，它们的重量都不相同。</a:t>
            </a:r>
            <a:r>
              <a:rPr lang="en-US" altLang="zh-CN" sz="2133" dirty="0">
                <a:solidFill>
                  <a:schemeClr val="tx1">
                    <a:lumMod val="75000"/>
                    <a:lumOff val="25000"/>
                  </a:schemeClr>
                </a:solidFill>
                <a:sym typeface="+mn-ea"/>
              </a:rPr>
              <a:t>n</a:t>
            </a:r>
            <a:r>
              <a:rPr lang="zh-CN" altLang="en-US" sz="2133" dirty="0">
                <a:solidFill>
                  <a:schemeClr val="tx1">
                    <a:lumMod val="75000"/>
                    <a:lumOff val="25000"/>
                  </a:schemeClr>
                </a:solidFill>
                <a:sym typeface="+mn-ea"/>
              </a:rPr>
              <a:t>为整数，所有的珍珠从</a:t>
            </a:r>
            <a:r>
              <a:rPr lang="en-US" altLang="zh-CN" sz="2133" dirty="0">
                <a:solidFill>
                  <a:schemeClr val="tx1">
                    <a:lumMod val="75000"/>
                    <a:lumOff val="25000"/>
                  </a:schemeClr>
                </a:solidFill>
                <a:sym typeface="+mn-ea"/>
              </a:rPr>
              <a:t>1</a:t>
            </a:r>
            <a:r>
              <a:rPr lang="zh-CN" altLang="en-US" sz="2133" dirty="0">
                <a:solidFill>
                  <a:schemeClr val="tx1">
                    <a:lumMod val="75000"/>
                    <a:lumOff val="25000"/>
                  </a:schemeClr>
                </a:solidFill>
                <a:sym typeface="+mn-ea"/>
              </a:rPr>
              <a:t>到</a:t>
            </a:r>
            <a:r>
              <a:rPr lang="en-US" altLang="zh-CN" sz="2133" dirty="0">
                <a:solidFill>
                  <a:schemeClr val="tx1">
                    <a:lumMod val="75000"/>
                    <a:lumOff val="25000"/>
                  </a:schemeClr>
                </a:solidFill>
                <a:sym typeface="+mn-ea"/>
              </a:rPr>
              <a:t>n</a:t>
            </a:r>
            <a:r>
              <a:rPr lang="zh-CN" altLang="en-US" sz="2133" dirty="0">
                <a:solidFill>
                  <a:schemeClr val="tx1">
                    <a:lumMod val="75000"/>
                    <a:lumOff val="25000"/>
                  </a:schemeClr>
                </a:solidFill>
                <a:sym typeface="+mn-ea"/>
              </a:rPr>
              <a:t>编号。你的任务是发现哪颗珍珠的重量刚好处于正中间，即在所有珍珠的重量中，该珍珠的重量列</a:t>
            </a:r>
            <a:r>
              <a:rPr lang="en-US" altLang="zh-CN" sz="2133" dirty="0">
                <a:solidFill>
                  <a:schemeClr val="tx1">
                    <a:lumMod val="75000"/>
                    <a:lumOff val="25000"/>
                  </a:schemeClr>
                </a:solidFill>
                <a:sym typeface="+mn-ea"/>
              </a:rPr>
              <a:t>(n+1)/2</a:t>
            </a:r>
            <a:r>
              <a:rPr lang="zh-CN" altLang="en-US" sz="2133" dirty="0">
                <a:solidFill>
                  <a:schemeClr val="tx1">
                    <a:lumMod val="75000"/>
                    <a:lumOff val="25000"/>
                  </a:schemeClr>
                </a:solidFill>
                <a:sym typeface="+mn-ea"/>
              </a:rPr>
              <a:t>位。下面给出将一对珍珠进行比较的办法：</a:t>
            </a:r>
          </a:p>
          <a:p>
            <a:pPr algn="l"/>
            <a:r>
              <a:rPr lang="zh-CN" altLang="en-US" sz="2133" dirty="0">
                <a:solidFill>
                  <a:schemeClr val="tx1">
                    <a:lumMod val="75000"/>
                    <a:lumOff val="25000"/>
                  </a:schemeClr>
                </a:solidFill>
                <a:sym typeface="+mn-ea"/>
              </a:rPr>
              <a:t>给你一架天平用来比较珍珠的重量，我们可以比出两个珍珠哪个更重一些，在作出一系列的比较后，我们可以将某些肯定不具备中间重量的珍珠拿走。</a:t>
            </a:r>
          </a:p>
          <a:p>
            <a:pPr algn="l"/>
            <a:r>
              <a:rPr lang="zh-CN" altLang="en-US" sz="2133" dirty="0">
                <a:solidFill>
                  <a:schemeClr val="tx1">
                    <a:lumMod val="75000"/>
                    <a:lumOff val="25000"/>
                  </a:schemeClr>
                </a:solidFill>
                <a:sym typeface="+mn-ea"/>
              </a:rPr>
              <a:t>例如，下列给出对</a:t>
            </a:r>
            <a:r>
              <a:rPr lang="en-US" altLang="zh-CN" sz="2133" dirty="0">
                <a:solidFill>
                  <a:schemeClr val="tx1">
                    <a:lumMod val="75000"/>
                    <a:lumOff val="25000"/>
                  </a:schemeClr>
                </a:solidFill>
                <a:sym typeface="+mn-ea"/>
              </a:rPr>
              <a:t>5</a:t>
            </a:r>
            <a:r>
              <a:rPr lang="zh-CN" altLang="en-US" sz="2133" dirty="0">
                <a:solidFill>
                  <a:schemeClr val="tx1">
                    <a:lumMod val="75000"/>
                    <a:lumOff val="25000"/>
                  </a:schemeClr>
                </a:solidFill>
                <a:sym typeface="+mn-ea"/>
              </a:rPr>
              <a:t>颗珍珠进行四次比较的情况：</a:t>
            </a:r>
          </a:p>
          <a:p>
            <a:pPr algn="l"/>
            <a:r>
              <a:rPr lang="en-US" altLang="zh-CN" sz="2133" dirty="0">
                <a:solidFill>
                  <a:schemeClr val="tx1">
                    <a:lumMod val="75000"/>
                    <a:lumOff val="25000"/>
                  </a:schemeClr>
                </a:solidFill>
                <a:sym typeface="+mn-ea"/>
              </a:rPr>
              <a:t>1</a:t>
            </a:r>
            <a:r>
              <a:rPr lang="zh-CN" altLang="en-US" sz="2133" dirty="0">
                <a:solidFill>
                  <a:schemeClr val="tx1">
                    <a:lumMod val="75000"/>
                    <a:lumOff val="25000"/>
                  </a:schemeClr>
                </a:solidFill>
                <a:sym typeface="+mn-ea"/>
              </a:rPr>
              <a:t>、珍珠</a:t>
            </a:r>
            <a:r>
              <a:rPr lang="en-US" altLang="zh-CN" sz="2133" dirty="0">
                <a:solidFill>
                  <a:schemeClr val="tx1">
                    <a:lumMod val="75000"/>
                    <a:lumOff val="25000"/>
                  </a:schemeClr>
                </a:solidFill>
                <a:sym typeface="+mn-ea"/>
              </a:rPr>
              <a:t>2</a:t>
            </a:r>
            <a:r>
              <a:rPr lang="zh-CN" altLang="en-US" sz="2133" dirty="0">
                <a:solidFill>
                  <a:schemeClr val="tx1">
                    <a:lumMod val="75000"/>
                    <a:lumOff val="25000"/>
                  </a:schemeClr>
                </a:solidFill>
                <a:sym typeface="+mn-ea"/>
              </a:rPr>
              <a:t>比珍珠</a:t>
            </a:r>
            <a:r>
              <a:rPr lang="en-US" altLang="zh-CN" sz="2133" dirty="0">
                <a:solidFill>
                  <a:schemeClr val="tx1">
                    <a:lumMod val="75000"/>
                    <a:lumOff val="25000"/>
                  </a:schemeClr>
                </a:solidFill>
                <a:sym typeface="+mn-ea"/>
              </a:rPr>
              <a:t>1</a:t>
            </a:r>
            <a:r>
              <a:rPr lang="zh-CN" altLang="en-US" sz="2133" dirty="0">
                <a:solidFill>
                  <a:schemeClr val="tx1">
                    <a:lumMod val="75000"/>
                    <a:lumOff val="25000"/>
                  </a:schemeClr>
                </a:solidFill>
                <a:sym typeface="+mn-ea"/>
              </a:rPr>
              <a:t>重</a:t>
            </a:r>
          </a:p>
          <a:p>
            <a:pPr algn="l"/>
            <a:r>
              <a:rPr lang="en-US" altLang="zh-CN" sz="2133" dirty="0">
                <a:solidFill>
                  <a:schemeClr val="tx1">
                    <a:lumMod val="75000"/>
                    <a:lumOff val="25000"/>
                  </a:schemeClr>
                </a:solidFill>
                <a:sym typeface="+mn-ea"/>
              </a:rPr>
              <a:t>2</a:t>
            </a:r>
            <a:r>
              <a:rPr lang="zh-CN" altLang="en-US" sz="2133" dirty="0">
                <a:solidFill>
                  <a:schemeClr val="tx1">
                    <a:lumMod val="75000"/>
                    <a:lumOff val="25000"/>
                  </a:schemeClr>
                </a:solidFill>
                <a:sym typeface="+mn-ea"/>
              </a:rPr>
              <a:t>、珍珠</a:t>
            </a:r>
            <a:r>
              <a:rPr lang="en-US" altLang="zh-CN" sz="2133" dirty="0">
                <a:solidFill>
                  <a:schemeClr val="tx1">
                    <a:lumMod val="75000"/>
                    <a:lumOff val="25000"/>
                  </a:schemeClr>
                </a:solidFill>
                <a:sym typeface="+mn-ea"/>
              </a:rPr>
              <a:t>4</a:t>
            </a:r>
            <a:r>
              <a:rPr lang="zh-CN" altLang="en-US" sz="2133" dirty="0">
                <a:solidFill>
                  <a:schemeClr val="tx1">
                    <a:lumMod val="75000"/>
                    <a:lumOff val="25000"/>
                  </a:schemeClr>
                </a:solidFill>
                <a:sym typeface="+mn-ea"/>
              </a:rPr>
              <a:t>比珍珠</a:t>
            </a:r>
            <a:r>
              <a:rPr lang="en-US" altLang="zh-CN" sz="2133" dirty="0">
                <a:solidFill>
                  <a:schemeClr val="tx1">
                    <a:lumMod val="75000"/>
                    <a:lumOff val="25000"/>
                  </a:schemeClr>
                </a:solidFill>
                <a:sym typeface="+mn-ea"/>
              </a:rPr>
              <a:t>3</a:t>
            </a:r>
            <a:r>
              <a:rPr lang="zh-CN" altLang="en-US" sz="2133" dirty="0">
                <a:solidFill>
                  <a:schemeClr val="tx1">
                    <a:lumMod val="75000"/>
                    <a:lumOff val="25000"/>
                  </a:schemeClr>
                </a:solidFill>
                <a:sym typeface="+mn-ea"/>
              </a:rPr>
              <a:t>重</a:t>
            </a:r>
          </a:p>
          <a:p>
            <a:pPr algn="l"/>
            <a:r>
              <a:rPr lang="en-US" altLang="zh-CN" sz="2133" dirty="0">
                <a:solidFill>
                  <a:schemeClr val="tx1">
                    <a:lumMod val="75000"/>
                    <a:lumOff val="25000"/>
                  </a:schemeClr>
                </a:solidFill>
                <a:sym typeface="+mn-ea"/>
              </a:rPr>
              <a:t>3</a:t>
            </a:r>
            <a:r>
              <a:rPr lang="zh-CN" altLang="en-US" sz="2133" dirty="0">
                <a:solidFill>
                  <a:schemeClr val="tx1">
                    <a:lumMod val="75000"/>
                    <a:lumOff val="25000"/>
                  </a:schemeClr>
                </a:solidFill>
                <a:sym typeface="+mn-ea"/>
              </a:rPr>
              <a:t>、珍珠</a:t>
            </a:r>
            <a:r>
              <a:rPr lang="en-US" altLang="zh-CN" sz="2133" dirty="0">
                <a:solidFill>
                  <a:schemeClr val="tx1">
                    <a:lumMod val="75000"/>
                    <a:lumOff val="25000"/>
                  </a:schemeClr>
                </a:solidFill>
                <a:sym typeface="+mn-ea"/>
              </a:rPr>
              <a:t>5</a:t>
            </a:r>
            <a:r>
              <a:rPr lang="zh-CN" altLang="en-US" sz="2133" dirty="0">
                <a:solidFill>
                  <a:schemeClr val="tx1">
                    <a:lumMod val="75000"/>
                    <a:lumOff val="25000"/>
                  </a:schemeClr>
                </a:solidFill>
                <a:sym typeface="+mn-ea"/>
              </a:rPr>
              <a:t>比珍珠</a:t>
            </a:r>
            <a:r>
              <a:rPr lang="en-US" altLang="zh-CN" sz="2133" dirty="0">
                <a:solidFill>
                  <a:schemeClr val="tx1">
                    <a:lumMod val="75000"/>
                    <a:lumOff val="25000"/>
                  </a:schemeClr>
                </a:solidFill>
                <a:sym typeface="+mn-ea"/>
              </a:rPr>
              <a:t>1</a:t>
            </a:r>
            <a:r>
              <a:rPr lang="zh-CN" altLang="en-US" sz="2133" dirty="0">
                <a:solidFill>
                  <a:schemeClr val="tx1">
                    <a:lumMod val="75000"/>
                    <a:lumOff val="25000"/>
                  </a:schemeClr>
                </a:solidFill>
                <a:sym typeface="+mn-ea"/>
              </a:rPr>
              <a:t>重</a:t>
            </a:r>
          </a:p>
          <a:p>
            <a:pPr algn="l"/>
            <a:r>
              <a:rPr lang="en-US" altLang="zh-CN" sz="2133" dirty="0">
                <a:solidFill>
                  <a:schemeClr val="tx1">
                    <a:lumMod val="75000"/>
                    <a:lumOff val="25000"/>
                  </a:schemeClr>
                </a:solidFill>
                <a:sym typeface="+mn-ea"/>
              </a:rPr>
              <a:t>4</a:t>
            </a:r>
            <a:r>
              <a:rPr lang="zh-CN" altLang="en-US" sz="2133" dirty="0">
                <a:solidFill>
                  <a:schemeClr val="tx1">
                    <a:lumMod val="75000"/>
                    <a:lumOff val="25000"/>
                  </a:schemeClr>
                </a:solidFill>
                <a:sym typeface="+mn-ea"/>
              </a:rPr>
              <a:t>、珍珠</a:t>
            </a:r>
            <a:r>
              <a:rPr lang="en-US" altLang="zh-CN" sz="2133" dirty="0">
                <a:solidFill>
                  <a:schemeClr val="tx1">
                    <a:lumMod val="75000"/>
                    <a:lumOff val="25000"/>
                  </a:schemeClr>
                </a:solidFill>
                <a:sym typeface="+mn-ea"/>
              </a:rPr>
              <a:t>4</a:t>
            </a:r>
            <a:r>
              <a:rPr lang="zh-CN" altLang="en-US" sz="2133" dirty="0">
                <a:solidFill>
                  <a:schemeClr val="tx1">
                    <a:lumMod val="75000"/>
                    <a:lumOff val="25000"/>
                  </a:schemeClr>
                </a:solidFill>
                <a:sym typeface="+mn-ea"/>
              </a:rPr>
              <a:t>比珍珠</a:t>
            </a:r>
            <a:r>
              <a:rPr lang="en-US" altLang="zh-CN" sz="2133" dirty="0">
                <a:solidFill>
                  <a:schemeClr val="tx1">
                    <a:lumMod val="75000"/>
                    <a:lumOff val="25000"/>
                  </a:schemeClr>
                </a:solidFill>
                <a:sym typeface="+mn-ea"/>
              </a:rPr>
              <a:t>2</a:t>
            </a:r>
            <a:r>
              <a:rPr lang="zh-CN" altLang="en-US" sz="2133" dirty="0">
                <a:solidFill>
                  <a:schemeClr val="tx1">
                    <a:lumMod val="75000"/>
                    <a:lumOff val="25000"/>
                  </a:schemeClr>
                </a:solidFill>
                <a:sym typeface="+mn-ea"/>
              </a:rPr>
              <a:t>重</a:t>
            </a:r>
          </a:p>
          <a:p>
            <a:pPr algn="l"/>
            <a:r>
              <a:rPr lang="zh-CN" altLang="en-US" sz="2133" dirty="0">
                <a:solidFill>
                  <a:schemeClr val="tx1">
                    <a:lumMod val="75000"/>
                    <a:lumOff val="25000"/>
                  </a:schemeClr>
                </a:solidFill>
                <a:sym typeface="+mn-ea"/>
              </a:rPr>
              <a:t>根据以上结果，虽然我们不能精确地找出哪个珍珠具有中间重量，但我们可以肯定珍珠</a:t>
            </a:r>
            <a:r>
              <a:rPr lang="en-US" altLang="zh-CN" sz="2133" dirty="0">
                <a:solidFill>
                  <a:schemeClr val="tx1">
                    <a:lumMod val="75000"/>
                    <a:lumOff val="25000"/>
                  </a:schemeClr>
                </a:solidFill>
                <a:sym typeface="+mn-ea"/>
              </a:rPr>
              <a:t>1</a:t>
            </a:r>
            <a:r>
              <a:rPr lang="zh-CN" altLang="en-US" sz="2133" dirty="0">
                <a:solidFill>
                  <a:schemeClr val="tx1">
                    <a:lumMod val="75000"/>
                    <a:lumOff val="25000"/>
                  </a:schemeClr>
                </a:solidFill>
                <a:sym typeface="+mn-ea"/>
              </a:rPr>
              <a:t>和珍珠</a:t>
            </a:r>
            <a:r>
              <a:rPr lang="en-US" altLang="zh-CN" sz="2133" dirty="0">
                <a:solidFill>
                  <a:schemeClr val="tx1">
                    <a:lumMod val="75000"/>
                    <a:lumOff val="25000"/>
                  </a:schemeClr>
                </a:solidFill>
                <a:sym typeface="+mn-ea"/>
              </a:rPr>
              <a:t>4</a:t>
            </a:r>
            <a:r>
              <a:rPr lang="zh-CN" altLang="en-US" sz="2133" dirty="0">
                <a:solidFill>
                  <a:schemeClr val="tx1">
                    <a:lumMod val="75000"/>
                    <a:lumOff val="25000"/>
                  </a:schemeClr>
                </a:solidFill>
                <a:sym typeface="+mn-ea"/>
              </a:rPr>
              <a:t>不可能具有中间重量，因为珍珠</a:t>
            </a:r>
            <a:r>
              <a:rPr lang="en-US" altLang="zh-CN" sz="2133" dirty="0">
                <a:solidFill>
                  <a:schemeClr val="tx1">
                    <a:lumMod val="75000"/>
                    <a:lumOff val="25000"/>
                  </a:schemeClr>
                </a:solidFill>
                <a:sym typeface="+mn-ea"/>
              </a:rPr>
              <a:t>2</a:t>
            </a:r>
            <a:r>
              <a:rPr lang="zh-CN" altLang="en-US" sz="2133" dirty="0">
                <a:solidFill>
                  <a:schemeClr val="tx1">
                    <a:lumMod val="75000"/>
                    <a:lumOff val="25000"/>
                  </a:schemeClr>
                </a:solidFill>
                <a:sym typeface="+mn-ea"/>
              </a:rPr>
              <a:t>、</a:t>
            </a:r>
            <a:r>
              <a:rPr lang="en-US" altLang="zh-CN" sz="2133" dirty="0">
                <a:solidFill>
                  <a:schemeClr val="tx1">
                    <a:lumMod val="75000"/>
                    <a:lumOff val="25000"/>
                  </a:schemeClr>
                </a:solidFill>
                <a:sym typeface="+mn-ea"/>
              </a:rPr>
              <a:t>4</a:t>
            </a:r>
            <a:r>
              <a:rPr lang="zh-CN" altLang="en-US" sz="2133" dirty="0">
                <a:solidFill>
                  <a:schemeClr val="tx1">
                    <a:lumMod val="75000"/>
                    <a:lumOff val="25000"/>
                  </a:schemeClr>
                </a:solidFill>
                <a:sym typeface="+mn-ea"/>
              </a:rPr>
              <a:t>、</a:t>
            </a:r>
            <a:r>
              <a:rPr lang="en-US" altLang="zh-CN" sz="2133" dirty="0">
                <a:solidFill>
                  <a:schemeClr val="tx1">
                    <a:lumMod val="75000"/>
                    <a:lumOff val="25000"/>
                  </a:schemeClr>
                </a:solidFill>
                <a:sym typeface="+mn-ea"/>
              </a:rPr>
              <a:t>5</a:t>
            </a:r>
            <a:r>
              <a:rPr lang="zh-CN" altLang="en-US" sz="2133" dirty="0">
                <a:solidFill>
                  <a:schemeClr val="tx1">
                    <a:lumMod val="75000"/>
                    <a:lumOff val="25000"/>
                  </a:schemeClr>
                </a:solidFill>
                <a:sym typeface="+mn-ea"/>
              </a:rPr>
              <a:t>比珍珠</a:t>
            </a:r>
            <a:r>
              <a:rPr lang="en-US" altLang="zh-CN" sz="2133" dirty="0">
                <a:solidFill>
                  <a:schemeClr val="tx1">
                    <a:lumMod val="75000"/>
                    <a:lumOff val="25000"/>
                  </a:schemeClr>
                </a:solidFill>
                <a:sym typeface="+mn-ea"/>
              </a:rPr>
              <a:t>1</a:t>
            </a:r>
            <a:r>
              <a:rPr lang="zh-CN" altLang="en-US" sz="2133" dirty="0">
                <a:solidFill>
                  <a:schemeClr val="tx1">
                    <a:lumMod val="75000"/>
                    <a:lumOff val="25000"/>
                  </a:schemeClr>
                </a:solidFill>
                <a:sym typeface="+mn-ea"/>
              </a:rPr>
              <a:t>重，而珍珠</a:t>
            </a:r>
            <a:r>
              <a:rPr lang="en-US" altLang="zh-CN" sz="2133" dirty="0">
                <a:solidFill>
                  <a:schemeClr val="tx1">
                    <a:lumMod val="75000"/>
                    <a:lumOff val="25000"/>
                  </a:schemeClr>
                </a:solidFill>
                <a:sym typeface="+mn-ea"/>
              </a:rPr>
              <a:t>1</a:t>
            </a:r>
            <a:r>
              <a:rPr lang="zh-CN" altLang="en-US" sz="2133" dirty="0">
                <a:solidFill>
                  <a:schemeClr val="tx1">
                    <a:lumMod val="75000"/>
                    <a:lumOff val="25000"/>
                  </a:schemeClr>
                </a:solidFill>
                <a:sym typeface="+mn-ea"/>
              </a:rPr>
              <a:t>、</a:t>
            </a:r>
            <a:r>
              <a:rPr lang="en-US" altLang="zh-CN" sz="2133" dirty="0">
                <a:solidFill>
                  <a:schemeClr val="tx1">
                    <a:lumMod val="75000"/>
                    <a:lumOff val="25000"/>
                  </a:schemeClr>
                </a:solidFill>
                <a:sym typeface="+mn-ea"/>
              </a:rPr>
              <a:t>2</a:t>
            </a:r>
            <a:r>
              <a:rPr lang="zh-CN" altLang="en-US" sz="2133" dirty="0">
                <a:solidFill>
                  <a:schemeClr val="tx1">
                    <a:lumMod val="75000"/>
                    <a:lumOff val="25000"/>
                  </a:schemeClr>
                </a:solidFill>
                <a:sym typeface="+mn-ea"/>
              </a:rPr>
              <a:t>、</a:t>
            </a:r>
            <a:r>
              <a:rPr lang="en-US" altLang="zh-CN" sz="2133" dirty="0">
                <a:solidFill>
                  <a:schemeClr val="tx1">
                    <a:lumMod val="75000"/>
                    <a:lumOff val="25000"/>
                  </a:schemeClr>
                </a:solidFill>
                <a:sym typeface="+mn-ea"/>
              </a:rPr>
              <a:t>3</a:t>
            </a:r>
            <a:r>
              <a:rPr lang="zh-CN" altLang="en-US" sz="2133" dirty="0">
                <a:solidFill>
                  <a:schemeClr val="tx1">
                    <a:lumMod val="75000"/>
                    <a:lumOff val="25000"/>
                  </a:schemeClr>
                </a:solidFill>
                <a:sym typeface="+mn-ea"/>
              </a:rPr>
              <a:t>比珍珠</a:t>
            </a:r>
            <a:r>
              <a:rPr lang="en-US" altLang="zh-CN" sz="2133" dirty="0">
                <a:solidFill>
                  <a:schemeClr val="tx1">
                    <a:lumMod val="75000"/>
                    <a:lumOff val="25000"/>
                  </a:schemeClr>
                </a:solidFill>
                <a:sym typeface="+mn-ea"/>
              </a:rPr>
              <a:t>4</a:t>
            </a:r>
            <a:r>
              <a:rPr lang="zh-CN" altLang="en-US" sz="2133" dirty="0">
                <a:solidFill>
                  <a:schemeClr val="tx1">
                    <a:lumMod val="75000"/>
                    <a:lumOff val="25000"/>
                  </a:schemeClr>
                </a:solidFill>
                <a:sym typeface="+mn-ea"/>
              </a:rPr>
              <a:t>轻，所以我们可以移走这两颗</a:t>
            </a:r>
            <a:r>
              <a:rPr lang="zh-CN" altLang="en-US" sz="2133">
                <a:solidFill>
                  <a:schemeClr val="tx1">
                    <a:lumMod val="75000"/>
                    <a:lumOff val="25000"/>
                  </a:schemeClr>
                </a:solidFill>
                <a:sym typeface="+mn-ea"/>
              </a:rPr>
              <a:t>珍珠。</a:t>
            </a:r>
            <a:endParaRPr lang="zh-CN" altLang="en-US" sz="2133" dirty="0">
              <a:solidFill>
                <a:schemeClr val="tx1">
                  <a:lumMod val="75000"/>
                  <a:lumOff val="25000"/>
                </a:schemeClr>
              </a:solidFill>
              <a:sym typeface="+mn-ea"/>
            </a:endParaRPr>
          </a:p>
          <a:p>
            <a:pPr algn="l"/>
            <a:r>
              <a:rPr lang="zh-CN" altLang="en-US" sz="2133" dirty="0">
                <a:solidFill>
                  <a:schemeClr val="tx1">
                    <a:lumMod val="75000"/>
                    <a:lumOff val="25000"/>
                  </a:schemeClr>
                </a:solidFill>
                <a:sym typeface="+mn-ea"/>
              </a:rPr>
              <a:t>写一个程序统计出共有多少颗珍珠肯定不会是中间重量。</a:t>
            </a:r>
          </a:p>
        </p:txBody>
      </p:sp>
      <p:sp>
        <p:nvSpPr>
          <p:cNvPr id="7" name="文本框 6">
            <a:extLst>
              <a:ext uri="{FF2B5EF4-FFF2-40B4-BE49-F238E27FC236}">
                <a16:creationId xmlns:a16="http://schemas.microsoft.com/office/drawing/2014/main" id="{765E8E70-AC70-4C77-9F48-3EA6645C5A4C}"/>
              </a:ext>
            </a:extLst>
          </p:cNvPr>
          <p:cNvSpPr txBox="1"/>
          <p:nvPr/>
        </p:nvSpPr>
        <p:spPr>
          <a:xfrm>
            <a:off x="1662545" y="227506"/>
            <a:ext cx="6096000" cy="523220"/>
          </a:xfrm>
          <a:prstGeom prst="rect">
            <a:avLst/>
          </a:prstGeom>
          <a:noFill/>
        </p:spPr>
        <p:txBody>
          <a:bodyPr wrap="square">
            <a:spAutoFit/>
          </a:bodyPr>
          <a:lstStyle/>
          <a:p>
            <a:r>
              <a:rPr lang="zh-CN" altLang="en-US" sz="2800" b="1" i="1">
                <a:ln w="22225">
                  <a:solidFill>
                    <a:schemeClr val="accent2"/>
                  </a:solidFill>
                  <a:prstDash val="solid"/>
                </a:ln>
                <a:solidFill>
                  <a:schemeClr val="accent2">
                    <a:lumMod val="40000"/>
                    <a:lumOff val="60000"/>
                  </a:schemeClr>
                </a:solidFill>
                <a:latin typeface="+mj-lt"/>
                <a:ea typeface="+mj-ea"/>
                <a:cs typeface="+mj-cs"/>
                <a:sym typeface="+mn-ea"/>
              </a:rPr>
              <a:t>珍珠</a:t>
            </a:r>
            <a:r>
              <a:rPr lang="en-US" altLang="zh-CN" sz="2800" b="1" i="1">
                <a:ln w="22225">
                  <a:solidFill>
                    <a:schemeClr val="accent2"/>
                  </a:solidFill>
                  <a:prstDash val="solid"/>
                </a:ln>
                <a:solidFill>
                  <a:schemeClr val="accent2">
                    <a:lumMod val="40000"/>
                    <a:lumOff val="60000"/>
                  </a:schemeClr>
                </a:solidFill>
                <a:latin typeface="+mj-lt"/>
                <a:ea typeface="+mj-ea"/>
                <a:cs typeface="+mj-cs"/>
                <a:sym typeface="+mn-ea"/>
              </a:rPr>
              <a:t>(bead)</a:t>
            </a:r>
            <a:endParaRPr lang="en-US" altLang="zh-CN" sz="2800" b="1" i="1" dirty="0">
              <a:ln w="22225">
                <a:solidFill>
                  <a:schemeClr val="accent2"/>
                </a:solidFill>
                <a:prstDash val="solid"/>
              </a:ln>
              <a:solidFill>
                <a:schemeClr val="accent2">
                  <a:lumMod val="40000"/>
                  <a:lumOff val="60000"/>
                </a:schemeClr>
              </a:solidFill>
              <a:latin typeface="+mj-lt"/>
              <a:ea typeface="+mj-ea"/>
              <a:cs typeface="+mj-cs"/>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946</TotalTime>
  <Words>4072</Words>
  <Application>Microsoft Office PowerPoint</Application>
  <PresentationFormat>宽屏</PresentationFormat>
  <Paragraphs>312</Paragraphs>
  <Slides>30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Hannotate SC Bold</vt:lpstr>
      <vt:lpstr>等线</vt:lpstr>
      <vt:lpstr>等线 Light</vt:lpstr>
      <vt:lpstr>黑体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徐筵彭</dc:creator>
  <cp:lastModifiedBy>Cat</cp:lastModifiedBy>
  <cp:revision>112</cp:revision>
  <dcterms:created xsi:type="dcterms:W3CDTF">2020-10-12T01:38:58Z</dcterms:created>
  <dcterms:modified xsi:type="dcterms:W3CDTF">2022-04-12T13:30:56Z</dcterms:modified>
</cp:coreProperties>
</file>