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7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61" autoAdjust="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outlineViewPr>
    <p:cViewPr>
      <p:scale>
        <a:sx n="33" d="100"/>
        <a:sy n="33" d="100"/>
      </p:scale>
      <p:origin x="0" y="-73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mp.weixin.qq.com/mp/appmsgalbum?__biz=MzI5OTUwNTc5Mw==&amp;action=getalbum&amp;album_id=1614710048566378499#wechat_redirect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/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/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/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/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/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8" name="艾茵施坦"/>
          <p:cNvSpPr txBox="1"/>
          <p:nvPr userDrawn="1"/>
        </p:nvSpPr>
        <p:spPr>
          <a:xfrm>
            <a:off x="504481" y="110703"/>
            <a:ext cx="2660072" cy="96436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hlinkClick r:id="rId13"/>
              </a:rPr>
              <a:t>黑猫编程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shijitech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/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4" y="183677"/>
            <a:ext cx="544974" cy="5449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305" y="804952"/>
            <a:ext cx="11556425" cy="195903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狄克斯特拉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Dijkstra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）算法是求解最短路径问题的算法，可以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求得从起点到终点的路径中权重总和最小的那条路径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路径。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spcBef>
                <a:spcPts val="0"/>
              </a:spcBef>
            </a:pPr>
            <a:endParaRPr lang="en-US" altLang="zh-CN" sz="2665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spcBef>
                <a:spcPts val="0"/>
              </a:spcBef>
            </a:pPr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如果我们想求出起点到一个点的最短路径，必然要先求出中转点的最短路径，也就是说，如果起点</a:t>
            </a:r>
            <a:r>
              <a:rPr lang="en-US" altLang="zh-CN" sz="2665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到某一点</a:t>
            </a:r>
            <a:r>
              <a:rPr lang="en-US" altLang="zh-CN" sz="2665" dirty="0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v0</a:t>
            </a:r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的最短路径要经过中转点</a:t>
            </a:r>
            <a:r>
              <a:rPr lang="en-US" altLang="zh-CN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vi</a:t>
            </a:r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，那么中转点</a:t>
            </a:r>
            <a:r>
              <a:rPr lang="en-US" altLang="zh-CN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vi</a:t>
            </a:r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一定是先于</a:t>
            </a:r>
            <a:r>
              <a:rPr lang="en-US" altLang="zh-CN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v0</a:t>
            </a:r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被确定的最短路径的点。</a:t>
            </a:r>
            <a:endParaRPr lang="zh-CN" altLang="en-US" sz="2665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7914" y="186574"/>
            <a:ext cx="879940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狄克斯特拉(Dijkstra)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算法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45" y="3147580"/>
            <a:ext cx="7642259" cy="26020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0357" y="805951"/>
            <a:ext cx="11343716" cy="5832687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设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起点为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dis[v]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表示从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到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v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的最短路径，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pre[v]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v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的前驱节点，用来输出路径。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a)初始化：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dis[v]=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∞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(v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≠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s); dis[s]=0; pre[s]=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;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b)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f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or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(i = 1; i &lt;= 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-1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 ; i++)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            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在没有被访问过的点中找一个顶点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u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使得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dis[u]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是最小的。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            2.u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标记为已确定最短路径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          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3.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f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or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与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u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相连的每个未确定最短路径的顶点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v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              if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 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dis[u]+w[u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][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v]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&lt;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dis[v]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        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{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                  dis[v]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dis[u]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+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w[u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][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v];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                  pre[v]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u;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        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}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c)算法结束：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dis[v]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到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v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的最短距离；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pre[v]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v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的前驱节点，用来输出路径。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>
              <a:buNone/>
            </a:pPr>
            <a:endParaRPr lang="zh-CN" altLang="en-US" sz="2135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51893" y="12489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宋体" pitchFamily="2" charset="-122"/>
              </a:rPr>
              <a:t>算法描述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373305" y="804952"/>
            <a:ext cx="11705281" cy="195903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已经确定最短路径的点标黄点，未确定最短路径的点标为蓝点。</a:t>
            </a:r>
            <a:endParaRPr lang="en-US" altLang="zh-CN" sz="2665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665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665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665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65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dis[] =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665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665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665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3305" y="1533084"/>
            <a:ext cx="7534435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第一轮循环从</a:t>
            </a:r>
            <a:r>
              <a:rPr lang="en-US" altLang="zh-CN" sz="2665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号点开始，对所有蓝点做出修改。</a:t>
            </a:r>
            <a:endParaRPr lang="zh-CN" altLang="en-US" sz="2665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02" y="3153692"/>
            <a:ext cx="3073054" cy="2251947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06951"/>
              </p:ext>
            </p:extLst>
          </p:nvPr>
        </p:nvGraphicFramePr>
        <p:xfrm>
          <a:off x="1623293" y="2327179"/>
          <a:ext cx="29625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4</a:t>
                      </a:r>
                      <a:endParaRPr lang="zh-CN" altLang="en-US" sz="1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INF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2578" y="787709"/>
            <a:ext cx="1099805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第二轮循环找到</a:t>
            </a:r>
            <a:r>
              <a:rPr lang="en-US" altLang="zh-CN" sz="2665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dis[2]</a:t>
            </a:r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最小，将</a:t>
            </a:r>
            <a:r>
              <a:rPr lang="en-US" altLang="zh-CN" sz="2665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</a:t>
            </a:r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变为黄点，对所有蓝点做出修改</a:t>
            </a:r>
            <a:endParaRPr lang="zh-CN" altLang="en-US" sz="2665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67" y="1266320"/>
            <a:ext cx="3073054" cy="2251947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1884218" y="1407594"/>
            <a:ext cx="450272" cy="41563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</a:t>
            </a:r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4296295" y="2932607"/>
            <a:ext cx="1024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dis[] =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320934" y="3023432"/>
          <a:ext cx="29625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80233" y="3700672"/>
            <a:ext cx="1099805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第三轮循环找到</a:t>
            </a:r>
            <a:r>
              <a:rPr lang="en-US" altLang="zh-CN" sz="2665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dis[3]</a:t>
            </a:r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最小，将</a:t>
            </a:r>
            <a:r>
              <a:rPr lang="en-US" altLang="zh-CN" sz="2665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</a:t>
            </a:r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变为黄点，对所有蓝点做出修改</a:t>
            </a:r>
            <a:endParaRPr lang="zh-CN" altLang="en-US" sz="2665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7" y="4329545"/>
            <a:ext cx="3164670" cy="214745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296295" y="5606534"/>
            <a:ext cx="1024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dis[] =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320934" y="5697359"/>
          <a:ext cx="29625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2578" y="787709"/>
            <a:ext cx="1099805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第四轮循环找到</a:t>
            </a:r>
            <a:r>
              <a:rPr lang="en-US" altLang="zh-CN" sz="2665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dis[4]</a:t>
            </a:r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最小，将</a:t>
            </a:r>
            <a:r>
              <a:rPr lang="en-US" altLang="zh-CN" sz="2665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4</a:t>
            </a:r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变为黄点，对所有蓝点做出修改</a:t>
            </a:r>
            <a:endParaRPr lang="zh-CN" altLang="en-US" sz="2665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04" y="1494559"/>
            <a:ext cx="3390900" cy="2400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22768" y="3188916"/>
            <a:ext cx="1024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dis[] =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847407" y="3279741"/>
          <a:ext cx="29625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42577" y="3741406"/>
            <a:ext cx="1099805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第五轮循环找到</a:t>
            </a:r>
            <a:r>
              <a:rPr lang="en-US" altLang="zh-CN" sz="2665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dis[5]</a:t>
            </a:r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最小，将</a:t>
            </a:r>
            <a:r>
              <a:rPr lang="en-US" altLang="zh-CN" sz="2665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5</a:t>
            </a:r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变为黄点，对所有蓝点做出修改</a:t>
            </a:r>
            <a:endParaRPr lang="zh-CN" altLang="en-US" sz="2665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51" y="4244172"/>
            <a:ext cx="3116406" cy="230020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22768" y="5648299"/>
            <a:ext cx="1024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dis[] =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847407" y="5739124"/>
          <a:ext cx="29625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副标题 2"/>
              <p:cNvSpPr txBox="1">
                <a:spLocks/>
              </p:cNvSpPr>
              <p:nvPr/>
            </p:nvSpPr>
            <p:spPr>
              <a:xfrm>
                <a:off x="373305" y="804952"/>
                <a:ext cx="11556425" cy="195903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p"/>
                </a:pPr>
                <a:r>
                  <a: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狄克斯特拉（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Dijkstra</a:t>
                </a:r>
                <a:r>
                  <a: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）算法时间复杂度是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N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)</a:t>
                </a: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p"/>
                </a:pPr>
                <a:r>
                  <a:rPr lang="zh-CN" altLang="en-US" sz="2667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不能处理负边权情况</a:t>
                </a:r>
                <a:endParaRPr lang="zh-CN" altLang="en-US" sz="2667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endParaRPr>
              </a:p>
            </p:txBody>
          </p:sp>
        </mc:Choice>
        <mc:Fallback xmlns="">
          <p:sp>
            <p:nvSpPr>
              <p:cNvPr id="2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05" y="804952"/>
                <a:ext cx="11556425" cy="1959030"/>
              </a:xfrm>
              <a:prstGeom prst="rect">
                <a:avLst/>
              </a:prstGeom>
              <a:blipFill rotWithShape="0">
                <a:blip r:embed="rId2"/>
                <a:stretch>
                  <a:fillRect l="-897" t="-5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8" y="1916689"/>
            <a:ext cx="2772758" cy="2045711"/>
          </a:xfrm>
          <a:prstGeom prst="rect">
            <a:avLst/>
          </a:prstGeom>
        </p:spPr>
      </p:pic>
      <p:sp>
        <p:nvSpPr>
          <p:cNvPr id="4" name="副标题 2"/>
          <p:cNvSpPr txBox="1"/>
          <p:nvPr/>
        </p:nvSpPr>
        <p:spPr>
          <a:xfrm>
            <a:off x="373304" y="4379425"/>
            <a:ext cx="11556425" cy="195903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Char char="p"/>
            </a:pPr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从起点</a:t>
            </a:r>
            <a:r>
              <a:rPr lang="en-US" altLang="zh-CN" sz="2665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到</a:t>
            </a:r>
            <a:r>
              <a:rPr lang="en-US" altLang="zh-CN" sz="2665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</a:t>
            </a:r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最短路径是</a:t>
            </a:r>
            <a:r>
              <a:rPr lang="en-US" altLang="zh-CN" sz="2665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-2</a:t>
            </a:r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（</a:t>
            </a:r>
            <a:r>
              <a:rPr lang="en-US" altLang="zh-CN" sz="2665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1-&gt;2-&gt;3</a:t>
            </a:r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</a:t>
            </a:r>
            <a:endParaRPr lang="en-US" altLang="zh-CN" sz="2665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>
              <a:spcBef>
                <a:spcPts val="0"/>
              </a:spcBef>
              <a:buFont typeface="Wingdings" pitchFamily="2" charset="2"/>
              <a:buChar char="p"/>
            </a:pPr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在第二轮循环开始时会找到当前</a:t>
            </a:r>
            <a:r>
              <a:rPr lang="en-US" altLang="zh-CN" sz="2665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dis[</a:t>
            </a:r>
            <a:r>
              <a:rPr lang="en-US" altLang="zh-CN" sz="2665" dirty="0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</a:t>
            </a:r>
            <a:r>
              <a:rPr lang="en-US" altLang="zh-CN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]</a:t>
            </a:r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最小的点</a:t>
            </a:r>
            <a:r>
              <a:rPr lang="en-US" altLang="zh-CN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</a:t>
            </a:r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，此时</a:t>
            </a:r>
            <a:r>
              <a:rPr lang="en-US" altLang="zh-CN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dis[3]=1</a:t>
            </a:r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，但是</a:t>
            </a:r>
            <a:r>
              <a:rPr lang="en-US" altLang="zh-CN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不是</a:t>
            </a:r>
            <a:endParaRPr lang="en-US" altLang="zh-CN" sz="2665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</a:t>
            </a:r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起点</a:t>
            </a:r>
            <a:r>
              <a:rPr lang="en-US" altLang="zh-CN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到</a:t>
            </a:r>
            <a:r>
              <a:rPr lang="en-US" altLang="zh-CN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</a:t>
            </a:r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的最短路径，因为</a:t>
            </a:r>
            <a:r>
              <a:rPr lang="en-US" altLang="zh-CN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</a:t>
            </a:r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已经被标记黄点，</a:t>
            </a:r>
            <a:r>
              <a:rPr lang="en-US" altLang="zh-CN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dis[3]</a:t>
            </a:r>
            <a:r>
              <a:rPr lang="zh-CN" altLang="en-US" sz="2665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不会被再修改了。</a:t>
            </a:r>
            <a:endParaRPr lang="zh-CN" altLang="en-US" sz="2665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494" y="1916689"/>
            <a:ext cx="3140885" cy="22542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5069" y="797253"/>
            <a:ext cx="11342022" cy="559662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【问题描述】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平面上有n个点（n&lt;=100），每个点的坐标均在-10000~10000之间。其中的一些点之间有连线。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若有连线，则表示可从一个点到达另一个点，即两点间有通路，通路的距离为两点间的直线距离。现在的任务是找出从一点到另一点之间的最短路径。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【输入格式】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第一行为整数n。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第2行到第n+1行（共n行） ，每行两个整数x和y，描述了一个点的坐标。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第n+2行为一个整数m，表示图中连线的个数。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此后的m 行，每行描述一条连线，由两个整数i和j组成，表示第i个点和第j个点之间有连线。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最后一行：两个整数s和t，分别表示源点和目标点。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【输出格式】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输出仅一行，一个实数（保留两位小数），表示从s到t的最短路径长度。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altLang="zh-CN" sz="2135" dirty="0">
              <a:latin typeface="宋体" pitchFamily="2" charset="-122"/>
              <a:ea typeface="宋体" pitchFamily="2" charset="-122"/>
              <a:sym typeface="+mn-ea"/>
            </a:endParaRPr>
          </a:p>
          <a:p>
            <a:pPr>
              <a:buNone/>
            </a:pPr>
            <a:endParaRPr lang="zh-CN" altLang="en-US" sz="2135" dirty="0">
              <a:latin typeface="宋体" pitchFamily="2" charset="-122"/>
              <a:ea typeface="宋体" pitchFamily="2" charset="-122"/>
              <a:sym typeface="+mn-ea"/>
            </a:endParaRPr>
          </a:p>
          <a:p>
            <a:pPr>
              <a:buNone/>
            </a:pPr>
            <a:endParaRPr lang="zh-CN" altLang="en-US" sz="2135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01171" y="133989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最短路径问题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062" y="860676"/>
            <a:ext cx="2753360" cy="5378873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【输入样例】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5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0 0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2 0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2 2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0 2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3 1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5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1 2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1 3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1 4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2 5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3 5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1 5 </a:t>
            </a:r>
          </a:p>
          <a:p>
            <a:pPr>
              <a:buNone/>
            </a:pPr>
            <a:endParaRPr lang="zh-CN" altLang="en-US" sz="2135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" name="副标题 2"/>
          <p:cNvSpPr>
            <a:spLocks noGrp="1"/>
          </p:cNvSpPr>
          <p:nvPr/>
        </p:nvSpPr>
        <p:spPr>
          <a:xfrm>
            <a:off x="4206471" y="860676"/>
            <a:ext cx="3664373" cy="229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【输出样例】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Times New Roman" pitchFamily="18" charset="0"/>
              </a:rPr>
              <a:t>3.41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altLang="zh-CN" sz="2135" dirty="0">
              <a:latin typeface="宋体" pitchFamily="2" charset="-122"/>
              <a:ea typeface="宋体" pitchFamily="2" charset="-122"/>
              <a:sym typeface="+mn-ea"/>
            </a:endParaRPr>
          </a:p>
          <a:p>
            <a:pPr>
              <a:buNone/>
            </a:pPr>
            <a:endParaRPr lang="zh-CN" altLang="en-US" sz="2135" dirty="0">
              <a:latin typeface="宋体" pitchFamily="2" charset="-122"/>
              <a:ea typeface="宋体" pitchFamily="2" charset="-122"/>
              <a:sym typeface="+mn-ea"/>
            </a:endParaRPr>
          </a:p>
          <a:p>
            <a:pPr>
              <a:buNone/>
            </a:pPr>
            <a:endParaRPr lang="zh-CN" altLang="en-US" sz="2135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8373" y="752534"/>
            <a:ext cx="11703627" cy="500403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在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n个人中，某些人的银行账号之间可以互相转账。这些人之间转账的手续费各不相同。给定这些人之间转账时需要从转账金额里扣除百分之几的手续费，请问A最少需要多少钱使得转账后B收到100元。</a:t>
            </a:r>
          </a:p>
          <a:p>
            <a:pPr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【输入格式】</a:t>
            </a:r>
          </a:p>
          <a:p>
            <a:pPr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    第一行输入两个正整数n,m，分别表示总人数和可以互相转账的人的对数。</a:t>
            </a:r>
          </a:p>
          <a:p>
            <a:pPr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    以下m行每行输入三个正整数x,y,z，表示标号为x的人和标号为y的人之间互相转账需要扣除z%的手续费 (z&lt;100)。</a:t>
            </a:r>
          </a:p>
          <a:p>
            <a:pPr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    最后一行输入两个正整数A,B。数据保证A与B之间可以直接或间接地转账。</a:t>
            </a:r>
          </a:p>
          <a:p>
            <a:pPr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【输出格式】</a:t>
            </a:r>
          </a:p>
          <a:p>
            <a:pPr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    输出A使得B到账100元最少需要的总费用。精确到小数点后8位。</a:t>
            </a:r>
          </a:p>
          <a:p>
            <a:pPr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【输入样例】</a:t>
            </a:r>
          </a:p>
          <a:p>
            <a:pPr algn="l"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 3 3</a:t>
            </a:r>
          </a:p>
          <a:p>
            <a:pPr algn="l"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1 2 1</a:t>
            </a:r>
          </a:p>
          <a:p>
            <a:pPr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 2 3 2</a:t>
            </a:r>
          </a:p>
          <a:p>
            <a:pPr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 1 3 3</a:t>
            </a:r>
          </a:p>
          <a:p>
            <a:pPr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 1 3</a:t>
            </a:r>
          </a:p>
          <a:p>
            <a:pPr algn="l">
              <a:buNone/>
            </a:pPr>
            <a:endParaRPr lang="zh-CN" altLang="en-US" sz="2135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3165918" y="4175184"/>
            <a:ext cx="2313093" cy="23215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【输出样例】</a:t>
            </a:r>
          </a:p>
          <a:p>
            <a:pPr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  103.07153164</a:t>
            </a:r>
          </a:p>
          <a:p>
            <a:pPr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【数据规模】</a:t>
            </a:r>
          </a:p>
          <a:p>
            <a:pPr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宋体" pitchFamily="2" charset="-122"/>
              </a:rPr>
              <a:t>  1&lt;=n&lt;=2000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>
              <a:buNone/>
            </a:pPr>
            <a:endParaRPr lang="en-US" altLang="zh-CN" sz="2135" dirty="0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  <a:ea typeface="宋体" pitchFamily="2" charset="-122"/>
              <a:sym typeface="+mn-ea"/>
            </a:endParaRPr>
          </a:p>
          <a:p>
            <a:pPr>
              <a:buNone/>
            </a:pPr>
            <a:endParaRPr lang="zh-CN" altLang="en-US" sz="2135" dirty="0">
              <a:latin typeface="宋体" pitchFamily="2" charset="-122"/>
              <a:ea typeface="宋体" pitchFamily="2" charset="-122"/>
              <a:sym typeface="+mn-ea"/>
            </a:endParaRPr>
          </a:p>
          <a:p>
            <a:pPr>
              <a:buNone/>
            </a:pPr>
            <a:endParaRPr lang="zh-CN" altLang="en-US" sz="2135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44961" y="15460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Times New Roman" pitchFamily="18" charset="0"/>
              </a:rPr>
              <a:t>最小花费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1031</Words>
  <Application>Microsoft Office PowerPoint</Application>
  <PresentationFormat>宽屏</PresentationFormat>
  <Paragraphs>113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Hannotate SC Bold</vt:lpstr>
      <vt:lpstr>等线</vt:lpstr>
      <vt:lpstr>等线 Light</vt:lpstr>
      <vt:lpstr>宋体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97</cp:revision>
  <dcterms:created xsi:type="dcterms:W3CDTF">2020-10-12T01:38:00Z</dcterms:created>
  <dcterms:modified xsi:type="dcterms:W3CDTF">2021-12-16T02:17:43Z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