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7" r:id="rId4"/>
    <p:sldId id="268" r:id="rId5"/>
    <p:sldId id="269" r:id="rId6"/>
    <p:sldId id="271" r:id="rId7"/>
    <p:sldId id="27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mp.weixin.qq.com/mp/appmsgalbum?__biz=MzI5OTUwNTc5Mw==&amp;action=getalbum&amp;album_id=1614710048566378499#wechat_redirect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1146C087-97A7-4177-8D27-4F19CE97F20F}"/>
              </a:ext>
            </a:extLst>
          </p:cNvPr>
          <p:cNvSpPr txBox="1"/>
          <p:nvPr userDrawn="1"/>
        </p:nvSpPr>
        <p:spPr>
          <a:xfrm>
            <a:off x="504481" y="110703"/>
            <a:ext cx="2660072" cy="96436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hlinkClick r:id="rId13"/>
              </a:rPr>
              <a:t>黑猫编程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shijitech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727FB0E-8DB6-4028-B2CD-8706C14336F6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4" y="183677"/>
            <a:ext cx="544974" cy="54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6501" y="867295"/>
            <a:ext cx="11108189" cy="371602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SPFA(Shortest Path Faster Algorithm)算法是求单源最短路径的一种算法，它是Bellman-ford的队列优化，它是一种十分高效的最短路算法。</a:t>
            </a:r>
          </a:p>
          <a:p>
            <a:pPr algn="l">
              <a:spcBef>
                <a:spcPts val="0"/>
              </a:spcBef>
            </a:pPr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很多时候，给定的图存在负权边，这时类似Dijkstra等算法便没有了用武之地，而Bellman-Ford算法的复杂度又过高，SPFA算法便派上用场了。SPFA的复杂度大约是O(kE)</a:t>
            </a:r>
            <a:r>
              <a:rPr lang="zh-CN" altLang="en-US"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</a:t>
            </a:r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E</a:t>
            </a:r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是边数</a:t>
            </a:r>
            <a:r>
              <a:rPr lang="zh-CN" altLang="en-US" sz="2667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，</a:t>
            </a:r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K</a:t>
            </a:r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是常数，平均值为</a:t>
            </a:r>
            <a:r>
              <a:rPr sz="2667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2</a:t>
            </a:r>
            <a:r>
              <a:rPr sz="2667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。</a:t>
            </a:r>
            <a:endParaRPr sz="2667" dirty="0">
              <a:solidFill>
                <a:schemeClr val="tx1">
                  <a:lumMod val="75000"/>
                  <a:lumOff val="25000"/>
                </a:schemeClr>
              </a:solidFill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4290" y="217517"/>
            <a:ext cx="332824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SPFA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48003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1865" y="879225"/>
            <a:ext cx="11371426" cy="5175211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初始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时将起点加入队列。每次从队列中取出一个元素，并对所有与它相邻的点进行修改，若某个相邻的点修改成功，则将其入队。直到队列为空时算法结束。</a:t>
            </a:r>
          </a:p>
          <a:p>
            <a:pPr algn="l"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这个算法，简单的说就是队列优化的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bellman-ford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，利用了每个点不会更新次数太多的特点发明的此算法。</a:t>
            </a:r>
          </a:p>
          <a:p>
            <a:pPr algn="l"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SPFA 在形式上和广度优先搜索非常类似，不同的是广度优先搜索中一个点出了队列就不可能重新进入队列，但是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SPFA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中一个点可能在出队列之后再次被放入队列，也就是说一个点修改过其它的点之后，过了一段时间可能会获得更短的路径，于是再次用来修改其它的点，这样反复进行下去。</a:t>
            </a:r>
          </a:p>
          <a:p>
            <a:pPr algn="l"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此外，SPFA算法还可以判断图中是否有负权环，即一个点入队次数超过N。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宋体" panose="02010600030101010101" pitchFamily="2" charset="-122"/>
            </a:endParaRPr>
          </a:p>
          <a:p>
            <a:pPr algn="l"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通过下面的图我们看一下，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SPFA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算法的整个过程。</a:t>
            </a:r>
          </a:p>
        </p:txBody>
      </p:sp>
      <p:sp>
        <p:nvSpPr>
          <p:cNvPr id="2" name="矩形 1"/>
          <p:cNvSpPr/>
          <p:nvPr/>
        </p:nvSpPr>
        <p:spPr>
          <a:xfrm>
            <a:off x="1558821" y="196335"/>
            <a:ext cx="162095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主要思想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2866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4299" y="1801657"/>
            <a:ext cx="595746" cy="568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2</a:t>
            </a:r>
            <a:endParaRPr lang="zh-CN" altLang="en-US" sz="2800"/>
          </a:p>
        </p:txBody>
      </p:sp>
      <p:sp>
        <p:nvSpPr>
          <p:cNvPr id="3" name="椭圆 2"/>
          <p:cNvSpPr/>
          <p:nvPr/>
        </p:nvSpPr>
        <p:spPr>
          <a:xfrm>
            <a:off x="1600199" y="2630332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1</a:t>
            </a:r>
            <a:endParaRPr lang="zh-CN" altLang="en-US" sz="2800"/>
          </a:p>
        </p:txBody>
      </p:sp>
      <p:sp>
        <p:nvSpPr>
          <p:cNvPr id="4" name="椭圆 3"/>
          <p:cNvSpPr/>
          <p:nvPr/>
        </p:nvSpPr>
        <p:spPr>
          <a:xfrm>
            <a:off x="2894299" y="3593224"/>
            <a:ext cx="595746" cy="568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5</a:t>
            </a:r>
            <a:endParaRPr lang="zh-CN" altLang="en-US" sz="2800"/>
          </a:p>
        </p:txBody>
      </p:sp>
      <p:sp>
        <p:nvSpPr>
          <p:cNvPr id="5" name="椭圆 4"/>
          <p:cNvSpPr/>
          <p:nvPr/>
        </p:nvSpPr>
        <p:spPr>
          <a:xfrm>
            <a:off x="4627417" y="3593224"/>
            <a:ext cx="595746" cy="568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4</a:t>
            </a:r>
            <a:endParaRPr lang="zh-CN" altLang="en-US" sz="2800"/>
          </a:p>
        </p:txBody>
      </p:sp>
      <p:sp>
        <p:nvSpPr>
          <p:cNvPr id="6" name="椭圆 5"/>
          <p:cNvSpPr/>
          <p:nvPr/>
        </p:nvSpPr>
        <p:spPr>
          <a:xfrm>
            <a:off x="4627417" y="1801657"/>
            <a:ext cx="595746" cy="568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3</a:t>
            </a:r>
            <a:endParaRPr lang="zh-CN" altLang="en-US" sz="280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195945" y="2200841"/>
            <a:ext cx="698354" cy="5680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5"/>
            <a:endCxn id="4" idx="2"/>
          </p:cNvCxnSpPr>
          <p:nvPr/>
        </p:nvCxnSpPr>
        <p:spPr>
          <a:xfrm>
            <a:off x="2108700" y="3115181"/>
            <a:ext cx="785599" cy="762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" idx="6"/>
            <a:endCxn id="6" idx="2"/>
          </p:cNvCxnSpPr>
          <p:nvPr/>
        </p:nvCxnSpPr>
        <p:spPr>
          <a:xfrm>
            <a:off x="3490045" y="2085675"/>
            <a:ext cx="11373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490044" y="3946515"/>
            <a:ext cx="11373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4"/>
            <a:endCxn id="5" idx="0"/>
          </p:cNvCxnSpPr>
          <p:nvPr/>
        </p:nvCxnSpPr>
        <p:spPr>
          <a:xfrm>
            <a:off x="4925290" y="2369693"/>
            <a:ext cx="0" cy="12235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922918" y="276035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4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3827203" y="162401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2134917" y="207589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3827203" y="354267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endParaRPr lang="zh-CN" altLang="en-US" sz="2400"/>
          </a:p>
        </p:txBody>
      </p:sp>
      <p:sp>
        <p:nvSpPr>
          <p:cNvPr id="16" name="文本框 15"/>
          <p:cNvSpPr txBox="1"/>
          <p:nvPr/>
        </p:nvSpPr>
        <p:spPr>
          <a:xfrm>
            <a:off x="1999334" y="3415577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10</a:t>
            </a:r>
            <a:endParaRPr lang="zh-CN" altLang="en-US" sz="240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192172" y="2369692"/>
            <a:ext cx="0" cy="12235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204181" y="271938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7</a:t>
            </a:r>
            <a:endParaRPr lang="zh-CN" altLang="en-US" sz="2400"/>
          </a:p>
        </p:txBody>
      </p:sp>
      <p:cxnSp>
        <p:nvCxnSpPr>
          <p:cNvPr id="20" name="直接箭头连接符 19"/>
          <p:cNvCxnSpPr>
            <a:stCxn id="4" idx="7"/>
            <a:endCxn id="6" idx="3"/>
          </p:cNvCxnSpPr>
          <p:nvPr/>
        </p:nvCxnSpPr>
        <p:spPr>
          <a:xfrm flipV="1">
            <a:off x="3402800" y="2286506"/>
            <a:ext cx="1311862" cy="13899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27203" y="257542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6</a:t>
            </a:r>
            <a:endParaRPr lang="zh-CN" altLang="en-US" sz="2400"/>
          </a:p>
        </p:txBody>
      </p:sp>
      <p:sp>
        <p:nvSpPr>
          <p:cNvPr id="24" name="矩形 23"/>
          <p:cNvSpPr/>
          <p:nvPr/>
        </p:nvSpPr>
        <p:spPr>
          <a:xfrm>
            <a:off x="1551892" y="14177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算法图解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719" y="1967246"/>
            <a:ext cx="1152525" cy="204787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91837" y="831772"/>
            <a:ext cx="791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r>
              <a:rPr lang="zh-CN" altLang="en-US" sz="2400"/>
              <a:t>个顶点，</a:t>
            </a:r>
            <a:r>
              <a:rPr lang="en-US" altLang="zh-CN" sz="2400"/>
              <a:t>7</a:t>
            </a:r>
            <a:r>
              <a:rPr lang="zh-CN" altLang="en-US" sz="2400"/>
              <a:t>条边，</a:t>
            </a:r>
            <a:r>
              <a:rPr lang="en-US" altLang="zh-CN" sz="2400"/>
              <a:t>7</a:t>
            </a:r>
            <a:r>
              <a:rPr lang="zh-CN" altLang="en-US" sz="2400"/>
              <a:t>个边权，求顶点</a:t>
            </a:r>
            <a:r>
              <a:rPr lang="en-US" altLang="zh-CN" sz="2400"/>
              <a:t>1</a:t>
            </a:r>
            <a:r>
              <a:rPr lang="zh-CN" altLang="en-US" sz="2400"/>
              <a:t>到其他各个点最小值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407929"/>
              </p:ext>
            </p:extLst>
          </p:nvPr>
        </p:nvGraphicFramePr>
        <p:xfrm>
          <a:off x="1413018" y="5027749"/>
          <a:ext cx="29625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INF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INF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INF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INF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303419" y="4956041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dis[] = </a:t>
            </a:r>
            <a:endParaRPr lang="zh-CN" altLang="en-US" sz="2400"/>
          </a:p>
        </p:txBody>
      </p:sp>
      <p:sp>
        <p:nvSpPr>
          <p:cNvPr id="30" name="文本框 29"/>
          <p:cNvSpPr txBox="1"/>
          <p:nvPr/>
        </p:nvSpPr>
        <p:spPr>
          <a:xfrm>
            <a:off x="4592728" y="4959762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que[] = </a:t>
            </a:r>
            <a:endParaRPr lang="zh-CN" altLang="en-US" sz="240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935619"/>
              </p:ext>
            </p:extLst>
          </p:nvPr>
        </p:nvGraphicFramePr>
        <p:xfrm>
          <a:off x="5836979" y="5046866"/>
          <a:ext cx="29625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9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1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46304"/>
              </p:ext>
            </p:extLst>
          </p:nvPr>
        </p:nvGraphicFramePr>
        <p:xfrm>
          <a:off x="8799541" y="5052139"/>
          <a:ext cx="29625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9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/>
          <p:nvPr/>
        </p:nvCxnSpPr>
        <p:spPr>
          <a:xfrm flipH="1">
            <a:off x="6144490" y="4482787"/>
            <a:ext cx="6928" cy="4732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6151418" y="5417709"/>
            <a:ext cx="0" cy="4427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133563" y="5417706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head</a:t>
            </a:r>
            <a:endParaRPr lang="zh-CN" altLang="en-US" sz="2400"/>
          </a:p>
        </p:txBody>
      </p:sp>
      <p:sp>
        <p:nvSpPr>
          <p:cNvPr id="43" name="文本框 42"/>
          <p:cNvSpPr txBox="1"/>
          <p:nvPr/>
        </p:nvSpPr>
        <p:spPr>
          <a:xfrm>
            <a:off x="6151418" y="4473783"/>
            <a:ext cx="574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tail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58227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4299" y="1801657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2</a:t>
            </a:r>
            <a:endParaRPr lang="zh-CN" altLang="en-US" sz="2800"/>
          </a:p>
        </p:txBody>
      </p:sp>
      <p:sp>
        <p:nvSpPr>
          <p:cNvPr id="3" name="椭圆 2"/>
          <p:cNvSpPr/>
          <p:nvPr/>
        </p:nvSpPr>
        <p:spPr>
          <a:xfrm>
            <a:off x="1600199" y="2630332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1</a:t>
            </a:r>
            <a:endParaRPr lang="zh-CN" altLang="en-US" sz="2800"/>
          </a:p>
        </p:txBody>
      </p:sp>
      <p:sp>
        <p:nvSpPr>
          <p:cNvPr id="4" name="椭圆 3"/>
          <p:cNvSpPr/>
          <p:nvPr/>
        </p:nvSpPr>
        <p:spPr>
          <a:xfrm>
            <a:off x="2894299" y="3593224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5</a:t>
            </a:r>
            <a:endParaRPr lang="zh-CN" altLang="en-US" sz="2800"/>
          </a:p>
        </p:txBody>
      </p:sp>
      <p:sp>
        <p:nvSpPr>
          <p:cNvPr id="5" name="椭圆 4"/>
          <p:cNvSpPr/>
          <p:nvPr/>
        </p:nvSpPr>
        <p:spPr>
          <a:xfrm>
            <a:off x="4627417" y="3593224"/>
            <a:ext cx="595746" cy="568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4</a:t>
            </a:r>
            <a:endParaRPr lang="zh-CN" altLang="en-US" sz="2800"/>
          </a:p>
        </p:txBody>
      </p:sp>
      <p:sp>
        <p:nvSpPr>
          <p:cNvPr id="6" name="椭圆 5"/>
          <p:cNvSpPr/>
          <p:nvPr/>
        </p:nvSpPr>
        <p:spPr>
          <a:xfrm>
            <a:off x="4627417" y="1801657"/>
            <a:ext cx="595746" cy="568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3</a:t>
            </a:r>
            <a:endParaRPr lang="zh-CN" altLang="en-US" sz="280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195945" y="2200841"/>
            <a:ext cx="698354" cy="5680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5"/>
            <a:endCxn id="4" idx="2"/>
          </p:cNvCxnSpPr>
          <p:nvPr/>
        </p:nvCxnSpPr>
        <p:spPr>
          <a:xfrm>
            <a:off x="2108700" y="3115181"/>
            <a:ext cx="785599" cy="762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" idx="6"/>
            <a:endCxn id="6" idx="2"/>
          </p:cNvCxnSpPr>
          <p:nvPr/>
        </p:nvCxnSpPr>
        <p:spPr>
          <a:xfrm>
            <a:off x="3490045" y="2085675"/>
            <a:ext cx="11373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490044" y="3946515"/>
            <a:ext cx="11373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4"/>
            <a:endCxn id="5" idx="0"/>
          </p:cNvCxnSpPr>
          <p:nvPr/>
        </p:nvCxnSpPr>
        <p:spPr>
          <a:xfrm>
            <a:off x="4925290" y="2369693"/>
            <a:ext cx="0" cy="12235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922918" y="276035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4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3827203" y="162401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2134917" y="207589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3827203" y="354267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endParaRPr lang="zh-CN" altLang="en-US" sz="2400"/>
          </a:p>
        </p:txBody>
      </p:sp>
      <p:sp>
        <p:nvSpPr>
          <p:cNvPr id="16" name="文本框 15"/>
          <p:cNvSpPr txBox="1"/>
          <p:nvPr/>
        </p:nvSpPr>
        <p:spPr>
          <a:xfrm>
            <a:off x="1999334" y="3415577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10</a:t>
            </a:r>
            <a:endParaRPr lang="zh-CN" altLang="en-US" sz="240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192172" y="2369692"/>
            <a:ext cx="0" cy="12235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204181" y="271938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7</a:t>
            </a:r>
            <a:endParaRPr lang="zh-CN" altLang="en-US" sz="2400"/>
          </a:p>
        </p:txBody>
      </p:sp>
      <p:cxnSp>
        <p:nvCxnSpPr>
          <p:cNvPr id="20" name="直接箭头连接符 19"/>
          <p:cNvCxnSpPr>
            <a:stCxn id="4" idx="7"/>
            <a:endCxn id="6" idx="3"/>
          </p:cNvCxnSpPr>
          <p:nvPr/>
        </p:nvCxnSpPr>
        <p:spPr>
          <a:xfrm flipV="1">
            <a:off x="3402800" y="2286506"/>
            <a:ext cx="1311862" cy="13899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27203" y="257542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6</a:t>
            </a:r>
            <a:endParaRPr lang="zh-CN" altLang="en-US" sz="2400"/>
          </a:p>
        </p:txBody>
      </p:sp>
      <p:sp>
        <p:nvSpPr>
          <p:cNvPr id="24" name="矩形 23"/>
          <p:cNvSpPr/>
          <p:nvPr/>
        </p:nvSpPr>
        <p:spPr>
          <a:xfrm>
            <a:off x="1551892" y="14177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算法图解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719" y="1967246"/>
            <a:ext cx="1152525" cy="204787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91837" y="831772"/>
            <a:ext cx="791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r>
              <a:rPr lang="zh-CN" altLang="en-US" sz="2400"/>
              <a:t>个顶点，</a:t>
            </a:r>
            <a:r>
              <a:rPr lang="en-US" altLang="zh-CN" sz="2400"/>
              <a:t>7</a:t>
            </a:r>
            <a:r>
              <a:rPr lang="zh-CN" altLang="en-US" sz="2400"/>
              <a:t>条边，</a:t>
            </a:r>
            <a:r>
              <a:rPr lang="en-US" altLang="zh-CN" sz="2400"/>
              <a:t>7</a:t>
            </a:r>
            <a:r>
              <a:rPr lang="zh-CN" altLang="en-US" sz="2400"/>
              <a:t>个边权，求顶点</a:t>
            </a:r>
            <a:r>
              <a:rPr lang="en-US" altLang="zh-CN" sz="2400"/>
              <a:t>1</a:t>
            </a:r>
            <a:r>
              <a:rPr lang="zh-CN" altLang="en-US" sz="2400"/>
              <a:t>到其他各个点最小值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474546"/>
              </p:ext>
            </p:extLst>
          </p:nvPr>
        </p:nvGraphicFramePr>
        <p:xfrm>
          <a:off x="1413018" y="5027749"/>
          <a:ext cx="29625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2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INF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INF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10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303419" y="4956041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dis[] = </a:t>
            </a:r>
            <a:endParaRPr lang="zh-CN" altLang="en-US" sz="2400"/>
          </a:p>
        </p:txBody>
      </p:sp>
      <p:sp>
        <p:nvSpPr>
          <p:cNvPr id="30" name="文本框 29"/>
          <p:cNvSpPr txBox="1"/>
          <p:nvPr/>
        </p:nvSpPr>
        <p:spPr>
          <a:xfrm>
            <a:off x="4592728" y="4959762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que[] = </a:t>
            </a:r>
            <a:endParaRPr lang="zh-CN" altLang="en-US" sz="240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265776"/>
              </p:ext>
            </p:extLst>
          </p:nvPr>
        </p:nvGraphicFramePr>
        <p:xfrm>
          <a:off x="5836979" y="5046866"/>
          <a:ext cx="29625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9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1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2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5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8799541" y="5052139"/>
          <a:ext cx="29625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9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/>
          <p:nvPr/>
        </p:nvCxnSpPr>
        <p:spPr>
          <a:xfrm flipH="1">
            <a:off x="7349835" y="4503380"/>
            <a:ext cx="6928" cy="4732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6151418" y="5417709"/>
            <a:ext cx="0" cy="4427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133563" y="5417706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head</a:t>
            </a:r>
            <a:endParaRPr lang="zh-CN" altLang="en-US" sz="2400"/>
          </a:p>
        </p:txBody>
      </p:sp>
      <p:sp>
        <p:nvSpPr>
          <p:cNvPr id="43" name="文本框 42"/>
          <p:cNvSpPr txBox="1"/>
          <p:nvPr/>
        </p:nvSpPr>
        <p:spPr>
          <a:xfrm>
            <a:off x="7356763" y="4494376"/>
            <a:ext cx="574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tail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61952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4299" y="1801657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2</a:t>
            </a:r>
            <a:endParaRPr lang="zh-CN" altLang="en-US" sz="2800"/>
          </a:p>
        </p:txBody>
      </p:sp>
      <p:sp>
        <p:nvSpPr>
          <p:cNvPr id="3" name="椭圆 2"/>
          <p:cNvSpPr/>
          <p:nvPr/>
        </p:nvSpPr>
        <p:spPr>
          <a:xfrm>
            <a:off x="1600199" y="2630332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1</a:t>
            </a:r>
            <a:endParaRPr lang="zh-CN" altLang="en-US" sz="2800"/>
          </a:p>
        </p:txBody>
      </p:sp>
      <p:sp>
        <p:nvSpPr>
          <p:cNvPr id="4" name="椭圆 3"/>
          <p:cNvSpPr/>
          <p:nvPr/>
        </p:nvSpPr>
        <p:spPr>
          <a:xfrm>
            <a:off x="2894299" y="3593224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5</a:t>
            </a:r>
            <a:endParaRPr lang="zh-CN" altLang="en-US" sz="2800"/>
          </a:p>
        </p:txBody>
      </p:sp>
      <p:sp>
        <p:nvSpPr>
          <p:cNvPr id="5" name="椭圆 4"/>
          <p:cNvSpPr/>
          <p:nvPr/>
        </p:nvSpPr>
        <p:spPr>
          <a:xfrm>
            <a:off x="4627417" y="3593224"/>
            <a:ext cx="595746" cy="568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4</a:t>
            </a:r>
            <a:endParaRPr lang="zh-CN" altLang="en-US" sz="2800"/>
          </a:p>
        </p:txBody>
      </p:sp>
      <p:sp>
        <p:nvSpPr>
          <p:cNvPr id="6" name="椭圆 5"/>
          <p:cNvSpPr/>
          <p:nvPr/>
        </p:nvSpPr>
        <p:spPr>
          <a:xfrm>
            <a:off x="4627417" y="1801657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3</a:t>
            </a:r>
            <a:endParaRPr lang="zh-CN" altLang="en-US" sz="280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195945" y="2200841"/>
            <a:ext cx="698354" cy="5680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5"/>
            <a:endCxn id="4" idx="2"/>
          </p:cNvCxnSpPr>
          <p:nvPr/>
        </p:nvCxnSpPr>
        <p:spPr>
          <a:xfrm>
            <a:off x="2108700" y="3115181"/>
            <a:ext cx="785599" cy="762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" idx="6"/>
            <a:endCxn id="6" idx="2"/>
          </p:cNvCxnSpPr>
          <p:nvPr/>
        </p:nvCxnSpPr>
        <p:spPr>
          <a:xfrm>
            <a:off x="3490045" y="2085675"/>
            <a:ext cx="11373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490044" y="3946515"/>
            <a:ext cx="11373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4"/>
            <a:endCxn id="5" idx="0"/>
          </p:cNvCxnSpPr>
          <p:nvPr/>
        </p:nvCxnSpPr>
        <p:spPr>
          <a:xfrm>
            <a:off x="4925290" y="2369693"/>
            <a:ext cx="0" cy="12235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922918" y="276035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4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3827203" y="162401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2134917" y="207589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3827203" y="354267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endParaRPr lang="zh-CN" altLang="en-US" sz="2400"/>
          </a:p>
        </p:txBody>
      </p:sp>
      <p:sp>
        <p:nvSpPr>
          <p:cNvPr id="16" name="文本框 15"/>
          <p:cNvSpPr txBox="1"/>
          <p:nvPr/>
        </p:nvSpPr>
        <p:spPr>
          <a:xfrm>
            <a:off x="1999334" y="3415577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10</a:t>
            </a:r>
            <a:endParaRPr lang="zh-CN" altLang="en-US" sz="240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192172" y="2369692"/>
            <a:ext cx="0" cy="12235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204181" y="271938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7</a:t>
            </a:r>
            <a:endParaRPr lang="zh-CN" altLang="en-US" sz="2400"/>
          </a:p>
        </p:txBody>
      </p:sp>
      <p:cxnSp>
        <p:nvCxnSpPr>
          <p:cNvPr id="20" name="直接箭头连接符 19"/>
          <p:cNvCxnSpPr>
            <a:stCxn id="4" idx="7"/>
            <a:endCxn id="6" idx="3"/>
          </p:cNvCxnSpPr>
          <p:nvPr/>
        </p:nvCxnSpPr>
        <p:spPr>
          <a:xfrm flipV="1">
            <a:off x="3402800" y="2286506"/>
            <a:ext cx="1311862" cy="13899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27203" y="257542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6</a:t>
            </a:r>
            <a:endParaRPr lang="zh-CN" altLang="en-US" sz="2400"/>
          </a:p>
        </p:txBody>
      </p:sp>
      <p:sp>
        <p:nvSpPr>
          <p:cNvPr id="24" name="矩形 23"/>
          <p:cNvSpPr/>
          <p:nvPr/>
        </p:nvSpPr>
        <p:spPr>
          <a:xfrm>
            <a:off x="1551892" y="14177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算法图解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719" y="1967246"/>
            <a:ext cx="1152525" cy="204787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91837" y="831772"/>
            <a:ext cx="791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r>
              <a:rPr lang="zh-CN" altLang="en-US" sz="2400"/>
              <a:t>个顶点，</a:t>
            </a:r>
            <a:r>
              <a:rPr lang="en-US" altLang="zh-CN" sz="2400"/>
              <a:t>7</a:t>
            </a:r>
            <a:r>
              <a:rPr lang="zh-CN" altLang="en-US" sz="2400"/>
              <a:t>条边，</a:t>
            </a:r>
            <a:r>
              <a:rPr lang="en-US" altLang="zh-CN" sz="2400"/>
              <a:t>7</a:t>
            </a:r>
            <a:r>
              <a:rPr lang="zh-CN" altLang="en-US" sz="2400"/>
              <a:t>个边权，求顶点</a:t>
            </a:r>
            <a:r>
              <a:rPr lang="en-US" altLang="zh-CN" sz="2400"/>
              <a:t>1</a:t>
            </a:r>
            <a:r>
              <a:rPr lang="zh-CN" altLang="en-US" sz="2400"/>
              <a:t>到其他各个点最小值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455343"/>
              </p:ext>
            </p:extLst>
          </p:nvPr>
        </p:nvGraphicFramePr>
        <p:xfrm>
          <a:off x="1413018" y="5027749"/>
          <a:ext cx="29625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2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5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INF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9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303419" y="4956041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dis[] = </a:t>
            </a:r>
            <a:endParaRPr lang="zh-CN" altLang="en-US" sz="2400"/>
          </a:p>
        </p:txBody>
      </p:sp>
      <p:sp>
        <p:nvSpPr>
          <p:cNvPr id="30" name="文本框 29"/>
          <p:cNvSpPr txBox="1"/>
          <p:nvPr/>
        </p:nvSpPr>
        <p:spPr>
          <a:xfrm>
            <a:off x="4592728" y="4959762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que[] = </a:t>
            </a:r>
            <a:endParaRPr lang="zh-CN" altLang="en-US" sz="240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228249"/>
              </p:ext>
            </p:extLst>
          </p:nvPr>
        </p:nvGraphicFramePr>
        <p:xfrm>
          <a:off x="5836979" y="5046866"/>
          <a:ext cx="29625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9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1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2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5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3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8799541" y="5052139"/>
          <a:ext cx="29625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9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/>
          <p:nvPr/>
        </p:nvCxnSpPr>
        <p:spPr>
          <a:xfrm flipH="1">
            <a:off x="7929874" y="4503380"/>
            <a:ext cx="6928" cy="4732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6736823" y="5417709"/>
            <a:ext cx="0" cy="4427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718968" y="5417706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head</a:t>
            </a:r>
            <a:endParaRPr lang="zh-CN" altLang="en-US" sz="2400"/>
          </a:p>
        </p:txBody>
      </p:sp>
      <p:sp>
        <p:nvSpPr>
          <p:cNvPr id="43" name="文本框 42"/>
          <p:cNvSpPr txBox="1"/>
          <p:nvPr/>
        </p:nvSpPr>
        <p:spPr>
          <a:xfrm>
            <a:off x="7936802" y="4494376"/>
            <a:ext cx="574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tail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60722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4299" y="1801657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2</a:t>
            </a:r>
            <a:endParaRPr lang="zh-CN" altLang="en-US" sz="2800"/>
          </a:p>
        </p:txBody>
      </p:sp>
      <p:sp>
        <p:nvSpPr>
          <p:cNvPr id="3" name="椭圆 2"/>
          <p:cNvSpPr/>
          <p:nvPr/>
        </p:nvSpPr>
        <p:spPr>
          <a:xfrm>
            <a:off x="1600199" y="2630332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1</a:t>
            </a:r>
            <a:endParaRPr lang="zh-CN" altLang="en-US" sz="2800"/>
          </a:p>
        </p:txBody>
      </p:sp>
      <p:sp>
        <p:nvSpPr>
          <p:cNvPr id="4" name="椭圆 3"/>
          <p:cNvSpPr/>
          <p:nvPr/>
        </p:nvSpPr>
        <p:spPr>
          <a:xfrm>
            <a:off x="2894299" y="3593224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5</a:t>
            </a:r>
            <a:endParaRPr lang="zh-CN" altLang="en-US" sz="2800"/>
          </a:p>
        </p:txBody>
      </p:sp>
      <p:sp>
        <p:nvSpPr>
          <p:cNvPr id="5" name="椭圆 4"/>
          <p:cNvSpPr/>
          <p:nvPr/>
        </p:nvSpPr>
        <p:spPr>
          <a:xfrm>
            <a:off x="4627417" y="3593224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4</a:t>
            </a:r>
            <a:endParaRPr lang="zh-CN" altLang="en-US" sz="2800"/>
          </a:p>
        </p:txBody>
      </p:sp>
      <p:sp>
        <p:nvSpPr>
          <p:cNvPr id="6" name="椭圆 5"/>
          <p:cNvSpPr/>
          <p:nvPr/>
        </p:nvSpPr>
        <p:spPr>
          <a:xfrm>
            <a:off x="4627417" y="1801657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3</a:t>
            </a:r>
            <a:endParaRPr lang="zh-CN" altLang="en-US" sz="280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195945" y="2200841"/>
            <a:ext cx="698354" cy="5680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5"/>
            <a:endCxn id="4" idx="2"/>
          </p:cNvCxnSpPr>
          <p:nvPr/>
        </p:nvCxnSpPr>
        <p:spPr>
          <a:xfrm>
            <a:off x="2108700" y="3115181"/>
            <a:ext cx="785599" cy="762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" idx="6"/>
            <a:endCxn id="6" idx="2"/>
          </p:cNvCxnSpPr>
          <p:nvPr/>
        </p:nvCxnSpPr>
        <p:spPr>
          <a:xfrm>
            <a:off x="3490045" y="2085675"/>
            <a:ext cx="11373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490044" y="3946515"/>
            <a:ext cx="11373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4"/>
            <a:endCxn id="5" idx="0"/>
          </p:cNvCxnSpPr>
          <p:nvPr/>
        </p:nvCxnSpPr>
        <p:spPr>
          <a:xfrm>
            <a:off x="4925290" y="2369693"/>
            <a:ext cx="0" cy="12235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922918" y="276035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4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3827203" y="162401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2134917" y="207589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3827203" y="354267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endParaRPr lang="zh-CN" altLang="en-US" sz="2400"/>
          </a:p>
        </p:txBody>
      </p:sp>
      <p:sp>
        <p:nvSpPr>
          <p:cNvPr id="16" name="文本框 15"/>
          <p:cNvSpPr txBox="1"/>
          <p:nvPr/>
        </p:nvSpPr>
        <p:spPr>
          <a:xfrm>
            <a:off x="1999334" y="3415577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10</a:t>
            </a:r>
            <a:endParaRPr lang="zh-CN" altLang="en-US" sz="240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192172" y="2369692"/>
            <a:ext cx="0" cy="12235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204181" y="271938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7</a:t>
            </a:r>
            <a:endParaRPr lang="zh-CN" altLang="en-US" sz="2400"/>
          </a:p>
        </p:txBody>
      </p:sp>
      <p:cxnSp>
        <p:nvCxnSpPr>
          <p:cNvPr id="20" name="直接箭头连接符 19"/>
          <p:cNvCxnSpPr>
            <a:stCxn id="4" idx="7"/>
            <a:endCxn id="6" idx="3"/>
          </p:cNvCxnSpPr>
          <p:nvPr/>
        </p:nvCxnSpPr>
        <p:spPr>
          <a:xfrm flipV="1">
            <a:off x="3402800" y="2286506"/>
            <a:ext cx="1311862" cy="13899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27203" y="257542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6</a:t>
            </a:r>
            <a:endParaRPr lang="zh-CN" altLang="en-US" sz="2400"/>
          </a:p>
        </p:txBody>
      </p:sp>
      <p:sp>
        <p:nvSpPr>
          <p:cNvPr id="24" name="矩形 23"/>
          <p:cNvSpPr/>
          <p:nvPr/>
        </p:nvSpPr>
        <p:spPr>
          <a:xfrm>
            <a:off x="1551892" y="14177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算法图解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719" y="1967246"/>
            <a:ext cx="1152525" cy="204787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91837" y="831772"/>
            <a:ext cx="791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r>
              <a:rPr lang="zh-CN" altLang="en-US" sz="2400"/>
              <a:t>个顶点，</a:t>
            </a:r>
            <a:r>
              <a:rPr lang="en-US" altLang="zh-CN" sz="2400"/>
              <a:t>7</a:t>
            </a:r>
            <a:r>
              <a:rPr lang="zh-CN" altLang="en-US" sz="2400"/>
              <a:t>条边，</a:t>
            </a:r>
            <a:r>
              <a:rPr lang="en-US" altLang="zh-CN" sz="2400"/>
              <a:t>7</a:t>
            </a:r>
            <a:r>
              <a:rPr lang="zh-CN" altLang="en-US" sz="2400"/>
              <a:t>个边权，求顶点</a:t>
            </a:r>
            <a:r>
              <a:rPr lang="en-US" altLang="zh-CN" sz="2400"/>
              <a:t>1</a:t>
            </a:r>
            <a:r>
              <a:rPr lang="zh-CN" altLang="en-US" sz="2400"/>
              <a:t>到其他各个点最小值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550391"/>
              </p:ext>
            </p:extLst>
          </p:nvPr>
        </p:nvGraphicFramePr>
        <p:xfrm>
          <a:off x="1413018" y="5027749"/>
          <a:ext cx="29625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2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5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9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9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303419" y="4956041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dis[] = </a:t>
            </a:r>
            <a:endParaRPr lang="zh-CN" altLang="en-US" sz="2400"/>
          </a:p>
        </p:txBody>
      </p:sp>
      <p:sp>
        <p:nvSpPr>
          <p:cNvPr id="30" name="文本框 29"/>
          <p:cNvSpPr txBox="1"/>
          <p:nvPr/>
        </p:nvSpPr>
        <p:spPr>
          <a:xfrm>
            <a:off x="4592728" y="4959762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que[] = </a:t>
            </a:r>
            <a:endParaRPr lang="zh-CN" altLang="en-US" sz="240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32951"/>
              </p:ext>
            </p:extLst>
          </p:nvPr>
        </p:nvGraphicFramePr>
        <p:xfrm>
          <a:off x="5836979" y="5046866"/>
          <a:ext cx="29625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9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1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2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5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3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4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8799541" y="5052139"/>
          <a:ext cx="29625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9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/>
          <p:nvPr/>
        </p:nvCxnSpPr>
        <p:spPr>
          <a:xfrm flipH="1">
            <a:off x="8505515" y="4482787"/>
            <a:ext cx="6928" cy="4732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7889348" y="5471558"/>
            <a:ext cx="0" cy="4427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871493" y="5471555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head</a:t>
            </a:r>
            <a:endParaRPr lang="zh-CN" altLang="en-US" sz="2400"/>
          </a:p>
        </p:txBody>
      </p:sp>
      <p:sp>
        <p:nvSpPr>
          <p:cNvPr id="43" name="文本框 42"/>
          <p:cNvSpPr txBox="1"/>
          <p:nvPr/>
        </p:nvSpPr>
        <p:spPr>
          <a:xfrm>
            <a:off x="8512443" y="4473783"/>
            <a:ext cx="574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tail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199725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4299" y="1801657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2</a:t>
            </a:r>
            <a:endParaRPr lang="zh-CN" altLang="en-US" sz="2800"/>
          </a:p>
        </p:txBody>
      </p:sp>
      <p:sp>
        <p:nvSpPr>
          <p:cNvPr id="3" name="椭圆 2"/>
          <p:cNvSpPr/>
          <p:nvPr/>
        </p:nvSpPr>
        <p:spPr>
          <a:xfrm>
            <a:off x="1600199" y="2630332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1</a:t>
            </a:r>
            <a:endParaRPr lang="zh-CN" altLang="en-US" sz="2800"/>
          </a:p>
        </p:txBody>
      </p:sp>
      <p:sp>
        <p:nvSpPr>
          <p:cNvPr id="4" name="椭圆 3"/>
          <p:cNvSpPr/>
          <p:nvPr/>
        </p:nvSpPr>
        <p:spPr>
          <a:xfrm>
            <a:off x="2894299" y="3593224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5</a:t>
            </a:r>
            <a:endParaRPr lang="zh-CN" altLang="en-US" sz="2800"/>
          </a:p>
        </p:txBody>
      </p:sp>
      <p:sp>
        <p:nvSpPr>
          <p:cNvPr id="5" name="椭圆 4"/>
          <p:cNvSpPr/>
          <p:nvPr/>
        </p:nvSpPr>
        <p:spPr>
          <a:xfrm>
            <a:off x="4627417" y="3593224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4</a:t>
            </a:r>
            <a:endParaRPr lang="zh-CN" altLang="en-US" sz="2800"/>
          </a:p>
        </p:txBody>
      </p:sp>
      <p:sp>
        <p:nvSpPr>
          <p:cNvPr id="6" name="椭圆 5"/>
          <p:cNvSpPr/>
          <p:nvPr/>
        </p:nvSpPr>
        <p:spPr>
          <a:xfrm>
            <a:off x="4627417" y="1801657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3</a:t>
            </a:r>
            <a:endParaRPr lang="zh-CN" altLang="en-US" sz="280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195945" y="2200841"/>
            <a:ext cx="698354" cy="5680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5"/>
            <a:endCxn id="4" idx="2"/>
          </p:cNvCxnSpPr>
          <p:nvPr/>
        </p:nvCxnSpPr>
        <p:spPr>
          <a:xfrm>
            <a:off x="2108700" y="3115181"/>
            <a:ext cx="785599" cy="762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" idx="6"/>
            <a:endCxn id="6" idx="2"/>
          </p:cNvCxnSpPr>
          <p:nvPr/>
        </p:nvCxnSpPr>
        <p:spPr>
          <a:xfrm>
            <a:off x="3490045" y="2085675"/>
            <a:ext cx="11373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490044" y="3946515"/>
            <a:ext cx="11373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4"/>
            <a:endCxn id="5" idx="0"/>
          </p:cNvCxnSpPr>
          <p:nvPr/>
        </p:nvCxnSpPr>
        <p:spPr>
          <a:xfrm>
            <a:off x="4925290" y="2369693"/>
            <a:ext cx="0" cy="12235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922918" y="276035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4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3827203" y="162401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2134917" y="207589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3827203" y="354267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endParaRPr lang="zh-CN" altLang="en-US" sz="2400"/>
          </a:p>
        </p:txBody>
      </p:sp>
      <p:sp>
        <p:nvSpPr>
          <p:cNvPr id="16" name="文本框 15"/>
          <p:cNvSpPr txBox="1"/>
          <p:nvPr/>
        </p:nvSpPr>
        <p:spPr>
          <a:xfrm>
            <a:off x="1999334" y="3415577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10</a:t>
            </a:r>
            <a:endParaRPr lang="zh-CN" altLang="en-US" sz="240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192172" y="2369692"/>
            <a:ext cx="0" cy="12235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204181" y="271938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7</a:t>
            </a:r>
            <a:endParaRPr lang="zh-CN" altLang="en-US" sz="2400"/>
          </a:p>
        </p:txBody>
      </p:sp>
      <p:cxnSp>
        <p:nvCxnSpPr>
          <p:cNvPr id="20" name="直接箭头连接符 19"/>
          <p:cNvCxnSpPr>
            <a:stCxn id="4" idx="7"/>
            <a:endCxn id="6" idx="3"/>
          </p:cNvCxnSpPr>
          <p:nvPr/>
        </p:nvCxnSpPr>
        <p:spPr>
          <a:xfrm flipV="1">
            <a:off x="3402800" y="2286506"/>
            <a:ext cx="1311862" cy="13899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27203" y="257542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6</a:t>
            </a:r>
            <a:endParaRPr lang="zh-CN" altLang="en-US" sz="2400"/>
          </a:p>
        </p:txBody>
      </p:sp>
      <p:sp>
        <p:nvSpPr>
          <p:cNvPr id="24" name="矩形 23"/>
          <p:cNvSpPr/>
          <p:nvPr/>
        </p:nvSpPr>
        <p:spPr>
          <a:xfrm>
            <a:off x="1551892" y="14177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算法图解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719" y="1967246"/>
            <a:ext cx="1152525" cy="204787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91837" y="831772"/>
            <a:ext cx="791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r>
              <a:rPr lang="zh-CN" altLang="en-US" sz="2400"/>
              <a:t>个顶点，</a:t>
            </a:r>
            <a:r>
              <a:rPr lang="en-US" altLang="zh-CN" sz="2400"/>
              <a:t>7</a:t>
            </a:r>
            <a:r>
              <a:rPr lang="zh-CN" altLang="en-US" sz="2400"/>
              <a:t>条边，</a:t>
            </a:r>
            <a:r>
              <a:rPr lang="en-US" altLang="zh-CN" sz="2400"/>
              <a:t>7</a:t>
            </a:r>
            <a:r>
              <a:rPr lang="zh-CN" altLang="en-US" sz="2400"/>
              <a:t>个边权，求顶点</a:t>
            </a:r>
            <a:r>
              <a:rPr lang="en-US" altLang="zh-CN" sz="2400"/>
              <a:t>1</a:t>
            </a:r>
            <a:r>
              <a:rPr lang="zh-CN" altLang="en-US" sz="2400"/>
              <a:t>到其他各个点最小值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960405"/>
              </p:ext>
            </p:extLst>
          </p:nvPr>
        </p:nvGraphicFramePr>
        <p:xfrm>
          <a:off x="1413018" y="5027749"/>
          <a:ext cx="29625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2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5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9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9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303419" y="4956041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dis[] = </a:t>
            </a:r>
            <a:endParaRPr lang="zh-CN" altLang="en-US" sz="2400"/>
          </a:p>
        </p:txBody>
      </p:sp>
      <p:sp>
        <p:nvSpPr>
          <p:cNvPr id="30" name="文本框 29"/>
          <p:cNvSpPr txBox="1"/>
          <p:nvPr/>
        </p:nvSpPr>
        <p:spPr>
          <a:xfrm>
            <a:off x="4592728" y="4959762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que[] = </a:t>
            </a:r>
            <a:endParaRPr lang="zh-CN" altLang="en-US" sz="240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836979" y="5046866"/>
          <a:ext cx="29625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9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1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2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5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3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4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8799541" y="5052139"/>
          <a:ext cx="29625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9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/>
          <p:nvPr/>
        </p:nvCxnSpPr>
        <p:spPr>
          <a:xfrm flipH="1">
            <a:off x="8505515" y="4503380"/>
            <a:ext cx="6928" cy="4732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9125366" y="5530310"/>
            <a:ext cx="0" cy="4427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9107511" y="5530307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head</a:t>
            </a:r>
            <a:endParaRPr lang="zh-CN" altLang="en-US" sz="2400"/>
          </a:p>
        </p:txBody>
      </p:sp>
      <p:sp>
        <p:nvSpPr>
          <p:cNvPr id="43" name="文本框 42"/>
          <p:cNvSpPr txBox="1"/>
          <p:nvPr/>
        </p:nvSpPr>
        <p:spPr>
          <a:xfrm>
            <a:off x="8512443" y="4494376"/>
            <a:ext cx="574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tail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02358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1105" y="769544"/>
            <a:ext cx="11840787" cy="651764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267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【问题描述】</a:t>
            </a:r>
            <a:endParaRPr lang="zh-CN" altLang="en-US" sz="2267" dirty="0">
              <a:solidFill>
                <a:schemeClr val="tx1">
                  <a:lumMod val="75000"/>
                  <a:lumOff val="25000"/>
                </a:schemeClr>
              </a:solidFill>
              <a:sym typeface="宋体" panose="02010600030101010101" pitchFamily="2" charset="-122"/>
            </a:endParaRPr>
          </a:p>
          <a:p>
            <a:pPr algn="l">
              <a:buNone/>
            </a:pP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农夫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John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发现做出全威斯康辛州最甜的黄油的方法：糖。把糖放在一片牧场上，他知道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N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（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1&lt;=N&lt;=500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）只奶牛会过来舔它，这样就能做出能卖好价钱的超甜黄油。当然，他将付出额外的费用在奶牛上。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 </a:t>
            </a:r>
            <a:endParaRPr lang="zh-CN" altLang="en-US" sz="2267" dirty="0">
              <a:solidFill>
                <a:schemeClr val="tx1">
                  <a:lumMod val="75000"/>
                  <a:lumOff val="25000"/>
                </a:schemeClr>
              </a:solidFill>
              <a:sym typeface="宋体" panose="02010600030101010101" pitchFamily="2" charset="-122"/>
            </a:endParaRPr>
          </a:p>
          <a:p>
            <a:pPr algn="l">
              <a:buNone/>
            </a:pP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农夫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John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很狡猾。像以前的巴甫洛夫，他知道他可以训练这些奶牛，让它们在听到铃声时去一个特定的牧场。他打算将糖放在那里然后下午发出铃声，以至他可以在晚上挤奶。</a:t>
            </a:r>
          </a:p>
          <a:p>
            <a:pPr algn="l">
              <a:buNone/>
            </a:pP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农夫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John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知道每只奶牛都在各自喜欢的牧场（一个牧场不一定只有一头牛）。给出各头牛在的牧场和牧场间的路线，找出使所有牛到达的路程和最短的牧场（他将把糖放在那）。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 </a:t>
            </a:r>
            <a:endParaRPr lang="zh-CN" altLang="en-US" sz="2267" dirty="0">
              <a:solidFill>
                <a:schemeClr val="tx1">
                  <a:lumMod val="75000"/>
                  <a:lumOff val="25000"/>
                </a:schemeClr>
              </a:solidFill>
              <a:sym typeface="宋体" panose="02010600030101010101" pitchFamily="2" charset="-122"/>
            </a:endParaRPr>
          </a:p>
          <a:p>
            <a:pPr algn="l">
              <a:buNone/>
            </a:pP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【输入格式】butter.in 第一行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: 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三个数：奶牛数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N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，牧场数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P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（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2&lt;=P&lt;=800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），牧场间道路数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C(1&lt;=C&lt;=1450)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。</a:t>
            </a:r>
          </a:p>
          <a:p>
            <a:pPr algn="l">
              <a:buNone/>
            </a:pP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第二行到第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N+1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行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: 1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到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N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头奶牛所在的牧场号。</a:t>
            </a:r>
          </a:p>
          <a:p>
            <a:pPr algn="l">
              <a:buNone/>
            </a:pP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第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N+2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行到第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N+C+1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行：每行有三个数：相连的牧场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A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、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B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，两牧场间距（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1&lt;=D&lt;=255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），当然，连接是双向的。</a:t>
            </a:r>
          </a:p>
          <a:p>
            <a:pPr algn="l">
              <a:buNone/>
            </a:pP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【输出格式】butter.out 一行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 </a:t>
            </a:r>
            <a:r>
              <a:rPr lang="zh-CN" altLang="en-US" sz="2267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输出奶牛必须行走的最小的距离和</a:t>
            </a:r>
            <a:endParaRPr lang="zh-CN" altLang="en-US" sz="2267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90521" y="168624"/>
            <a:ext cx="407355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香甜的黄油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Times New Roman" panose="02020603050405020304" pitchFamily="18" charset="0"/>
              </a:rPr>
              <a:t>(Sweet Butter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)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45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6943" y="930565"/>
            <a:ext cx="5060527" cy="4916053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【输入样例】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3 4 5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2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3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4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1 2 1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1 3 5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2 3 7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2 4 3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3 4 5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宋体" panose="02010600030101010101" pitchFamily="2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Times New Roman" panose="02020603050405020304" pitchFamily="18" charset="0"/>
              </a:rPr>
              <a:t> </a:t>
            </a:r>
          </a:p>
          <a:p>
            <a:pPr algn="l">
              <a:spcBef>
                <a:spcPts val="0"/>
              </a:spcBef>
            </a:pPr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" name="副标题 2"/>
          <p:cNvSpPr>
            <a:spLocks noGrp="1"/>
          </p:cNvSpPr>
          <p:nvPr/>
        </p:nvSpPr>
        <p:spPr>
          <a:xfrm>
            <a:off x="597670" y="4778278"/>
            <a:ext cx="4662593" cy="1463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【输出样例】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8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         //说明：放在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4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号牧场最优</a:t>
            </a:r>
          </a:p>
          <a:p>
            <a:pPr algn="l">
              <a:buNone/>
            </a:pPr>
            <a:endParaRPr lang="en-US" altLang="zh-CN" sz="2133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buNone/>
            </a:pPr>
            <a:endParaRPr lang="zh-CN" altLang="en-US" sz="2133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endParaRPr lang="zh-CN" altLang="en-US" sz="2133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5996865" y="930565"/>
            <a:ext cx="4662593" cy="36389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样例图形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    </a:t>
            </a:r>
            <a:r>
              <a:rPr lang="en-US" altLang="zh-CN" sz="2133">
                <a:solidFill>
                  <a:schemeClr val="accent4"/>
                </a:solidFill>
                <a:sym typeface="Times New Roman" panose="02020603050405020304" pitchFamily="18" charset="0"/>
              </a:rPr>
              <a:t>P1</a:t>
            </a:r>
            <a:r>
              <a:rPr lang="zh-CN" altLang="en-US" sz="2133">
                <a:solidFill>
                  <a:schemeClr val="accent4"/>
                </a:solidFill>
                <a:sym typeface="Times New Roman" panose="02020603050405020304" pitchFamily="18" charset="0"/>
              </a:rPr>
              <a:t>          P2  </a:t>
            </a:r>
            <a:endParaRPr lang="en-US" altLang="zh-CN" sz="2133">
              <a:solidFill>
                <a:schemeClr val="accent4"/>
              </a:solidFill>
              <a:sym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   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 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@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--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1--@ </a:t>
            </a:r>
            <a:r>
              <a:rPr lang="zh-CN" altLang="en-US" sz="2133" dirty="0">
                <a:solidFill>
                  <a:srgbClr val="FF0000"/>
                </a:solidFill>
                <a:sym typeface="Times New Roman" panose="02020603050405020304" pitchFamily="18" charset="0"/>
              </a:rPr>
              <a:t>C1</a:t>
            </a:r>
          </a:p>
          <a:p>
            <a:pPr algn="l">
              <a:spcBef>
                <a:spcPts val="0"/>
              </a:spcBef>
            </a:pP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       \         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/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\</a:t>
            </a:r>
          </a:p>
          <a:p>
            <a:pPr algn="l">
              <a:spcBef>
                <a:spcPts val="0"/>
              </a:spcBef>
            </a:pP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         \      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/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   \</a:t>
            </a:r>
          </a:p>
          <a:p>
            <a:pPr algn="l">
              <a:spcBef>
                <a:spcPts val="0"/>
              </a:spcBef>
            </a:pP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           5  7     3</a:t>
            </a:r>
          </a:p>
          <a:p>
            <a:pPr algn="l">
              <a:spcBef>
                <a:spcPts val="0"/>
              </a:spcBef>
            </a:pP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            \  |      \</a:t>
            </a:r>
          </a:p>
          <a:p>
            <a:pPr algn="l">
              <a:spcBef>
                <a:spcPts val="0"/>
              </a:spcBef>
            </a:pP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              \|        \ </a:t>
            </a:r>
            <a:r>
              <a:rPr lang="zh-CN" altLang="en-US" sz="2133" dirty="0">
                <a:solidFill>
                  <a:srgbClr val="FF0000"/>
                </a:solidFill>
                <a:sym typeface="Times New Roman" panose="02020603050405020304" pitchFamily="18" charset="0"/>
              </a:rPr>
              <a:t>C3</a:t>
            </a:r>
          </a:p>
          <a:p>
            <a:pPr algn="l">
              <a:spcBef>
                <a:spcPts val="0"/>
              </a:spcBef>
            </a:pP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         </a:t>
            </a:r>
            <a:r>
              <a:rPr lang="zh-CN" altLang="en-US" sz="2133" dirty="0">
                <a:solidFill>
                  <a:srgbClr val="FF0000"/>
                </a:solidFill>
                <a:sym typeface="Times New Roman" panose="02020603050405020304" pitchFamily="18" charset="0"/>
              </a:rPr>
              <a:t>C2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 @--5--@</a:t>
            </a:r>
          </a:p>
          <a:p>
            <a:pPr algn="l">
              <a:spcBef>
                <a:spcPts val="0"/>
              </a:spcBef>
            </a:pP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               </a:t>
            </a:r>
            <a:r>
              <a:rPr lang="zh-CN" altLang="en-US" sz="2133" dirty="0">
                <a:solidFill>
                  <a:schemeClr val="accent4"/>
                </a:solidFill>
                <a:sym typeface="Times New Roman" panose="02020603050405020304" pitchFamily="18" charset="0"/>
              </a:rPr>
              <a:t>P3        P4</a:t>
            </a:r>
          </a:p>
          <a:p>
            <a:pPr algn="l">
              <a:buNone/>
            </a:pPr>
            <a:endParaRPr lang="en-US" altLang="zh-CN" sz="2133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buNone/>
            </a:pPr>
            <a:endParaRPr lang="zh-CN" altLang="en-US" sz="2133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endParaRPr lang="zh-CN" altLang="en-US" sz="2133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991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910</Words>
  <Application>Microsoft Office PowerPoint</Application>
  <PresentationFormat>宽屏</PresentationFormat>
  <Paragraphs>208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Hannotate SC Bold</vt:lpstr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93</cp:revision>
  <dcterms:created xsi:type="dcterms:W3CDTF">2020-10-12T01:38:58Z</dcterms:created>
  <dcterms:modified xsi:type="dcterms:W3CDTF">2021-12-27T02:59:02Z</dcterms:modified>
</cp:coreProperties>
</file>