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66" r:id="rId5"/>
    <p:sldId id="277" r:id="rId6"/>
    <p:sldId id="268" r:id="rId7"/>
    <p:sldId id="267" r:id="rId8"/>
    <p:sldId id="301" r:id="rId9"/>
    <p:sldId id="303" r:id="rId10"/>
    <p:sldId id="302" r:id="rId11"/>
    <p:sldId id="304" r:id="rId12"/>
    <p:sldId id="278" r:id="rId13"/>
    <p:sldId id="279" r:id="rId14"/>
    <p:sldId id="283" r:id="rId15"/>
    <p:sldId id="284" r:id="rId16"/>
    <p:sldId id="280" r:id="rId17"/>
    <p:sldId id="286" r:id="rId18"/>
    <p:sldId id="281" r:id="rId19"/>
    <p:sldId id="282" r:id="rId20"/>
    <p:sldId id="285" r:id="rId21"/>
    <p:sldId id="31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CEA10C8A-1C68-401F-8898-BB4A6966D5A6}"/>
              </a:ext>
            </a:extLst>
          </p:cNvPr>
          <p:cNvSpPr txBox="1"/>
          <p:nvPr userDrawn="1"/>
        </p:nvSpPr>
        <p:spPr>
          <a:xfrm>
            <a:off x="625065" y="144755"/>
            <a:ext cx="266007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2000" b="1" i="1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86E473E-6686-4A8D-BBDD-7FDE13D21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" y="214773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基础数论问题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A49077-39C5-4D54-8B56-3BEC320B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59" y="1111393"/>
            <a:ext cx="9895472" cy="31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6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A2AB63-5556-4B86-BDEF-471D51C1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40" y="1018308"/>
            <a:ext cx="5041012" cy="52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2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343D0C28-B1BA-4B87-93DC-19E4E858F11D}"/>
              </a:ext>
            </a:extLst>
          </p:cNvPr>
          <p:cNvSpPr txBox="1">
            <a:spLocks noChangeArrowheads="1"/>
          </p:cNvSpPr>
          <p:nvPr/>
        </p:nvSpPr>
        <p:spPr>
          <a:xfrm>
            <a:off x="1729275" y="28107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质数和合数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719AAB-8887-42ED-B9B3-829ED9E9B27C}"/>
              </a:ext>
            </a:extLst>
          </p:cNvPr>
          <p:cNvSpPr txBox="1"/>
          <p:nvPr/>
        </p:nvSpPr>
        <p:spPr>
          <a:xfrm>
            <a:off x="582472" y="1155313"/>
            <a:ext cx="107782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定理：一个大于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的正整数，只能被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和自身整除，不能被其他正整数整除，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这样的正整数叫做质数。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一个正整数，除了能被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和自身整除外，还可以被其他的正整数整除，这样的正整数叫做合数。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如果一个正整数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有一个因数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又是质数，则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就叫做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的质因数。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全体正整数可以分为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类：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全体质数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全体合数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3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6192FC-10B6-47D7-8A7E-48214912B2B0}"/>
              </a:ext>
            </a:extLst>
          </p:cNvPr>
          <p:cNvSpPr txBox="1"/>
          <p:nvPr/>
        </p:nvSpPr>
        <p:spPr>
          <a:xfrm>
            <a:off x="582472" y="1155313"/>
            <a:ext cx="107782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引理：如果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的整数，则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的最小因数一定是质数。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证：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是一个质数，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的因数只有一个，就是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，结论成立。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是一个合数，除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之外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还有其他正因数，假设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是这些正因数中最小的，假定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是合数，一定有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1&lt;c&lt;b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c|b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b|a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，即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c|a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，与假设矛盾。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此引理说明了：任何大于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的整数都至少有一个质因数。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1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D5B402-66C9-4212-972F-21D7003865ED}"/>
              </a:ext>
            </a:extLst>
          </p:cNvPr>
          <p:cNvSpPr txBox="1"/>
          <p:nvPr/>
        </p:nvSpPr>
        <p:spPr>
          <a:xfrm>
            <a:off x="1766455" y="279462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质因数分解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75F229-E085-4439-81C0-50C4EBD99C28}"/>
              </a:ext>
            </a:extLst>
          </p:cNvPr>
          <p:cNvSpPr txBox="1"/>
          <p:nvPr/>
        </p:nvSpPr>
        <p:spPr>
          <a:xfrm>
            <a:off x="574963" y="1055363"/>
            <a:ext cx="103493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已知正整数 </a:t>
            </a:r>
            <a:r>
              <a:rPr lang="en-US" altLang="zh-CN" sz="2400"/>
              <a:t>n </a:t>
            </a:r>
            <a:r>
              <a:rPr lang="zh-CN" altLang="en-US" sz="2400"/>
              <a:t>是两个不同的质数的乘积，试求出较大的那个质数。</a:t>
            </a:r>
            <a:endParaRPr lang="en-US" altLang="zh-CN" sz="2400"/>
          </a:p>
          <a:p>
            <a:r>
              <a:rPr lang="en-US" altLang="zh-CN" sz="2400"/>
              <a:t>【</a:t>
            </a:r>
            <a:r>
              <a:rPr lang="zh-CN" altLang="en-US" sz="2400"/>
              <a:t>输入</a:t>
            </a:r>
            <a:r>
              <a:rPr lang="en-US" altLang="zh-CN" sz="2400"/>
              <a:t>】</a:t>
            </a:r>
          </a:p>
          <a:p>
            <a:r>
              <a:rPr lang="zh-CN" altLang="en-US" sz="2400"/>
              <a:t>输入只有一行，包含一个正整数 </a:t>
            </a:r>
            <a:r>
              <a:rPr lang="en-US" altLang="zh-CN" sz="2400"/>
              <a:t>n</a:t>
            </a:r>
            <a:r>
              <a:rPr lang="zh-CN" altLang="en-US" sz="2400"/>
              <a:t>。</a:t>
            </a:r>
          </a:p>
          <a:p>
            <a:endParaRPr lang="zh-CN" altLang="en-US" sz="2400"/>
          </a:p>
          <a:p>
            <a:r>
              <a:rPr lang="en-US" altLang="zh-CN" sz="2400"/>
              <a:t>【</a:t>
            </a:r>
            <a:r>
              <a:rPr lang="zh-CN" altLang="en-US" sz="2400"/>
              <a:t>输出</a:t>
            </a:r>
            <a:r>
              <a:rPr lang="en-US" altLang="zh-CN" sz="2400"/>
              <a:t>】</a:t>
            </a:r>
          </a:p>
          <a:p>
            <a:r>
              <a:rPr lang="zh-CN" altLang="en-US" sz="2400"/>
              <a:t>输出只有一行，包含一个正整数 </a:t>
            </a:r>
            <a:r>
              <a:rPr lang="en-US" altLang="zh-CN" sz="2400"/>
              <a:t>p</a:t>
            </a:r>
            <a:r>
              <a:rPr lang="zh-CN" altLang="en-US" sz="2400"/>
              <a:t>，即较大的那个质数。</a:t>
            </a:r>
          </a:p>
          <a:p>
            <a:endParaRPr lang="zh-CN" altLang="en-US" sz="2400"/>
          </a:p>
          <a:p>
            <a:r>
              <a:rPr lang="en-US" altLang="zh-CN" sz="2400"/>
              <a:t>【</a:t>
            </a:r>
            <a:r>
              <a:rPr lang="zh-CN" altLang="en-US" sz="2400"/>
              <a:t>输入样例</a:t>
            </a:r>
            <a:r>
              <a:rPr lang="en-US" altLang="zh-CN" sz="2400"/>
              <a:t>】</a:t>
            </a:r>
          </a:p>
          <a:p>
            <a:r>
              <a:rPr lang="en-US" altLang="zh-CN" sz="2400"/>
              <a:t>21</a:t>
            </a:r>
          </a:p>
          <a:p>
            <a:r>
              <a:rPr lang="en-US" altLang="zh-CN" sz="2400"/>
              <a:t>【</a:t>
            </a:r>
            <a:r>
              <a:rPr lang="zh-CN" altLang="en-US" sz="2400"/>
              <a:t>输出样例</a:t>
            </a:r>
            <a:r>
              <a:rPr lang="en-US" altLang="zh-CN" sz="2400"/>
              <a:t>】</a:t>
            </a:r>
          </a:p>
          <a:p>
            <a:r>
              <a:rPr lang="en-US" altLang="zh-CN" sz="2400"/>
              <a:t>7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1079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E7DB0-5CB8-4CEC-AEC6-B241C40E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07" y="1585480"/>
            <a:ext cx="6696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6192FC-10B6-47D7-8A7E-48214912B2B0}"/>
                  </a:ext>
                </a:extLst>
              </p:cNvPr>
              <p:cNvSpPr txBox="1"/>
              <p:nvPr/>
            </p:nvSpPr>
            <p:spPr>
              <a:xfrm>
                <a:off x="582472" y="1155313"/>
                <a:ext cx="10999928" cy="2666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引理：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如果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是一个大于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的整数，而所有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的质数都除不尽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，则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是质数。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证：假设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是合数，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a=bc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都是大于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的整数，根据定理，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 &gt;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 &gt;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bc=a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矛盾。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质</a:t>
                </a:r>
                <a:r>
                  <a:rPr lang="zh-CN" altLang="en-US" sz="2400"/>
                  <a:t>数个数定理：定义</a:t>
                </a:r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/>
                  <a:t>(x)</a:t>
                </a:r>
                <a:r>
                  <a:rPr lang="zh-CN" altLang="en-US" sz="2400"/>
                  <a:t>为不大于</a:t>
                </a:r>
                <a:r>
                  <a:rPr lang="en-US" altLang="zh-CN" sz="2400"/>
                  <a:t>x</a:t>
                </a:r>
                <a:r>
                  <a:rPr lang="zh-CN" altLang="en-US" sz="2400"/>
                  <a:t>的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质</a:t>
                </a:r>
                <a:r>
                  <a:rPr lang="zh-CN" altLang="en-US" sz="2400"/>
                  <a:t>数的个数，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6192FC-10B6-47D7-8A7E-48214912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2" y="1155313"/>
                <a:ext cx="10999928" cy="2666499"/>
              </a:xfrm>
              <a:prstGeom prst="rect">
                <a:avLst/>
              </a:prstGeom>
              <a:blipFill>
                <a:blip r:embed="rId2"/>
                <a:stretch>
                  <a:fillRect l="-887"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2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4E86363E-4E18-4FEF-98B6-15AC166FC71F}"/>
              </a:ext>
            </a:extLst>
          </p:cNvPr>
          <p:cNvSpPr txBox="1">
            <a:spLocks noChangeArrowheads="1"/>
          </p:cNvSpPr>
          <p:nvPr/>
        </p:nvSpPr>
        <p:spPr>
          <a:xfrm>
            <a:off x="1784985" y="26722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唯一分解定理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25D8DF-9CBF-4C3C-A9EE-8E289A50FC5F}"/>
                  </a:ext>
                </a:extLst>
              </p:cNvPr>
              <p:cNvSpPr txBox="1"/>
              <p:nvPr/>
            </p:nvSpPr>
            <p:spPr>
              <a:xfrm>
                <a:off x="582472" y="1155313"/>
                <a:ext cx="10999928" cy="2041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为整数，则有唯一的分解式：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为质数，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为正整数。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约数个数定理：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d(n)=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25D8DF-9CBF-4C3C-A9EE-8E289A50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2" y="1155313"/>
                <a:ext cx="10999928" cy="2041841"/>
              </a:xfrm>
              <a:prstGeom prst="rect">
                <a:avLst/>
              </a:prstGeom>
              <a:blipFill>
                <a:blip r:embed="rId2"/>
                <a:stretch>
                  <a:fillRect l="-887" b="-3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84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120F7EE-90C5-4A3F-A210-E9EF25EECBE4}"/>
                  </a:ext>
                </a:extLst>
              </p:cNvPr>
              <p:cNvSpPr txBox="1"/>
              <p:nvPr/>
            </p:nvSpPr>
            <p:spPr>
              <a:xfrm>
                <a:off x="443932" y="1217658"/>
                <a:ext cx="5458686" cy="3390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枚举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的每个数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，将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···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均标记为合数；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枚举完后仍没有被标记的数即为质数。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时间复杂度：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)=O(nlogn)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简要证明调和级数前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项和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120F7EE-90C5-4A3F-A210-E9EF25EE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32" y="1217658"/>
                <a:ext cx="5458686" cy="3390287"/>
              </a:xfrm>
              <a:prstGeom prst="rect">
                <a:avLst/>
              </a:prstGeom>
              <a:blipFill>
                <a:blip r:embed="rId2"/>
                <a:stretch>
                  <a:fillRect l="-1788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7">
            <a:extLst>
              <a:ext uri="{FF2B5EF4-FFF2-40B4-BE49-F238E27FC236}">
                <a16:creationId xmlns:a16="http://schemas.microsoft.com/office/drawing/2014/main" id="{E7F77F29-20A4-42E6-A0CC-021C95C880FA}"/>
              </a:ext>
            </a:extLst>
          </p:cNvPr>
          <p:cNvSpPr txBox="1">
            <a:spLocks noChangeArrowheads="1"/>
          </p:cNvSpPr>
          <p:nvPr/>
        </p:nvSpPr>
        <p:spPr>
          <a:xfrm>
            <a:off x="1757276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朴素筛法求质数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5D1EEB-7345-41A8-A7CC-F0E84A6A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93" y="1279624"/>
            <a:ext cx="59721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9AC2BF98-4832-4FC4-9E32-3CB4C1F14A06}"/>
              </a:ext>
            </a:extLst>
          </p:cNvPr>
          <p:cNvSpPr txBox="1">
            <a:spLocks noChangeArrowheads="1"/>
          </p:cNvSpPr>
          <p:nvPr/>
        </p:nvSpPr>
        <p:spPr>
          <a:xfrm>
            <a:off x="1764203" y="26029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Eratosthenes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筛法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A0FB82-521F-423E-ABD7-4130CDBE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13" y="1638740"/>
            <a:ext cx="5909829" cy="43949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52CE86-EE77-459B-BB71-DDF35115860B}"/>
              </a:ext>
            </a:extLst>
          </p:cNvPr>
          <p:cNvSpPr txBox="1"/>
          <p:nvPr/>
        </p:nvSpPr>
        <p:spPr>
          <a:xfrm>
            <a:off x="471640" y="968276"/>
            <a:ext cx="9489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只有质数才可能标记后面的合数：时间复杂度：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O(nloglogn)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84985" y="23258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整除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DED68B-9928-4D75-A3E7-C7C7604F23F5}"/>
                  </a:ext>
                </a:extLst>
              </p:cNvPr>
              <p:cNvSpPr txBox="1"/>
              <p:nvPr/>
            </p:nvSpPr>
            <p:spPr>
              <a:xfrm>
                <a:off x="485626" y="1073727"/>
                <a:ext cx="1083398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rgbClr val="FF0000"/>
                    </a:solidFill>
                  </a:rPr>
                  <a:t>定义：</a:t>
                </a:r>
                <a:r>
                  <a:rPr lang="en-US" altLang="zh-CN" sz="2400"/>
                  <a:t> 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如果有一个整数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，使得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a=bq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，则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叫做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的倍数，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叫做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的因数。或者说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能整除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或者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能被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整除，记作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 | 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>
                    <a:solidFill>
                      <a:srgbClr val="FF0000"/>
                    </a:solidFill>
                  </a:rPr>
                  <a:t>如果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不能整除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，记作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∤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/>
              </a:p>
              <a:p>
                <a:r>
                  <a:rPr lang="zh-CN" altLang="en-US" sz="2400"/>
                  <a:t>引理：</a:t>
                </a:r>
                <a:endParaRPr lang="en-US" altLang="zh-CN" sz="2400"/>
              </a:p>
              <a:p>
                <a:r>
                  <a:rPr lang="zh-CN" altLang="en-US" sz="2400"/>
                  <a:t>若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/>
                  <a:t>，而</a:t>
                </a:r>
                <a:r>
                  <a:rPr lang="en-US" altLang="zh-CN" sz="2400"/>
                  <a:t>a | b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 | c</a:t>
                </a:r>
                <a:r>
                  <a:rPr lang="zh-CN" altLang="en-US" sz="2400"/>
                  <a:t>，则</a:t>
                </a:r>
                <a:r>
                  <a:rPr lang="en-US" altLang="zh-CN" sz="2400"/>
                  <a:t>a | c</a:t>
                </a:r>
                <a:r>
                  <a:rPr lang="zh-CN" altLang="en-US" sz="2400"/>
                  <a:t>。</a:t>
                </a:r>
                <a:endParaRPr lang="en-US" altLang="zh-CN" sz="2400"/>
              </a:p>
              <a:p>
                <a:r>
                  <a:rPr lang="zh-CN" altLang="en-US" sz="2400"/>
                  <a:t>证：</a:t>
                </a:r>
                <a:r>
                  <a:rPr lang="en-US" altLang="zh-CN" sz="2400"/>
                  <a:t>b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/>
                  <a:t>，</a:t>
                </a:r>
                <a:r>
                  <a:rPr lang="en-US" altLang="zh-CN" sz="2400"/>
                  <a:t>c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400"/>
                  <a:t>  </a:t>
                </a:r>
                <a:r>
                  <a:rPr lang="en-US" altLang="zh-CN" sz="2400"/>
                  <a:t>c=a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r>
                  <a:rPr lang="zh-CN" altLang="en-US" sz="2400"/>
                  <a:t>引理：</a:t>
                </a:r>
                <a:endParaRPr lang="en-US" altLang="zh-CN" sz="2400"/>
              </a:p>
              <a:p>
                <a:r>
                  <a:rPr lang="zh-CN" altLang="en-US" sz="2400"/>
                  <a:t>证： 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/>
                  <a:t>若</a:t>
                </a:r>
                <a:r>
                  <a:rPr lang="en-US" altLang="zh-CN" sz="2400"/>
                  <a:t>|a| &lt; |b|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|b| | |a|</a:t>
                </a:r>
                <a:r>
                  <a:rPr lang="zh-CN" altLang="en-US" sz="2400"/>
                  <a:t>，则</a:t>
                </a:r>
                <a:r>
                  <a:rPr lang="en-US" altLang="zh-CN" sz="2400"/>
                  <a:t>a=0</a:t>
                </a:r>
                <a:r>
                  <a:rPr lang="zh-CN" altLang="en-US" sz="2400"/>
                  <a:t>。</a:t>
                </a:r>
                <a:endParaRPr lang="en-US" altLang="zh-CN" sz="2400"/>
              </a:p>
              <a:p>
                <a:r>
                  <a:rPr lang="zh-CN" altLang="en-US" sz="2400"/>
                  <a:t>如果</a:t>
                </a:r>
                <a:r>
                  <a:rPr lang="en-US" altLang="zh-CN" sz="2400"/>
                  <a:t>|a|&gt;0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0&lt;|a|&lt;|b|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|a|=|b|q</a:t>
                </a:r>
                <a:r>
                  <a:rPr lang="zh-CN" altLang="en-US" sz="2400"/>
                  <a:t>，如果</a:t>
                </a:r>
                <a:r>
                  <a:rPr lang="en-US" altLang="zh-CN" sz="2400"/>
                  <a:t>q&gt;0</a:t>
                </a:r>
                <a:r>
                  <a:rPr lang="zh-CN" altLang="en-US" sz="2400"/>
                  <a:t>，由于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 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/>
                  <a:t> Z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q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/>
              </a:p>
              <a:p>
                <a:r>
                  <a:rPr lang="zh-CN" altLang="en-US" sz="2400"/>
                  <a:t>则</a:t>
                </a:r>
                <a:r>
                  <a:rPr lang="en-US" altLang="zh-CN" sz="2400"/>
                  <a:t>|a|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/>
                  <a:t>|b|</a:t>
                </a:r>
                <a:r>
                  <a:rPr lang="zh-CN" altLang="en-US" sz="2400"/>
                  <a:t>，与</a:t>
                </a:r>
                <a:r>
                  <a:rPr lang="en-US" altLang="zh-CN" sz="2400"/>
                  <a:t>|a|&lt;|b|</a:t>
                </a:r>
                <a:r>
                  <a:rPr lang="zh-CN" altLang="en-US" sz="2400"/>
                  <a:t>矛盾，所以</a:t>
                </a:r>
                <a:r>
                  <a:rPr lang="en-US" altLang="zh-CN" sz="2400"/>
                  <a:t>|a|=0</a:t>
                </a:r>
                <a:r>
                  <a:rPr lang="zh-CN" altLang="en-US" sz="2400"/>
                  <a:t>。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DED68B-9928-4D75-A3E7-C7C7604F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" y="1073727"/>
                <a:ext cx="10833984" cy="4524315"/>
              </a:xfrm>
              <a:prstGeom prst="rect">
                <a:avLst/>
              </a:prstGeom>
              <a:blipFill>
                <a:blip r:embed="rId2"/>
                <a:stretch>
                  <a:fillRect l="-900" t="-943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DE77EE06-A3AB-4FF4-9690-FE7617B08ECF}"/>
              </a:ext>
            </a:extLst>
          </p:cNvPr>
          <p:cNvSpPr txBox="1">
            <a:spLocks noChangeArrowheads="1"/>
          </p:cNvSpPr>
          <p:nvPr/>
        </p:nvSpPr>
        <p:spPr>
          <a:xfrm>
            <a:off x="1764203" y="29493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线性筛法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DC821C-0AE1-0B1E-0392-4B09411BCEEE}"/>
                  </a:ext>
                </a:extLst>
              </p:cNvPr>
              <p:cNvSpPr txBox="1"/>
              <p:nvPr/>
            </p:nvSpPr>
            <p:spPr>
              <a:xfrm>
                <a:off x="384046" y="1084263"/>
                <a:ext cx="11159277" cy="2063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线性筛也叫欧拉筛，时间复杂度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O(n)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的最小质因数为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，则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只会被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标记。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当枚举到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时，假设当前已经求出质数为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的最小质因数为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，则对于所有的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的最小质因数就是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，故用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DC821C-0AE1-0B1E-0392-4B09411BC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6" y="1084263"/>
                <a:ext cx="11159277" cy="2063898"/>
              </a:xfrm>
              <a:prstGeom prst="rect">
                <a:avLst/>
              </a:prstGeom>
              <a:blipFill>
                <a:blip r:embed="rId2"/>
                <a:stretch>
                  <a:fillRect l="-819" t="-2071" b="-6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80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9C3061-232F-47DB-97E8-7DC69576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036755"/>
            <a:ext cx="11561618" cy="49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AD6603-2E94-4F6E-BF0F-5331643AE748}"/>
                  </a:ext>
                </a:extLst>
              </p:cNvPr>
              <p:cNvSpPr txBox="1"/>
              <p:nvPr/>
            </p:nvSpPr>
            <p:spPr>
              <a:xfrm>
                <a:off x="429490" y="955964"/>
                <a:ext cx="1055023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引理：</a:t>
                </a:r>
                <a:endParaRPr lang="en-US" altLang="zh-CN" sz="2400"/>
              </a:p>
              <a:p>
                <a:r>
                  <a:rPr lang="zh-CN" altLang="en-US" sz="2400"/>
                  <a:t>带余除法：若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400"/>
                  <a:t>0</a:t>
                </a:r>
                <a:r>
                  <a:rPr lang="zh-CN" altLang="en-US" sz="2400"/>
                  <a:t>，则一定有且只有两个整数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r</a:t>
                </a:r>
                <a:r>
                  <a:rPr lang="zh-CN" altLang="en-US" sz="2400"/>
                  <a:t>，使得</a:t>
                </a:r>
                <a:r>
                  <a:rPr lang="en-US" altLang="zh-CN" sz="2400"/>
                  <a:t>a = bq+r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0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r>
                  <a:rPr lang="zh-CN" altLang="en-US" sz="2400"/>
                  <a:t>证：</a:t>
                </a:r>
                <a:endParaRPr lang="en-US" altLang="zh-CN" sz="2400"/>
              </a:p>
              <a:p>
                <a:r>
                  <a:rPr lang="en-US" altLang="zh-CN" sz="2400"/>
                  <a:t>1.</a:t>
                </a:r>
                <a:r>
                  <a:rPr lang="zh-CN" altLang="en-US" sz="2400"/>
                  <a:t>存在有一个整数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，使得</a:t>
                </a:r>
                <a:r>
                  <a:rPr lang="en-US" altLang="zh-CN" sz="2400"/>
                  <a:t>a=bq</a:t>
                </a:r>
                <a:r>
                  <a:rPr lang="zh-CN" altLang="en-US" sz="2400"/>
                  <a:t>，故</a:t>
                </a:r>
                <a:r>
                  <a:rPr lang="en-US" altLang="zh-CN" sz="2400"/>
                  <a:t>r=0</a:t>
                </a:r>
                <a:r>
                  <a:rPr lang="zh-CN" altLang="en-US" sz="2400"/>
                  <a:t>，本引理成立。</a:t>
                </a:r>
                <a:endParaRPr lang="en-US" altLang="zh-CN" sz="2400"/>
              </a:p>
              <a:p>
                <a:r>
                  <a:rPr lang="en-US" altLang="zh-CN" sz="2400"/>
                  <a:t>2. a = bq+r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0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/>
                  <a:t>	</a:t>
                </a:r>
                <a:r>
                  <a:rPr lang="zh-CN" altLang="en-US" sz="2400"/>
                  <a:t>式子</a:t>
                </a:r>
                <a:r>
                  <a:rPr lang="en-US" altLang="zh-CN" sz="2400"/>
                  <a:t>1</a:t>
                </a:r>
              </a:p>
              <a:p>
                <a:r>
                  <a:rPr lang="zh-CN" altLang="en-US" sz="2400"/>
                  <a:t>假设还有另外一对</a:t>
                </a:r>
                <a:r>
                  <a:rPr lang="en-US" altLang="zh-CN" sz="2400"/>
                  <a:t>a=b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/>
                  <a:t>，</a:t>
                </a:r>
                <a:r>
                  <a:rPr lang="en-US" altLang="zh-CN" sz="2400"/>
                  <a:t> 0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en-US" altLang="zh-CN" sz="2400"/>
                  <a:t>     </a:t>
                </a:r>
                <a:r>
                  <a:rPr lang="zh-CN" altLang="en-US" sz="2400"/>
                  <a:t>式子</a:t>
                </a:r>
                <a:r>
                  <a:rPr lang="en-US" altLang="zh-CN" sz="2400"/>
                  <a:t>2</a:t>
                </a:r>
              </a:p>
              <a:p>
                <a:r>
                  <a:rPr lang="zh-CN" altLang="en-US" sz="2400"/>
                  <a:t>两式相减，</a:t>
                </a:r>
                <a:r>
                  <a:rPr lang="en-US" altLang="zh-CN" sz="2400"/>
                  <a:t>0=b(q-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)+(r 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)	</a:t>
                </a:r>
                <a:r>
                  <a:rPr lang="zh-CN" altLang="en-US" sz="2400"/>
                  <a:t>式子</a:t>
                </a:r>
                <a:r>
                  <a:rPr lang="en-US" altLang="zh-CN" sz="2400"/>
                  <a:t>3</a:t>
                </a:r>
              </a:p>
              <a:p>
                <a:r>
                  <a:rPr lang="en-US" altLang="zh-CN" sz="2400"/>
                  <a:t>|b| | | r 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|</a:t>
                </a:r>
              </a:p>
              <a:p>
                <a:r>
                  <a:rPr lang="en-US" altLang="zh-CN" sz="2400"/>
                  <a:t>| r 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|&lt;|b|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/>
                  <a:t> r 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=0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r =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r>
                  <a:rPr lang="zh-CN" altLang="en-US" sz="2400"/>
                  <a:t>由式子</a:t>
                </a:r>
                <a:r>
                  <a:rPr lang="en-US" altLang="zh-CN" sz="2400"/>
                  <a:t>3 </a:t>
                </a:r>
                <a:r>
                  <a:rPr lang="zh-CN" altLang="en-US" sz="2400"/>
                  <a:t>和 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400"/>
                  <a:t>0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q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AD6603-2E94-4F6E-BF0F-5331643AE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0" y="955964"/>
                <a:ext cx="10550236" cy="5632311"/>
              </a:xfrm>
              <a:prstGeom prst="rect">
                <a:avLst/>
              </a:prstGeom>
              <a:blipFill>
                <a:blip r:embed="rId3"/>
                <a:stretch>
                  <a:fillRect l="-867" t="-758" r="-3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B0EA7E-DC3F-4D21-8613-DA99C2365301}"/>
                  </a:ext>
                </a:extLst>
              </p:cNvPr>
              <p:cNvSpPr txBox="1"/>
              <p:nvPr/>
            </p:nvSpPr>
            <p:spPr>
              <a:xfrm>
                <a:off x="630963" y="1120676"/>
                <a:ext cx="10778255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rgbClr val="FF0000"/>
                    </a:solidFill>
                  </a:rPr>
                  <a:t>定义：如果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⋅⋅</m:t>
                        </m:r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d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都是正整数，又设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d|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>
                        <a:solidFill>
                          <a:srgbClr val="FF0000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rgbClr val="FF0000"/>
                        </a:solidFill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⋅⋅⋅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d|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则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d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叫做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的公约数，公约数中最大的一个叫做最大公约数，最大公约数是其他所有公约数的倍数，记作（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= d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引理：</a:t>
                </a:r>
                <a:r>
                  <a:rPr lang="en-US" altLang="zh-CN" sz="2400"/>
                  <a:t> 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  <a:r>
                  <a:rPr lang="zh-CN" altLang="en-US" sz="2400"/>
                  <a:t>都是正整数，且</a:t>
                </a:r>
                <a:r>
                  <a:rPr lang="en-US" altLang="zh-CN" sz="2400"/>
                  <a:t>a&gt;b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a=bq+r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0&lt;r&lt;b</a:t>
                </a:r>
                <a:r>
                  <a:rPr lang="zh-CN" altLang="en-US" sz="2400"/>
                  <a:t>，其中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和</a:t>
                </a:r>
                <a:r>
                  <a:rPr lang="en-US" altLang="zh-CN" sz="2400"/>
                  <a:t>r</a:t>
                </a:r>
                <a:r>
                  <a:rPr lang="zh-CN" altLang="en-US" sz="2400"/>
                  <a:t>都是正整数，则</a:t>
                </a:r>
                <a:endParaRPr lang="en-US" altLang="zh-CN" sz="2400"/>
              </a:p>
              <a:p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的最大公约数等于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的最大公约数，即（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a,b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）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b,r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）。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B0EA7E-DC3F-4D21-8613-DA99C236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3" y="1120676"/>
                <a:ext cx="10778255" cy="2406813"/>
              </a:xfrm>
              <a:prstGeom prst="rect">
                <a:avLst/>
              </a:prstGeom>
              <a:blipFill>
                <a:blip r:embed="rId3"/>
                <a:stretch>
                  <a:fillRect l="-905" t="-1519"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7">
            <a:extLst>
              <a:ext uri="{FF2B5EF4-FFF2-40B4-BE49-F238E27FC236}">
                <a16:creationId xmlns:a16="http://schemas.microsoft.com/office/drawing/2014/main" id="{CC732CF6-9A67-4272-9566-FE39A177AC9A}"/>
              </a:ext>
            </a:extLst>
          </p:cNvPr>
          <p:cNvSpPr txBox="1">
            <a:spLocks noChangeArrowheads="1"/>
          </p:cNvSpPr>
          <p:nvPr/>
        </p:nvSpPr>
        <p:spPr>
          <a:xfrm>
            <a:off x="1722640" y="281079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最大公约数</a:t>
            </a:r>
          </a:p>
        </p:txBody>
      </p:sp>
    </p:spTree>
    <p:extLst>
      <p:ext uri="{BB962C8B-B14F-4D97-AF65-F5344CB8AC3E}">
        <p14:creationId xmlns:p14="http://schemas.microsoft.com/office/powerpoint/2010/main" val="30172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DB0D2603-ECA2-4C5F-80ED-2D2916FC1F64}"/>
              </a:ext>
            </a:extLst>
          </p:cNvPr>
          <p:cNvSpPr txBox="1">
            <a:spLocks noChangeArrowheads="1"/>
          </p:cNvSpPr>
          <p:nvPr/>
        </p:nvSpPr>
        <p:spPr>
          <a:xfrm>
            <a:off x="1777766" y="28800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辗转相除法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21739-3ECF-482C-9F3D-CF60C37A56E8}"/>
              </a:ext>
            </a:extLst>
          </p:cNvPr>
          <p:cNvSpPr txBox="1"/>
          <p:nvPr/>
        </p:nvSpPr>
        <p:spPr>
          <a:xfrm>
            <a:off x="630963" y="1120676"/>
            <a:ext cx="10778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6731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2809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的最大公因数：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6731 = 2089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 + 1113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2809 = 1113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 + 583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1113 = 583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 + 530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583 = 530 + 53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530 = 53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10 + 0</a:t>
            </a: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所以（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6731,2809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= 53</a:t>
            </a:r>
          </a:p>
        </p:txBody>
      </p:sp>
    </p:spTree>
    <p:extLst>
      <p:ext uri="{BB962C8B-B14F-4D97-AF65-F5344CB8AC3E}">
        <p14:creationId xmlns:p14="http://schemas.microsoft.com/office/powerpoint/2010/main" val="236640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3050DCB-0246-4158-8EBB-AF3E8849BCFC}"/>
              </a:ext>
            </a:extLst>
          </p:cNvPr>
          <p:cNvSpPr txBox="1"/>
          <p:nvPr/>
        </p:nvSpPr>
        <p:spPr>
          <a:xfrm>
            <a:off x="494957" y="2629305"/>
            <a:ext cx="100039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复杂度为O(log max(a,b))。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由于任何正整数都是</a:t>
            </a:r>
            <a:r>
              <a:rPr lang="en-US" altLang="zh-CN" sz="2400"/>
              <a:t>0</a:t>
            </a:r>
            <a:r>
              <a:rPr lang="zh-CN" altLang="en-US" sz="2400"/>
              <a:t>和</a:t>
            </a:r>
            <a:r>
              <a:rPr lang="en-US" altLang="zh-CN" sz="2400"/>
              <a:t>0</a:t>
            </a:r>
            <a:r>
              <a:rPr lang="zh-CN" altLang="en-US" sz="2400"/>
              <a:t>的公约数，故</a:t>
            </a:r>
            <a:r>
              <a:rPr lang="en-US" altLang="zh-CN" sz="2400"/>
              <a:t>gcd(0, 0)</a:t>
            </a:r>
            <a:r>
              <a:rPr lang="zh-CN" altLang="en-US" sz="2400"/>
              <a:t>不存在。</a:t>
            </a:r>
            <a:endParaRPr lang="en-US" altLang="zh-CN" sz="2400"/>
          </a:p>
          <a:p>
            <a:r>
              <a:rPr lang="zh-CN" altLang="en-US" sz="2400"/>
              <a:t>对任意正整数</a:t>
            </a:r>
            <a:r>
              <a:rPr lang="en-US" altLang="zh-CN" sz="2400"/>
              <a:t>a</a:t>
            </a:r>
            <a:r>
              <a:rPr lang="zh-CN" altLang="en-US" sz="2400"/>
              <a:t>，有</a:t>
            </a:r>
            <a:r>
              <a:rPr lang="en-US" altLang="zh-CN" sz="2400"/>
              <a:t>gcd(0, a) = a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FEDDA-6A0A-4896-A976-5983FDD5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7" y="1227062"/>
            <a:ext cx="6774422" cy="1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4A80FD-BA72-465A-9959-0D07D5F75DBF}"/>
              </a:ext>
            </a:extLst>
          </p:cNvPr>
          <p:cNvSpPr txBox="1"/>
          <p:nvPr/>
        </p:nvSpPr>
        <p:spPr>
          <a:xfrm>
            <a:off x="630382" y="999898"/>
            <a:ext cx="10688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设a,b为正整数，m为非负整数，若a | m且b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| 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，则称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的公倍数。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的所有公倍数中最小的正数称为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的最小公倍数，记为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lcm(a, b)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根据定义，显然有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lcm(a,b)= lcm(b,a)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lcm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关系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需要注意的是，在实际的代码实现中，为避免中间结果的溢出，应该使用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a/gcd(a,b)*b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而不是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a*b/gcd(a,b)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E229797D-7647-436A-BBE0-A00E2B31EEAB}"/>
              </a:ext>
            </a:extLst>
          </p:cNvPr>
          <p:cNvSpPr txBox="1">
            <a:spLocks noChangeArrowheads="1"/>
          </p:cNvSpPr>
          <p:nvPr/>
        </p:nvSpPr>
        <p:spPr>
          <a:xfrm>
            <a:off x="1732449" y="274152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最小公倍数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C77AC5-FC4F-41DF-A576-AF3CB36E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98" y="2374323"/>
            <a:ext cx="3486349" cy="11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557931E1-B238-423B-8B68-CDE562349C72}"/>
              </a:ext>
            </a:extLst>
          </p:cNvPr>
          <p:cNvSpPr txBox="1">
            <a:spLocks noChangeArrowheads="1"/>
          </p:cNvSpPr>
          <p:nvPr/>
        </p:nvSpPr>
        <p:spPr>
          <a:xfrm>
            <a:off x="1771130" y="29493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裴蜀定理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E54684-7D84-4149-9BAC-8E8F695CF554}"/>
              </a:ext>
            </a:extLst>
          </p:cNvPr>
          <p:cNvSpPr txBox="1"/>
          <p:nvPr/>
        </p:nvSpPr>
        <p:spPr>
          <a:xfrm>
            <a:off x="471054" y="1089604"/>
            <a:ext cx="982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对于不定方程 </a:t>
            </a:r>
            <a:r>
              <a:rPr lang="en-US" altLang="zh-CN" sz="2400"/>
              <a:t>ax+by=m, </a:t>
            </a:r>
            <a:r>
              <a:rPr lang="zh-CN" altLang="en-US" sz="2400"/>
              <a:t>其有解的充要条件</a:t>
            </a:r>
            <a:r>
              <a:rPr lang="en-US" altLang="zh-CN" sz="2400"/>
              <a:t>gcd(a,b) | m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 b="0"/>
          </a:p>
          <a:p>
            <a:r>
              <a:rPr lang="zh-CN" altLang="en-US" sz="2400"/>
              <a:t>重要推论：当</a:t>
            </a:r>
            <a:r>
              <a:rPr lang="en-US" altLang="zh-CN" sz="2400"/>
              <a:t>a</a:t>
            </a:r>
            <a:r>
              <a:rPr lang="zh-CN" altLang="en-US" sz="2400"/>
              <a:t>，</a:t>
            </a:r>
            <a:r>
              <a:rPr lang="en-US" altLang="zh-CN" sz="2400"/>
              <a:t>b</a:t>
            </a:r>
            <a:r>
              <a:rPr lang="zh-CN" altLang="en-US" sz="2400"/>
              <a:t>互质时，</a:t>
            </a:r>
            <a:r>
              <a:rPr lang="en-US" altLang="zh-CN" sz="2400"/>
              <a:t>a</a:t>
            </a:r>
            <a:r>
              <a:rPr lang="zh-CN" altLang="en-US" sz="2400"/>
              <a:t>，</a:t>
            </a:r>
            <a:r>
              <a:rPr lang="en-US" altLang="zh-CN" sz="2400"/>
              <a:t>b</a:t>
            </a:r>
            <a:r>
              <a:rPr lang="zh-CN" altLang="en-US" sz="2400"/>
              <a:t>的整系数线性组合可以得到所有的整数。</a:t>
            </a:r>
            <a:endParaRPr lang="en-US" altLang="zh-CN" sz="2400" b="0"/>
          </a:p>
        </p:txBody>
      </p:sp>
    </p:spTree>
    <p:extLst>
      <p:ext uri="{BB962C8B-B14F-4D97-AF65-F5344CB8AC3E}">
        <p14:creationId xmlns:p14="http://schemas.microsoft.com/office/powerpoint/2010/main" val="271704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326235-7379-4157-BE57-C48F96FD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0" y="941971"/>
            <a:ext cx="10633162" cy="49740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FE257D-73C8-4C20-8AE6-39191384D39D}"/>
              </a:ext>
            </a:extLst>
          </p:cNvPr>
          <p:cNvSpPr txBox="1"/>
          <p:nvPr/>
        </p:nvSpPr>
        <p:spPr>
          <a:xfrm>
            <a:off x="1787237" y="286388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P4549 【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模板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】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裴蜀定理</a:t>
            </a:r>
          </a:p>
        </p:txBody>
      </p:sp>
    </p:spTree>
    <p:extLst>
      <p:ext uri="{BB962C8B-B14F-4D97-AF65-F5344CB8AC3E}">
        <p14:creationId xmlns:p14="http://schemas.microsoft.com/office/powerpoint/2010/main" val="17684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1365</Words>
  <Application>Microsoft Office PowerPoint</Application>
  <PresentationFormat>宽屏</PresentationFormat>
  <Paragraphs>114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42</cp:revision>
  <dcterms:created xsi:type="dcterms:W3CDTF">2021-07-29T09:24:54Z</dcterms:created>
  <dcterms:modified xsi:type="dcterms:W3CDTF">2022-05-13T02:11:15Z</dcterms:modified>
</cp:coreProperties>
</file>