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4" r:id="rId7"/>
    <p:sldId id="263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2D2D7-5A5D-4531-9162-24FF5D5C24B6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33CE19-4F12-4645-973B-48E502660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87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2DFB2F-83EE-450F-9027-BA078BF3184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043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lackcat1995.com:8082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B0FAB-2C4B-4D3E-A6CE-610565EBD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3109B9-C413-4B05-AF8A-C2DAEC271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658C6D-EB4D-4C17-8E87-14AAFD47E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E60532-10DA-498F-A5C9-1DEE59209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E65271-77D8-40E1-8E49-857808B6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38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06D31-65F5-4AF6-A147-92CB53CB7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ECC9FE-5070-45AB-885A-E1435ECD9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2AC218-CBF9-46DB-B9B3-3065BC7C7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7D65BD-B4E5-491E-9661-98886C708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F963A7-6CCD-42D4-B24F-74C58302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531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369125-A084-4E83-95D4-78FA98D79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845DB4-FE69-4544-8896-3AA406CCC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DD397-C2E9-4780-A3FD-9506B0C1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87180B-73BF-47C5-88FD-249BBD06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BC2DC8-8728-4D94-A53E-E882A4B3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32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718C1-64D2-481B-B020-66FB3EB8B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77338B-3532-46B8-AAA2-28489E86D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790BF5-49D6-4C21-8420-05A419593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8601F3-40DA-42C1-95B5-9BF1546D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326F4F-99E2-4D49-88E5-FC4498D4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68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82BB9-683F-4F0B-A7FF-51FAEC045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5FD32A-5122-4711-B7FF-03C012C4B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E82FD2-1754-4CDA-B91D-26F135D3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8103EE-64F3-42C9-BF70-A9B040D3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2CA1B0-042C-490D-9E91-81688FDE1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83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DCA04-1E08-4F8C-A48A-BAB6FF9A2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2501E4-A8CB-45E4-B356-708390EF0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6120D1-C016-4EF1-9E7F-07EC73009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2E7ED6-1923-491B-BAA0-883839AD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BBA53C-49FF-4D1A-83B5-2F4C00B6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E537D8-6A3D-4B72-BC82-88B79AB43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70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66401-97B6-495A-BA9F-511DA7955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3F3F0F-97CF-4347-91F2-43DEFC0FE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6F4E7C-6135-405F-9F1E-530E9423B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607FBD-15B7-4E27-AB88-85A3A28E2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EB9C44-D8C5-47A6-B201-E415A0637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AA61AE-403D-4D75-BA63-B4A75926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4FD88E-0913-41C8-B6D4-0FC788FBD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F724B2-9C98-4F5D-A50C-497B34F5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39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FDC22-1351-4D53-B020-6B2FA6D5C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A55AA7-868C-417A-B9D3-54AA7C7C4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F865B9-AB1F-4BB7-A9D8-31085F1E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734C04-D802-46C5-B3AA-FC50F13A7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87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>
            <a:extLst>
              <a:ext uri="{FF2B5EF4-FFF2-40B4-BE49-F238E27FC236}">
                <a16:creationId xmlns:a16="http://schemas.microsoft.com/office/drawing/2014/main" id="{BEE7291F-15C3-4544-8B93-FD95C423E12C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2688D000-1A06-4F6B-8D3F-13028EB27168}"/>
              </a:ext>
            </a:extLst>
          </p:cNvPr>
          <p:cNvSpPr txBox="1"/>
          <p:nvPr userDrawn="1"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5057250E-CBDF-4371-B5E8-1662A4D0F20A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B6FA5F33-5416-4756-AF86-78E070BEDBBF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F933F26E-ADF0-478E-B021-02A216B2209F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2" name="艾茵施坦">
            <a:extLst>
              <a:ext uri="{FF2B5EF4-FFF2-40B4-BE49-F238E27FC236}">
                <a16:creationId xmlns:a16="http://schemas.microsoft.com/office/drawing/2014/main" id="{9259FA6F-E746-45A3-8763-17E7E1968C50}"/>
              </a:ext>
            </a:extLst>
          </p:cNvPr>
          <p:cNvSpPr txBox="1"/>
          <p:nvPr userDrawn="1"/>
        </p:nvSpPr>
        <p:spPr>
          <a:xfrm>
            <a:off x="618137" y="224029"/>
            <a:ext cx="116909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1600" i="1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D05E414-7160-46B9-80C2-777B4FC1A79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EBB119BE-2B63-4EF5-9101-26DBEEA7B775}"/>
              </a:ext>
            </a:extLst>
          </p:cNvPr>
          <p:cNvSpPr txBox="1"/>
          <p:nvPr userDrawn="1"/>
        </p:nvSpPr>
        <p:spPr>
          <a:xfrm>
            <a:off x="514229" y="549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 blackcat1995.com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49482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5AE7C-4C1B-47B4-9379-89600F788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5AD5FF-258C-47F6-BF4A-C8689AA42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B26A73-9C6E-4833-B42D-F6A82D582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72B0B3-CD92-4C20-A541-C73FC989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EE26EE-41D7-41EB-83C3-26264A755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3A39E6-E002-4235-8243-0A62EEC3D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08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6605E-C56B-4E5C-8BDF-F779FF2B3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021912-868D-480B-8B66-EA2BF0083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9E415E-6216-4011-9F1D-CAEBABCCA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48174B-60BD-4DD3-9045-D91E7FC26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0CDAAE-B93A-4767-8007-D6BA70622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B133B6-B194-47AD-9965-012BC6A4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28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186D8A-AD1C-4C4B-9934-65AEBE6B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395B6C-9830-4243-BD50-3CE43BACB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9C7A72-DE48-4D42-AA8A-7485B2828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8FC75-0739-4932-875F-958490033975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130BB1-4513-4A82-96AA-374F71A21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843883-9D3B-41B8-9706-3C067B597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74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lackcat1995.com:8082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blackcat1995.com:8082/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lackcat1995.com:8082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blackcat1995.com:8082/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blackcat1995.com:8082/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blackcat1995.com:8082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7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2348EFA-E9F8-476D-9765-C8F8635CE4B4}"/>
              </a:ext>
            </a:extLst>
          </p:cNvPr>
          <p:cNvSpPr/>
          <p:nvPr/>
        </p:nvSpPr>
        <p:spPr>
          <a:xfrm>
            <a:off x="2686422" y="4796134"/>
            <a:ext cx="5724645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zh-CN" altLang="en-US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打印你最喜欢的一句话</a:t>
            </a:r>
            <a:endParaRPr lang="zh-CN" altLang="en-US" sz="54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40036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36978" y="206921"/>
            <a:ext cx="4954572" cy="637106"/>
          </a:xfrm>
        </p:spPr>
        <p:txBody>
          <a:bodyPr/>
          <a:lstStyle/>
          <a:p>
            <a:r>
              <a:rPr lang="en-US" altLang="zh-CN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Python</a:t>
            </a:r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中的输出函数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0327" y="980791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sz="2400" dirty="0"/>
              <a:t>print</a:t>
            </a:r>
            <a:r>
              <a:rPr lang="en-US" altLang="zh-CN" sz="2400"/>
              <a:t>()</a:t>
            </a:r>
            <a:r>
              <a:rPr lang="zh-CN" altLang="en-US" sz="2400"/>
              <a:t>函数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400"/>
              <a:t>我</a:t>
            </a:r>
            <a:r>
              <a:rPr lang="zh-CN" altLang="en-US" sz="2400" dirty="0"/>
              <a:t>里面有一个你可以直接使用的函数叫</a:t>
            </a:r>
            <a:r>
              <a:rPr lang="en-US" altLang="zh-CN" sz="2400" dirty="0"/>
              <a:t>print()</a:t>
            </a:r>
            <a:r>
              <a:rPr lang="zh-CN" altLang="en-US" sz="2400" dirty="0"/>
              <a:t>，可以将你想展示的东东在</a:t>
            </a:r>
            <a:r>
              <a:rPr lang="en-US" altLang="zh-CN" sz="2400" dirty="0"/>
              <a:t>IDLE</a:t>
            </a:r>
            <a:r>
              <a:rPr lang="zh-CN" altLang="en-US" sz="2400" dirty="0"/>
              <a:t>或标准的控制台上显示</a:t>
            </a:r>
            <a:endParaRPr lang="en-US" altLang="zh-CN" sz="2400" dirty="0"/>
          </a:p>
          <a:p>
            <a:pPr marL="457063" lvl="1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222" y="2605169"/>
            <a:ext cx="7098658" cy="3500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966152" y="2605169"/>
            <a:ext cx="1584176" cy="59155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print(520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id="{1DD52A4C-91A6-444F-85B9-6C74CB063C54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" name="艾茵施坦">
            <a:extLst>
              <a:ext uri="{FF2B5EF4-FFF2-40B4-BE49-F238E27FC236}">
                <a16:creationId xmlns:a16="http://schemas.microsoft.com/office/drawing/2014/main" id="{711D0411-765A-4406-B89E-B74175459C58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796023E4-A926-43E2-84C6-37D05A360B12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8248410A-1DD2-4CAB-AE0E-E7E820BF691F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4E788BE2-27E4-4F6A-8634-690D77081CB2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3" name="艾茵施坦">
            <a:extLst>
              <a:ext uri="{FF2B5EF4-FFF2-40B4-BE49-F238E27FC236}">
                <a16:creationId xmlns:a16="http://schemas.microsoft.com/office/drawing/2014/main" id="{E65E4F9F-2789-4EF6-8D3C-C3265161E8F9}"/>
              </a:ext>
            </a:extLst>
          </p:cNvPr>
          <p:cNvSpPr txBox="1"/>
          <p:nvPr/>
        </p:nvSpPr>
        <p:spPr>
          <a:xfrm>
            <a:off x="618137" y="224029"/>
            <a:ext cx="116909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1600" i="1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936E130-5876-4BAD-9347-3259C883B9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6CF97F0F-104D-45AD-B066-15341260FC72}"/>
              </a:ext>
            </a:extLst>
          </p:cNvPr>
          <p:cNvSpPr txBox="1"/>
          <p:nvPr/>
        </p:nvSpPr>
        <p:spPr>
          <a:xfrm>
            <a:off x="514229" y="549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 blackcat1995.com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217756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6089" y="184709"/>
            <a:ext cx="3681753" cy="638236"/>
          </a:xfrm>
        </p:spPr>
        <p:txBody>
          <a:bodyPr/>
          <a:lstStyle/>
          <a:p>
            <a:r>
              <a:rPr lang="en-US" altLang="zh-CN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print</a:t>
            </a: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知识</a:t>
            </a:r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点总结</a:t>
            </a:r>
          </a:p>
        </p:txBody>
      </p:sp>
      <p:sp>
        <p:nvSpPr>
          <p:cNvPr id="6" name="云形 5"/>
          <p:cNvSpPr/>
          <p:nvPr/>
        </p:nvSpPr>
        <p:spPr>
          <a:xfrm>
            <a:off x="2628854" y="1716284"/>
            <a:ext cx="2016224" cy="1080120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print()</a:t>
            </a:r>
            <a:r>
              <a:rPr lang="zh-CN" altLang="en-US" b="1" dirty="0"/>
              <a:t>函数</a:t>
            </a:r>
          </a:p>
        </p:txBody>
      </p:sp>
      <p:cxnSp>
        <p:nvCxnSpPr>
          <p:cNvPr id="9" name="直接箭头连接符 8"/>
          <p:cNvCxnSpPr>
            <a:stCxn id="6" idx="0"/>
          </p:cNvCxnSpPr>
          <p:nvPr/>
        </p:nvCxnSpPr>
        <p:spPr>
          <a:xfrm flipV="1">
            <a:off x="4643398" y="1212228"/>
            <a:ext cx="1225816" cy="104411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5869215" y="1113535"/>
            <a:ext cx="3787697" cy="54006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功能：向目的地输出内容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5882345" y="1860300"/>
            <a:ext cx="3774567" cy="54006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/>
          </a:p>
          <a:p>
            <a:r>
              <a:rPr lang="zh-CN" altLang="en-US" dirty="0"/>
              <a:t>输出的内容</a:t>
            </a:r>
            <a:r>
              <a:rPr lang="en-US" altLang="zh-CN" dirty="0"/>
              <a:t>:</a:t>
            </a:r>
            <a:r>
              <a:rPr lang="zh-CN" altLang="en-US" dirty="0"/>
              <a:t>数字、字符串、表达式</a:t>
            </a:r>
            <a:endParaRPr lang="en-US" altLang="zh-CN" dirty="0"/>
          </a:p>
          <a:p>
            <a:pPr algn="ctr"/>
            <a:endParaRPr lang="zh-CN" altLang="en-US" dirty="0"/>
          </a:p>
        </p:txBody>
      </p:sp>
      <p:cxnSp>
        <p:nvCxnSpPr>
          <p:cNvPr id="12" name="直接箭头连接符 11"/>
          <p:cNvCxnSpPr>
            <a:stCxn id="6" idx="0"/>
            <a:endCxn id="11" idx="1"/>
          </p:cNvCxnSpPr>
          <p:nvPr/>
        </p:nvCxnSpPr>
        <p:spPr>
          <a:xfrm flipV="1">
            <a:off x="4643398" y="2130330"/>
            <a:ext cx="1238946" cy="12601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6" idx="0"/>
            <a:endCxn id="30" idx="1"/>
          </p:cNvCxnSpPr>
          <p:nvPr/>
        </p:nvCxnSpPr>
        <p:spPr>
          <a:xfrm>
            <a:off x="4643398" y="2256344"/>
            <a:ext cx="1269098" cy="54006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5912497" y="2526374"/>
            <a:ext cx="3744415" cy="54006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目的地：</a:t>
            </a:r>
            <a:r>
              <a:rPr lang="en-US" altLang="zh-CN" dirty="0"/>
              <a:t>IDLE</a:t>
            </a:r>
            <a:r>
              <a:rPr lang="zh-CN" altLang="en-US" dirty="0"/>
              <a:t>、控制台、文件</a:t>
            </a:r>
          </a:p>
        </p:txBody>
      </p:sp>
      <p:sp>
        <p:nvSpPr>
          <p:cNvPr id="39" name="云形 38"/>
          <p:cNvSpPr/>
          <p:nvPr/>
        </p:nvSpPr>
        <p:spPr>
          <a:xfrm>
            <a:off x="2299260" y="4386228"/>
            <a:ext cx="2016224" cy="1080120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常用的转义字符</a:t>
            </a: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4108046" y="4926289"/>
            <a:ext cx="859171" cy="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217" y="3964028"/>
            <a:ext cx="6784626" cy="2119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15"/>
          <p:cNvPicPr/>
          <p:nvPr/>
        </p:nvPicPr>
        <p:blipFill>
          <a:blip r:embed="rId3"/>
          <a:stretch>
            <a:fillRect/>
          </a:stretch>
        </p:blipFill>
        <p:spPr>
          <a:xfrm>
            <a:off x="387928" y="2189018"/>
            <a:ext cx="1160410" cy="2613210"/>
          </a:xfrm>
          <a:prstGeom prst="rect">
            <a:avLst/>
          </a:prstGeom>
        </p:spPr>
      </p:pic>
      <p:sp>
        <p:nvSpPr>
          <p:cNvPr id="5" name="云形标注 4"/>
          <p:cNvSpPr/>
          <p:nvPr/>
        </p:nvSpPr>
        <p:spPr>
          <a:xfrm rot="925833">
            <a:off x="1539450" y="1798684"/>
            <a:ext cx="892624" cy="1066674"/>
          </a:xfrm>
          <a:prstGeom prst="cloudCallou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/>
              <a:t>第一站</a:t>
            </a:r>
          </a:p>
        </p:txBody>
      </p:sp>
      <p:sp>
        <p:nvSpPr>
          <p:cNvPr id="15" name="矩形">
            <a:extLst>
              <a:ext uri="{FF2B5EF4-FFF2-40B4-BE49-F238E27FC236}">
                <a16:creationId xmlns:a16="http://schemas.microsoft.com/office/drawing/2014/main" id="{963870E4-76F5-426F-8531-748304DDE1F7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" name="艾茵施坦">
            <a:extLst>
              <a:ext uri="{FF2B5EF4-FFF2-40B4-BE49-F238E27FC236}">
                <a16:creationId xmlns:a16="http://schemas.microsoft.com/office/drawing/2014/main" id="{22866FCE-0AEE-4964-83A3-9184B61B406B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8" name="矩形">
            <a:extLst>
              <a:ext uri="{FF2B5EF4-FFF2-40B4-BE49-F238E27FC236}">
                <a16:creationId xmlns:a16="http://schemas.microsoft.com/office/drawing/2014/main" id="{295ECD36-991F-4B79-A60D-8F9482013569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" name="矩形">
            <a:extLst>
              <a:ext uri="{FF2B5EF4-FFF2-40B4-BE49-F238E27FC236}">
                <a16:creationId xmlns:a16="http://schemas.microsoft.com/office/drawing/2014/main" id="{8F536EBE-8B68-4F98-8FC5-EDE42353F747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" name="矩形">
            <a:extLst>
              <a:ext uri="{FF2B5EF4-FFF2-40B4-BE49-F238E27FC236}">
                <a16:creationId xmlns:a16="http://schemas.microsoft.com/office/drawing/2014/main" id="{C63A110A-7275-44FF-8FAB-7CD210E50AEC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3" name="艾茵施坦">
            <a:extLst>
              <a:ext uri="{FF2B5EF4-FFF2-40B4-BE49-F238E27FC236}">
                <a16:creationId xmlns:a16="http://schemas.microsoft.com/office/drawing/2014/main" id="{E692A640-4314-4252-A995-5B9DAFFE7821}"/>
              </a:ext>
            </a:extLst>
          </p:cNvPr>
          <p:cNvSpPr txBox="1"/>
          <p:nvPr/>
        </p:nvSpPr>
        <p:spPr>
          <a:xfrm>
            <a:off x="618137" y="224029"/>
            <a:ext cx="116909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1600" i="1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C9413325-E928-4699-9EC8-07D89FDA97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DA6C15B9-0E65-47E4-B265-4443A827A313}"/>
              </a:ext>
            </a:extLst>
          </p:cNvPr>
          <p:cNvSpPr txBox="1"/>
          <p:nvPr/>
        </p:nvSpPr>
        <p:spPr>
          <a:xfrm>
            <a:off x="514229" y="549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 blackcat1995.com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66215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2120885" y="1203322"/>
            <a:ext cx="1440160" cy="7200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/>
              <a:t>单行注释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2120886" y="2167248"/>
            <a:ext cx="1492015" cy="7200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/>
              <a:t>多行注释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2134518" y="3141506"/>
            <a:ext cx="2286989" cy="7200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/>
              <a:t>中文编码声明注释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4421506" y="1203322"/>
            <a:ext cx="3307370" cy="7200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/>
              <a:t>以“</a:t>
            </a:r>
            <a:r>
              <a:rPr lang="en-US" altLang="zh-CN" b="1" dirty="0"/>
              <a:t>#</a:t>
            </a:r>
            <a:r>
              <a:rPr lang="zh-CN" altLang="en-US" b="1" dirty="0"/>
              <a:t>”开头，直到换行结束</a:t>
            </a:r>
          </a:p>
        </p:txBody>
      </p:sp>
      <p:cxnSp>
        <p:nvCxnSpPr>
          <p:cNvPr id="10" name="直接箭头连接符 9"/>
          <p:cNvCxnSpPr>
            <a:endCxn id="9" idx="1"/>
          </p:cNvCxnSpPr>
          <p:nvPr/>
        </p:nvCxnSpPr>
        <p:spPr>
          <a:xfrm>
            <a:off x="3561046" y="1563362"/>
            <a:ext cx="86046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4421506" y="2102880"/>
            <a:ext cx="3811426" cy="7844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ym typeface="Wingdings" panose="05000000000000000000" pitchFamily="2" charset="2"/>
              </a:rPr>
              <a:t>并没有单独的多行注释标记，将一对三引号之间的代码称为多行注释</a:t>
            </a:r>
            <a:endParaRPr lang="zh-CN" altLang="en-US" b="1" dirty="0"/>
          </a:p>
        </p:txBody>
      </p:sp>
      <p:cxnSp>
        <p:nvCxnSpPr>
          <p:cNvPr id="12" name="直接箭头连接符 11"/>
          <p:cNvCxnSpPr>
            <a:endCxn id="11" idx="1"/>
          </p:cNvCxnSpPr>
          <p:nvPr/>
        </p:nvCxnSpPr>
        <p:spPr>
          <a:xfrm>
            <a:off x="3612900" y="2476970"/>
            <a:ext cx="808606" cy="1813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4573906" y="3077138"/>
            <a:ext cx="3811426" cy="7844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ym typeface="Wingdings" panose="05000000000000000000" pitchFamily="2" charset="2"/>
              </a:rPr>
              <a:t>在文件开头加上中文声明注释，用以指定源码文件的编码格式</a:t>
            </a:r>
            <a:endParaRPr lang="zh-CN" altLang="en-US" b="1" dirty="0"/>
          </a:p>
        </p:txBody>
      </p:sp>
      <p:sp>
        <p:nvSpPr>
          <p:cNvPr id="5" name="云形 4"/>
          <p:cNvSpPr/>
          <p:nvPr/>
        </p:nvSpPr>
        <p:spPr>
          <a:xfrm>
            <a:off x="4992572" y="4357648"/>
            <a:ext cx="4104456" cy="1614970"/>
          </a:xfrm>
          <a:prstGeom prst="clou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/>
              <a:t># coding:utf-8</a:t>
            </a:r>
          </a:p>
          <a:p>
            <a:pPr algn="ctr"/>
            <a:r>
              <a:rPr lang="zh-CN" altLang="en-US" i="1" dirty="0"/>
              <a:t>或者</a:t>
            </a:r>
            <a:endParaRPr lang="en-US" altLang="zh-CN" i="1" dirty="0"/>
          </a:p>
          <a:p>
            <a:pPr algn="ctr"/>
            <a:r>
              <a:rPr lang="en-US" altLang="zh-CN" b="1" i="1"/>
              <a:t># coding:-*-utf-8 -*-</a:t>
            </a:r>
            <a:endParaRPr lang="zh-CN" altLang="en-US" b="1" dirty="0"/>
          </a:p>
          <a:p>
            <a:pPr algn="ctr"/>
            <a:endParaRPr lang="zh-CN" altLang="en-US" dirty="0"/>
          </a:p>
        </p:txBody>
      </p:sp>
      <p:cxnSp>
        <p:nvCxnSpPr>
          <p:cNvPr id="16" name="直接箭头连接符 15"/>
          <p:cNvCxnSpPr>
            <a:endCxn id="15" idx="1"/>
          </p:cNvCxnSpPr>
          <p:nvPr/>
        </p:nvCxnSpPr>
        <p:spPr>
          <a:xfrm flipV="1">
            <a:off x="4421506" y="3469362"/>
            <a:ext cx="152400" cy="3218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6756768" y="3861586"/>
            <a:ext cx="0" cy="67087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701" y="3984185"/>
            <a:ext cx="2105256" cy="166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1794608" y="169312"/>
            <a:ext cx="7706498" cy="690038"/>
          </a:xfrm>
        </p:spPr>
        <p:txBody>
          <a:bodyPr/>
          <a:lstStyle/>
          <a:p>
            <a:r>
              <a:rPr lang="en-US" altLang="zh-CN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Python</a:t>
            </a: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中的注释</a:t>
            </a:r>
            <a:endParaRPr lang="zh-CN" altLang="en-US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矩形">
            <a:extLst>
              <a:ext uri="{FF2B5EF4-FFF2-40B4-BE49-F238E27FC236}">
                <a16:creationId xmlns:a16="http://schemas.microsoft.com/office/drawing/2014/main" id="{94B5D109-29F0-485B-A26A-938B67EA05D4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" name="艾茵施坦">
            <a:extLst>
              <a:ext uri="{FF2B5EF4-FFF2-40B4-BE49-F238E27FC236}">
                <a16:creationId xmlns:a16="http://schemas.microsoft.com/office/drawing/2014/main" id="{D64CEDDD-52EA-46AE-8757-EB069C2C7108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21" name="矩形">
            <a:extLst>
              <a:ext uri="{FF2B5EF4-FFF2-40B4-BE49-F238E27FC236}">
                <a16:creationId xmlns:a16="http://schemas.microsoft.com/office/drawing/2014/main" id="{ACE0B546-498C-436E-AE58-71077E6D3ADE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" name="矩形">
            <a:extLst>
              <a:ext uri="{FF2B5EF4-FFF2-40B4-BE49-F238E27FC236}">
                <a16:creationId xmlns:a16="http://schemas.microsoft.com/office/drawing/2014/main" id="{7CCEA8A4-292A-456D-8175-32D30CB42953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3" name="矩形">
            <a:extLst>
              <a:ext uri="{FF2B5EF4-FFF2-40B4-BE49-F238E27FC236}">
                <a16:creationId xmlns:a16="http://schemas.microsoft.com/office/drawing/2014/main" id="{785D2B71-DD8B-4F15-B7C0-4995DD473665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6" name="艾茵施坦">
            <a:extLst>
              <a:ext uri="{FF2B5EF4-FFF2-40B4-BE49-F238E27FC236}">
                <a16:creationId xmlns:a16="http://schemas.microsoft.com/office/drawing/2014/main" id="{16DCD35D-58FA-428E-BAA7-5167B07C25E5}"/>
              </a:ext>
            </a:extLst>
          </p:cNvPr>
          <p:cNvSpPr txBox="1"/>
          <p:nvPr/>
        </p:nvSpPr>
        <p:spPr>
          <a:xfrm>
            <a:off x="618137" y="224029"/>
            <a:ext cx="116909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1600" i="1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DA524719-7FD5-452E-9444-6293EC66D9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82C8B1B2-FE6F-4134-91FC-4D76DE7CAD5A}"/>
              </a:ext>
            </a:extLst>
          </p:cNvPr>
          <p:cNvSpPr txBox="1"/>
          <p:nvPr/>
        </p:nvSpPr>
        <p:spPr>
          <a:xfrm>
            <a:off x="514229" y="549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 blackcat1995.com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289431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778" y="2674296"/>
            <a:ext cx="2144358" cy="1399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07705" y="1844825"/>
            <a:ext cx="2736304" cy="254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椭圆 9"/>
          <p:cNvSpPr/>
          <p:nvPr/>
        </p:nvSpPr>
        <p:spPr>
          <a:xfrm>
            <a:off x="3851721" y="2738751"/>
            <a:ext cx="432048" cy="41161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580762" y="3030883"/>
            <a:ext cx="250833" cy="2389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319936" y="3254463"/>
            <a:ext cx="125416" cy="1194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895928" y="1604871"/>
            <a:ext cx="864096" cy="64807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753684" y="1604871"/>
            <a:ext cx="864096" cy="64807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902268" y="2396959"/>
            <a:ext cx="864096" cy="64807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760024" y="2396959"/>
            <a:ext cx="864096" cy="64807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914079" y="3164700"/>
            <a:ext cx="864096" cy="64807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771835" y="3164700"/>
            <a:ext cx="864096" cy="64807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895928" y="3975788"/>
            <a:ext cx="864096" cy="64807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753684" y="3975788"/>
            <a:ext cx="864096" cy="64807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5" name="左大括号 14"/>
          <p:cNvSpPr/>
          <p:nvPr/>
        </p:nvSpPr>
        <p:spPr>
          <a:xfrm>
            <a:off x="8463880" y="1676880"/>
            <a:ext cx="288032" cy="294698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161581" y="288876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二进制</a:t>
            </a:r>
            <a:endParaRPr lang="zh-CN" altLang="en-US" sz="2800" b="1" baseline="30000" dirty="0"/>
          </a:p>
        </p:txBody>
      </p:sp>
      <p:sp>
        <p:nvSpPr>
          <p:cNvPr id="19" name="标题 1"/>
          <p:cNvSpPr>
            <a:spLocks noGrp="1"/>
          </p:cNvSpPr>
          <p:nvPr>
            <p:ph type="title"/>
          </p:nvPr>
        </p:nvSpPr>
        <p:spPr>
          <a:xfrm>
            <a:off x="1787236" y="254939"/>
            <a:ext cx="3875717" cy="609469"/>
          </a:xfrm>
        </p:spPr>
        <p:txBody>
          <a:bodyPr/>
          <a:lstStyle/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一切皆是二进制</a:t>
            </a:r>
            <a:endParaRPr lang="zh-CN" altLang="en-US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矩形">
            <a:extLst>
              <a:ext uri="{FF2B5EF4-FFF2-40B4-BE49-F238E27FC236}">
                <a16:creationId xmlns:a16="http://schemas.microsoft.com/office/drawing/2014/main" id="{6A5478B9-2315-4A54-863E-10110DF5D5F7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" name="艾茵施坦">
            <a:extLst>
              <a:ext uri="{FF2B5EF4-FFF2-40B4-BE49-F238E27FC236}">
                <a16:creationId xmlns:a16="http://schemas.microsoft.com/office/drawing/2014/main" id="{864C001C-C2D4-40C0-9B99-184AC601F7D1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23" name="矩形">
            <a:extLst>
              <a:ext uri="{FF2B5EF4-FFF2-40B4-BE49-F238E27FC236}">
                <a16:creationId xmlns:a16="http://schemas.microsoft.com/office/drawing/2014/main" id="{3599B43C-9E11-45FA-974B-47A560ED379A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0" name="矩形">
            <a:extLst>
              <a:ext uri="{FF2B5EF4-FFF2-40B4-BE49-F238E27FC236}">
                <a16:creationId xmlns:a16="http://schemas.microsoft.com/office/drawing/2014/main" id="{F45B6A38-5787-4621-A946-66CD8F40C650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1" name="矩形">
            <a:extLst>
              <a:ext uri="{FF2B5EF4-FFF2-40B4-BE49-F238E27FC236}">
                <a16:creationId xmlns:a16="http://schemas.microsoft.com/office/drawing/2014/main" id="{55A82E75-7D2C-4AA5-99AA-0445931F98DE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34" name="艾茵施坦">
            <a:extLst>
              <a:ext uri="{FF2B5EF4-FFF2-40B4-BE49-F238E27FC236}">
                <a16:creationId xmlns:a16="http://schemas.microsoft.com/office/drawing/2014/main" id="{E0532BC9-4C61-4725-B8CC-37FF9957E459}"/>
              </a:ext>
            </a:extLst>
          </p:cNvPr>
          <p:cNvSpPr txBox="1"/>
          <p:nvPr/>
        </p:nvSpPr>
        <p:spPr>
          <a:xfrm>
            <a:off x="618137" y="224029"/>
            <a:ext cx="116909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1600" i="1"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BCA583A3-8F38-475B-97B4-CF6968FB66B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3D39B720-280A-4347-9CA3-FF9A15E9DEDD}"/>
              </a:ext>
            </a:extLst>
          </p:cNvPr>
          <p:cNvSpPr txBox="1"/>
          <p:nvPr/>
        </p:nvSpPr>
        <p:spPr>
          <a:xfrm>
            <a:off x="514229" y="549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 blackcat1995.com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77490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内容占位符 2">
            <a:extLst>
              <a:ext uri="{FF2B5EF4-FFF2-40B4-BE49-F238E27FC236}">
                <a16:creationId xmlns:a16="http://schemas.microsoft.com/office/drawing/2014/main" id="{A18FD4D8-2A81-4FA0-B17C-FC00F4AFF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137" y="1070554"/>
            <a:ext cx="10512862" cy="4351338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p"/>
            </a:pPr>
            <a:r>
              <a:rPr lang="zh-CN" altLang="en-US"/>
              <a:t>它</a:t>
            </a:r>
            <a:r>
              <a:rPr lang="zh-CN" altLang="en-US" dirty="0"/>
              <a:t>只认识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，根本不认识我，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/>
              <a:t>早期的程序员爸爸为了让计算机能够认识我，</a:t>
            </a:r>
            <a:endParaRPr lang="en-US" altLang="zh-CN" dirty="0"/>
          </a:p>
          <a:p>
            <a:pPr marL="457063" lvl="1" indent="0">
              <a:buNone/>
            </a:pPr>
            <a:r>
              <a:rPr lang="zh-CN" altLang="en-US" dirty="0"/>
              <a:t>将我能够认识的符号和数字对应好，然后做成</a:t>
            </a:r>
            <a:endParaRPr lang="en-US" altLang="zh-CN" dirty="0"/>
          </a:p>
          <a:p>
            <a:pPr marL="457063" lvl="1" indent="0">
              <a:buNone/>
            </a:pPr>
            <a:r>
              <a:rPr lang="zh-CN" altLang="en-US" dirty="0"/>
              <a:t>一张表叫</a:t>
            </a:r>
            <a:r>
              <a:rPr lang="en-US" altLang="zh-CN" dirty="0"/>
              <a:t>ASCII</a:t>
            </a:r>
            <a:r>
              <a:rPr lang="zh-CN" altLang="en-US" dirty="0"/>
              <a:t>表，告诉计算机某种符号你应该</a:t>
            </a:r>
            <a:endParaRPr lang="en-US" altLang="zh-CN" dirty="0"/>
          </a:p>
          <a:p>
            <a:pPr marL="457063" lvl="1" indent="0">
              <a:buNone/>
            </a:pPr>
            <a:r>
              <a:rPr lang="zh-CN" altLang="en-US" dirty="0"/>
              <a:t>使用哪个整数表示</a:t>
            </a:r>
            <a:r>
              <a:rPr lang="en-US" altLang="zh-CN" dirty="0"/>
              <a:t>,’A’</a:t>
            </a:r>
            <a:r>
              <a:rPr lang="zh-CN" altLang="en-US" dirty="0"/>
              <a:t>使用了</a:t>
            </a:r>
            <a:r>
              <a:rPr lang="en-US" altLang="zh-CN" dirty="0"/>
              <a:t>8</a:t>
            </a:r>
            <a:r>
              <a:rPr lang="zh-CN" altLang="en-US" dirty="0"/>
              <a:t>个位（置）才能</a:t>
            </a:r>
            <a:endParaRPr lang="en-US" altLang="zh-CN" dirty="0"/>
          </a:p>
          <a:p>
            <a:pPr marL="457063" lvl="1" indent="0">
              <a:buNone/>
            </a:pPr>
            <a:r>
              <a:rPr lang="zh-CN" altLang="en-US" dirty="0"/>
              <a:t>装得下我，在计算机中他们叫一个字节</a:t>
            </a:r>
            <a:endParaRPr lang="en-US" altLang="zh-CN" dirty="0"/>
          </a:p>
          <a:p>
            <a:pPr marL="457063" lvl="1" indent="0">
              <a:buNone/>
            </a:pPr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137" y="1560867"/>
            <a:ext cx="3672408" cy="337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C:\Users\ADMINI~1\AppData\Local\Temp\__nyf7_clip_images\image_5e524b24_35e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01" y="3861162"/>
            <a:ext cx="6696472" cy="147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1787236" y="272846"/>
            <a:ext cx="42883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计算机为什么能够认识我</a:t>
            </a:r>
            <a:r>
              <a:rPr lang="en-US" altLang="zh-CN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?</a:t>
            </a:r>
            <a:endParaRPr lang="en-US" altLang="zh-CN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id="{90D5C145-2D58-40F6-928C-2BCBCEF417E4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" name="艾茵施坦">
            <a:extLst>
              <a:ext uri="{FF2B5EF4-FFF2-40B4-BE49-F238E27FC236}">
                <a16:creationId xmlns:a16="http://schemas.microsoft.com/office/drawing/2014/main" id="{D00CAC52-188B-49AC-8CFD-1696698BCA72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A08399B6-4B9C-4C22-929B-63E3DC3BFB88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895E9943-EE35-4360-A32C-03CF41EA46A7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23B32F53-4AC8-4941-A57E-4CF45203CE4D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3" name="艾茵施坦">
            <a:extLst>
              <a:ext uri="{FF2B5EF4-FFF2-40B4-BE49-F238E27FC236}">
                <a16:creationId xmlns:a16="http://schemas.microsoft.com/office/drawing/2014/main" id="{1367F3FB-B05C-40F1-8A5A-CE5924F26ECC}"/>
              </a:ext>
            </a:extLst>
          </p:cNvPr>
          <p:cNvSpPr txBox="1"/>
          <p:nvPr/>
        </p:nvSpPr>
        <p:spPr>
          <a:xfrm>
            <a:off x="618137" y="224029"/>
            <a:ext cx="116909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1600" i="1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D68E21F-5C9D-464A-A50D-4183F16A46E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6108ADF6-E285-4977-8F25-C5E04D02BFC9}"/>
              </a:ext>
            </a:extLst>
          </p:cNvPr>
          <p:cNvSpPr txBox="1"/>
          <p:nvPr/>
        </p:nvSpPr>
        <p:spPr>
          <a:xfrm>
            <a:off x="514229" y="549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 blackcat1995.com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50056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42" name="Group 2"/>
          <p:cNvGrpSpPr/>
          <p:nvPr/>
        </p:nvGrpSpPr>
        <p:grpSpPr bwMode="auto">
          <a:xfrm>
            <a:off x="2995031" y="367878"/>
            <a:ext cx="6889446" cy="6052553"/>
            <a:chOff x="288" y="941"/>
            <a:chExt cx="3312" cy="2866"/>
          </a:xfrm>
        </p:grpSpPr>
        <p:sp>
          <p:nvSpPr>
            <p:cNvPr id="163843" name="Rectangle 3"/>
            <p:cNvSpPr>
              <a:spLocks noChangeArrowheads="1"/>
            </p:cNvSpPr>
            <p:nvPr/>
          </p:nvSpPr>
          <p:spPr bwMode="auto">
            <a:xfrm>
              <a:off x="288" y="945"/>
              <a:ext cx="672" cy="2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ASCII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000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001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002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003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004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005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006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007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: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010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012</a:t>
              </a:r>
            </a:p>
          </p:txBody>
        </p:sp>
        <p:sp>
          <p:nvSpPr>
            <p:cNvPr id="163844" name="Rectangle 4"/>
            <p:cNvSpPr>
              <a:spLocks noChangeArrowheads="1"/>
            </p:cNvSpPr>
            <p:nvPr/>
          </p:nvSpPr>
          <p:spPr bwMode="auto">
            <a:xfrm>
              <a:off x="816" y="945"/>
              <a:ext cx="624" cy="2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ctr">
                <a:spcBef>
                  <a:spcPct val="20000"/>
                </a:spcBef>
              </a:pPr>
              <a:r>
                <a:rPr kumimoji="1" lang="zh-CN" altLang="en-US" sz="2667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字符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NUL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SOH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STX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ETX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EOT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ENO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ACK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(</a:t>
              </a:r>
              <a:r>
                <a:rPr kumimoji="1" lang="zh-CN" altLang="en-US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振铃</a:t>
              </a: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)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: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LF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FF</a:t>
              </a:r>
            </a:p>
          </p:txBody>
        </p:sp>
        <p:sp>
          <p:nvSpPr>
            <p:cNvPr id="163845" name="Rectangle 5"/>
            <p:cNvSpPr>
              <a:spLocks noChangeArrowheads="1"/>
            </p:cNvSpPr>
            <p:nvPr/>
          </p:nvSpPr>
          <p:spPr bwMode="auto">
            <a:xfrm>
              <a:off x="1331" y="941"/>
              <a:ext cx="672" cy="2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ASCII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: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032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033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034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: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048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049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050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: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063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064</a:t>
              </a:r>
            </a:p>
          </p:txBody>
        </p:sp>
        <p:sp>
          <p:nvSpPr>
            <p:cNvPr id="163846" name="Rectangle 6"/>
            <p:cNvSpPr>
              <a:spLocks noChangeArrowheads="1"/>
            </p:cNvSpPr>
            <p:nvPr/>
          </p:nvSpPr>
          <p:spPr bwMode="auto">
            <a:xfrm>
              <a:off x="1859" y="945"/>
              <a:ext cx="624" cy="2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ctr">
                <a:spcBef>
                  <a:spcPct val="20000"/>
                </a:spcBef>
              </a:pPr>
              <a:r>
                <a:rPr kumimoji="1" lang="zh-CN" altLang="en-US" sz="2667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字符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: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space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!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“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: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2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: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?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@</a:t>
              </a:r>
            </a:p>
          </p:txBody>
        </p:sp>
        <p:sp>
          <p:nvSpPr>
            <p:cNvPr id="163847" name="Rectangle 7"/>
            <p:cNvSpPr>
              <a:spLocks noChangeArrowheads="1"/>
            </p:cNvSpPr>
            <p:nvPr/>
          </p:nvSpPr>
          <p:spPr bwMode="auto">
            <a:xfrm>
              <a:off x="2377" y="941"/>
              <a:ext cx="672" cy="2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ASCII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: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065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066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067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: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097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098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099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: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254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255</a:t>
              </a:r>
            </a:p>
          </p:txBody>
        </p:sp>
        <p:sp>
          <p:nvSpPr>
            <p:cNvPr id="163848" name="Rectangle 8"/>
            <p:cNvSpPr>
              <a:spLocks noChangeArrowheads="1"/>
            </p:cNvSpPr>
            <p:nvPr/>
          </p:nvSpPr>
          <p:spPr bwMode="auto">
            <a:xfrm>
              <a:off x="2930" y="948"/>
              <a:ext cx="624" cy="2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ctr">
                <a:spcBef>
                  <a:spcPct val="20000"/>
                </a:spcBef>
              </a:pPr>
              <a:r>
                <a:rPr kumimoji="1" lang="zh-CN" altLang="en-US" sz="2667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字符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: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A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B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C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: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a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b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c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: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■</a:t>
              </a:r>
            </a:p>
            <a:p>
              <a:pPr algn="ctr" fontAlgn="ctr">
                <a:spcBef>
                  <a:spcPct val="20000"/>
                </a:spcBef>
              </a:pPr>
              <a:r>
                <a:rPr kumimoji="1" lang="zh-CN" altLang="en-US" sz="18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空格</a:t>
              </a:r>
              <a:r>
                <a:rPr kumimoji="1" lang="en-US" altLang="zh-CN" sz="2667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FF</a:t>
              </a:r>
            </a:p>
          </p:txBody>
        </p:sp>
        <p:sp>
          <p:nvSpPr>
            <p:cNvPr id="163849" name="Line 9"/>
            <p:cNvSpPr>
              <a:spLocks noChangeShapeType="1"/>
            </p:cNvSpPr>
            <p:nvPr/>
          </p:nvSpPr>
          <p:spPr bwMode="auto">
            <a:xfrm flipH="1">
              <a:off x="1392" y="960"/>
              <a:ext cx="0" cy="284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 sz="2400"/>
            </a:p>
          </p:txBody>
        </p:sp>
        <p:sp>
          <p:nvSpPr>
            <p:cNvPr id="163850" name="Line 10"/>
            <p:cNvSpPr>
              <a:spLocks noChangeShapeType="1"/>
            </p:cNvSpPr>
            <p:nvPr/>
          </p:nvSpPr>
          <p:spPr bwMode="auto">
            <a:xfrm>
              <a:off x="864" y="960"/>
              <a:ext cx="0" cy="2827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 sz="2400"/>
            </a:p>
          </p:txBody>
        </p:sp>
        <p:sp>
          <p:nvSpPr>
            <p:cNvPr id="163851" name="Line 11"/>
            <p:cNvSpPr>
              <a:spLocks noChangeShapeType="1"/>
            </p:cNvSpPr>
            <p:nvPr/>
          </p:nvSpPr>
          <p:spPr bwMode="auto">
            <a:xfrm flipH="1">
              <a:off x="384" y="1152"/>
              <a:ext cx="312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 sz="2400"/>
            </a:p>
          </p:txBody>
        </p:sp>
        <p:sp>
          <p:nvSpPr>
            <p:cNvPr id="163852" name="Line 12"/>
            <p:cNvSpPr>
              <a:spLocks noChangeShapeType="1"/>
            </p:cNvSpPr>
            <p:nvPr/>
          </p:nvSpPr>
          <p:spPr bwMode="auto">
            <a:xfrm>
              <a:off x="1920" y="960"/>
              <a:ext cx="0" cy="2827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 sz="2400"/>
            </a:p>
          </p:txBody>
        </p:sp>
        <p:sp>
          <p:nvSpPr>
            <p:cNvPr id="163853" name="Line 13"/>
            <p:cNvSpPr>
              <a:spLocks noChangeShapeType="1"/>
            </p:cNvSpPr>
            <p:nvPr/>
          </p:nvSpPr>
          <p:spPr bwMode="auto">
            <a:xfrm flipH="1">
              <a:off x="2448" y="960"/>
              <a:ext cx="0" cy="2847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 sz="2400"/>
            </a:p>
          </p:txBody>
        </p:sp>
        <p:sp>
          <p:nvSpPr>
            <p:cNvPr id="163854" name="Line 14"/>
            <p:cNvSpPr>
              <a:spLocks noChangeShapeType="1"/>
            </p:cNvSpPr>
            <p:nvPr/>
          </p:nvSpPr>
          <p:spPr bwMode="auto">
            <a:xfrm flipH="1">
              <a:off x="2976" y="960"/>
              <a:ext cx="0" cy="283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 sz="2400"/>
            </a:p>
          </p:txBody>
        </p:sp>
        <p:sp>
          <p:nvSpPr>
            <p:cNvPr id="163855" name="AutoShape 15"/>
            <p:cNvSpPr>
              <a:spLocks noChangeArrowheads="1"/>
            </p:cNvSpPr>
            <p:nvPr/>
          </p:nvSpPr>
          <p:spPr bwMode="auto">
            <a:xfrm>
              <a:off x="288" y="960"/>
              <a:ext cx="3312" cy="2847"/>
            </a:xfrm>
            <a:prstGeom prst="roundRect">
              <a:avLst>
                <a:gd name="adj" fmla="val 3926"/>
              </a:avLst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00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 sz="2400"/>
            </a:p>
          </p:txBody>
        </p:sp>
      </p:grpSp>
      <p:sp>
        <p:nvSpPr>
          <p:cNvPr id="17" name="矩形">
            <a:extLst>
              <a:ext uri="{FF2B5EF4-FFF2-40B4-BE49-F238E27FC236}">
                <a16:creationId xmlns:a16="http://schemas.microsoft.com/office/drawing/2014/main" id="{191C4956-92DF-4D3B-93BA-CD974DE3C196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" name="艾茵施坦">
            <a:extLst>
              <a:ext uri="{FF2B5EF4-FFF2-40B4-BE49-F238E27FC236}">
                <a16:creationId xmlns:a16="http://schemas.microsoft.com/office/drawing/2014/main" id="{CCDF6AE9-A774-4FDF-9A7C-C52040D00F59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9" name="矩形">
            <a:extLst>
              <a:ext uri="{FF2B5EF4-FFF2-40B4-BE49-F238E27FC236}">
                <a16:creationId xmlns:a16="http://schemas.microsoft.com/office/drawing/2014/main" id="{487DE4B6-71B1-44E6-8F75-D722E7F5F27C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" name="矩形">
            <a:extLst>
              <a:ext uri="{FF2B5EF4-FFF2-40B4-BE49-F238E27FC236}">
                <a16:creationId xmlns:a16="http://schemas.microsoft.com/office/drawing/2014/main" id="{FD2A1C02-AB68-4D45-9951-016766C7B613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" name="矩形">
            <a:extLst>
              <a:ext uri="{FF2B5EF4-FFF2-40B4-BE49-F238E27FC236}">
                <a16:creationId xmlns:a16="http://schemas.microsoft.com/office/drawing/2014/main" id="{07644E23-0E92-4B51-925E-EA36FD5C9CD1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4" name="艾茵施坦">
            <a:extLst>
              <a:ext uri="{FF2B5EF4-FFF2-40B4-BE49-F238E27FC236}">
                <a16:creationId xmlns:a16="http://schemas.microsoft.com/office/drawing/2014/main" id="{0D2CB5D6-4516-4057-A27D-F9C3C53527FD}"/>
              </a:ext>
            </a:extLst>
          </p:cNvPr>
          <p:cNvSpPr txBox="1"/>
          <p:nvPr/>
        </p:nvSpPr>
        <p:spPr>
          <a:xfrm>
            <a:off x="618137" y="224029"/>
            <a:ext cx="116909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1600" i="1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E57EEA70-9C8A-4293-A16D-EB4F78EADB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17F49D83-535B-442B-A5F1-A25C3F5D1F26}"/>
              </a:ext>
            </a:extLst>
          </p:cNvPr>
          <p:cNvSpPr txBox="1"/>
          <p:nvPr/>
        </p:nvSpPr>
        <p:spPr>
          <a:xfrm>
            <a:off x="514229" y="549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 blackcat1995.com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958396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0" y="94615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99963" lvl="1" indent="-342900">
              <a:buFont typeface="Wingdings" panose="05000000000000000000" pitchFamily="2" charset="2"/>
              <a:buChar char="p"/>
            </a:pPr>
            <a:r>
              <a:rPr lang="en-US" altLang="zh-CN"/>
              <a:t>ASCII</a:t>
            </a:r>
            <a:r>
              <a:rPr lang="zh-CN" altLang="en-US"/>
              <a:t>码一统天下</a:t>
            </a:r>
            <a:endParaRPr lang="en-US" altLang="zh-CN"/>
          </a:p>
          <a:p>
            <a:pPr marL="799963" lvl="1" indent="-342900">
              <a:buFont typeface="Wingdings" panose="05000000000000000000" pitchFamily="2" charset="2"/>
              <a:buChar char="p"/>
            </a:pPr>
            <a:r>
              <a:rPr lang="zh-CN" altLang="en-US"/>
              <a:t>诸侯割据</a:t>
            </a:r>
            <a:endParaRPr lang="en-US" altLang="zh-CN"/>
          </a:p>
          <a:p>
            <a:pPr marL="1257163" lvl="2" indent="-342900">
              <a:buFont typeface="Wingdings" panose="05000000000000000000" pitchFamily="2" charset="2"/>
              <a:buChar char="n"/>
            </a:pPr>
            <a:r>
              <a:rPr lang="zh-CN" altLang="en-US"/>
              <a:t>国标</a:t>
            </a:r>
            <a:r>
              <a:rPr lang="en-US" altLang="zh-CN"/>
              <a:t>GBK</a:t>
            </a:r>
          </a:p>
          <a:p>
            <a:pPr marL="1257163" lvl="2" indent="-342900">
              <a:buFont typeface="Wingdings" panose="05000000000000000000" pitchFamily="2" charset="2"/>
              <a:buChar char="n"/>
            </a:pPr>
            <a:r>
              <a:rPr lang="en-US" altLang="zh-CN"/>
              <a:t>Shift_JIS</a:t>
            </a:r>
          </a:p>
          <a:p>
            <a:pPr marL="1257163" lvl="2" indent="-342900">
              <a:buFont typeface="Wingdings" panose="05000000000000000000" pitchFamily="2" charset="2"/>
              <a:buChar char="n"/>
            </a:pPr>
            <a:r>
              <a:rPr lang="en-US" altLang="zh-CN"/>
              <a:t>Euc-kr</a:t>
            </a:r>
          </a:p>
          <a:p>
            <a:pPr marL="799963" lvl="1" indent="-342900">
              <a:buFont typeface="Wingdings" panose="05000000000000000000" pitchFamily="2" charset="2"/>
              <a:buChar char="p"/>
            </a:pPr>
            <a:r>
              <a:rPr lang="zh-CN" altLang="en-US"/>
              <a:t>分久必合</a:t>
            </a:r>
            <a:endParaRPr lang="en-US" altLang="zh-CN"/>
          </a:p>
          <a:p>
            <a:pPr marL="1257163" lvl="2" indent="-342900">
              <a:buFont typeface="Wingdings" panose="05000000000000000000" pitchFamily="2" charset="2"/>
              <a:buChar char="n"/>
            </a:pPr>
            <a:r>
              <a:rPr lang="en-US" altLang="zh-CN"/>
              <a:t>Unicode</a:t>
            </a:r>
          </a:p>
          <a:p>
            <a:pPr marL="1257163" lvl="2" indent="-342900">
              <a:buFont typeface="Wingdings" panose="05000000000000000000" pitchFamily="2" charset="2"/>
              <a:buChar char="n"/>
            </a:pPr>
            <a:r>
              <a:rPr lang="en-US" altLang="zh-CN"/>
              <a:t>UTF-8</a:t>
            </a:r>
          </a:p>
          <a:p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759527" y="244113"/>
            <a:ext cx="3057247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字符编码前世今生</a:t>
            </a:r>
          </a:p>
        </p:txBody>
      </p:sp>
      <p:cxnSp>
        <p:nvCxnSpPr>
          <p:cNvPr id="4" name="直接箭头连接符 3"/>
          <p:cNvCxnSpPr/>
          <p:nvPr/>
        </p:nvCxnSpPr>
        <p:spPr>
          <a:xfrm flipH="1">
            <a:off x="6363912" y="2649531"/>
            <a:ext cx="221744" cy="196714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云形 4"/>
          <p:cNvSpPr/>
          <p:nvPr/>
        </p:nvSpPr>
        <p:spPr>
          <a:xfrm>
            <a:off x="6664513" y="1064866"/>
            <a:ext cx="2160240" cy="862372"/>
          </a:xfrm>
          <a:prstGeom prst="clou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二进制</a:t>
            </a:r>
            <a:r>
              <a:rPr lang="en-US" altLang="zh-CN" b="1" dirty="0"/>
              <a:t>0</a:t>
            </a:r>
            <a:r>
              <a:rPr lang="zh-CN" altLang="en-US" b="1" dirty="0"/>
              <a:t>，</a:t>
            </a:r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6" name="云形 5"/>
          <p:cNvSpPr/>
          <p:nvPr/>
        </p:nvSpPr>
        <p:spPr>
          <a:xfrm>
            <a:off x="6088449" y="2086035"/>
            <a:ext cx="1656184" cy="661152"/>
          </a:xfrm>
          <a:prstGeom prst="clou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ASCII</a:t>
            </a:r>
            <a:endParaRPr lang="zh-CN" altLang="en-US" b="1" dirty="0"/>
          </a:p>
        </p:txBody>
      </p:sp>
      <p:sp>
        <p:nvSpPr>
          <p:cNvPr id="7" name="云形 6"/>
          <p:cNvSpPr/>
          <p:nvPr/>
        </p:nvSpPr>
        <p:spPr>
          <a:xfrm>
            <a:off x="5064198" y="2770881"/>
            <a:ext cx="1521458" cy="653601"/>
          </a:xfrm>
          <a:prstGeom prst="clou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GB2312</a:t>
            </a:r>
            <a:endParaRPr lang="zh-CN" altLang="en-US" b="1" dirty="0"/>
          </a:p>
        </p:txBody>
      </p:sp>
      <p:sp>
        <p:nvSpPr>
          <p:cNvPr id="8" name="云形 7"/>
          <p:cNvSpPr/>
          <p:nvPr/>
        </p:nvSpPr>
        <p:spPr>
          <a:xfrm>
            <a:off x="4570209" y="3621196"/>
            <a:ext cx="1521458" cy="560548"/>
          </a:xfrm>
          <a:prstGeom prst="clou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GBK</a:t>
            </a:r>
            <a:endParaRPr lang="zh-CN" altLang="en-US" b="1" dirty="0"/>
          </a:p>
        </p:txBody>
      </p:sp>
      <p:sp>
        <p:nvSpPr>
          <p:cNvPr id="9" name="云形 8"/>
          <p:cNvSpPr/>
          <p:nvPr/>
        </p:nvSpPr>
        <p:spPr>
          <a:xfrm>
            <a:off x="3807553" y="4499571"/>
            <a:ext cx="1819390" cy="774125"/>
          </a:xfrm>
          <a:prstGeom prst="clou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GB18030</a:t>
            </a:r>
            <a:endParaRPr lang="zh-CN" altLang="en-US" b="1" dirty="0"/>
          </a:p>
        </p:txBody>
      </p:sp>
      <p:sp>
        <p:nvSpPr>
          <p:cNvPr id="10" name="云形 9"/>
          <p:cNvSpPr/>
          <p:nvPr/>
        </p:nvSpPr>
        <p:spPr>
          <a:xfrm>
            <a:off x="7060732" y="4538267"/>
            <a:ext cx="2620450" cy="1221202"/>
          </a:xfrm>
          <a:prstGeom prst="clou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Unicode</a:t>
            </a:r>
            <a:r>
              <a:rPr lang="zh-CN" altLang="en-US" b="1" dirty="0"/>
              <a:t>几乎包含了全世界的字符</a:t>
            </a:r>
          </a:p>
        </p:txBody>
      </p:sp>
      <p:sp>
        <p:nvSpPr>
          <p:cNvPr id="11" name="云形 10"/>
          <p:cNvSpPr/>
          <p:nvPr/>
        </p:nvSpPr>
        <p:spPr>
          <a:xfrm>
            <a:off x="7233460" y="2846245"/>
            <a:ext cx="2232248" cy="949756"/>
          </a:xfrm>
          <a:prstGeom prst="clou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其它国家的字符编码</a:t>
            </a:r>
          </a:p>
        </p:txBody>
      </p:sp>
      <p:cxnSp>
        <p:nvCxnSpPr>
          <p:cNvPr id="12" name="直接箭头连接符 11"/>
          <p:cNvCxnSpPr>
            <a:stCxn id="5" idx="1"/>
          </p:cNvCxnSpPr>
          <p:nvPr/>
        </p:nvCxnSpPr>
        <p:spPr>
          <a:xfrm flipH="1">
            <a:off x="7328222" y="1926320"/>
            <a:ext cx="416411" cy="159715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5577535" y="3424482"/>
            <a:ext cx="221744" cy="196714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4978871" y="4181744"/>
            <a:ext cx="307071" cy="317827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7341362" y="2667152"/>
            <a:ext cx="403271" cy="259459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5531107" y="4826751"/>
            <a:ext cx="1810255" cy="129118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7845473" y="3732175"/>
            <a:ext cx="100840" cy="965458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云形 17"/>
          <p:cNvSpPr/>
          <p:nvPr/>
        </p:nvSpPr>
        <p:spPr>
          <a:xfrm>
            <a:off x="10174334" y="4741656"/>
            <a:ext cx="1418385" cy="814423"/>
          </a:xfrm>
          <a:prstGeom prst="clou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UTF-8</a:t>
            </a:r>
            <a:endParaRPr lang="zh-CN" altLang="en-US" b="1" dirty="0"/>
          </a:p>
        </p:txBody>
      </p:sp>
      <p:cxnSp>
        <p:nvCxnSpPr>
          <p:cNvPr id="19" name="直接箭头连接符 18"/>
          <p:cNvCxnSpPr>
            <a:endCxn id="18" idx="2"/>
          </p:cNvCxnSpPr>
          <p:nvPr/>
        </p:nvCxnSpPr>
        <p:spPr>
          <a:xfrm>
            <a:off x="9659809" y="5052368"/>
            <a:ext cx="518925" cy="96500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338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406</Words>
  <Application>Microsoft Office PowerPoint</Application>
  <PresentationFormat>宽屏</PresentationFormat>
  <Paragraphs>147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Hannotate SC Bold</vt:lpstr>
      <vt:lpstr>等线</vt:lpstr>
      <vt:lpstr>等线 Light</vt:lpstr>
      <vt:lpstr>Arial</vt:lpstr>
      <vt:lpstr>Times New Roman</vt:lpstr>
      <vt:lpstr>Wingdings</vt:lpstr>
      <vt:lpstr>Office 主题​​</vt:lpstr>
      <vt:lpstr>PowerPoint 演示文稿</vt:lpstr>
      <vt:lpstr>Python中的输出函数</vt:lpstr>
      <vt:lpstr>print知识点总结</vt:lpstr>
      <vt:lpstr>Python中的注释</vt:lpstr>
      <vt:lpstr>一切皆是二进制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Cat</dc:creator>
  <cp:lastModifiedBy>Cat</cp:lastModifiedBy>
  <cp:revision>18</cp:revision>
  <dcterms:created xsi:type="dcterms:W3CDTF">2021-07-29T09:24:54Z</dcterms:created>
  <dcterms:modified xsi:type="dcterms:W3CDTF">2021-12-18T03:21:25Z</dcterms:modified>
</cp:coreProperties>
</file>