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62" r:id="rId5"/>
    <p:sldId id="261" r:id="rId6"/>
    <p:sldId id="263" r:id="rId7"/>
    <p:sldId id="265" r:id="rId8"/>
    <p:sldId id="269" r:id="rId9"/>
    <p:sldId id="266" r:id="rId10"/>
    <p:sldId id="267" r:id="rId11"/>
    <p:sldId id="270" r:id="rId12"/>
    <p:sldId id="268" r:id="rId13"/>
    <p:sldId id="271" r:id="rId14"/>
    <p:sldId id="272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CB733-4683-4431-9288-2F4296B8D877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08BB-7DE2-4328-A6FD-F999B2AD6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7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92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82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5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94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25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7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2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86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16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48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25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07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3747BDC6-67D4-4E1D-BD16-D788C2BD035A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3977DB-3DEF-4762-88D7-8D64E84480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7F5F45-3CA7-4594-BF0F-9ED7724F8F56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灵活的变量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965737"/>
            <a:ext cx="9016360" cy="29241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字符串类型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字符串又被称为不可变的字符序列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可以使用单引号</a:t>
            </a:r>
            <a:r>
              <a:rPr lang="en-US" altLang="zh-CN" dirty="0"/>
              <a:t>’’</a:t>
            </a:r>
            <a:r>
              <a:rPr lang="zh-CN" altLang="en-US" dirty="0"/>
              <a:t> 双引号</a:t>
            </a:r>
            <a:r>
              <a:rPr lang="en-US" altLang="zh-CN" dirty="0"/>
              <a:t>”” </a:t>
            </a:r>
            <a:r>
              <a:rPr lang="zh-CN" altLang="en-US" dirty="0"/>
              <a:t>三引号</a:t>
            </a:r>
            <a:r>
              <a:rPr lang="en-US" altLang="zh-CN" dirty="0"/>
              <a:t>’’’  ’’’ </a:t>
            </a:r>
            <a:r>
              <a:rPr lang="zh-CN" altLang="en-US" dirty="0"/>
              <a:t>或</a:t>
            </a:r>
            <a:r>
              <a:rPr lang="en-US" altLang="zh-CN" dirty="0"/>
              <a:t>””” ”””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单引号和双引号定义的字符串必须在一行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三引号定义的字符串可以分布在连续的多行 </a:t>
            </a:r>
            <a:endParaRPr lang="en-US" altLang="zh-CN" dirty="0"/>
          </a:p>
          <a:p>
            <a:pPr marL="914126" lvl="2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912431" y="3109466"/>
            <a:ext cx="4039851" cy="16344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str1=</a:t>
            </a:r>
            <a:r>
              <a:rPr lang="en-US" altLang="zh-CN" b="1" dirty="0"/>
              <a:t>'</a:t>
            </a:r>
            <a:r>
              <a:rPr lang="zh-CN" altLang="en-US" b="1" dirty="0"/>
              <a:t>人生苦短，我用</a:t>
            </a:r>
            <a:r>
              <a:rPr lang="en-US" altLang="zh-CN" b="1" dirty="0"/>
              <a:t>Python'</a:t>
            </a:r>
            <a:br>
              <a:rPr lang="en-US" altLang="zh-CN" b="1" dirty="0"/>
            </a:br>
            <a:r>
              <a:rPr lang="en-US" altLang="zh-CN" dirty="0"/>
              <a:t>str2=</a:t>
            </a:r>
            <a:r>
              <a:rPr lang="en-US" altLang="zh-CN" b="1" dirty="0"/>
              <a:t>"</a:t>
            </a:r>
            <a:r>
              <a:rPr lang="zh-CN" altLang="en-US" b="1" dirty="0"/>
              <a:t>人生苦短，我用</a:t>
            </a:r>
            <a:r>
              <a:rPr lang="en-US" altLang="zh-CN" b="1" dirty="0"/>
              <a:t>Python"</a:t>
            </a:r>
            <a:br>
              <a:rPr lang="en-US" altLang="zh-CN" b="1" dirty="0"/>
            </a:br>
            <a:r>
              <a:rPr lang="en-US" altLang="zh-CN" dirty="0"/>
              <a:t>str3=</a:t>
            </a:r>
            <a:r>
              <a:rPr lang="en-US" altLang="zh-CN" b="1" dirty="0"/>
              <a:t>"""</a:t>
            </a:r>
            <a:r>
              <a:rPr lang="zh-CN" altLang="en-US" b="1" dirty="0"/>
              <a:t>人生苦短，我用</a:t>
            </a:r>
            <a:r>
              <a:rPr lang="en-US" altLang="zh-CN" b="1" dirty="0"/>
              <a:t>Python"""</a:t>
            </a:r>
            <a:br>
              <a:rPr lang="en-US" altLang="zh-CN" b="1" dirty="0"/>
            </a:br>
            <a:r>
              <a:rPr lang="en-US" altLang="zh-CN" dirty="0"/>
              <a:t>str4=</a:t>
            </a:r>
            <a:r>
              <a:rPr lang="en-US" altLang="zh-CN" b="1" dirty="0"/>
              <a:t>'''</a:t>
            </a:r>
            <a:r>
              <a:rPr lang="zh-CN" altLang="en-US" b="1" dirty="0"/>
              <a:t>人生苦短</a:t>
            </a:r>
            <a:br>
              <a:rPr lang="zh-CN" altLang="en-US" b="1" dirty="0"/>
            </a:br>
            <a:r>
              <a:rPr lang="zh-CN" altLang="en-US" b="1" dirty="0"/>
              <a:t>        我用</a:t>
            </a:r>
            <a:r>
              <a:rPr lang="en-US" altLang="zh-CN" b="1" dirty="0"/>
              <a:t>Python'''</a:t>
            </a:r>
            <a:endParaRPr lang="zh-CN" altLang="en-US" b="1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F5163C8C-4B73-4403-A724-1E61A831A25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902F52C9-82F4-4412-A2A2-EF49AA87B04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6B566630-CF8C-4871-A150-4C26D46C7F8E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C8059222-437D-4C8E-9EEA-0A30BF61F34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E05AA922-0CA0-4102-9C77-7136648F920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86DDF12C-E217-4336-8E36-FC98CBA78C6B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F9EEA8E-C985-4A96-8CCC-F4DECA794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571EE72-5CE3-4AB3-804A-E0DA736F21D4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3027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9" y="1111210"/>
            <a:ext cx="10573467" cy="1792803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688682" y="297872"/>
            <a:ext cx="4795245" cy="6678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字符串索引和切片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089" y="3300121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 =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"abcdefghijklmnopqrstuvwxyz"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(a[0])  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a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(a[3])  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(a[5:8])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fgh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(a[:-1])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abcdefghijklmnopqrstuvwxy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(a[:10:3])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adgj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(a[-3:-15:-3])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# xuro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1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577" y="179783"/>
            <a:ext cx="4630243" cy="77541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数据类型转换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00" y="1000373"/>
            <a:ext cx="9016360" cy="29241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为什么需要数据类型转换？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将不同数据类型的数据拼接在一起</a:t>
            </a:r>
            <a:endParaRPr lang="en-US" altLang="zh-CN" dirty="0"/>
          </a:p>
          <a:p>
            <a:pPr marL="914126" lvl="2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" y="1908270"/>
            <a:ext cx="8239330" cy="281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016" y="2286000"/>
            <a:ext cx="3001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15CCAED5-78FE-4E3F-A9B7-274F0072116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E1FAAC30-1619-4631-BFAD-D883E1D848F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5677CAC-9CFB-4A1C-A7C4-DFAC118111BF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8BFCE5D-1348-4E3A-8221-9F5FEE3A779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28FFA89-87E8-4EC8-8DD4-8A310C8C93F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95E36EB8-3758-4E8C-AAF1-E2AFE8FAE4C0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1C5829-2D6E-4B15-8FDA-FCFDB8D4C4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F95A972-43C5-4D4C-81B0-F31F65D381BA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6449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450" y="181694"/>
            <a:ext cx="5237018" cy="641202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的输入函数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input()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27" y="109133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input()</a:t>
            </a:r>
            <a:r>
              <a:rPr lang="zh-CN" altLang="en-US" dirty="0"/>
              <a:t>函数的介绍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云形 4"/>
          <p:cNvSpPr/>
          <p:nvPr/>
        </p:nvSpPr>
        <p:spPr>
          <a:xfrm>
            <a:off x="897391" y="2550693"/>
            <a:ext cx="1872208" cy="115212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input</a:t>
            </a:r>
            <a:r>
              <a:rPr lang="zh-CN" altLang="en-US" b="1" dirty="0"/>
              <a:t>函数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25188" y="1956627"/>
            <a:ext cx="1440159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作用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58674" y="1902621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接收来自用户的输入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2433101" y="2226657"/>
            <a:ext cx="792087" cy="3780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673754" y="2195698"/>
            <a:ext cx="720080" cy="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235655" y="2815696"/>
            <a:ext cx="1393077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返回值类型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383861" y="2856727"/>
            <a:ext cx="3387588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输入值的类型为</a:t>
            </a:r>
            <a:r>
              <a:rPr lang="en-US" altLang="zh-CN" b="1" dirty="0"/>
              <a:t>str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2740056" y="3085726"/>
            <a:ext cx="495599" cy="720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663781" y="3085726"/>
            <a:ext cx="720080" cy="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280678" y="3730677"/>
            <a:ext cx="1393077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值的存储</a:t>
            </a: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2553575" y="3396787"/>
            <a:ext cx="727102" cy="6039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665346" y="3993485"/>
            <a:ext cx="720080" cy="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434237" y="3695217"/>
            <a:ext cx="3337213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使用</a:t>
            </a:r>
            <a:r>
              <a:rPr lang="en-US" altLang="zh-CN" b="1" dirty="0"/>
              <a:t>=</a:t>
            </a:r>
            <a:r>
              <a:rPr lang="zh-CN" altLang="en-US" b="1" dirty="0"/>
              <a:t>对输入的值进行存储</a:t>
            </a:r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FFF2399F-9DFC-43CD-B7C3-1493C4E09E9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艾茵施坦">
            <a:extLst>
              <a:ext uri="{FF2B5EF4-FFF2-40B4-BE49-F238E27FC236}">
                <a16:creationId xmlns:a16="http://schemas.microsoft.com/office/drawing/2014/main" id="{F341D971-9301-48A0-ABCF-2B25168547C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F7AC6D39-D930-4EDC-B929-63FD25ECB16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BB7D0BC6-BDFF-4C49-A061-26B261311D3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矩形">
            <a:extLst>
              <a:ext uri="{FF2B5EF4-FFF2-40B4-BE49-F238E27FC236}">
                <a16:creationId xmlns:a16="http://schemas.microsoft.com/office/drawing/2014/main" id="{2873B877-D01B-4E82-AE8E-22A6829DFD3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艾茵施坦">
            <a:extLst>
              <a:ext uri="{FF2B5EF4-FFF2-40B4-BE49-F238E27FC236}">
                <a16:creationId xmlns:a16="http://schemas.microsoft.com/office/drawing/2014/main" id="{87FB9EA8-F9DC-444F-8592-A789CE7F56F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5247D54-554C-41E3-BDE3-21BF88631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790E26A-00C0-49DB-8D55-30FC85329B24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8300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9" y="11398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input()</a:t>
            </a:r>
            <a:r>
              <a:rPr lang="zh-CN" altLang="en-US" dirty="0"/>
              <a:t>函数的基本使用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517755" y="2167136"/>
            <a:ext cx="9073008" cy="9721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present</a:t>
            </a:r>
            <a:r>
              <a:rPr lang="en-US" altLang="zh-CN" sz="3600" b="1" dirty="0"/>
              <a:t>   =  </a:t>
            </a:r>
            <a:r>
              <a:rPr lang="en-US" altLang="zh-CN" sz="3600" b="1">
                <a:solidFill>
                  <a:srgbClr val="7030A0"/>
                </a:solidFill>
              </a:rPr>
              <a:t>input</a:t>
            </a:r>
            <a:r>
              <a:rPr lang="en-US" altLang="zh-CN" sz="3600" b="1"/>
              <a:t>(‘</a:t>
            </a:r>
            <a:r>
              <a:rPr lang="zh-CN" altLang="en-US" sz="3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你想要什么礼物呢</a:t>
            </a:r>
            <a:r>
              <a:rPr lang="en-US" altLang="zh-CN" sz="3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r>
              <a:rPr lang="en-US" altLang="zh-CN" sz="3600" b="1"/>
              <a:t>’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237835" y="2887216"/>
            <a:ext cx="36004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1679773" y="3607296"/>
            <a:ext cx="1116124" cy="576064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变量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750003" y="2826327"/>
            <a:ext cx="309379" cy="6369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/>
          <p:cNvSpPr/>
          <p:nvPr/>
        </p:nvSpPr>
        <p:spPr>
          <a:xfrm>
            <a:off x="3038924" y="3463280"/>
            <a:ext cx="1422158" cy="72008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赋值运算符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750003" y="418336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云形 28"/>
          <p:cNvSpPr/>
          <p:nvPr/>
        </p:nvSpPr>
        <p:spPr>
          <a:xfrm>
            <a:off x="2237835" y="4749080"/>
            <a:ext cx="3010014" cy="1106006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将输入函数的结果赋值给变量</a:t>
            </a:r>
            <a:r>
              <a:rPr lang="en-US" altLang="zh-CN" b="1" dirty="0"/>
              <a:t>present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523509" y="2383160"/>
            <a:ext cx="5851230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727673" y="295922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云形 30"/>
          <p:cNvSpPr/>
          <p:nvPr/>
        </p:nvSpPr>
        <p:spPr>
          <a:xfrm>
            <a:off x="5364022" y="3535288"/>
            <a:ext cx="2727303" cy="97210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input()</a:t>
            </a:r>
            <a:r>
              <a:rPr lang="zh-CN" altLang="en-US" b="1" dirty="0"/>
              <a:t>函数是一个输入函数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727672" y="4507396"/>
            <a:ext cx="0" cy="4435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云形 32"/>
          <p:cNvSpPr/>
          <p:nvPr/>
        </p:nvSpPr>
        <p:spPr>
          <a:xfrm>
            <a:off x="5982251" y="4831432"/>
            <a:ext cx="1584176" cy="74054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需要输入回答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40A592EC-2EA5-4F62-B1D1-9743A5552C3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134C24A5-8C2D-4AFF-9811-FB875E30F6A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B9D5F117-B671-4366-AFC5-2E4C96D1778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033D72F1-C725-4FE7-9B6B-6709074673D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3C015287-EF0C-49B3-9DBE-4A573D325F2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609DD6D2-AB7B-40CE-9CB2-7D36402093B0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32F6E3F-74C2-4562-9169-640C7D8A4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D4C200E-F926-4155-B53A-3AF0C9A03988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676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262" y="225484"/>
            <a:ext cx="4807527" cy="648072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中的运算符</a:t>
            </a:r>
          </a:p>
        </p:txBody>
      </p:sp>
      <p:sp>
        <p:nvSpPr>
          <p:cNvPr id="7" name="云形 6"/>
          <p:cNvSpPr/>
          <p:nvPr/>
        </p:nvSpPr>
        <p:spPr>
          <a:xfrm>
            <a:off x="630141" y="2748067"/>
            <a:ext cx="1440160" cy="108012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常用运算符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81334" y="1908270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算术运算符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49277" y="2649256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赋值运算符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01668" y="3348430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比较运算符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501668" y="4072557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布尔运算符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25268" y="4800120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位运算符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21059" y="927107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标准算术运算符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21059" y="1764254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取余运算符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822829" y="2556342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幂运算符</a:t>
            </a:r>
          </a:p>
        </p:txBody>
      </p:sp>
      <p:cxnSp>
        <p:nvCxnSpPr>
          <p:cNvPr id="16" name="直接箭头连接符 15"/>
          <p:cNvCxnSpPr>
            <a:endCxn id="8" idx="1"/>
          </p:cNvCxnSpPr>
          <p:nvPr/>
        </p:nvCxnSpPr>
        <p:spPr>
          <a:xfrm flipV="1">
            <a:off x="1749090" y="2232306"/>
            <a:ext cx="732244" cy="5124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1998293" y="2973293"/>
            <a:ext cx="450984" cy="493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1"/>
          </p:cNvCxnSpPr>
          <p:nvPr/>
        </p:nvCxnSpPr>
        <p:spPr>
          <a:xfrm>
            <a:off x="2070302" y="3237098"/>
            <a:ext cx="431367" cy="4353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1" idx="1"/>
          </p:cNvCxnSpPr>
          <p:nvPr/>
        </p:nvCxnSpPr>
        <p:spPr>
          <a:xfrm>
            <a:off x="1809262" y="3553531"/>
            <a:ext cx="692407" cy="8430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70136" y="3735292"/>
            <a:ext cx="855133" cy="15573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</p:cNvCxnSpPr>
          <p:nvPr/>
        </p:nvCxnSpPr>
        <p:spPr>
          <a:xfrm flipV="1">
            <a:off x="5868923" y="1251144"/>
            <a:ext cx="952137" cy="981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4" idx="1"/>
          </p:cNvCxnSpPr>
          <p:nvPr/>
        </p:nvCxnSpPr>
        <p:spPr>
          <a:xfrm flipV="1">
            <a:off x="5889257" y="2088290"/>
            <a:ext cx="931803" cy="144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1"/>
          </p:cNvCxnSpPr>
          <p:nvPr/>
        </p:nvCxnSpPr>
        <p:spPr>
          <a:xfrm>
            <a:off x="5868923" y="2238132"/>
            <a:ext cx="953907" cy="642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">
            <a:extLst>
              <a:ext uri="{FF2B5EF4-FFF2-40B4-BE49-F238E27FC236}">
                <a16:creationId xmlns:a16="http://schemas.microsoft.com/office/drawing/2014/main" id="{51100A89-59A6-4318-BBA2-2C21D595111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AF519CFA-228A-4633-A2F2-22BE03E4133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E4F3CF70-C6EB-4143-A8C8-79962C0F097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A38EB504-1967-4E5D-BE47-892553EF2A9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矩形">
            <a:extLst>
              <a:ext uri="{FF2B5EF4-FFF2-40B4-BE49-F238E27FC236}">
                <a16:creationId xmlns:a16="http://schemas.microsoft.com/office/drawing/2014/main" id="{795B36E9-87CF-4E36-9BA2-17BC09B1A36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" name="艾茵施坦">
            <a:extLst>
              <a:ext uri="{FF2B5EF4-FFF2-40B4-BE49-F238E27FC236}">
                <a16:creationId xmlns:a16="http://schemas.microsoft.com/office/drawing/2014/main" id="{B91875BA-ABBE-482B-906C-46279D5C938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146AD6F-AC59-4CA7-975C-5B3474645B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FADC5A3F-CCB5-4EEA-85F9-6B3C318D983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130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119" y="296586"/>
            <a:ext cx="10512862" cy="435133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算术运算符</a:t>
            </a:r>
            <a:endParaRPr lang="en-US" altLang="zh-CN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914718" y="2761458"/>
            <a:ext cx="1440160" cy="108012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算术运算符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813843" y="2109161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标准算术运算符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781786" y="2850147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取余运算符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34177" y="3549321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幂运算符</a:t>
            </a:r>
          </a:p>
        </p:txBody>
      </p:sp>
      <p:cxnSp>
        <p:nvCxnSpPr>
          <p:cNvPr id="16" name="直接箭头连接符 15"/>
          <p:cNvCxnSpPr>
            <a:endCxn id="8" idx="1"/>
          </p:cNvCxnSpPr>
          <p:nvPr/>
        </p:nvCxnSpPr>
        <p:spPr>
          <a:xfrm flipV="1">
            <a:off x="2354879" y="2433197"/>
            <a:ext cx="458965" cy="7409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2330802" y="3174184"/>
            <a:ext cx="450984" cy="493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10" idx="1"/>
          </p:cNvCxnSpPr>
          <p:nvPr/>
        </p:nvCxnSpPr>
        <p:spPr>
          <a:xfrm>
            <a:off x="2353679" y="3301519"/>
            <a:ext cx="480499" cy="5718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939314" y="2109161"/>
            <a:ext cx="4248472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</a:t>
            </a:r>
            <a:r>
              <a:rPr lang="en-US" altLang="zh-CN" b="1" dirty="0"/>
              <a:t>(+)</a:t>
            </a:r>
            <a:r>
              <a:rPr lang="zh-CN" altLang="en-US" b="1" dirty="0"/>
              <a:t>、减</a:t>
            </a:r>
            <a:r>
              <a:rPr lang="en-US" altLang="zh-CN" b="1" dirty="0"/>
              <a:t>(-)</a:t>
            </a:r>
            <a:r>
              <a:rPr lang="zh-CN" altLang="en-US" b="1" dirty="0"/>
              <a:t>、乘</a:t>
            </a:r>
            <a:r>
              <a:rPr lang="en-US" altLang="zh-CN" b="1" dirty="0"/>
              <a:t>(*)</a:t>
            </a:r>
            <a:r>
              <a:rPr lang="zh-CN" altLang="en-US" b="1" dirty="0"/>
              <a:t>、除</a:t>
            </a:r>
            <a:r>
              <a:rPr lang="en-US" altLang="zh-CN" b="1" dirty="0"/>
              <a:t>(/)</a:t>
            </a:r>
            <a:r>
              <a:rPr lang="zh-CN" altLang="en-US" b="1" dirty="0"/>
              <a:t>、整除</a:t>
            </a:r>
            <a:r>
              <a:rPr lang="en-US" altLang="zh-CN" b="1" dirty="0"/>
              <a:t>(//)</a:t>
            </a:r>
            <a:endParaRPr lang="zh-CN" altLang="en-US" b="1" dirty="0"/>
          </a:p>
        </p:txBody>
      </p:sp>
      <p:cxnSp>
        <p:nvCxnSpPr>
          <p:cNvPr id="26" name="直接箭头连接符 25"/>
          <p:cNvCxnSpPr>
            <a:stCxn id="8" idx="3"/>
            <a:endCxn id="24" idx="1"/>
          </p:cNvCxnSpPr>
          <p:nvPr/>
        </p:nvCxnSpPr>
        <p:spPr>
          <a:xfrm>
            <a:off x="6201432" y="2433197"/>
            <a:ext cx="7378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161934" y="3152461"/>
            <a:ext cx="7378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899816" y="2828425"/>
            <a:ext cx="1191626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%</a:t>
            </a:r>
            <a:endParaRPr lang="zh-CN" altLang="en-US" b="1" dirty="0"/>
          </a:p>
        </p:txBody>
      </p:sp>
      <p:sp>
        <p:nvSpPr>
          <p:cNvPr id="33" name="圆角矩形 32"/>
          <p:cNvSpPr/>
          <p:nvPr/>
        </p:nvSpPr>
        <p:spPr>
          <a:xfrm>
            <a:off x="6939314" y="3549321"/>
            <a:ext cx="115212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**</a:t>
            </a:r>
            <a:endParaRPr lang="zh-CN" altLang="en-US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201432" y="3873357"/>
            <a:ext cx="7378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">
            <a:extLst>
              <a:ext uri="{FF2B5EF4-FFF2-40B4-BE49-F238E27FC236}">
                <a16:creationId xmlns:a16="http://schemas.microsoft.com/office/drawing/2014/main" id="{CF5C1D7F-4AD1-4167-8C7E-DAE3685FFA0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艾茵施坦">
            <a:extLst>
              <a:ext uri="{FF2B5EF4-FFF2-40B4-BE49-F238E27FC236}">
                <a16:creationId xmlns:a16="http://schemas.microsoft.com/office/drawing/2014/main" id="{A1ADD21A-EBBB-48E4-908D-A1AF36BAB64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5A4D6B25-3F9D-464B-9EAB-977833F2CA1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B0E9672B-9623-4261-BED3-0C9EA97B5AC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DC9069C1-B79C-4BEC-B526-AABD0DC8EA1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" name="艾茵施坦">
            <a:extLst>
              <a:ext uri="{FF2B5EF4-FFF2-40B4-BE49-F238E27FC236}">
                <a16:creationId xmlns:a16="http://schemas.microsoft.com/office/drawing/2014/main" id="{1D9A82B9-FAAE-4405-A28B-E673AA355721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DA05606-613B-4027-81C8-B409D1EE7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A851876-DE98-49B2-ACC5-F5FA8764131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1774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773" y="293187"/>
            <a:ext cx="10512862" cy="381114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赋值运算符</a:t>
            </a:r>
            <a:endParaRPr lang="en-US" altLang="zh-CN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49845" y="1656064"/>
            <a:ext cx="25922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执行顺序</a:t>
            </a:r>
            <a:r>
              <a:rPr lang="en-US" altLang="zh-CN" b="1" dirty="0"/>
              <a:t>:</a:t>
            </a:r>
            <a:r>
              <a:rPr lang="zh-CN" altLang="en-US" b="1" dirty="0"/>
              <a:t>     右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左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2423215" y="2507658"/>
            <a:ext cx="2618919" cy="552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支持链式赋值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474181" y="2507657"/>
            <a:ext cx="2516015" cy="6003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a=b=c=20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457829" y="3420261"/>
            <a:ext cx="258430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简化赋值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5474181" y="3342445"/>
            <a:ext cx="33875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+=</a:t>
            </a:r>
            <a:r>
              <a:rPr lang="zh-CN" altLang="en-US" b="1" dirty="0"/>
              <a:t>、</a:t>
            </a:r>
            <a:r>
              <a:rPr lang="en-US" altLang="zh-CN" b="1" dirty="0"/>
              <a:t>-=</a:t>
            </a:r>
            <a:r>
              <a:rPr lang="zh-CN" altLang="en-US" b="1" dirty="0"/>
              <a:t>、</a:t>
            </a:r>
            <a:r>
              <a:rPr lang="en-US" altLang="zh-CN" b="1" dirty="0"/>
              <a:t>*=</a:t>
            </a:r>
            <a:r>
              <a:rPr lang="zh-CN" altLang="en-US" b="1" dirty="0"/>
              <a:t>、</a:t>
            </a:r>
            <a:r>
              <a:rPr lang="en-US" altLang="zh-CN" b="1" dirty="0"/>
              <a:t>/=</a:t>
            </a:r>
            <a:r>
              <a:rPr lang="zh-CN" altLang="en-US" b="1" dirty="0"/>
              <a:t>、</a:t>
            </a:r>
            <a:r>
              <a:rPr lang="en-US" altLang="zh-CN" b="1" dirty="0"/>
              <a:t>//=</a:t>
            </a:r>
            <a:r>
              <a:rPr lang="zh-CN" altLang="en-US" b="1" dirty="0"/>
              <a:t>、</a:t>
            </a:r>
            <a:r>
              <a:rPr lang="en-US" altLang="zh-CN" b="1" dirty="0"/>
              <a:t>%=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2423215" y="4356364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支持系列解包赋值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474181" y="4356364"/>
            <a:ext cx="2376264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a,b,c=20,30,40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21" idx="0"/>
            <a:endCxn id="22" idx="1"/>
          </p:cNvCxnSpPr>
          <p:nvPr/>
        </p:nvCxnSpPr>
        <p:spPr>
          <a:xfrm flipV="1">
            <a:off x="2054311" y="1980100"/>
            <a:ext cx="395535" cy="4798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" idx="1"/>
          </p:cNvCxnSpPr>
          <p:nvPr/>
        </p:nvCxnSpPr>
        <p:spPr>
          <a:xfrm>
            <a:off x="1873782" y="2507657"/>
            <a:ext cx="549433" cy="2762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7" idx="1"/>
          </p:cNvCxnSpPr>
          <p:nvPr/>
        </p:nvCxnSpPr>
        <p:spPr>
          <a:xfrm>
            <a:off x="1801773" y="2622371"/>
            <a:ext cx="656056" cy="10830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694969" y="2645798"/>
            <a:ext cx="762861" cy="1962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1190934" y="2063858"/>
            <a:ext cx="864096" cy="79208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=</a:t>
            </a:r>
            <a:endParaRPr lang="zh-CN" altLang="en-US" b="1" dirty="0"/>
          </a:p>
        </p:txBody>
      </p:sp>
      <p:cxnSp>
        <p:nvCxnSpPr>
          <p:cNvPr id="46" name="直接箭头连接符 45"/>
          <p:cNvCxnSpPr>
            <a:stCxn id="23" idx="3"/>
            <a:endCxn id="25" idx="1"/>
          </p:cNvCxnSpPr>
          <p:nvPr/>
        </p:nvCxnSpPr>
        <p:spPr>
          <a:xfrm>
            <a:off x="5042134" y="2783940"/>
            <a:ext cx="432047" cy="238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8" idx="1"/>
          </p:cNvCxnSpPr>
          <p:nvPr/>
        </p:nvCxnSpPr>
        <p:spPr>
          <a:xfrm>
            <a:off x="5042133" y="3663133"/>
            <a:ext cx="432048" cy="3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32" idx="1"/>
          </p:cNvCxnSpPr>
          <p:nvPr/>
        </p:nvCxnSpPr>
        <p:spPr>
          <a:xfrm>
            <a:off x="5012127" y="4608392"/>
            <a:ext cx="46205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">
            <a:extLst>
              <a:ext uri="{FF2B5EF4-FFF2-40B4-BE49-F238E27FC236}">
                <a16:creationId xmlns:a16="http://schemas.microsoft.com/office/drawing/2014/main" id="{C1E3DBAD-30B3-4C3A-9825-978CA64B39E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艾茵施坦">
            <a:extLst>
              <a:ext uri="{FF2B5EF4-FFF2-40B4-BE49-F238E27FC236}">
                <a16:creationId xmlns:a16="http://schemas.microsoft.com/office/drawing/2014/main" id="{962F5013-7BE3-40D2-A4FB-EE923A3D883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40210F88-DD4C-4E75-A2A6-262C56119B2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B7916B6C-6245-4E35-ADFA-FD52F237478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239CDA33-3817-4AB4-9E85-FF2AD9FD8C0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" name="艾茵施坦">
            <a:extLst>
              <a:ext uri="{FF2B5EF4-FFF2-40B4-BE49-F238E27FC236}">
                <a16:creationId xmlns:a16="http://schemas.microsoft.com/office/drawing/2014/main" id="{252B9217-6F00-4438-894F-A4466C990DD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EB51451-9A06-45B9-AB1A-161D15D7B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B5D771F-97C3-4650-A1EF-CFC2388941BB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1073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24" y="1132898"/>
            <a:ext cx="10512862" cy="3811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对</a:t>
            </a:r>
            <a:r>
              <a:rPr lang="zh-CN" altLang="en-US" dirty="0"/>
              <a:t>变量或表达式的结果进行大小、真假等比较</a:t>
            </a:r>
            <a:endParaRPr lang="en-US" altLang="zh-CN" dirty="0"/>
          </a:p>
        </p:txBody>
      </p:sp>
      <p:sp>
        <p:nvSpPr>
          <p:cNvPr id="22" name="圆角矩形 21"/>
          <p:cNvSpPr/>
          <p:nvPr/>
        </p:nvSpPr>
        <p:spPr>
          <a:xfrm>
            <a:off x="2360846" y="2484244"/>
            <a:ext cx="25922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&gt;,&lt;,&gt;=,&lt;=,!=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426330" y="3343988"/>
            <a:ext cx="258430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==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2426558" y="4238259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is,   is  not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21" idx="0"/>
            <a:endCxn id="22" idx="1"/>
          </p:cNvCxnSpPr>
          <p:nvPr/>
        </p:nvCxnSpPr>
        <p:spPr>
          <a:xfrm>
            <a:off x="2050406" y="2731722"/>
            <a:ext cx="310441" cy="765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7" idx="1"/>
          </p:cNvCxnSpPr>
          <p:nvPr/>
        </p:nvCxnSpPr>
        <p:spPr>
          <a:xfrm>
            <a:off x="1776798" y="2687766"/>
            <a:ext cx="649532" cy="9413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0" idx="1"/>
          </p:cNvCxnSpPr>
          <p:nvPr/>
        </p:nvCxnSpPr>
        <p:spPr>
          <a:xfrm>
            <a:off x="1597985" y="2825907"/>
            <a:ext cx="828572" cy="1664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720594" y="2209664"/>
            <a:ext cx="1330920" cy="1044117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比较运算符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010634" y="3625767"/>
            <a:ext cx="432048" cy="3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045476" y="4490287"/>
            <a:ext cx="3972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442682" y="3343988"/>
            <a:ext cx="324688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对象</a:t>
            </a:r>
            <a:r>
              <a:rPr lang="en-US" altLang="zh-CN" b="1" dirty="0"/>
              <a:t>value</a:t>
            </a:r>
            <a:r>
              <a:rPr lang="zh-CN" altLang="en-US" b="1" dirty="0"/>
              <a:t>的比较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442682" y="4172059"/>
            <a:ext cx="324688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对象的</a:t>
            </a:r>
            <a:r>
              <a:rPr lang="en-US" altLang="zh-CN" b="1" dirty="0"/>
              <a:t>id</a:t>
            </a:r>
            <a:r>
              <a:rPr lang="zh-CN" altLang="en-US" b="1" dirty="0"/>
              <a:t>的比较</a:t>
            </a:r>
          </a:p>
        </p:txBody>
      </p:sp>
      <p:sp>
        <p:nvSpPr>
          <p:cNvPr id="6" name="矩形 5"/>
          <p:cNvSpPr/>
          <p:nvPr/>
        </p:nvSpPr>
        <p:spPr>
          <a:xfrm>
            <a:off x="1720134" y="285268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比较运算符</a:t>
            </a:r>
            <a:endParaRPr lang="en-US" altLang="zh-C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69413FAF-4D3A-4DC9-A8E3-EE0A6273C31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73A339CE-DF6F-4AFA-982A-477FBD75793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29579F4A-7344-4B7D-A54F-E300D3BB4B4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5920250F-BE5C-4D10-9EF4-1AC33D39353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3CB19004-9830-4CA4-A572-DE75D79D432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" name="艾茵施坦">
            <a:extLst>
              <a:ext uri="{FF2B5EF4-FFF2-40B4-BE49-F238E27FC236}">
                <a16:creationId xmlns:a16="http://schemas.microsoft.com/office/drawing/2014/main" id="{214F3D21-05EF-4775-A5A7-2F43373196C3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8AAEB2E-6606-418D-AE02-F0B0169A2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25B712B-1E05-4D0C-A007-3FB087059C1A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086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24" y="1146753"/>
            <a:ext cx="10512862" cy="3811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对于</a:t>
            </a:r>
            <a:r>
              <a:rPr lang="zh-CN" altLang="en-US" dirty="0"/>
              <a:t>布尔值之间的运算</a:t>
            </a:r>
            <a:endParaRPr lang="en-US" altLang="zh-CN" dirty="0"/>
          </a:p>
        </p:txBody>
      </p:sp>
      <p:sp>
        <p:nvSpPr>
          <p:cNvPr id="22" name="圆角矩形 21"/>
          <p:cNvSpPr/>
          <p:nvPr/>
        </p:nvSpPr>
        <p:spPr>
          <a:xfrm>
            <a:off x="2284646" y="2498099"/>
            <a:ext cx="2592288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and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258014" y="3252421"/>
            <a:ext cx="2584304" cy="5702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2284647" y="3971850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not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21" idx="0"/>
            <a:endCxn id="22" idx="1"/>
          </p:cNvCxnSpPr>
          <p:nvPr/>
        </p:nvCxnSpPr>
        <p:spPr>
          <a:xfrm flipV="1">
            <a:off x="1801652" y="2822136"/>
            <a:ext cx="482995" cy="11594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0"/>
            <a:endCxn id="27" idx="1"/>
          </p:cNvCxnSpPr>
          <p:nvPr/>
        </p:nvCxnSpPr>
        <p:spPr>
          <a:xfrm flipV="1">
            <a:off x="1801652" y="3537550"/>
            <a:ext cx="456363" cy="444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0"/>
            <a:endCxn id="30" idx="1"/>
          </p:cNvCxnSpPr>
          <p:nvPr/>
        </p:nvCxnSpPr>
        <p:spPr>
          <a:xfrm>
            <a:off x="1801652" y="3981574"/>
            <a:ext cx="482995" cy="2423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471840" y="3459516"/>
            <a:ext cx="1330920" cy="1044117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布尔运算符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84647" y="4619519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</a:t>
            </a:r>
            <a:endParaRPr lang="zh-CN" altLang="en-US" b="1" dirty="0"/>
          </a:p>
        </p:txBody>
      </p:sp>
      <p:cxnSp>
        <p:nvCxnSpPr>
          <p:cNvPr id="15" name="直接箭头连接符 14"/>
          <p:cNvCxnSpPr>
            <a:stCxn id="21" idx="0"/>
            <a:endCxn id="14" idx="1"/>
          </p:cNvCxnSpPr>
          <p:nvPr/>
        </p:nvCxnSpPr>
        <p:spPr>
          <a:xfrm>
            <a:off x="1801652" y="3981575"/>
            <a:ext cx="482995" cy="8899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284647" y="5257464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not  in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21" idx="0"/>
          </p:cNvCxnSpPr>
          <p:nvPr/>
        </p:nvCxnSpPr>
        <p:spPr>
          <a:xfrm>
            <a:off x="1801652" y="3981575"/>
            <a:ext cx="482995" cy="16488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18273" y="2461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布尔运算符</a:t>
            </a:r>
            <a:endParaRPr lang="en-US" altLang="zh-C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B383B8C3-9FBA-4359-ABC1-8417ED2F4BA9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艾茵施坦">
            <a:extLst>
              <a:ext uri="{FF2B5EF4-FFF2-40B4-BE49-F238E27FC236}">
                <a16:creationId xmlns:a16="http://schemas.microsoft.com/office/drawing/2014/main" id="{381BF7FB-8727-4515-B31C-75E56627493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431FF367-CD7C-402D-ACB8-50E083EEA7F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32E5664E-D65F-46BA-B398-5399F67E70D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9C6FFA06-0F82-472E-8AB8-7C81EC19B9F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" name="艾茵施坦">
            <a:extLst>
              <a:ext uri="{FF2B5EF4-FFF2-40B4-BE49-F238E27FC236}">
                <a16:creationId xmlns:a16="http://schemas.microsoft.com/office/drawing/2014/main" id="{2B03ED59-CE9E-4FEC-B944-41266707F34A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3EFC93F-7095-46FF-89BB-49EDA4C1C9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3391AB8-A7BF-48BE-B165-1E0DFF68C79E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9532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699" y="229392"/>
            <a:ext cx="6056009" cy="54886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变量的定义和使用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4" y="921324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变量是内存中一个带标签</a:t>
            </a:r>
            <a:r>
              <a:rPr lang="zh-CN" altLang="en-US"/>
              <a:t>的盒子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/>
              <a:t>变量由三部分组成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标识：表示对象所存储的内存地址，使用内置函数</a:t>
            </a:r>
            <a:r>
              <a:rPr lang="en-US" altLang="zh-CN"/>
              <a:t>id(obj)</a:t>
            </a:r>
            <a:r>
              <a:rPr lang="zh-CN" altLang="en-US"/>
              <a:t>来获取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类型 </a:t>
            </a:r>
            <a:r>
              <a:rPr lang="en-US" altLang="zh-CN"/>
              <a:t>:</a:t>
            </a:r>
            <a:r>
              <a:rPr lang="zh-CN" altLang="en-US"/>
              <a:t>表示的是对象的数据类型，使用内置函数</a:t>
            </a:r>
            <a:r>
              <a:rPr lang="en-US" altLang="zh-CN"/>
              <a:t>type(obj)</a:t>
            </a:r>
            <a:r>
              <a:rPr lang="zh-CN" altLang="en-US"/>
              <a:t>来获取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值</a:t>
            </a:r>
            <a:r>
              <a:rPr lang="en-US" altLang="zh-CN"/>
              <a:t>:</a:t>
            </a:r>
            <a:r>
              <a:rPr lang="zh-CN" altLang="en-US"/>
              <a:t>表示对象所存储的具体数据，使用</a:t>
            </a:r>
            <a:r>
              <a:rPr lang="en-US" altLang="zh-CN"/>
              <a:t>print(obj)</a:t>
            </a:r>
            <a:r>
              <a:rPr lang="zh-CN" altLang="en-US"/>
              <a:t>可以将值进行打印输出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21" y="3308874"/>
            <a:ext cx="8318928" cy="2241665"/>
          </a:xfrm>
          <a:prstGeom prst="rect">
            <a:avLst/>
          </a:prstGeom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5E8A9294-F8A2-4473-99FC-5C514FDE5A2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F912165A-E3A5-4272-A801-BC7B56AE863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00CDFBE6-7C14-45DA-B34C-A2BA2D493D46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02226A0-3EDF-4261-B342-F71BAA14514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75A4999-520D-4434-8343-4C429874185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250BBAB6-A73B-4122-9969-98251EF03CFD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DB8251-037D-47E8-92BE-E6058614B2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6AEAC0C-E9CA-4437-B167-17F81A552BA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8806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79" y="1112117"/>
            <a:ext cx="10512862" cy="3811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将</a:t>
            </a:r>
            <a:r>
              <a:rPr lang="zh-CN" altLang="en-US" dirty="0"/>
              <a:t>数据转成二进制进行计算</a:t>
            </a:r>
            <a:endParaRPr lang="en-US" altLang="zh-CN" dirty="0"/>
          </a:p>
        </p:txBody>
      </p:sp>
      <p:sp>
        <p:nvSpPr>
          <p:cNvPr id="22" name="圆角矩形 21"/>
          <p:cNvSpPr/>
          <p:nvPr/>
        </p:nvSpPr>
        <p:spPr>
          <a:xfrm>
            <a:off x="2222301" y="2342949"/>
            <a:ext cx="1936232" cy="4621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位与</a:t>
            </a:r>
            <a:r>
              <a:rPr lang="en-US" altLang="zh-CN" b="1" dirty="0"/>
              <a:t>&amp;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222301" y="3038079"/>
            <a:ext cx="1936232" cy="469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位或 </a:t>
            </a:r>
            <a:r>
              <a:rPr lang="en-US" altLang="zh-CN" b="1" dirty="0"/>
              <a:t>|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2222302" y="3685547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左移位运算符</a:t>
            </a:r>
            <a:r>
              <a:rPr lang="en-US" altLang="zh-CN" b="1" dirty="0"/>
              <a:t>&lt;&lt;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21" idx="0"/>
            <a:endCxn id="22" idx="1"/>
          </p:cNvCxnSpPr>
          <p:nvPr/>
        </p:nvCxnSpPr>
        <p:spPr>
          <a:xfrm flipV="1">
            <a:off x="1806907" y="2574037"/>
            <a:ext cx="415395" cy="5834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0"/>
            <a:endCxn id="27" idx="1"/>
          </p:cNvCxnSpPr>
          <p:nvPr/>
        </p:nvCxnSpPr>
        <p:spPr>
          <a:xfrm>
            <a:off x="1806907" y="3157461"/>
            <a:ext cx="415395" cy="1153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0"/>
            <a:endCxn id="30" idx="1"/>
          </p:cNvCxnSpPr>
          <p:nvPr/>
        </p:nvCxnSpPr>
        <p:spPr>
          <a:xfrm>
            <a:off x="1806907" y="3157461"/>
            <a:ext cx="415395" cy="7801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477095" y="2635403"/>
            <a:ext cx="1330920" cy="1044117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位运算符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06623" y="2342947"/>
            <a:ext cx="5425662" cy="462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对应数位都是</a:t>
            </a:r>
            <a:r>
              <a:rPr lang="en-US" altLang="zh-CN" b="1" dirty="0"/>
              <a:t>1</a:t>
            </a:r>
            <a:r>
              <a:rPr lang="zh-CN" altLang="en-US" b="1" dirty="0"/>
              <a:t>，结果数位才是</a:t>
            </a:r>
            <a:r>
              <a:rPr lang="en-US" altLang="zh-CN" b="1" dirty="0"/>
              <a:t>1</a:t>
            </a:r>
            <a:r>
              <a:rPr lang="zh-CN" altLang="en-US" b="1" dirty="0"/>
              <a:t>，否则为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5526685" y="3026136"/>
            <a:ext cx="5425662" cy="462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对应数位都是</a:t>
            </a:r>
            <a:r>
              <a:rPr lang="en-US" altLang="zh-CN" b="1" dirty="0"/>
              <a:t>0</a:t>
            </a:r>
            <a:r>
              <a:rPr lang="zh-CN" altLang="en-US" b="1" dirty="0"/>
              <a:t>，结果数位才是</a:t>
            </a:r>
            <a:r>
              <a:rPr lang="en-US" altLang="zh-CN" b="1" dirty="0"/>
              <a:t>0</a:t>
            </a:r>
            <a:r>
              <a:rPr lang="zh-CN" altLang="en-US" b="1" dirty="0"/>
              <a:t>，否则为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2222302" y="4419209"/>
            <a:ext cx="261891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右移位运算符</a:t>
            </a:r>
            <a:r>
              <a:rPr lang="en-US" altLang="zh-CN" b="1" dirty="0"/>
              <a:t>&gt;&gt;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21" idx="0"/>
            <a:endCxn id="23" idx="1"/>
          </p:cNvCxnSpPr>
          <p:nvPr/>
        </p:nvCxnSpPr>
        <p:spPr>
          <a:xfrm>
            <a:off x="1806907" y="3157461"/>
            <a:ext cx="415395" cy="1513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158533" y="2574036"/>
            <a:ext cx="13480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178595" y="3232999"/>
            <a:ext cx="13480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852641" y="3919212"/>
            <a:ext cx="6740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530106" y="3706486"/>
            <a:ext cx="5425662" cy="462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高位溢出舍弃，低位补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2" name="圆角矩形 31"/>
          <p:cNvSpPr/>
          <p:nvPr/>
        </p:nvSpPr>
        <p:spPr>
          <a:xfrm>
            <a:off x="5533527" y="4391462"/>
            <a:ext cx="5425662" cy="462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低位溢出舍弃，高位补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825544" y="4622551"/>
            <a:ext cx="67404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37525" y="23830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位运算符</a:t>
            </a:r>
            <a:endParaRPr lang="en-US" altLang="zh-C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矩形">
            <a:extLst>
              <a:ext uri="{FF2B5EF4-FFF2-40B4-BE49-F238E27FC236}">
                <a16:creationId xmlns:a16="http://schemas.microsoft.com/office/drawing/2014/main" id="{E34BFD99-2ECF-4D76-B8DD-3A08699B94D1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艾茵施坦">
            <a:extLst>
              <a:ext uri="{FF2B5EF4-FFF2-40B4-BE49-F238E27FC236}">
                <a16:creationId xmlns:a16="http://schemas.microsoft.com/office/drawing/2014/main" id="{66F02B80-0CD1-4319-ACD6-B48EA1A71AD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37" name="矩形">
            <a:extLst>
              <a:ext uri="{FF2B5EF4-FFF2-40B4-BE49-F238E27FC236}">
                <a16:creationId xmlns:a16="http://schemas.microsoft.com/office/drawing/2014/main" id="{6A69E46B-3183-48A7-9516-3024C3E31F4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矩形">
            <a:extLst>
              <a:ext uri="{FF2B5EF4-FFF2-40B4-BE49-F238E27FC236}">
                <a16:creationId xmlns:a16="http://schemas.microsoft.com/office/drawing/2014/main" id="{F0D5B313-1C4C-4CFA-88BA-3D3B89EE79E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" name="矩形">
            <a:extLst>
              <a:ext uri="{FF2B5EF4-FFF2-40B4-BE49-F238E27FC236}">
                <a16:creationId xmlns:a16="http://schemas.microsoft.com/office/drawing/2014/main" id="{BA49D969-8BFD-445C-B836-A55B282BD9D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1" name="艾茵施坦">
            <a:extLst>
              <a:ext uri="{FF2B5EF4-FFF2-40B4-BE49-F238E27FC236}">
                <a16:creationId xmlns:a16="http://schemas.microsoft.com/office/drawing/2014/main" id="{0D4D7FFF-A3C8-4AD2-BB68-613C285BC6FF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16A043D-C9A1-43BB-A23E-D54A99C13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6CC03E7-92DD-42EE-AF36-F576ECBADE0E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4682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24" y="360023"/>
            <a:ext cx="4299211" cy="8252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运算符的优先级</a:t>
            </a:r>
            <a:endParaRPr lang="en-US" altLang="zh-CN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34" name="云形 33"/>
          <p:cNvSpPr/>
          <p:nvPr/>
        </p:nvSpPr>
        <p:spPr>
          <a:xfrm>
            <a:off x="119336" y="3562675"/>
            <a:ext cx="665460" cy="648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**</a:t>
            </a:r>
            <a:endParaRPr lang="zh-CN" altLang="en-US" b="1" dirty="0"/>
          </a:p>
        </p:txBody>
      </p:sp>
      <p:sp>
        <p:nvSpPr>
          <p:cNvPr id="37" name="云形 36"/>
          <p:cNvSpPr/>
          <p:nvPr/>
        </p:nvSpPr>
        <p:spPr>
          <a:xfrm>
            <a:off x="1161367" y="2341500"/>
            <a:ext cx="1128539" cy="830671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*,/,//,%</a:t>
            </a:r>
            <a:endParaRPr lang="zh-CN" altLang="en-US" b="1" dirty="0"/>
          </a:p>
        </p:txBody>
      </p:sp>
      <p:cxnSp>
        <p:nvCxnSpPr>
          <p:cNvPr id="39" name="直接箭头连接符 38"/>
          <p:cNvCxnSpPr>
            <a:stCxn id="34" idx="0"/>
            <a:endCxn id="37" idx="2"/>
          </p:cNvCxnSpPr>
          <p:nvPr/>
        </p:nvCxnSpPr>
        <p:spPr>
          <a:xfrm flipV="1">
            <a:off x="784241" y="2756835"/>
            <a:ext cx="380626" cy="1129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9080230" y="2162372"/>
            <a:ext cx="1019478" cy="8513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and</a:t>
            </a:r>
            <a:endParaRPr lang="zh-CN" altLang="en-US" b="1" dirty="0"/>
          </a:p>
        </p:txBody>
      </p:sp>
      <p:cxnSp>
        <p:nvCxnSpPr>
          <p:cNvPr id="42" name="直接箭头连接符 41"/>
          <p:cNvCxnSpPr>
            <a:endCxn id="65" idx="2"/>
          </p:cNvCxnSpPr>
          <p:nvPr/>
        </p:nvCxnSpPr>
        <p:spPr>
          <a:xfrm flipV="1">
            <a:off x="10632504" y="2657203"/>
            <a:ext cx="670652" cy="12295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9943702" y="3673595"/>
            <a:ext cx="801540" cy="767862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37" idx="0"/>
            <a:endCxn id="48" idx="2"/>
          </p:cNvCxnSpPr>
          <p:nvPr/>
        </p:nvCxnSpPr>
        <p:spPr>
          <a:xfrm>
            <a:off x="2288965" y="2756835"/>
            <a:ext cx="375106" cy="1165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云形 47"/>
          <p:cNvSpPr/>
          <p:nvPr/>
        </p:nvSpPr>
        <p:spPr>
          <a:xfrm>
            <a:off x="2661351" y="3562675"/>
            <a:ext cx="876828" cy="720080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+,-</a:t>
            </a:r>
            <a:endParaRPr lang="zh-CN" altLang="en-US" b="1" dirty="0"/>
          </a:p>
        </p:txBody>
      </p:sp>
      <p:cxnSp>
        <p:nvCxnSpPr>
          <p:cNvPr id="58" name="直接箭头连接符 57"/>
          <p:cNvCxnSpPr>
            <a:stCxn id="48" idx="0"/>
            <a:endCxn id="20" idx="2"/>
          </p:cNvCxnSpPr>
          <p:nvPr/>
        </p:nvCxnSpPr>
        <p:spPr>
          <a:xfrm flipV="1">
            <a:off x="3537449" y="2657203"/>
            <a:ext cx="401769" cy="1265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3" idx="3"/>
          </p:cNvCxnSpPr>
          <p:nvPr/>
        </p:nvCxnSpPr>
        <p:spPr>
          <a:xfrm>
            <a:off x="10098858" y="2652410"/>
            <a:ext cx="245614" cy="10650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云形 63"/>
          <p:cNvSpPr/>
          <p:nvPr/>
        </p:nvSpPr>
        <p:spPr>
          <a:xfrm>
            <a:off x="6978419" y="3435025"/>
            <a:ext cx="2090745" cy="1020012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&gt;,&lt;,&gt;=,&lt;=,==,!=</a:t>
            </a:r>
            <a:endParaRPr lang="zh-CN" altLang="en-US" b="1" dirty="0"/>
          </a:p>
        </p:txBody>
      </p:sp>
      <p:sp>
        <p:nvSpPr>
          <p:cNvPr id="65" name="云形 64"/>
          <p:cNvSpPr/>
          <p:nvPr/>
        </p:nvSpPr>
        <p:spPr>
          <a:xfrm>
            <a:off x="11300842" y="2369110"/>
            <a:ext cx="746389" cy="57618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=</a:t>
            </a:r>
            <a:endParaRPr lang="zh-CN" altLang="en-US" b="1" dirty="0"/>
          </a:p>
        </p:txBody>
      </p:sp>
      <p:cxnSp>
        <p:nvCxnSpPr>
          <p:cNvPr id="66" name="直接箭头连接符 65"/>
          <p:cNvCxnSpPr>
            <a:endCxn id="40" idx="2"/>
          </p:cNvCxnSpPr>
          <p:nvPr/>
        </p:nvCxnSpPr>
        <p:spPr>
          <a:xfrm flipV="1">
            <a:off x="8472264" y="2588071"/>
            <a:ext cx="611128" cy="9052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3935930" y="2225155"/>
            <a:ext cx="1060015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&lt;&lt;</a:t>
            </a:r>
          </a:p>
          <a:p>
            <a:pPr algn="ctr"/>
            <a:r>
              <a:rPr lang="en-US" altLang="zh-CN" b="1" dirty="0"/>
              <a:t>&gt;&gt;</a:t>
            </a:r>
            <a:endParaRPr lang="zh-CN" altLang="en-US" b="1" dirty="0"/>
          </a:p>
        </p:txBody>
      </p:sp>
      <p:cxnSp>
        <p:nvCxnSpPr>
          <p:cNvPr id="21" name="直接箭头连接符 20"/>
          <p:cNvCxnSpPr>
            <a:stCxn id="20" idx="0"/>
            <a:endCxn id="24" idx="2"/>
          </p:cNvCxnSpPr>
          <p:nvPr/>
        </p:nvCxnSpPr>
        <p:spPr>
          <a:xfrm>
            <a:off x="4995061" y="2657203"/>
            <a:ext cx="455044" cy="1265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5447929" y="3595174"/>
            <a:ext cx="701869" cy="655083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&amp;</a:t>
            </a:r>
            <a:endParaRPr lang="zh-CN" altLang="en-US" b="1" dirty="0"/>
          </a:p>
        </p:txBody>
      </p:sp>
      <p:sp>
        <p:nvSpPr>
          <p:cNvPr id="25" name="云形 24"/>
          <p:cNvSpPr/>
          <p:nvPr/>
        </p:nvSpPr>
        <p:spPr>
          <a:xfrm>
            <a:off x="6742745" y="2225155"/>
            <a:ext cx="518510" cy="635102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|</a:t>
            </a:r>
            <a:endParaRPr lang="zh-CN" altLang="en-US" b="1" dirty="0"/>
          </a:p>
        </p:txBody>
      </p:sp>
      <p:cxnSp>
        <p:nvCxnSpPr>
          <p:cNvPr id="26" name="直接箭头连接符 25"/>
          <p:cNvCxnSpPr>
            <a:stCxn id="24" idx="0"/>
            <a:endCxn id="25" idx="2"/>
          </p:cNvCxnSpPr>
          <p:nvPr/>
        </p:nvCxnSpPr>
        <p:spPr>
          <a:xfrm flipV="1">
            <a:off x="6149213" y="2542707"/>
            <a:ext cx="595141" cy="13800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64" idx="3"/>
          </p:cNvCxnSpPr>
          <p:nvPr/>
        </p:nvCxnSpPr>
        <p:spPr>
          <a:xfrm>
            <a:off x="7260823" y="2542707"/>
            <a:ext cx="762968" cy="9506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">
            <a:extLst>
              <a:ext uri="{FF2B5EF4-FFF2-40B4-BE49-F238E27FC236}">
                <a16:creationId xmlns:a16="http://schemas.microsoft.com/office/drawing/2014/main" id="{E69B3407-60DA-4507-B840-C91855AE89B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76D3F9D2-4817-4CC7-BFAF-CE7ED8795A7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8" name="矩形">
            <a:extLst>
              <a:ext uri="{FF2B5EF4-FFF2-40B4-BE49-F238E27FC236}">
                <a16:creationId xmlns:a16="http://schemas.microsoft.com/office/drawing/2014/main" id="{EFF0B120-2EB9-423E-971D-E8D93BA86C3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矩形">
            <a:extLst>
              <a:ext uri="{FF2B5EF4-FFF2-40B4-BE49-F238E27FC236}">
                <a16:creationId xmlns:a16="http://schemas.microsoft.com/office/drawing/2014/main" id="{63E7D265-6559-4CDA-A2A2-58151554502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E430F200-D8FA-4CA2-85D4-C7664981D78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1" name="艾茵施坦">
            <a:extLst>
              <a:ext uri="{FF2B5EF4-FFF2-40B4-BE49-F238E27FC236}">
                <a16:creationId xmlns:a16="http://schemas.microsoft.com/office/drawing/2014/main" id="{A34C9C66-711B-490B-9B6B-29D199C9D8CD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21CBAB5-0450-4822-A4FF-B0B501DC0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D778524-853B-422F-8AB9-14B8FD42FD3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6398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45" y="305451"/>
            <a:ext cx="5493327" cy="450962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对象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None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06" y="1141495"/>
            <a:ext cx="10728886" cy="9093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对象</a:t>
            </a:r>
            <a:r>
              <a:rPr lang="en-US" altLang="zh-CN" dirty="0"/>
              <a:t>None</a:t>
            </a:r>
            <a:r>
              <a:rPr lang="zh-CN" altLang="en-US" dirty="0"/>
              <a:t>用于表示数据值的不存在</a:t>
            </a:r>
            <a:r>
              <a:rPr lang="en-US" altLang="zh-CN" dirty="0"/>
              <a:t>,</a:t>
            </a:r>
            <a:r>
              <a:rPr lang="zh-CN" altLang="en-US" dirty="0"/>
              <a:t>但在内存中占用一定的空间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10816" y="1762797"/>
            <a:ext cx="6861776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对象</a:t>
            </a:r>
            <a:r>
              <a:rPr lang="en-US" altLang="zh-CN" b="1" dirty="0">
                <a:solidFill>
                  <a:schemeClr val="bg1"/>
                </a:solidFill>
              </a:rPr>
              <a:t>None</a:t>
            </a:r>
            <a:r>
              <a:rPr lang="zh-CN" altLang="en-US" b="1" dirty="0">
                <a:solidFill>
                  <a:schemeClr val="bg1"/>
                </a:solidFill>
              </a:rPr>
              <a:t>用于表示数据值的不存在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但在内存中占用一定的空间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162" y="2554885"/>
            <a:ext cx="4392488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a=None</a:t>
            </a:r>
            <a:br>
              <a:rPr lang="en-US" altLang="zh-CN" b="1" dirty="0"/>
            </a:br>
            <a:r>
              <a:rPr lang="en-US" altLang="zh-CN" b="1" dirty="0"/>
              <a:t>print(id(a))         </a:t>
            </a:r>
            <a:r>
              <a:rPr lang="en-US" altLang="zh-CN" b="1" i="1" dirty="0"/>
              <a:t>#140725745358976</a:t>
            </a:r>
            <a:br>
              <a:rPr lang="en-US" altLang="zh-CN" b="1" i="1" dirty="0"/>
            </a:br>
            <a:r>
              <a:rPr lang="en-US" altLang="zh-CN" b="1" dirty="0"/>
              <a:t>print(type(a))    </a:t>
            </a:r>
            <a:r>
              <a:rPr lang="en-US" altLang="zh-CN" b="1" i="1" dirty="0"/>
              <a:t>#&lt;class 'NoneType'&gt;</a:t>
            </a:r>
            <a:br>
              <a:rPr lang="en-US" altLang="zh-CN" b="1" i="1" dirty="0"/>
            </a:br>
            <a:r>
              <a:rPr lang="en-US" altLang="zh-CN" b="1" dirty="0"/>
              <a:t>print(a)              </a:t>
            </a:r>
            <a:r>
              <a:rPr lang="en-US" altLang="zh-CN" b="1" i="1" dirty="0"/>
              <a:t>#None</a:t>
            </a:r>
            <a:br>
              <a:rPr lang="en-US" altLang="zh-CN" b="1" i="1" dirty="0"/>
            </a:b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688549" y="4139061"/>
            <a:ext cx="6861776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经常用于变量的初始化，或将变量重置为‘数据不存在状态’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7600" y="1834805"/>
            <a:ext cx="3888432" cy="23042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a=</a:t>
            </a:r>
            <a:r>
              <a:rPr lang="en-US" altLang="zh-CN" b="1" dirty="0"/>
              <a:t>None</a:t>
            </a:r>
            <a:br>
              <a:rPr lang="en-US" altLang="zh-CN" b="1" dirty="0"/>
            </a:br>
            <a:r>
              <a:rPr lang="en-US" altLang="zh-CN" dirty="0"/>
              <a:t>print(a)</a:t>
            </a:r>
            <a:br>
              <a:rPr lang="en-US" altLang="zh-CN" dirty="0"/>
            </a:br>
            <a:r>
              <a:rPr lang="en-US" altLang="zh-CN" dirty="0"/>
              <a:t>b=20</a:t>
            </a:r>
            <a:br>
              <a:rPr lang="en-US" altLang="zh-CN" dirty="0"/>
            </a:br>
            <a:r>
              <a:rPr lang="en-US" altLang="zh-CN" dirty="0"/>
              <a:t>print(b)</a:t>
            </a:r>
            <a:br>
              <a:rPr lang="en-US" altLang="zh-CN" dirty="0"/>
            </a:br>
            <a:r>
              <a:rPr lang="en-US" altLang="zh-CN" dirty="0"/>
              <a:t>b=</a:t>
            </a:r>
            <a:r>
              <a:rPr lang="en-US" altLang="zh-CN" b="1" dirty="0"/>
              <a:t>None </a:t>
            </a:r>
            <a:r>
              <a:rPr lang="en-US" altLang="zh-CN" i="1" dirty="0"/>
              <a:t>#</a:t>
            </a:r>
            <a:r>
              <a:rPr lang="zh-CN" altLang="en-US" i="1" dirty="0"/>
              <a:t>重置为数据值不存在状态</a:t>
            </a:r>
            <a:br>
              <a:rPr lang="zh-CN" altLang="en-US" i="1" dirty="0"/>
            </a:br>
            <a:r>
              <a:rPr lang="en-US" altLang="zh-CN" dirty="0"/>
              <a:t>print(b)</a:t>
            </a:r>
            <a:endParaRPr lang="zh-CN" altLang="en-US" b="1" dirty="0"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33DABA1-7E37-4B40-A75E-27F69E90121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F87A0AD7-8424-469B-BDAB-9765A6753FA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25A6D396-A22D-483A-A98C-B65727C3096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47CF7D08-D506-4A07-85EB-8D57FA4F69E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4AE2E738-2EF9-4648-96A4-3ED24DFC8CF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204E30D6-B73B-41F1-B009-C3041813C0C8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27583B-1F2F-47A0-8729-3604E6C1BD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05052D8-9ABD-4DCA-B54C-92CE1F2247E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6504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356454" y="2195647"/>
            <a:ext cx="1694541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name=</a:t>
            </a:r>
            <a:r>
              <a:rPr lang="en-US" altLang="zh-CN" b="1"/>
              <a:t>‘</a:t>
            </a:r>
            <a:r>
              <a:rPr lang="zh-CN" altLang="en-US" b="1"/>
              <a:t>黑猫</a:t>
            </a:r>
            <a:r>
              <a:rPr lang="en-US" altLang="zh-CN" b="1"/>
              <a:t>’</a:t>
            </a:r>
            <a:br>
              <a:rPr lang="en-US" altLang="zh-CN" b="1" dirty="0"/>
            </a:br>
            <a:r>
              <a:rPr lang="en-US" altLang="zh-CN"/>
              <a:t>name=</a:t>
            </a:r>
            <a:r>
              <a:rPr lang="en-US" altLang="zh-CN" b="1"/>
              <a:t>‘</a:t>
            </a:r>
            <a:r>
              <a:rPr lang="zh-CN" altLang="en-US" b="1"/>
              <a:t>花猫</a:t>
            </a:r>
            <a:r>
              <a:rPr lang="en-US" altLang="zh-CN" b="1"/>
              <a:t>'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7963338" y="2320391"/>
            <a:ext cx="1872208" cy="18722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id:84834234</a:t>
            </a:r>
          </a:p>
          <a:p>
            <a:endParaRPr lang="en-US" altLang="zh-CN" b="1" dirty="0"/>
          </a:p>
          <a:p>
            <a:r>
              <a:rPr lang="en-US" altLang="zh-CN" b="1" dirty="0"/>
              <a:t>type:str</a:t>
            </a:r>
          </a:p>
          <a:p>
            <a:endParaRPr lang="en-US" altLang="zh-CN" b="1" dirty="0"/>
          </a:p>
          <a:p>
            <a:r>
              <a:rPr lang="en-US" altLang="zh-CN" b="1"/>
              <a:t>value:’</a:t>
            </a:r>
            <a:r>
              <a:rPr lang="zh-CN" altLang="en-US" b="1"/>
              <a:t>黑猫</a:t>
            </a:r>
            <a:r>
              <a:rPr lang="en-US" altLang="zh-CN" b="1"/>
              <a:t>’</a:t>
            </a:r>
            <a:endParaRPr lang="zh-CN" altLang="en-US" b="1" dirty="0"/>
          </a:p>
        </p:txBody>
      </p:sp>
      <p:sp>
        <p:nvSpPr>
          <p:cNvPr id="24" name="圆角矩形 23"/>
          <p:cNvSpPr/>
          <p:nvPr/>
        </p:nvSpPr>
        <p:spPr>
          <a:xfrm>
            <a:off x="5305012" y="2474043"/>
            <a:ext cx="1578206" cy="513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234453556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793164" y="2841727"/>
            <a:ext cx="1080120" cy="19894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98942" y="21357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963338" y="4473123"/>
            <a:ext cx="2542100" cy="18722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id:234453556</a:t>
            </a:r>
          </a:p>
          <a:p>
            <a:endParaRPr lang="en-US" altLang="zh-CN" b="1" dirty="0"/>
          </a:p>
          <a:p>
            <a:r>
              <a:rPr lang="en-US" altLang="zh-CN" b="1" dirty="0"/>
              <a:t>type:str</a:t>
            </a:r>
          </a:p>
          <a:p>
            <a:endParaRPr lang="en-US" altLang="zh-CN" b="1" dirty="0"/>
          </a:p>
          <a:p>
            <a:r>
              <a:rPr lang="en-US" altLang="zh-CN" b="1"/>
              <a:t>value:’</a:t>
            </a:r>
            <a:r>
              <a:rPr lang="zh-CN" altLang="en-US" b="1"/>
              <a:t>花猫</a:t>
            </a:r>
            <a:r>
              <a:rPr lang="en-US" altLang="zh-CN" b="1"/>
              <a:t>’</a:t>
            </a:r>
            <a:endParaRPr lang="zh-CN" altLang="en-US" b="1" dirty="0"/>
          </a:p>
        </p:txBody>
      </p:sp>
      <p:sp>
        <p:nvSpPr>
          <p:cNvPr id="21" name="云形标注 20"/>
          <p:cNvSpPr/>
          <p:nvPr/>
        </p:nvSpPr>
        <p:spPr>
          <a:xfrm>
            <a:off x="9049428" y="1335951"/>
            <a:ext cx="2016224" cy="79977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内存垃圾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0E6A4F1C-0D1E-41FC-9AB9-6CF06EAC51E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2F49F837-56B9-4860-8573-C8ECBCCB426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2FDEEE3D-316B-4ABD-A2B2-21D152E1F04B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6EC5037A-F30C-4456-9583-F236AA3D6C9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B6F02E68-06DC-453A-8B86-EB6E10C08D9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id="{C9710208-6E1F-4BC6-BAAF-9B04CFA9728F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4260E8-FC52-4131-A607-1AD990FEB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117793B-5FC0-47FA-880F-9B84757FDE45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3936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237" y="143182"/>
            <a:ext cx="5167745" cy="784340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中的标识符和保留字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92" y="1028417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我的保留字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有一些单词被我赋予了特定的意义，这些单词你在给你的任何对象起名字的时候都不能用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我的规则你必须要知道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变量、函数、类、模块和其它对象的起的名字就叫标识符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2071936" y="2710071"/>
            <a:ext cx="4032448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import  keyword</a:t>
            </a:r>
            <a:br>
              <a:rPr lang="en-US" altLang="zh-CN" b="1" dirty="0"/>
            </a:br>
            <a:r>
              <a:rPr lang="en-US" altLang="zh-CN" b="1" dirty="0"/>
              <a:t>print(keyword.kwlist)</a:t>
            </a:r>
            <a:endParaRPr lang="zh-CN" altLang="en-US" b="1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2743EC4-6929-4516-BFB0-ED27A8D683D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87AE3ED2-4736-4BE5-A18A-295952A7021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C0059FE1-D172-4EB1-9A1D-F636CE5248E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02DC0C60-8F8E-473B-9625-1122D67E6F5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99312380-276D-4329-92F2-4E7ECE19ABB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07B9B0BA-6AF6-4FAC-829A-1D766E4A1F18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B57BE47-2693-476A-8478-BC2473C37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B527028-BB41-4801-9F39-BC731B70697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28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卷形 1"/>
          <p:cNvSpPr/>
          <p:nvPr/>
        </p:nvSpPr>
        <p:spPr>
          <a:xfrm>
            <a:off x="2565664" y="1243104"/>
            <a:ext cx="5688632" cy="4205955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149840" y="1976315"/>
            <a:ext cx="3528392" cy="59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字母、数字、下划线</a:t>
            </a:r>
            <a:r>
              <a:rPr lang="en-US" altLang="zh-CN" b="1" dirty="0"/>
              <a:t>_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140168" y="2689197"/>
            <a:ext cx="3528392" cy="59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不能以数字开头</a:t>
            </a:r>
            <a:endParaRPr lang="en-US" altLang="zh-CN" b="1" dirty="0"/>
          </a:p>
        </p:txBody>
      </p:sp>
      <p:sp>
        <p:nvSpPr>
          <p:cNvPr id="5" name="圆角矩形 4"/>
          <p:cNvSpPr/>
          <p:nvPr/>
        </p:nvSpPr>
        <p:spPr>
          <a:xfrm>
            <a:off x="4173010" y="3432836"/>
            <a:ext cx="3528392" cy="59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不能</a:t>
            </a:r>
            <a:r>
              <a:rPr lang="zh-CN" altLang="en-US" b="1"/>
              <a:t>是</a:t>
            </a:r>
            <a:r>
              <a:rPr lang="en-US" altLang="zh-CN" b="1"/>
              <a:t>Python</a:t>
            </a:r>
            <a:r>
              <a:rPr lang="zh-CN" altLang="en-US" b="1"/>
              <a:t>的</a:t>
            </a:r>
            <a:r>
              <a:rPr lang="zh-CN" altLang="en-US" b="1" dirty="0"/>
              <a:t>保留字</a:t>
            </a:r>
            <a:endParaRPr lang="en-US" altLang="zh-CN" b="1" dirty="0"/>
          </a:p>
        </p:txBody>
      </p:sp>
      <p:sp>
        <p:nvSpPr>
          <p:cNvPr id="6" name="圆角矩形 5"/>
          <p:cNvSpPr/>
          <p:nvPr/>
        </p:nvSpPr>
        <p:spPr>
          <a:xfrm>
            <a:off x="4162770" y="4177661"/>
            <a:ext cx="3528392" cy="59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严格区分大小写</a:t>
            </a:r>
            <a:endParaRPr lang="en-US" altLang="zh-CN" b="1" dirty="0"/>
          </a:p>
        </p:txBody>
      </p:sp>
      <p:sp>
        <p:nvSpPr>
          <p:cNvPr id="7" name="圆角矩形 6"/>
          <p:cNvSpPr/>
          <p:nvPr/>
        </p:nvSpPr>
        <p:spPr>
          <a:xfrm>
            <a:off x="3357752" y="1976315"/>
            <a:ext cx="576064" cy="27937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标</a:t>
            </a:r>
            <a:endParaRPr lang="en-US" altLang="zh-CN" b="1"/>
          </a:p>
          <a:p>
            <a:pPr algn="ctr"/>
            <a:r>
              <a:rPr lang="zh-CN" altLang="en-US" b="1"/>
              <a:t>识</a:t>
            </a:r>
            <a:endParaRPr lang="en-US" altLang="zh-CN" b="1"/>
          </a:p>
          <a:p>
            <a:pPr algn="ctr"/>
            <a:r>
              <a:rPr lang="zh-CN" altLang="en-US" b="1"/>
              <a:t>符</a:t>
            </a:r>
            <a:endParaRPr lang="en-US" altLang="zh-CN" b="1"/>
          </a:p>
          <a:p>
            <a:pPr algn="ctr"/>
            <a:r>
              <a:rPr lang="zh-CN" altLang="en-US" b="1"/>
              <a:t>命</a:t>
            </a:r>
            <a:endParaRPr lang="en-US" altLang="zh-CN" b="1"/>
          </a:p>
          <a:p>
            <a:pPr algn="ctr"/>
            <a:r>
              <a:rPr lang="zh-CN" altLang="en-US" b="1"/>
              <a:t>名</a:t>
            </a:r>
            <a:endParaRPr lang="en-US" altLang="zh-CN" b="1" dirty="0"/>
          </a:p>
          <a:p>
            <a:pPr algn="ctr"/>
            <a:r>
              <a:rPr lang="zh-CN" altLang="en-US" b="1" dirty="0"/>
              <a:t>规则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44100" y="28414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标识符命名规则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5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791" y="305332"/>
            <a:ext cx="4227209" cy="423319"/>
          </a:xfrm>
        </p:spPr>
        <p:txBody>
          <a:bodyPr>
            <a:normAutofit fontScale="90000"/>
          </a:bodyPr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数据类型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00" y="850210"/>
            <a:ext cx="9448408" cy="22760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常用的数据类型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整数类型   </a:t>
            </a:r>
            <a:r>
              <a:rPr lang="en-US" altLang="zh-CN" dirty="0">
                <a:sym typeface="Wingdings" panose="05000000000000000000" pitchFamily="2" charset="2"/>
              </a:rPr>
              <a:t>int   98    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浮点数类型</a:t>
            </a:r>
            <a:r>
              <a:rPr lang="en-US" altLang="zh-CN" dirty="0">
                <a:sym typeface="Wingdings" panose="05000000000000000000" pitchFamily="2" charset="2"/>
              </a:rPr>
              <a:t>float 3.14159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布尔类型  </a:t>
            </a:r>
            <a:r>
              <a:rPr lang="en-US" altLang="zh-CN" dirty="0">
                <a:sym typeface="Wingdings" panose="05000000000000000000" pitchFamily="2" charset="2"/>
              </a:rPr>
              <a:t>bool True ,False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字符串类型</a:t>
            </a:r>
            <a:r>
              <a:rPr lang="en-US" altLang="zh-CN" dirty="0">
                <a:sym typeface="Wingdings" panose="05000000000000000000" pitchFamily="2" charset="2"/>
              </a:rPr>
              <a:t>str  ’</a:t>
            </a:r>
            <a:r>
              <a:rPr lang="zh-CN" altLang="en-US" dirty="0">
                <a:sym typeface="Wingdings" panose="05000000000000000000" pitchFamily="2" charset="2"/>
              </a:rPr>
              <a:t>人生苦短，我用</a:t>
            </a:r>
            <a:r>
              <a:rPr lang="en-US" altLang="zh-CN" dirty="0">
                <a:sym typeface="Wingdings" panose="05000000000000000000" pitchFamily="2" charset="2"/>
              </a:rPr>
              <a:t>Python’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 txBox="1">
            <a:spLocks/>
          </p:cNvSpPr>
          <p:nvPr/>
        </p:nvSpPr>
        <p:spPr>
          <a:xfrm>
            <a:off x="168700" y="3258518"/>
            <a:ext cx="9016360" cy="27801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整数类型</a:t>
            </a:r>
            <a:endParaRPr lang="en-US" altLang="zh-CN" i="1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i="1"/>
              <a:t>英文为</a:t>
            </a:r>
            <a:r>
              <a:rPr lang="en-US" altLang="zh-CN" i="1"/>
              <a:t>integer</a:t>
            </a:r>
            <a:r>
              <a:rPr lang="zh-CN" altLang="en-US" i="1"/>
              <a:t>，简写为</a:t>
            </a:r>
            <a:r>
              <a:rPr lang="en-US" altLang="zh-CN" i="1"/>
              <a:t>int</a:t>
            </a:r>
            <a:r>
              <a:rPr lang="zh-CN" altLang="en-US" i="1"/>
              <a:t>，可以表示</a:t>
            </a:r>
            <a:r>
              <a:rPr lang="zh-CN" altLang="en-US"/>
              <a:t>正数、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</a:t>
            </a:r>
            <a:r>
              <a:rPr lang="zh-CN" altLang="en-US"/>
              <a:t>负数和零</a:t>
            </a:r>
            <a:endParaRPr lang="en-US" altLang="zh-CN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整数的不同进制表示方式</a:t>
            </a:r>
            <a:endParaRPr lang="en-US" altLang="zh-CN"/>
          </a:p>
          <a:p>
            <a:pPr lvl="2"/>
            <a:r>
              <a:rPr lang="zh-CN" altLang="en-US"/>
              <a:t>十进制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默认的进制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zh-CN" altLang="en-US" sz="1999"/>
              <a:t>二进制</a:t>
            </a:r>
            <a:r>
              <a:rPr lang="en-US" altLang="zh-CN" sz="1999">
                <a:sym typeface="Wingdings" panose="05000000000000000000" pitchFamily="2" charset="2"/>
              </a:rPr>
              <a:t></a:t>
            </a:r>
            <a:r>
              <a:rPr lang="zh-CN" altLang="en-US" sz="1999"/>
              <a:t>以</a:t>
            </a:r>
            <a:r>
              <a:rPr lang="en-US" altLang="zh-CN" sz="1999"/>
              <a:t>0b</a:t>
            </a:r>
            <a:r>
              <a:rPr lang="zh-CN" altLang="en-US" sz="1999"/>
              <a:t>开头</a:t>
            </a:r>
            <a:endParaRPr lang="en-US" altLang="zh-CN" sz="1999"/>
          </a:p>
          <a:p>
            <a:pPr lvl="2"/>
            <a:r>
              <a:rPr lang="zh-CN" altLang="en-US" sz="1999"/>
              <a:t>八进制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 sz="1999"/>
              <a:t>以</a:t>
            </a:r>
            <a:r>
              <a:rPr lang="en-US" altLang="zh-CN" sz="1999"/>
              <a:t>0o</a:t>
            </a:r>
            <a:r>
              <a:rPr lang="zh-CN" altLang="en-US" sz="1999"/>
              <a:t>开头</a:t>
            </a:r>
            <a:endParaRPr lang="en-US" altLang="zh-CN" sz="1999"/>
          </a:p>
          <a:p>
            <a:pPr lvl="2"/>
            <a:r>
              <a:rPr lang="zh-CN" altLang="en-US" sz="1999"/>
              <a:t>十六进制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 sz="1999"/>
              <a:t>0x</a:t>
            </a:r>
            <a:r>
              <a:rPr lang="zh-CN" altLang="en-US" sz="1999"/>
              <a:t>开头</a:t>
            </a:r>
            <a:endParaRPr lang="en-US" altLang="zh-CN" sz="1999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457063" lvl="1" indent="0">
              <a:buFont typeface="Arial" panose="020B0604020202020204" pitchFamily="34" charset="0"/>
              <a:buNone/>
            </a:pPr>
            <a:endParaRPr lang="en-US" altLang="zh-CN"/>
          </a:p>
          <a:p>
            <a:pPr lvl="1"/>
            <a:endParaRPr lang="en-US" altLang="zh-CN" dirty="0"/>
          </a:p>
        </p:txBody>
      </p:sp>
      <p:pic>
        <p:nvPicPr>
          <p:cNvPr id="8" name="Picture 2" descr="C:\Users\ADMINI~1\AppData\Local\Temp\__nyf7_clip_images\image_5e52658c_72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27" y="2890732"/>
            <a:ext cx="5372776" cy="337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C82271A9-5DEE-4DA6-A619-3FAA2014DC3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29ED60B4-8915-4DD0-AACD-5EB53EE3F17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6D367FC-F4E5-4360-8432-0B595540A3E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BF643E92-09DD-48F5-844F-6DB30F5098C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1B6A609C-EA0C-48FC-9115-F37A44094EC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864E397E-B27C-4EC1-B6F2-6152CA8ADFDD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FA15F9E-CECA-42C4-8A63-5467687CD0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9CE2610-9DEF-401D-8C63-BC5EB562617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8232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10" y="931101"/>
            <a:ext cx="9016360" cy="41237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浮点类型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浮点数整数部分和小数部分组成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浮点数存储不精确性</a:t>
            </a:r>
            <a:endParaRPr lang="en-US" altLang="zh-CN" dirty="0"/>
          </a:p>
          <a:p>
            <a:pPr lvl="2"/>
            <a:r>
              <a:rPr lang="zh-CN" altLang="en-US" dirty="0"/>
              <a:t>使用浮点数进行计算时，可能会出现小数位数不确定的情况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解决方案</a:t>
            </a:r>
            <a:endParaRPr lang="en-US" altLang="zh-CN" dirty="0"/>
          </a:p>
          <a:p>
            <a:pPr lvl="3"/>
            <a:r>
              <a:rPr lang="zh-CN" altLang="en-US" dirty="0"/>
              <a:t>导入模块</a:t>
            </a:r>
            <a:r>
              <a:rPr lang="en-US" altLang="zh-CN" dirty="0"/>
              <a:t>decimal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380666" y="2836223"/>
            <a:ext cx="4824536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/>
          </a:p>
          <a:p>
            <a:r>
              <a:rPr lang="en-US" altLang="zh-CN" b="1" dirty="0"/>
              <a:t>print(1.1+2.2) </a:t>
            </a:r>
            <a:r>
              <a:rPr lang="en-US" altLang="zh-CN" b="1" i="1" dirty="0"/>
              <a:t>#3.3000000000000003</a:t>
            </a:r>
            <a:br>
              <a:rPr lang="en-US" altLang="zh-CN" b="1" i="1" dirty="0"/>
            </a:br>
            <a:r>
              <a:rPr lang="en-US" altLang="zh-CN" b="1" dirty="0"/>
              <a:t>print(1.1+2.1) </a:t>
            </a:r>
            <a:r>
              <a:rPr lang="en-US" altLang="zh-CN" b="1" i="1" dirty="0"/>
              <a:t>#3.2</a:t>
            </a:r>
            <a:br>
              <a:rPr lang="en-US" altLang="zh-CN" i="1" dirty="0"/>
            </a:b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1362310" y="4694843"/>
            <a:ext cx="4824536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/>
          </a:p>
          <a:p>
            <a:r>
              <a:rPr lang="en-US" altLang="zh-CN" b="1" dirty="0"/>
              <a:t>from </a:t>
            </a:r>
            <a:r>
              <a:rPr lang="en-US" altLang="zh-CN" dirty="0"/>
              <a:t>decimal </a:t>
            </a:r>
            <a:r>
              <a:rPr lang="en-US" altLang="zh-CN" b="1" dirty="0"/>
              <a:t>import </a:t>
            </a:r>
            <a:r>
              <a:rPr lang="en-US" altLang="zh-CN" dirty="0"/>
              <a:t>Decimal</a:t>
            </a:r>
            <a:br>
              <a:rPr lang="en-US" altLang="zh-CN" dirty="0"/>
            </a:br>
            <a:r>
              <a:rPr lang="en-US" altLang="zh-CN" dirty="0"/>
              <a:t>print(Decimal(</a:t>
            </a:r>
            <a:r>
              <a:rPr lang="en-US" altLang="zh-CN" b="1" dirty="0"/>
              <a:t>'1.1'</a:t>
            </a:r>
            <a:r>
              <a:rPr lang="en-US" altLang="zh-CN" dirty="0"/>
              <a:t>)+Decimal(</a:t>
            </a:r>
            <a:r>
              <a:rPr lang="en-US" altLang="zh-CN" b="1" dirty="0"/>
              <a:t>'2.2'</a:t>
            </a:r>
            <a:r>
              <a:rPr lang="en-US" altLang="zh-CN" dirty="0"/>
              <a:t>)) </a:t>
            </a:r>
            <a:r>
              <a:rPr lang="en-US" altLang="zh-CN" i="1" dirty="0"/>
              <a:t># 3.3</a:t>
            </a:r>
            <a:br>
              <a:rPr lang="en-US" altLang="zh-CN" i="1" dirty="0"/>
            </a:br>
            <a:endParaRPr lang="zh-CN" altLang="en-US" b="1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ABF8D1C1-D659-4026-A629-100574B7FD41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1AEDDEFC-94EF-45C7-9BF3-4F6C77F343D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81C6E9CC-6C9F-4379-A9D7-B32956AE52F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937CA51-463E-4F72-9819-CC91C3BA740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088CBB06-61A7-4131-A2E1-C33B4FF0C78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61615305-C414-4C7B-86B6-111808629511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FDF9C39-9612-4651-864A-873A2B741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4E5D091-6641-4524-A476-831291D87B4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1501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554445" y="1096978"/>
            <a:ext cx="10566400" cy="4064000"/>
            <a:chOff x="384" y="2208"/>
            <a:chExt cx="4992" cy="192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（除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取余法）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 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小数部分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（乘</a:t>
              </a: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取整法）</a:t>
              </a:r>
            </a:p>
          </p:txBody>
        </p:sp>
      </p:grpSp>
      <p:grpSp>
        <p:nvGrpSpPr>
          <p:cNvPr id="6" name="Group 13"/>
          <p:cNvGrpSpPr/>
          <p:nvPr/>
        </p:nvGrpSpPr>
        <p:grpSpPr bwMode="auto">
          <a:xfrm>
            <a:off x="1468845" y="2011379"/>
            <a:ext cx="3556000" cy="954616"/>
            <a:chOff x="960" y="2640"/>
            <a:chExt cx="1680" cy="451"/>
          </a:xfrm>
        </p:grpSpPr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2        18       ......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9</a:t>
              </a: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0" name="Group 17"/>
          <p:cNvGrpSpPr/>
          <p:nvPr/>
        </p:nvGrpSpPr>
        <p:grpSpPr bwMode="auto">
          <a:xfrm>
            <a:off x="1716496" y="2474926"/>
            <a:ext cx="3105149" cy="912283"/>
            <a:chOff x="1077" y="2859"/>
            <a:chExt cx="1467" cy="431"/>
          </a:xfrm>
        </p:grpSpPr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4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4" name="Group 21"/>
          <p:cNvGrpSpPr/>
          <p:nvPr/>
        </p:nvGrpSpPr>
        <p:grpSpPr bwMode="auto">
          <a:xfrm>
            <a:off x="1875245" y="2883443"/>
            <a:ext cx="3048000" cy="912283"/>
            <a:chOff x="1152" y="3051"/>
            <a:chExt cx="1440" cy="431"/>
          </a:xfrm>
        </p:grpSpPr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2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8" name="Group 25"/>
          <p:cNvGrpSpPr/>
          <p:nvPr/>
        </p:nvGrpSpPr>
        <p:grpSpPr bwMode="auto">
          <a:xfrm>
            <a:off x="2048812" y="3272909"/>
            <a:ext cx="2844800" cy="912283"/>
            <a:chOff x="1248" y="3236"/>
            <a:chExt cx="1344" cy="431"/>
          </a:xfrm>
        </p:grpSpPr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eaLnBrk="0" hangingPunct="0"/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2484846" y="368777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...... </a:t>
            </a:r>
            <a:r>
              <a:rPr kumimoji="1" lang="zh-CN" altLang="en-US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余</a:t>
            </a:r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3" name="Group 30"/>
          <p:cNvGrpSpPr/>
          <p:nvPr/>
        </p:nvGrpSpPr>
        <p:grpSpPr bwMode="auto">
          <a:xfrm>
            <a:off x="2281645" y="2112980"/>
            <a:ext cx="2540000" cy="3022600"/>
            <a:chOff x="1200" y="2640"/>
            <a:chExt cx="1200" cy="1428"/>
          </a:xfrm>
        </p:grpSpPr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10010</a:t>
              </a:r>
            </a:p>
          </p:txBody>
        </p:sp>
      </p:grp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955245" y="162275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0.8125</a:t>
            </a:r>
          </a:p>
          <a:p>
            <a:r>
              <a: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     2</a:t>
            </a:r>
          </a:p>
        </p:txBody>
      </p:sp>
      <p:grpSp>
        <p:nvGrpSpPr>
          <p:cNvPr id="27" name="Group 34"/>
          <p:cNvGrpSpPr/>
          <p:nvPr/>
        </p:nvGrpSpPr>
        <p:grpSpPr bwMode="auto">
          <a:xfrm>
            <a:off x="6548845" y="2414397"/>
            <a:ext cx="4572000" cy="503767"/>
            <a:chOff x="3216" y="2966"/>
            <a:chExt cx="2160" cy="238"/>
          </a:xfrm>
        </p:grpSpPr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1.625     ......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0" name="Group 37"/>
          <p:cNvGrpSpPr/>
          <p:nvPr/>
        </p:nvGrpSpPr>
        <p:grpSpPr bwMode="auto">
          <a:xfrm>
            <a:off x="6548845" y="2719190"/>
            <a:ext cx="4572000" cy="912283"/>
            <a:chOff x="3216" y="3110"/>
            <a:chExt cx="2160" cy="431"/>
          </a:xfrm>
        </p:grpSpPr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1.25     ......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3" name="Group 40"/>
          <p:cNvGrpSpPr/>
          <p:nvPr/>
        </p:nvGrpSpPr>
        <p:grpSpPr bwMode="auto">
          <a:xfrm>
            <a:off x="6548845" y="3451556"/>
            <a:ext cx="4572000" cy="912283"/>
            <a:chOff x="3216" y="3456"/>
            <a:chExt cx="2160" cy="431"/>
          </a:xfrm>
        </p:grpSpPr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0.5     ......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=0</a:t>
              </a:r>
            </a:p>
          </p:txBody>
        </p:sp>
      </p:grpSp>
      <p:grpSp>
        <p:nvGrpSpPr>
          <p:cNvPr id="36" name="Group 43"/>
          <p:cNvGrpSpPr/>
          <p:nvPr/>
        </p:nvGrpSpPr>
        <p:grpSpPr bwMode="auto">
          <a:xfrm>
            <a:off x="5837645" y="2130760"/>
            <a:ext cx="5181600" cy="3005667"/>
            <a:chOff x="2880" y="2832"/>
            <a:chExt cx="2448" cy="1420"/>
          </a:xfrm>
        </p:grpSpPr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1101</a:t>
              </a:r>
            </a:p>
          </p:txBody>
        </p:sp>
      </p:grpSp>
      <p:grpSp>
        <p:nvGrpSpPr>
          <p:cNvPr id="39" name="Group 40"/>
          <p:cNvGrpSpPr/>
          <p:nvPr/>
        </p:nvGrpSpPr>
        <p:grpSpPr bwMode="auto">
          <a:xfrm>
            <a:off x="6548845" y="4208479"/>
            <a:ext cx="4572000" cy="912284"/>
            <a:chOff x="3216" y="3456"/>
            <a:chExt cx="2160" cy="431"/>
          </a:xfrm>
        </p:grpSpPr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</a:p>
            <a:p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1.0     ...... 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8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27" y="958810"/>
            <a:ext cx="9016360" cy="41237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布尔类型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用来表示真或假的值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True</a:t>
            </a:r>
            <a:r>
              <a:rPr lang="zh-CN" altLang="en-US" dirty="0"/>
              <a:t>表示真，</a:t>
            </a:r>
            <a:r>
              <a:rPr lang="en-US" altLang="zh-CN" dirty="0"/>
              <a:t>False</a:t>
            </a:r>
            <a:r>
              <a:rPr lang="zh-CN" altLang="en-US" dirty="0"/>
              <a:t>表示假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布尔值可以转化为整数 </a:t>
            </a:r>
            <a:endParaRPr lang="en-US" altLang="zh-CN" dirty="0"/>
          </a:p>
          <a:p>
            <a:pPr lvl="2"/>
            <a:r>
              <a:rPr lang="en-US" altLang="zh-CN"/>
              <a:t>True</a:t>
            </a:r>
            <a:r>
              <a:rPr lang="en-US" altLang="zh-CN">
                <a:sym typeface="Wingdings" panose="05000000000000000000" pitchFamily="2" charset="2"/>
              </a:rPr>
              <a:t>1</a:t>
            </a:r>
          </a:p>
          <a:p>
            <a:pPr lvl="2"/>
            <a:r>
              <a:rPr lang="en-US" altLang="zh-CN">
                <a:sym typeface="Wingdings" panose="05000000000000000000" pitchFamily="2" charset="2"/>
              </a:rPr>
              <a:t>False0</a:t>
            </a:r>
            <a:endParaRPr lang="en-US" altLang="zh-CN"/>
          </a:p>
          <a:p>
            <a:pPr lvl="2"/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1287875" y="3378874"/>
            <a:ext cx="2232248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print(</a:t>
            </a:r>
            <a:r>
              <a:rPr lang="en-US" altLang="zh-CN" b="1" dirty="0"/>
              <a:t>True</a:t>
            </a:r>
            <a:r>
              <a:rPr lang="en-US" altLang="zh-CN" dirty="0"/>
              <a:t>+1) </a:t>
            </a:r>
            <a:r>
              <a:rPr lang="en-US" altLang="zh-CN" i="1" dirty="0"/>
              <a:t>#2</a:t>
            </a:r>
            <a:br>
              <a:rPr lang="en-US" altLang="zh-CN" i="1" dirty="0"/>
            </a:br>
            <a:r>
              <a:rPr lang="en-US" altLang="zh-CN" dirty="0"/>
              <a:t>print(</a:t>
            </a:r>
            <a:r>
              <a:rPr lang="en-US" altLang="zh-CN" b="1" dirty="0"/>
              <a:t>False</a:t>
            </a:r>
            <a:r>
              <a:rPr lang="en-US" altLang="zh-CN" dirty="0"/>
              <a:t>+1) </a:t>
            </a:r>
            <a:r>
              <a:rPr lang="en-US" altLang="zh-CN" i="1" dirty="0"/>
              <a:t>#1</a:t>
            </a:r>
            <a:endParaRPr lang="zh-CN" altLang="en-US" b="1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D9999D1C-DA6A-4A13-8C51-CFA58AA18F1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51373E6F-59D3-46C2-B3FD-FDA8447EE77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2D496537-3A7D-4241-B15F-11E07E01E84F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24B730E9-0A49-4C2B-B806-84F96A95821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764E9ED9-2328-4AD7-8CCA-5D924499601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863611A6-C5A3-489B-AB03-57C1D4FC5598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391983-2A64-4335-869C-247A231F6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0ED6CFF-8952-4157-9264-3FD6A1E59AA0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6669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1246</Words>
  <Application>Microsoft Office PowerPoint</Application>
  <PresentationFormat>宽屏</PresentationFormat>
  <Paragraphs>326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Hannotate SC Bold</vt:lpstr>
      <vt:lpstr>等线</vt:lpstr>
      <vt:lpstr>等线 Light</vt:lpstr>
      <vt:lpstr>Arial</vt:lpstr>
      <vt:lpstr>Consolas</vt:lpstr>
      <vt:lpstr>Times New Roman</vt:lpstr>
      <vt:lpstr>Wingdings</vt:lpstr>
      <vt:lpstr>Office 主题​​</vt:lpstr>
      <vt:lpstr>PowerPoint 演示文稿</vt:lpstr>
      <vt:lpstr>变量的定义和使用</vt:lpstr>
      <vt:lpstr>PowerPoint 演示文稿</vt:lpstr>
      <vt:lpstr>Python中的标识符和保留字</vt:lpstr>
      <vt:lpstr>PowerPoint 演示文稿</vt:lpstr>
      <vt:lpstr>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数据类型转换</vt:lpstr>
      <vt:lpstr>Python的输入函数input()</vt:lpstr>
      <vt:lpstr>PowerPoint 演示文稿</vt:lpstr>
      <vt:lpstr>Python中的运算符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对象None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22</cp:revision>
  <dcterms:created xsi:type="dcterms:W3CDTF">2021-07-29T09:24:54Z</dcterms:created>
  <dcterms:modified xsi:type="dcterms:W3CDTF">2021-12-18T03:25:11Z</dcterms:modified>
</cp:coreProperties>
</file>